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6"/>
  </p:notesMasterIdLst>
  <p:handoutMasterIdLst>
    <p:handoutMasterId r:id="rId27"/>
  </p:handoutMasterIdLst>
  <p:sldIdLst>
    <p:sldId id="269" r:id="rId3"/>
    <p:sldId id="370" r:id="rId4"/>
    <p:sldId id="427" r:id="rId5"/>
    <p:sldId id="428" r:id="rId6"/>
    <p:sldId id="464" r:id="rId7"/>
    <p:sldId id="465" r:id="rId8"/>
    <p:sldId id="436" r:id="rId9"/>
    <p:sldId id="453" r:id="rId10"/>
    <p:sldId id="403" r:id="rId11"/>
    <p:sldId id="404" r:id="rId12"/>
    <p:sldId id="430" r:id="rId13"/>
    <p:sldId id="406" r:id="rId14"/>
    <p:sldId id="451" r:id="rId15"/>
    <p:sldId id="476" r:id="rId16"/>
    <p:sldId id="472" r:id="rId17"/>
    <p:sldId id="471" r:id="rId18"/>
    <p:sldId id="409" r:id="rId19"/>
    <p:sldId id="477" r:id="rId20"/>
    <p:sldId id="455" r:id="rId21"/>
    <p:sldId id="474" r:id="rId22"/>
    <p:sldId id="475" r:id="rId23"/>
    <p:sldId id="454" r:id="rId24"/>
    <p:sldId id="478" r:id="rId2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87" d="100"/>
          <a:sy n="87" d="100"/>
        </p:scale>
        <p:origin x="978" y="90"/>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802.11-22/0217r0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802.11-22/0217r0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13</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15</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17</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18</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21</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22</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23</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194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194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94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DC936DE-B491-4EA4-9039-B39FFA3E3C5D}" type="slidenum">
              <a:rPr lang="en-US" altLang="en-US" sz="1200" b="0" smtClean="0"/>
              <a:pPr/>
              <a:t>8</a:t>
            </a:fld>
            <a:endParaRPr lang="en-US" altLang="en-US" sz="1200" b="0" smtClean="0"/>
          </a:p>
        </p:txBody>
      </p:sp>
    </p:spTree>
    <p:extLst>
      <p:ext uri="{BB962C8B-B14F-4D97-AF65-F5344CB8AC3E}">
        <p14:creationId xmlns:p14="http://schemas.microsoft.com/office/powerpoint/2010/main" val="2841078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10</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11</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12</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March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March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977123"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802.11-22/0217r0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March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nnovationatwork.ieee.org/events/techtalk-panel-80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computer.org/education/standards-activities-board-webinars"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March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2022-03-14</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206"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smtClean="0"/>
              <a:t>T2.8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11</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smtClean="0"/>
              <a:t>T2.9 Drafts for Sale by IEEE– as of </a:t>
            </a:r>
            <a:r>
              <a:rPr lang="en-US" altLang="en-US" dirty="0" smtClean="0"/>
              <a:t>2022-03-14</a:t>
            </a:r>
            <a:endParaRPr lang="en-US" altLang="en-US" dirty="0" smtClean="0"/>
          </a:p>
        </p:txBody>
      </p:sp>
      <p:graphicFrame>
        <p:nvGraphicFramePr>
          <p:cNvPr id="77901" name="Group 77"/>
          <p:cNvGraphicFramePr>
            <a:graphicFrameLocks noGrp="1"/>
          </p:cNvGraphicFramePr>
          <p:nvPr>
            <p:ph idx="1"/>
            <p:extLst>
              <p:ext uri="{D42A27DB-BD31-4B8C-83A1-F6EECF244321}">
                <p14:modId xmlns:p14="http://schemas.microsoft.com/office/powerpoint/2010/main" val="3080619740"/>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D4.0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D4.1</a:t>
                      </a: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D2.0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$105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D2.2</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524000"/>
            <a:ext cx="10363200" cy="4648200"/>
          </a:xfrm>
        </p:spPr>
        <p:txBody>
          <a:bodyPr/>
          <a:lstStyle/>
          <a:p>
            <a:pPr>
              <a:defRPr/>
            </a:pPr>
            <a:r>
              <a:rPr lang="en-GB" altLang="en-US" dirty="0" smtClean="0"/>
              <a:t>Ballots/Comment responses: IEEE </a:t>
            </a:r>
            <a:r>
              <a:rPr lang="en-GB" altLang="en-US" dirty="0" err="1" smtClean="0"/>
              <a:t>Std</a:t>
            </a:r>
            <a:r>
              <a:rPr lang="en-GB" altLang="en-US" dirty="0" smtClean="0"/>
              <a:t> 802.11-2020, 802.11ax-2021</a:t>
            </a:r>
          </a:p>
          <a:p>
            <a:pPr>
              <a:defRPr/>
            </a:pPr>
            <a:r>
              <a:rPr lang="en-US" altLang="en-US" dirty="0"/>
              <a:t>802.11ax-2021, 802.11ay-2021 submitted under PSDO </a:t>
            </a:r>
            <a:endParaRPr lang="en-US" altLang="en-US" dirty="0" smtClean="0"/>
          </a:p>
          <a:p>
            <a:pPr>
              <a:defRPr/>
            </a:pPr>
            <a:r>
              <a:rPr lang="en-US" altLang="en-US" dirty="0" smtClean="0"/>
              <a:t>802.11ba-2021, EC approval July 2021; hold until current issues resolve</a:t>
            </a:r>
            <a:endParaRPr lang="en-GB" altLang="en-US" dirty="0" smtClean="0"/>
          </a:p>
          <a:p>
            <a:pPr>
              <a:defRPr/>
            </a:pPr>
            <a:r>
              <a:rPr lang="en-GB" altLang="en-US" dirty="0" smtClean="0"/>
              <a:t>Drafts</a:t>
            </a:r>
          </a:p>
          <a:p>
            <a:pPr lvl="1">
              <a:defRPr/>
            </a:pPr>
            <a:r>
              <a:rPr lang="en-GB" altLang="en-US" dirty="0" smtClean="0"/>
              <a:t>Drafts are sent to JTC1/SC6 during SA ballot to solicit comments.  Approved drafts may also be sent during working group ballot. Any comments received from ISO are processed by the comment resolution committee.</a:t>
            </a:r>
          </a:p>
          <a:p>
            <a:pPr lvl="1">
              <a:defRPr/>
            </a:pPr>
            <a:r>
              <a:rPr lang="en-GB" altLang="en-US" dirty="0" smtClean="0"/>
              <a:t>Drafts are liaised subject to EC approval</a:t>
            </a:r>
          </a:p>
          <a:p>
            <a:pPr lvl="1">
              <a:defRPr/>
            </a:pPr>
            <a:r>
              <a:rPr lang="en-US" altLang="en-US" dirty="0" smtClean="0"/>
              <a:t>IEEE </a:t>
            </a:r>
            <a:r>
              <a:rPr lang="en-US" altLang="en-US" dirty="0" err="1" smtClean="0"/>
              <a:t>Std</a:t>
            </a:r>
            <a:r>
              <a:rPr lang="en-US" altLang="en-US" dirty="0" smtClean="0"/>
              <a:t> 802.11-2020 sent for adoption under the PSDO on March 22, 2021</a:t>
            </a:r>
          </a:p>
          <a:p>
            <a:pPr lvl="1">
              <a:defRPr/>
            </a:pPr>
            <a:r>
              <a:rPr lang="en-US" altLang="en-US" dirty="0" smtClean="0"/>
              <a:t>IEEE </a:t>
            </a:r>
            <a:r>
              <a:rPr lang="en-US" altLang="en-US" dirty="0" err="1" smtClean="0"/>
              <a:t>Std</a:t>
            </a:r>
            <a:r>
              <a:rPr lang="en-US" altLang="en-US" dirty="0" smtClean="0"/>
              <a:t> 802.11ax-2021 sent for adoption under the PSDO on June 1, 2021</a:t>
            </a:r>
          </a:p>
          <a:p>
            <a:pPr lvl="1">
              <a:defRPr/>
            </a:pPr>
            <a:r>
              <a:rPr lang="en-US" altLang="en-US" dirty="0"/>
              <a:t>IEEE </a:t>
            </a:r>
            <a:r>
              <a:rPr lang="en-US" altLang="en-US" dirty="0" err="1"/>
              <a:t>Std</a:t>
            </a:r>
            <a:r>
              <a:rPr lang="en-US" altLang="en-US" dirty="0"/>
              <a:t> </a:t>
            </a:r>
            <a:r>
              <a:rPr lang="en-US" altLang="en-US" dirty="0" smtClean="0"/>
              <a:t>802.11ay-2021 </a:t>
            </a:r>
            <a:r>
              <a:rPr lang="en-US" altLang="en-US" dirty="0"/>
              <a:t>sent for adoption under the PSDO on </a:t>
            </a:r>
            <a:r>
              <a:rPr lang="en-US" altLang="en-US" dirty="0" smtClean="0"/>
              <a:t>July 30, </a:t>
            </a:r>
            <a:r>
              <a:rPr lang="en-US" altLang="en-US" dirty="0"/>
              <a:t>2021</a:t>
            </a:r>
          </a:p>
          <a:p>
            <a:pPr lvl="1">
              <a:defRPr/>
            </a:pPr>
            <a:r>
              <a:rPr lang="en-US" altLang="en-US" dirty="0" smtClean="0"/>
              <a:t>Pending: 802.11ba-2021 for adoption and  P802.11az D4.0 for information</a:t>
            </a:r>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smtClean="0"/>
              <a:t>T2.10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12</a:t>
            </a:fld>
            <a:endParaRPr lang="en-US" altLang="en-US"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smtClean="0"/>
              <a:t>T2.11 Press Releases, Blogs </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smtClean="0"/>
              <a:t>T2.12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14</a:t>
            </a:fld>
            <a:endParaRPr lang="en-US" altLang="en-US" sz="1200" b="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smtClean="0"/>
              <a:t>T2.12 802.11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15</a:t>
            </a:fld>
            <a:endParaRPr lang="en-US" altLang="en-US" sz="1200" b="0" smtClean="0"/>
          </a:p>
        </p:txBody>
      </p:sp>
      <p:sp>
        <p:nvSpPr>
          <p:cNvPr id="7" name="Content Placeholder 1"/>
          <p:cNvSpPr>
            <a:spLocks noGrp="1"/>
          </p:cNvSpPr>
          <p:nvPr>
            <p:ph idx="1"/>
          </p:nvPr>
        </p:nvSpPr>
        <p:spPr>
          <a:xfrm>
            <a:off x="533400" y="1752600"/>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t>2022 June Tech talk on Coexistence is planned. A. Myles</a:t>
            </a:r>
          </a:p>
          <a:p>
            <a:pPr lvl="1">
              <a:defRPr/>
            </a:pPr>
            <a:endParaRPr lang="en-US" dirty="0" smtClean="0"/>
          </a:p>
          <a:p>
            <a:pPr>
              <a:defRPr/>
            </a:pPr>
            <a:r>
              <a:rPr lang="en-US" dirty="0">
                <a:hlinkClick r:id="rId6"/>
              </a:rPr>
              <a:t>2021-01-20 January </a:t>
            </a:r>
            <a:r>
              <a:rPr lang="en-US" dirty="0" smtClean="0">
                <a:hlinkClick r:id="rId6"/>
              </a:rPr>
              <a:t>Computer Society Standards Activities Board Webinar Series </a:t>
            </a:r>
            <a:r>
              <a:rPr lang="en-US" dirty="0" smtClean="0"/>
              <a:t> 802 Wireless Standards: D. Stanley, P. Kinney, P. Nikolich</a:t>
            </a:r>
            <a:br>
              <a:rPr lang="en-US" dirty="0" smtClean="0"/>
            </a:br>
            <a:endParaRPr lang="en-US" dirty="0" smtClean="0"/>
          </a:p>
          <a:p>
            <a:pPr>
              <a:defRPr/>
            </a:pPr>
            <a:r>
              <a:rPr lang="en-US" dirty="0" smtClean="0"/>
              <a:t>See the indicated </a:t>
            </a:r>
            <a:r>
              <a:rPr lang="en-US" dirty="0"/>
              <a:t>links for recordings of the talks and webinar </a:t>
            </a:r>
          </a:p>
          <a:p>
            <a:pPr marL="0" indent="0">
              <a:buFontTx/>
              <a:buNone/>
              <a:defRPr/>
            </a:pPr>
            <a:r>
              <a:rPr lang="en-US" dirty="0" smtClean="0"/>
              <a:t> </a:t>
            </a:r>
            <a:endParaRPr lang="en-GB" dirty="0"/>
          </a:p>
          <a:p>
            <a:pPr lvl="1">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smtClean="0"/>
              <a:t>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 If you are interested in these topics,  please attend.</a:t>
            </a:r>
          </a:p>
          <a:p>
            <a:r>
              <a:rPr lang="en-GB" altLang="en-US" sz="2800" dirty="0" smtClean="0"/>
              <a:t>The wireless chairs meeting  </a:t>
            </a:r>
          </a:p>
          <a:p>
            <a:pPr lvl="1"/>
            <a:r>
              <a:rPr lang="en-GB" altLang="en-US" dirty="0" smtClean="0"/>
              <a:t>At 4:00pm local time on the Sunday of 802 Plenary and Wireless Interim in-person sessions</a:t>
            </a:r>
          </a:p>
          <a:p>
            <a:pPr lvl="1"/>
            <a:r>
              <a:rPr lang="en-GB" altLang="en-US" dirty="0" smtClean="0"/>
              <a:t>As scheduled via teleconference for electronic sessions; </a:t>
            </a:r>
          </a:p>
          <a:p>
            <a:pPr lvl="1"/>
            <a:r>
              <a:rPr lang="en-GB" altLang="en-US" dirty="0" smtClean="0"/>
              <a:t>Next meetings: </a:t>
            </a:r>
            <a:r>
              <a:rPr lang="en-GB" altLang="en-US" b="1" dirty="0" smtClean="0"/>
              <a:t>Wednesday </a:t>
            </a:r>
            <a:r>
              <a:rPr lang="en-GB" altLang="en-US" b="1" dirty="0" smtClean="0"/>
              <a:t>2022-04-06 </a:t>
            </a:r>
            <a:r>
              <a:rPr lang="en-GB" altLang="en-US" b="1" dirty="0" smtClean="0"/>
              <a:t>3PM Eastern, </a:t>
            </a:r>
            <a:r>
              <a:rPr lang="en-GB" altLang="en-US" b="1" dirty="0" smtClean="0"/>
              <a:t>May </a:t>
            </a:r>
            <a:r>
              <a:rPr lang="en-GB" altLang="en-US" b="1" dirty="0" smtClean="0"/>
              <a:t>TBD</a:t>
            </a:r>
            <a:r>
              <a:rPr lang="en-GB" altLang="en-US" dirty="0" smtClean="0"/>
              <a:t>, call details will be posted here: </a:t>
            </a:r>
            <a:r>
              <a:rPr lang="en-GB" altLang="en-US" dirty="0" smtClean="0">
                <a:hlinkClick r:id="rId2"/>
              </a:rPr>
              <a:t>http://ieee802.org/802tele_calendar.html</a:t>
            </a:r>
            <a:r>
              <a:rPr lang="en-GB" altLang="en-US" dirty="0" smtClean="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May 2022 </a:t>
            </a:r>
            <a:r>
              <a:rPr lang="en-US" sz="3200" dirty="0" smtClean="0"/>
              <a:t>in-person &amp; electronic </a:t>
            </a:r>
            <a:r>
              <a:rPr lang="en-US" sz="3200" dirty="0"/>
              <a:t>WG11 meeting: </a:t>
            </a:r>
            <a:endParaRPr lang="en-US" sz="3200" dirty="0" smtClean="0"/>
          </a:p>
          <a:p>
            <a:pPr lvl="1">
              <a:defRPr/>
            </a:pPr>
            <a:r>
              <a:rPr lang="en-US" sz="2800" dirty="0" smtClean="0"/>
              <a:t>May 8-13 (in-person); May 9-17 if changed to electronic</a:t>
            </a:r>
          </a:p>
          <a:p>
            <a:pPr lvl="1">
              <a:defRPr/>
            </a:pPr>
            <a:r>
              <a:rPr lang="en-US" sz="2800" dirty="0"/>
              <a:t> </a:t>
            </a:r>
            <a:r>
              <a:rPr lang="en-US" sz="2800" dirty="0" smtClean="0"/>
              <a:t>Review </a:t>
            </a:r>
            <a:r>
              <a:rPr lang="en-US" sz="2800" dirty="0"/>
              <a:t>d</a:t>
            </a:r>
            <a:r>
              <a:rPr lang="en-US" sz="2800" dirty="0" smtClean="0"/>
              <a:t>ecision on APRIL 6 WCSC teleconference</a:t>
            </a:r>
            <a:endParaRPr lang="en-US" sz="2800" dirty="0" smtClean="0"/>
          </a:p>
          <a:p>
            <a:pPr>
              <a:defRPr/>
            </a:pPr>
            <a:r>
              <a:rPr lang="en-US" sz="3200" dirty="0" smtClean="0"/>
              <a:t>802 Plenary session July 10-15, 2022</a:t>
            </a:r>
          </a:p>
          <a:p>
            <a:pPr>
              <a:defRPr/>
            </a:pPr>
            <a:r>
              <a:rPr lang="en-US" sz="3200" dirty="0" smtClean="0"/>
              <a:t>The meetings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smtClean="0"/>
              <a:t>T7.2 Planned Next Meeting – Interim</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smtClean="0"/>
              <a:t>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March </a:t>
            </a:r>
            <a:r>
              <a:rPr lang="en-GB" altLang="en-US" sz="2800" b="0" dirty="0" smtClean="0"/>
              <a:t>2022 </a:t>
            </a:r>
            <a:r>
              <a:rPr lang="en-GB" altLang="en-US" sz="2800" b="0" dirty="0" smtClean="0"/>
              <a:t>802.11 WG session.</a:t>
            </a:r>
          </a:p>
          <a:p>
            <a:endParaRPr lang="en-GB" altLang="en-US" sz="2800" b="0" dirty="0" smtClean="0"/>
          </a:p>
          <a:p>
            <a:r>
              <a:rPr lang="en-GB" altLang="en-US" sz="2800" b="0" dirty="0" smtClean="0"/>
              <a:t>Refer to the agenda: 11-22/0215r&lt;latest&gt;</a:t>
            </a:r>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TUESday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smtClean="0"/>
              <a:t>T2.1 Participant behavior in IEEE-SA activities is guided</a:t>
            </a:r>
            <a:br>
              <a:rPr lang="en-US" altLang="en-US" smtClean="0"/>
            </a:br>
            <a:r>
              <a:rPr lang="en-US" altLang="en-US" smtClean="0"/>
              <a:t>by the IEEE Codes of Ethics &amp; Conduct</a:t>
            </a:r>
            <a:endParaRPr lang="en-GB" altLang="en-US"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smtClean="0"/>
              <a:t>T2.1 Participants in the IEEE-SA “individual process” shall</a:t>
            </a:r>
            <a:br>
              <a:rPr lang="en-US" altLang="en-US" smtClean="0"/>
            </a:br>
            <a:r>
              <a:rPr lang="en-US" altLang="en-US"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smtClean="0"/>
              <a:t>T2.1 IEEE-SA standards activities shall allow the fair &amp;</a:t>
            </a:r>
            <a:br>
              <a:rPr lang="en-US" altLang="en-US" smtClean="0"/>
            </a:br>
            <a:r>
              <a:rPr lang="en-US" altLang="en-US"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smtClean="0">
                <a:solidFill>
                  <a:schemeClr val="tx1"/>
                </a:solidFill>
                <a:latin typeface="Calibri" panose="020F0502020204030204" pitchFamily="34" charset="0"/>
                <a:cs typeface="Calibri" panose="020F0502020204030204" pitchFamily="34" charset="0"/>
              </a:rPr>
              <a:t>T2.2 – Call for potentially essential patents</a:t>
            </a:r>
            <a:endParaRPr lang="en-US" altLang="en-US" u="sng"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914400" y="1828800"/>
            <a:ext cx="10363200" cy="4494213"/>
          </a:xfrm>
        </p:spPr>
        <p:txBody>
          <a:bodyPr/>
          <a:lstStyle/>
          <a:p>
            <a:r>
              <a:rPr lang="en-US" altLang="en-US" sz="2800" smtClean="0"/>
              <a:t>Reminder: No Photographs permitted during session meetings.</a:t>
            </a:r>
          </a:p>
          <a:p>
            <a:r>
              <a:rPr lang="en-GB" altLang="en-US" sz="2800" smtClean="0"/>
              <a:t>Mute when not speaking (teleconference)</a:t>
            </a:r>
          </a:p>
          <a:p>
            <a:r>
              <a:rPr lang="en-US" altLang="en-US" sz="2800" smtClean="0"/>
              <a:t>Use chat window to enter the queue </a:t>
            </a:r>
            <a:r>
              <a:rPr lang="en-GB" altLang="en-US" sz="2800" smtClean="0"/>
              <a:t>(teleconference)</a:t>
            </a:r>
          </a:p>
          <a:p>
            <a:endParaRPr lang="en-GB" altLang="en-US" sz="2800" smtClean="0"/>
          </a:p>
          <a:p>
            <a:endParaRPr lang="en-GB" altLang="en-US" smtClean="0"/>
          </a:p>
        </p:txBody>
      </p:sp>
      <p:sp>
        <p:nvSpPr>
          <p:cNvPr id="18435" name="Title 2"/>
          <p:cNvSpPr>
            <a:spLocks noGrp="1"/>
          </p:cNvSpPr>
          <p:nvPr>
            <p:ph type="title"/>
          </p:nvPr>
        </p:nvSpPr>
        <p:spPr/>
        <p:txBody>
          <a:bodyPr/>
          <a:lstStyle/>
          <a:p>
            <a:r>
              <a:rPr lang="en-GB" altLang="en-US" smtClean="0"/>
              <a:t>T2.3 – Meeting Decorum</a:t>
            </a:r>
          </a:p>
        </p:txBody>
      </p:sp>
      <p:sp>
        <p:nvSpPr>
          <p:cNvPr id="1843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1843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843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48A416D-2301-4C43-929D-EA6C4B843DEE}"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Mixed-mode May 8-13,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2022-04-04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by </a:t>
            </a:r>
            <a:r>
              <a:rPr lang="en-GB" altLang="en-US" sz="1600" dirty="0" smtClean="0"/>
              <a:t>April 7 to </a:t>
            </a:r>
            <a:r>
              <a:rPr lang="en-GB" altLang="en-US" sz="1600" dirty="0" smtClean="0"/>
              <a:t>meet 30-day agenda submission deadline.</a:t>
            </a:r>
          </a:p>
          <a:p>
            <a:pPr marL="457200" lvl="1" indent="0">
              <a:buFontTx/>
              <a:buNone/>
              <a:defRPr/>
            </a:pPr>
            <a:r>
              <a:rPr lang="en-GB" altLang="en-US" dirty="0" smtClean="0"/>
              <a:t>CAC teleconference: </a:t>
            </a:r>
            <a:r>
              <a:rPr lang="en-GB" altLang="en-US" b="1" dirty="0"/>
              <a:t>Monday </a:t>
            </a:r>
            <a:r>
              <a:rPr lang="en-GB" altLang="en-US" b="1" dirty="0" smtClean="0"/>
              <a:t>2022-04-25 </a:t>
            </a:r>
            <a:r>
              <a:rPr lang="en-GB" altLang="en-US" b="1" dirty="0"/>
              <a:t>at 9 am Eastern </a:t>
            </a:r>
            <a:endParaRPr lang="en-GB" altLang="en-US" b="1" dirty="0" smtClean="0"/>
          </a:p>
          <a:p>
            <a:pPr marL="457200" lvl="1" indent="0">
              <a:buNone/>
              <a:defRPr/>
            </a:pPr>
            <a:r>
              <a:rPr lang="en-GB" altLang="en-US" dirty="0"/>
              <a:t>CAC teleconference: </a:t>
            </a:r>
            <a:r>
              <a:rPr lang="en-GB" altLang="en-US" b="1" dirty="0" smtClean="0"/>
              <a:t>Sunday </a:t>
            </a:r>
            <a:r>
              <a:rPr lang="en-GB" altLang="en-US" b="1" dirty="0" smtClean="0"/>
              <a:t>2022-05-08 </a:t>
            </a:r>
            <a:r>
              <a:rPr lang="en-GB" altLang="en-US" b="1" dirty="0" smtClean="0"/>
              <a:t>at 6PM CET</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dirty="0" smtClean="0"/>
              <a:t>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139421</TotalTime>
  <Words>1883</Words>
  <Application>Microsoft Office PowerPoint</Application>
  <PresentationFormat>Widescreen</PresentationFormat>
  <Paragraphs>378</Paragraphs>
  <Slides>23</Slides>
  <Notes>16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Times New Roman</vt:lpstr>
      <vt:lpstr>Wingdings</vt:lpstr>
      <vt:lpstr>Default Design</vt:lpstr>
      <vt:lpstr>Custom Design</vt:lpstr>
      <vt:lpstr>Document</vt:lpstr>
      <vt:lpstr>March 2022 802.11 Session WG Chair’s Supplementary Material</vt:lpstr>
      <vt:lpstr>Introduction</vt:lpstr>
      <vt:lpstr>TUESday</vt:lpstr>
      <vt:lpstr>T2.1 Participant behavior in IEEE-SA activities is guided by the IEEE Codes of Ethics &amp; Conduct</vt:lpstr>
      <vt:lpstr>T2.1 Participants in the IEEE-SA “individual process” shall act independently of others, including employers</vt:lpstr>
      <vt:lpstr>T2.1 IEEE-SA standards activities shall allow the fair &amp; equitable consideration of all viewpoints</vt:lpstr>
      <vt:lpstr>T2.2 – Call for potentially essential patents</vt:lpstr>
      <vt:lpstr>T2.3 – Meeting Decorum</vt:lpstr>
      <vt:lpstr>T2.4 Next session and CAC meetings announcements</vt:lpstr>
      <vt:lpstr>T2.8 Requests for Letters of Assurance</vt:lpstr>
      <vt:lpstr>T2.9 Drafts for Sale by IEEE– as of 2022-03-14</vt:lpstr>
      <vt:lpstr>T2.10 ISO/IEC JTC1/SC6</vt:lpstr>
      <vt:lpstr>T2.11 Press Releases, Blogs </vt:lpstr>
      <vt:lpstr>T2.12 IEEE 802 Public Visibility Standing Committee</vt:lpstr>
      <vt:lpstr>T2.12 802.11 Public Visibility Events</vt:lpstr>
      <vt:lpstr>T7.1 802 Wireless Chairs meeting</vt:lpstr>
      <vt:lpstr>T7.2 Planned Next Meeting – Interim</vt:lpstr>
      <vt:lpstr>T7.3 Announcements</vt:lpstr>
      <vt:lpstr>References and additional material</vt:lpstr>
      <vt:lpstr>Comment Resolution Resources</vt:lpstr>
      <vt:lpstr>Amendment Development Resources</vt:lpstr>
      <vt:lpstr> 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2022 Supplementary Material</dc:title>
  <dc:creator>dorothy.stanley@hpe.com</dc:creator>
  <cp:keywords>11-22-0217r0</cp:keywords>
  <cp:lastModifiedBy>Stanley, Dorothy</cp:lastModifiedBy>
  <cp:revision>2328</cp:revision>
  <cp:lastPrinted>1998-02-10T13:28:06Z</cp:lastPrinted>
  <dcterms:created xsi:type="dcterms:W3CDTF">1998-02-10T13:07:52Z</dcterms:created>
  <dcterms:modified xsi:type="dcterms:W3CDTF">2022-03-15T00:28:23Z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