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 bookmarkIdSeed="2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69" r:id="rId2"/>
    <p:sldId id="2593" r:id="rId3"/>
    <p:sldId id="2582" r:id="rId4"/>
    <p:sldId id="2583" r:id="rId5"/>
    <p:sldId id="2584" r:id="rId6"/>
    <p:sldId id="2585" r:id="rId7"/>
    <p:sldId id="2586" r:id="rId8"/>
    <p:sldId id="2587" r:id="rId9"/>
    <p:sldId id="2588" r:id="rId10"/>
    <p:sldId id="2589" r:id="rId11"/>
    <p:sldId id="2590" r:id="rId12"/>
    <p:sldId id="2591" r:id="rId13"/>
    <p:sldId id="2594" r:id="rId14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3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FF9900"/>
    <a:srgbClr val="FF0000"/>
    <a:srgbClr val="FFFF00"/>
    <a:srgbClr val="2D2DB9"/>
    <a:srgbClr val="FF9999"/>
    <a:srgbClr val="FFCC99"/>
    <a:srgbClr val="99FF99"/>
    <a:srgbClr val="B2B2B2"/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650" autoAdjust="0"/>
    <p:restoredTop sz="96704" autoAdjust="0"/>
  </p:normalViewPr>
  <p:slideViewPr>
    <p:cSldViewPr>
      <p:cViewPr varScale="1">
        <p:scale>
          <a:sx n="110" d="100"/>
          <a:sy n="110" d="100"/>
        </p:scale>
        <p:origin x="1908" y="10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-5804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2299" y="-1027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24349" y="177284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802.11-17/0291r0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284"/>
            <a:ext cx="65562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Mar 2017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0AC92585-5460-48EC-A28F-298482A080F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114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 dirty="0"/>
          </a:p>
        </p:txBody>
      </p:sp>
      <p:sp>
        <p:nvSpPr>
          <p:cNvPr id="91143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 dirty="0"/>
              <a:t>Submission</a:t>
            </a:r>
          </a:p>
        </p:txBody>
      </p:sp>
      <p:sp>
        <p:nvSpPr>
          <p:cNvPr id="91144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0214944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67212" y="97909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802.11-17/0291r0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7909"/>
            <a:ext cx="65562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Mar 2017</a:t>
            </a:r>
          </a:p>
        </p:txBody>
      </p:sp>
      <p:sp>
        <p:nvSpPr>
          <p:cNvPr id="675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18D10512-F400-46E6-9813-0191A717DA9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759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dirty="0"/>
              <a:t>Submission</a:t>
            </a:r>
          </a:p>
        </p:txBody>
      </p:sp>
      <p:sp>
        <p:nvSpPr>
          <p:cNvPr id="6759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 dirty="0"/>
          </a:p>
        </p:txBody>
      </p:sp>
      <p:sp>
        <p:nvSpPr>
          <p:cNvPr id="6759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93641149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doc.: IEEE 802.11-10/0xxxr0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July 2010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Page </a:t>
            </a:r>
            <a:fld id="{BFD8823A-E707-449B-AE25-47FA80230A05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686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86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1981200"/>
          </a:xfrm>
        </p:spPr>
        <p:txBody>
          <a:bodyPr anchor="ctr" anchorCtr="0"/>
          <a:lstStyle>
            <a:lvl1pPr algn="ctr">
              <a:defRPr sz="2400" b="1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7316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69456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59255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CE5288C-F87B-4810-A6B2-740CE13BD34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9351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53388" y="6475413"/>
            <a:ext cx="490537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27525" y="6475413"/>
            <a:ext cx="56515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Slide </a:t>
            </a:r>
            <a:fld id="{A469A3A6-7083-48BA-9D7E-342D6AB96B4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5178708" y="363379"/>
            <a:ext cx="3266792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600" b="1" dirty="0">
                <a:latin typeface="Arial" pitchFamily="34" charset="0"/>
              </a:rPr>
              <a:t>doc.: IEEE 802.11-22/0180r3</a:t>
            </a: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 dirty="0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784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 dirty="0">
                <a:latin typeface="Arial" pitchFamily="34" charset="0"/>
              </a:rPr>
              <a:t>Submission</a:t>
            </a:r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 dirty="0"/>
          </a:p>
        </p:txBody>
      </p:sp>
      <p:sp>
        <p:nvSpPr>
          <p:cNvPr id="1034" name="Rectangle 7"/>
          <p:cNvSpPr>
            <a:spLocks noChangeArrowheads="1"/>
          </p:cNvSpPr>
          <p:nvPr/>
        </p:nvSpPr>
        <p:spPr bwMode="auto">
          <a:xfrm>
            <a:off x="685800" y="363379"/>
            <a:ext cx="878446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r>
              <a:rPr lang="en-US" sz="1600" b="1" dirty="0">
                <a:latin typeface="Arial" pitchFamily="34" charset="0"/>
              </a:rPr>
              <a:t>Mar 2022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49" r:id="rId2"/>
    <p:sldLayoutId id="2147483652" r:id="rId3"/>
    <p:sldLayoutId id="2147483650" r:id="rId4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851-00-coex-5-ghz-ed-analysis.docx" TargetMode="External"/><Relationship Id="rId2" Type="http://schemas.openxmlformats.org/officeDocument/2006/relationships/hyperlink" Target="https://mentor.ieee.org/802.11/dcn/21/11-21-0705-00-coex-simulation-and-evaluation-of-the-impact-of-varying-ed-thresholds.ppt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179-00-coex-next-steps-in-the-evaluation-of-the-impact-of-varying-ed-thresholds.pptx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2/11-22-0486-00-coex-proposed-coex-sc-ls-to-wfa.docx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851-00-coex-5-ghz-ed-analysis.docx" TargetMode="External"/><Relationship Id="rId2" Type="http://schemas.openxmlformats.org/officeDocument/2006/relationships/hyperlink" Target="https://mentor.ieee.org/802.11/dcn/21/11-21-0705-00-coex-simulation-and-evaluation-of-the-impact-of-varying-ed-thresholds.ppt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179-00-coex-next-steps-in-the-evaluation-of-the-impact-of-varying-ed-thresholds.pptx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81347C9-C12F-43D2-B3D1-D523E0829A79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accent6"/>
                </a:solidFill>
              </a:rPr>
              <a:t>5/6 GHz coexistence update</a:t>
            </a:r>
            <a:br>
              <a:rPr lang="en-US" dirty="0">
                <a:solidFill>
                  <a:schemeClr val="accent6"/>
                </a:solidFill>
              </a:rPr>
            </a:br>
            <a:r>
              <a:rPr lang="en-US" dirty="0">
                <a:solidFill>
                  <a:schemeClr val="accent6"/>
                </a:solidFill>
              </a:rPr>
              <a:t>for IEEE 802.11 </a:t>
            </a:r>
            <a:r>
              <a:rPr lang="en-US" dirty="0" err="1">
                <a:solidFill>
                  <a:schemeClr val="accent6"/>
                </a:solidFill>
              </a:rPr>
              <a:t>TGbe</a:t>
            </a:r>
            <a:r>
              <a:rPr lang="en-US" dirty="0">
                <a:solidFill>
                  <a:schemeClr val="accent6"/>
                </a:solidFill>
              </a:rPr>
              <a:t> participants in March 2022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330450"/>
            <a:ext cx="7772400" cy="381000"/>
          </a:xfrm>
        </p:spPr>
        <p:txBody>
          <a:bodyPr/>
          <a:lstStyle/>
          <a:p>
            <a:pPr marL="0" indent="0" algn="ctr">
              <a:defRPr/>
            </a:pPr>
            <a:r>
              <a:rPr lang="en-US" b="0" dirty="0">
                <a:solidFill>
                  <a:schemeClr val="accent2">
                    <a:lumMod val="50000"/>
                  </a:schemeClr>
                </a:solidFill>
              </a:rPr>
              <a:t>14 March 2022</a:t>
            </a:r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533400" y="274637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spcBef>
                <a:spcPct val="50000"/>
              </a:spcBef>
            </a:pPr>
            <a:r>
              <a:rPr lang="en-US" sz="1600" b="1" dirty="0">
                <a:latin typeface="Arial" pitchFamily="34" charset="0"/>
              </a:rPr>
              <a:t>Authors:</a:t>
            </a:r>
            <a:endParaRPr lang="en-US" sz="1600" dirty="0">
              <a:latin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3578594"/>
              </p:ext>
            </p:extLst>
          </p:nvPr>
        </p:nvGraphicFramePr>
        <p:xfrm>
          <a:off x="685800" y="3429000"/>
          <a:ext cx="7696200" cy="7620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24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Name</a:t>
                      </a:r>
                      <a:endParaRPr lang="en-AU" sz="1200" b="1" kern="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Company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Phone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email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131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Andrew Myles 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Cisco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+61 418 656587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amyles@cisco.com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0C504D-C98F-4901-A79E-438C9A721C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The issues with 802.11be raise a variety of potential questions &amp; tasks for </a:t>
            </a:r>
            <a:r>
              <a:rPr lang="en-AU" dirty="0" err="1"/>
              <a:t>TGbe</a:t>
            </a:r>
            <a:r>
              <a:rPr lang="en-AU" dirty="0"/>
              <a:t> &amp; the Wi-Fi Alliance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399A7C-7412-4992-9C8A-20B6404A61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/>
              <a:t>The Coex SC will continue evaluating the coexistence of 802.11be constrained by </a:t>
            </a:r>
            <a:r>
              <a:rPr lang="en-AU" i="1" dirty="0"/>
              <a:t>ED-only</a:t>
            </a:r>
            <a:r>
              <a:rPr lang="en-AU" dirty="0"/>
              <a:t> @ -72 dBm with other Wi-Fi &amp; other systems …</a:t>
            </a:r>
          </a:p>
          <a:p>
            <a:pPr lvl="2"/>
            <a:r>
              <a:rPr lang="en-AU" dirty="0"/>
              <a:t>Based on material like </a:t>
            </a:r>
            <a:r>
              <a:rPr lang="en-US" dirty="0">
                <a:latin typeface="+mj-lt"/>
                <a:hlinkClick r:id="rId2"/>
              </a:rPr>
              <a:t>11-21-0705-00</a:t>
            </a:r>
            <a:r>
              <a:rPr lang="en-US" dirty="0">
                <a:latin typeface="+mj-lt"/>
              </a:rPr>
              <a:t>, </a:t>
            </a:r>
            <a:r>
              <a:rPr lang="en-AU" dirty="0">
                <a:latin typeface="+mj-lt"/>
                <a:hlinkClick r:id="rId3"/>
              </a:rPr>
              <a:t>11-21-0851-00</a:t>
            </a:r>
            <a:r>
              <a:rPr lang="en-AU" dirty="0">
                <a:latin typeface="+mj-lt"/>
              </a:rPr>
              <a:t> &amp; </a:t>
            </a:r>
            <a:r>
              <a:rPr lang="en-AU" dirty="0">
                <a:latin typeface="+mj-lt"/>
                <a:hlinkClick r:id="rId4"/>
              </a:rPr>
              <a:t>11-21-1179-00</a:t>
            </a:r>
            <a:r>
              <a:rPr lang="en-AU" dirty="0">
                <a:latin typeface="+mj-lt"/>
              </a:rPr>
              <a:t> …</a:t>
            </a:r>
          </a:p>
          <a:p>
            <a:pPr lvl="2"/>
            <a:r>
              <a:rPr lang="en-AU" dirty="0">
                <a:latin typeface="+mj-lt"/>
              </a:rPr>
              <a:t>... and hopefully real deployments</a:t>
            </a:r>
          </a:p>
          <a:p>
            <a:pPr lvl="1"/>
            <a:r>
              <a:rPr lang="en-AU" dirty="0"/>
              <a:t>… and could send a </a:t>
            </a:r>
            <a:r>
              <a:rPr lang="en-AU" i="1" dirty="0"/>
              <a:t>Liaison Statement </a:t>
            </a:r>
            <a:r>
              <a:rPr lang="en-AU" dirty="0"/>
              <a:t>to the Wi-Fi Alliance to ask for their opinion on market related issues that impact 802.11be coexistence with other technologies in 5 GHz</a:t>
            </a:r>
          </a:p>
          <a:p>
            <a:pPr lvl="1"/>
            <a:r>
              <a:rPr lang="en-AU" dirty="0"/>
              <a:t>… but there are also some potential tasks for </a:t>
            </a:r>
            <a:r>
              <a:rPr lang="en-AU" dirty="0" err="1"/>
              <a:t>TGbe</a:t>
            </a:r>
            <a:r>
              <a:rPr lang="en-AU" dirty="0"/>
              <a:t> related to specifying 802.11be operation under the constrained 5 GHz rules in Europe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F812E45-F43F-4A94-BC48-C7B9782914E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Andrew Myles, Cisco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D233BA9-420C-45A5-BEDF-1E1F8FA90EE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21369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0DCE3C-50D7-4EE2-B4AE-B42B35C8F1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There are a variety of potential questions for the</a:t>
            </a:r>
            <a:br>
              <a:rPr lang="en-AU" dirty="0"/>
            </a:br>
            <a:r>
              <a:rPr lang="en-AU" dirty="0"/>
              <a:t>Wi-Fi Alliance in relation to 5 GHz operations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54CEF6-F7B5-4E52-864C-00B809534B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Possible questions for Wi-Fi Alliance in relation to 5 GHz operation</a:t>
            </a:r>
          </a:p>
          <a:p>
            <a:pPr lvl="1"/>
            <a:r>
              <a:rPr lang="en-AU" dirty="0"/>
              <a:t>Assuming 802.11be operations are disadvantaged in 5 GHz in Europe compared to 802.11ax, is it acceptable for 802.11be operations to focus on 2.4/6 GHz in Europe, using 802.11ax in 5 GHz?</a:t>
            </a:r>
          </a:p>
          <a:p>
            <a:pPr lvl="2"/>
            <a:r>
              <a:rPr lang="en-AU" dirty="0"/>
              <a:t>In at least short term; in the longer term, it might be possible to change EN 301 893 to allow 802.11be to operate like 802.11ax</a:t>
            </a:r>
          </a:p>
          <a:p>
            <a:pPr lvl="1"/>
            <a:r>
              <a:rPr lang="en-AU" dirty="0"/>
              <a:t>Noting that the rules in EN 301 893 (5 GHz) were driven by a concern other technologies would not coexist well with Wi-Fi, is it believed other technologies will be used frequently in 5 GHz (including DFS channels)?</a:t>
            </a:r>
          </a:p>
          <a:p>
            <a:pPr lvl="2"/>
            <a:r>
              <a:rPr lang="en-AU" dirty="0"/>
              <a:t>A “no” answer might encourage the specification of more liberal constraints in EN 301 893 …</a:t>
            </a:r>
          </a:p>
          <a:p>
            <a:pPr lvl="2"/>
            <a:r>
              <a:rPr lang="en-AU" dirty="0"/>
              <a:t>… but, of course, more liberal constraints might change the answer to “yes”</a:t>
            </a:r>
          </a:p>
          <a:p>
            <a:pPr lvl="1"/>
            <a:r>
              <a:rPr lang="en-AU" dirty="0"/>
              <a:t>…</a:t>
            </a:r>
          </a:p>
          <a:p>
            <a:endParaRPr lang="en-AU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01F3863-FC0B-4EE4-BF46-B5A3D66E45B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Andrew Myles, Cisco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102DE33-43A0-418B-A9A2-2370E01CFCF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43691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067ACB-B10D-4E0D-B8B6-77F6BBC6BC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There are a variety of possible tasks for </a:t>
            </a:r>
            <a:r>
              <a:rPr lang="en-AU" dirty="0" err="1"/>
              <a:t>TGbe</a:t>
            </a:r>
            <a:r>
              <a:rPr lang="en-AU" dirty="0"/>
              <a:t> with respect to 5 GHz operation</a:t>
            </a:r>
            <a:endParaRPr lang="en-AU" b="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B26373-8C20-474F-B1F8-C71D7A178B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Possible tasks for </a:t>
            </a:r>
            <a:r>
              <a:rPr lang="en-AU" dirty="0" err="1"/>
              <a:t>TGbe</a:t>
            </a:r>
            <a:r>
              <a:rPr lang="en-AU" dirty="0"/>
              <a:t> in relation to 5 GHz operation</a:t>
            </a:r>
          </a:p>
          <a:p>
            <a:pPr lvl="1"/>
            <a:r>
              <a:rPr lang="en-AU" dirty="0"/>
              <a:t>Assuming 802.11be operations are desirable in 5 GHz in Europe, should the 802.11be standard specify operations with  </a:t>
            </a:r>
          </a:p>
          <a:p>
            <a:pPr lvl="2"/>
            <a:r>
              <a:rPr lang="it-IT" i="1" dirty="0"/>
              <a:t>PD/ED </a:t>
            </a:r>
            <a:r>
              <a:rPr lang="it-IT" dirty="0"/>
              <a:t>@ -72/-72 dBm</a:t>
            </a:r>
            <a:r>
              <a:rPr lang="en-AU" i="1" dirty="0"/>
              <a:t>,</a:t>
            </a:r>
            <a:r>
              <a:rPr lang="en-AU" dirty="0"/>
              <a:t> with use of NAV</a:t>
            </a:r>
          </a:p>
          <a:p>
            <a:pPr lvl="2"/>
            <a:r>
              <a:rPr lang="en-AU" i="1" dirty="0"/>
              <a:t>ED-only </a:t>
            </a:r>
            <a:r>
              <a:rPr lang="en-AU" dirty="0"/>
              <a:t>@ -72 dBm, without use of NAV</a:t>
            </a:r>
          </a:p>
          <a:p>
            <a:pPr lvl="2"/>
            <a:r>
              <a:rPr lang="en-AU" i="1" dirty="0"/>
              <a:t>PD/ED </a:t>
            </a:r>
            <a:r>
              <a:rPr lang="en-AU" dirty="0"/>
              <a:t>@ -82/-72 dBm, with NAV, </a:t>
            </a:r>
            <a:r>
              <a:rPr lang="en-AU" dirty="0" err="1"/>
              <a:t>ie</a:t>
            </a:r>
            <a:r>
              <a:rPr lang="en-AU" dirty="0"/>
              <a:t> no change from today?</a:t>
            </a:r>
          </a:p>
          <a:p>
            <a:pPr lvl="1"/>
            <a:r>
              <a:rPr lang="en-AU" dirty="0"/>
              <a:t>…</a:t>
            </a:r>
          </a:p>
          <a:p>
            <a:endParaRPr lang="en-AU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D0D8BF-50A8-41BB-A149-9F3013BCC61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Andrew Myles, Cisco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D115700-449B-48DE-BA8E-9D9CFBCDD5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22844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921BDA-5E76-49D0-A9C9-DD7C31C68F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The next step today is to consider a potential Liaison Statement to the Wi-Fi Alliance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4A1F6E-DA10-4FFA-A68D-C058A87DE0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/>
              <a:t>A potential Liaison Statement to the Wi-Fi Alliance has been drafted … and will be discussed today</a:t>
            </a:r>
          </a:p>
          <a:p>
            <a:pPr lvl="2"/>
            <a:r>
              <a:rPr lang="en-AU" dirty="0"/>
              <a:t>See </a:t>
            </a:r>
            <a:r>
              <a:rPr lang="en-AU" dirty="0">
                <a:solidFill>
                  <a:srgbClr val="FF0000"/>
                </a:solidFill>
                <a:hlinkClick r:id="rId2"/>
              </a:rPr>
              <a:t>11-22-0486-00</a:t>
            </a:r>
            <a:endParaRPr lang="en-AU" dirty="0">
              <a:solidFill>
                <a:srgbClr val="FF0000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BBB47CD-92C8-4E14-85B0-F0ABBF66791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Andrew Myles, Cisco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B283A29-EA74-411F-907C-D32A28DA0A7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10289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4C0D18-BF1E-417E-8D56-8ACAE9FDB5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Rules applying to 802.11be in 5 GHz in </a:t>
            </a:r>
            <a:r>
              <a:rPr lang="en-AU" dirty="0" err="1"/>
              <a:t>Europ</a:t>
            </a:r>
            <a:r>
              <a:rPr lang="en-AU" dirty="0"/>
              <a:t> raise questions for </a:t>
            </a:r>
            <a:r>
              <a:rPr lang="en-AU" dirty="0" err="1"/>
              <a:t>TGbe</a:t>
            </a:r>
            <a:r>
              <a:rPr lang="en-AU" dirty="0"/>
              <a:t> &amp; the Wi-Fi Alliance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1EE8F1-2C76-4FB1-8D7D-D71CDC6C74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Executive summary</a:t>
            </a:r>
          </a:p>
          <a:p>
            <a:pPr lvl="1"/>
            <a:r>
              <a:rPr lang="en-AU" dirty="0"/>
              <a:t>Traditional good coexistence in the 5 GHz band was </a:t>
            </a:r>
            <a:r>
              <a:rPr lang="en-AU" dirty="0">
                <a:latin typeface="+mj-lt"/>
              </a:rPr>
              <a:t>threatened by plans of the cellular industry to use it too</a:t>
            </a:r>
          </a:p>
          <a:p>
            <a:pPr lvl="1"/>
            <a:r>
              <a:rPr lang="en-AU" dirty="0"/>
              <a:t>However, difficult negotiations over a period of years resulted in an acceptable compromise for 5 GHz coexistence</a:t>
            </a:r>
            <a:endParaRPr lang="en-AU" dirty="0">
              <a:latin typeface="+mj-lt"/>
            </a:endParaRPr>
          </a:p>
          <a:p>
            <a:pPr lvl="2"/>
            <a:r>
              <a:rPr lang="en-AU" dirty="0"/>
              <a:t>The original 5 GHz compromise has enabled product &amp; is likely to be respected globally </a:t>
            </a:r>
          </a:p>
          <a:p>
            <a:pPr lvl="1"/>
            <a:r>
              <a:rPr lang="en-AU" dirty="0"/>
              <a:t>A refined 5 GHz compromise in Europe now forces 802.11be to use a different </a:t>
            </a:r>
            <a:r>
              <a:rPr lang="en-AU" dirty="0" err="1"/>
              <a:t>coex</a:t>
            </a:r>
            <a:r>
              <a:rPr lang="en-AU" dirty="0"/>
              <a:t> option from the past</a:t>
            </a:r>
            <a:endParaRPr lang="en-AU" dirty="0">
              <a:latin typeface="+mj-lt"/>
            </a:endParaRPr>
          </a:p>
          <a:p>
            <a:pPr lvl="1"/>
            <a:r>
              <a:rPr lang="en-AU" dirty="0"/>
              <a:t>The refined 5 GHz compromise in Europe works well for 802.11ax, but maybe not 802.11be</a:t>
            </a:r>
          </a:p>
          <a:p>
            <a:pPr lvl="1"/>
            <a:r>
              <a:rPr lang="en-AU" dirty="0"/>
              <a:t>The issues with 802.11be raise a variety of potential questions &amp; tasks for </a:t>
            </a:r>
            <a:r>
              <a:rPr lang="en-AU" dirty="0" err="1"/>
              <a:t>TGbe</a:t>
            </a:r>
            <a:r>
              <a:rPr lang="en-AU" dirty="0"/>
              <a:t> &amp; the Wi-Fi Alliance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BDBBB85-405C-4F54-908A-2593D2EE72A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Andrew Myles, Cisco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5F69198-579A-494D-A7B2-1A5FD9F88D0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02939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81CA6A-138B-485A-9EFB-3411E47F84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8229600" cy="1066800"/>
          </a:xfrm>
        </p:spPr>
        <p:txBody>
          <a:bodyPr/>
          <a:lstStyle/>
          <a:p>
            <a:r>
              <a:rPr lang="en-AU" dirty="0"/>
              <a:t>Traditional good coexistence in the 5 GHz band was </a:t>
            </a:r>
            <a:r>
              <a:rPr lang="en-AU" sz="2400" b="1" dirty="0">
                <a:latin typeface="+mj-lt"/>
              </a:rPr>
              <a:t>threatened by plans of the cellular industry to use it too</a:t>
            </a:r>
            <a:endParaRPr lang="en-AU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C96E788-521C-44C9-96B1-78F56E387CD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Andrew Myles, Cisco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A49E998-556E-483B-A238-0B92C278D3F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A9233F1-E4A7-4096-A69B-3ACCD0E8F967}"/>
              </a:ext>
            </a:extLst>
          </p:cNvPr>
          <p:cNvSpPr/>
          <p:nvPr/>
        </p:nvSpPr>
        <p:spPr bwMode="auto">
          <a:xfrm>
            <a:off x="692331" y="1981200"/>
            <a:ext cx="3733800" cy="63658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 cap="flat" cmpd="sng" algn="ctr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AU" sz="1600" b="1" dirty="0">
                <a:solidFill>
                  <a:srgbClr val="00B050"/>
                </a:solidFill>
                <a:latin typeface="+mj-lt"/>
              </a:rPr>
              <a:t>Good coexistence in 5GHz has been enabled within the Wi-Fi industry …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F3D1A77-0033-4225-962A-ED6AFB42EB40}"/>
              </a:ext>
            </a:extLst>
          </p:cNvPr>
          <p:cNvSpPr/>
          <p:nvPr/>
        </p:nvSpPr>
        <p:spPr bwMode="auto">
          <a:xfrm>
            <a:off x="4724400" y="1981200"/>
            <a:ext cx="3733800" cy="63658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 cap="flat" cmpd="sng" algn="ctr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AU" sz="1600" b="1" dirty="0">
                <a:solidFill>
                  <a:srgbClr val="FF6600"/>
                </a:solidFill>
                <a:latin typeface="+mj-lt"/>
              </a:rPr>
              <a:t>… but this model was threatened by the emergence of new stakeholders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CBDC095-1946-4333-9E7A-F0807AF0EEC4}"/>
              </a:ext>
            </a:extLst>
          </p:cNvPr>
          <p:cNvSpPr/>
          <p:nvPr/>
        </p:nvSpPr>
        <p:spPr bwMode="auto">
          <a:xfrm>
            <a:off x="692331" y="2617788"/>
            <a:ext cx="3733800" cy="355441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82563" indent="-182563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600" dirty="0">
                <a:latin typeface="+mj-lt"/>
              </a:rPr>
              <a:t>Wi-Fi has traditionally been the main user of the unlicenced 5 GHz band globally</a:t>
            </a:r>
          </a:p>
          <a:p>
            <a:pPr marL="182563" indent="-182563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600" dirty="0">
                <a:latin typeface="+mj-lt"/>
              </a:rPr>
              <a:t>Coexistence between different Wi-Fi systems has been enabled by:</a:t>
            </a:r>
          </a:p>
          <a:p>
            <a:pPr marL="357188" lvl="1" indent="-174625">
              <a:spcBef>
                <a:spcPts val="400"/>
              </a:spcBef>
              <a:buFont typeface="Arial" panose="020B0604020202020204" pitchFamily="34" charset="0"/>
              <a:buChar char="-"/>
            </a:pPr>
            <a:r>
              <a:rPr lang="en-AU" sz="1600" dirty="0">
                <a:latin typeface="+mj-lt"/>
              </a:rPr>
              <a:t>Standards negotiated within the IEEE 802.11 WG</a:t>
            </a:r>
          </a:p>
          <a:p>
            <a:pPr marL="357188" lvl="1" indent="-174625">
              <a:spcBef>
                <a:spcPts val="400"/>
              </a:spcBef>
              <a:buFont typeface="Arial" panose="020B0604020202020204" pitchFamily="34" charset="0"/>
              <a:buChar char="-"/>
            </a:pPr>
            <a:r>
              <a:rPr lang="en-AU" sz="1600" dirty="0">
                <a:latin typeface="+mj-lt"/>
              </a:rPr>
              <a:t>Certifications specified by the Wi-Fi Alliance</a:t>
            </a:r>
          </a:p>
          <a:p>
            <a:pPr marL="182563" indent="-182563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600" dirty="0">
                <a:latin typeface="+mj-lt"/>
              </a:rPr>
              <a:t>The process of discussion within the Wi-Fi industry has resulted in (mostly) good coexistence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BA7CB41-304E-4174-9CA0-FD870418D0A3}"/>
              </a:ext>
            </a:extLst>
          </p:cNvPr>
          <p:cNvSpPr/>
          <p:nvPr/>
        </p:nvSpPr>
        <p:spPr bwMode="auto">
          <a:xfrm>
            <a:off x="4730931" y="2617788"/>
            <a:ext cx="3733800" cy="355441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82563" indent="-182563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600" dirty="0">
                <a:latin typeface="+mj-lt"/>
              </a:rPr>
              <a:t>A few years ago, the cellular industry decided they would also like to make use of the 5 GHz band</a:t>
            </a:r>
          </a:p>
          <a:p>
            <a:pPr marL="357188" lvl="1" indent="-174625">
              <a:spcBef>
                <a:spcPts val="400"/>
              </a:spcBef>
              <a:buFont typeface="Arial" panose="020B0604020202020204" pitchFamily="34" charset="0"/>
              <a:buChar char="-"/>
            </a:pPr>
            <a:r>
              <a:rPr lang="en-AU" sz="1600" dirty="0" err="1">
                <a:latin typeface="+mj-lt"/>
              </a:rPr>
              <a:t>eg</a:t>
            </a:r>
            <a:r>
              <a:rPr lang="en-AU" sz="1600" dirty="0">
                <a:latin typeface="+mj-lt"/>
              </a:rPr>
              <a:t> 3GPP, MulteFire Alliance,</a:t>
            </a:r>
            <a:br>
              <a:rPr lang="en-AU" sz="1600" dirty="0">
                <a:latin typeface="+mj-lt"/>
              </a:rPr>
            </a:br>
            <a:r>
              <a:rPr lang="en-AU" sz="1600" dirty="0">
                <a:latin typeface="+mj-lt"/>
              </a:rPr>
              <a:t>LTE-U Forum, etc</a:t>
            </a:r>
          </a:p>
          <a:p>
            <a:pPr marL="357188" lvl="1" indent="-174625">
              <a:spcBef>
                <a:spcPts val="400"/>
              </a:spcBef>
              <a:buFont typeface="Arial" panose="020B0604020202020204" pitchFamily="34" charset="0"/>
              <a:buChar char="-"/>
            </a:pPr>
            <a:r>
              <a:rPr lang="en-AU" sz="1600" dirty="0">
                <a:latin typeface="+mj-lt"/>
              </a:rPr>
              <a:t>This was their right … the 5 GHz band was designed for use by all!</a:t>
            </a:r>
          </a:p>
          <a:p>
            <a:pPr marL="285750" indent="-285750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600" dirty="0">
                <a:latin typeface="+mj-lt"/>
              </a:rPr>
              <a:t>However, this required coexistence mechanisms to be agreed by a wider group of stakeholders</a:t>
            </a:r>
          </a:p>
          <a:p>
            <a:pPr marL="357188" lvl="1" indent="-174625">
              <a:spcBef>
                <a:spcPts val="400"/>
              </a:spcBef>
              <a:buFont typeface="Arial" panose="020B0604020202020204" pitchFamily="34" charset="0"/>
              <a:buChar char="-"/>
            </a:pPr>
            <a:r>
              <a:rPr lang="en-AU" sz="1600" dirty="0">
                <a:latin typeface="+mj-lt"/>
              </a:rPr>
              <a:t>Industries: Wi-Fi, cellular, …</a:t>
            </a:r>
          </a:p>
          <a:p>
            <a:pPr marL="357188" lvl="1" indent="-174625">
              <a:spcBef>
                <a:spcPts val="400"/>
              </a:spcBef>
              <a:buFont typeface="Arial" panose="020B0604020202020204" pitchFamily="34" charset="0"/>
              <a:buChar char="-"/>
            </a:pPr>
            <a:r>
              <a:rPr lang="en-AU" sz="1600" dirty="0">
                <a:latin typeface="+mj-lt"/>
              </a:rPr>
              <a:t>Regulators: globally, including in US &amp; Europe</a:t>
            </a:r>
          </a:p>
        </p:txBody>
      </p:sp>
    </p:spTree>
    <p:extLst>
      <p:ext uri="{BB962C8B-B14F-4D97-AF65-F5344CB8AC3E}">
        <p14:creationId xmlns:p14="http://schemas.microsoft.com/office/powerpoint/2010/main" val="33062894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FC42655D-56AC-4FDE-921B-90F01AEFB23E}"/>
              </a:ext>
            </a:extLst>
          </p:cNvPr>
          <p:cNvSpPr/>
          <p:nvPr/>
        </p:nvSpPr>
        <p:spPr bwMode="auto">
          <a:xfrm>
            <a:off x="4730930" y="2617788"/>
            <a:ext cx="3733800" cy="3173412"/>
          </a:xfrm>
          <a:prstGeom prst="rect">
            <a:avLst/>
          </a:prstGeom>
          <a:solidFill>
            <a:schemeClr val="accent6">
              <a:lumMod val="20000"/>
              <a:lumOff val="80000"/>
              <a:alpha val="25000"/>
            </a:schemeClr>
          </a:solidFill>
          <a:ln w="1905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>
              <a:spcBef>
                <a:spcPts val="800"/>
              </a:spcBef>
            </a:pPr>
            <a:r>
              <a:rPr lang="en-AU" sz="1600" b="1" dirty="0">
                <a:solidFill>
                  <a:schemeClr val="accent6">
                    <a:lumMod val="20000"/>
                    <a:lumOff val="80000"/>
                  </a:schemeClr>
                </a:solidFill>
                <a:latin typeface="+mj-lt"/>
              </a:rPr>
              <a:t>The compromise</a:t>
            </a:r>
          </a:p>
          <a:p>
            <a:pPr marL="182563" indent="-182563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600" dirty="0">
                <a:solidFill>
                  <a:schemeClr val="accent6">
                    <a:lumMod val="20000"/>
                    <a:lumOff val="80000"/>
                  </a:schemeClr>
                </a:solidFill>
                <a:latin typeface="+mj-lt"/>
              </a:rPr>
              <a:t>All systems use an EDCA-like LBT, with exponential backoff, mechanism for access</a:t>
            </a:r>
          </a:p>
          <a:p>
            <a:pPr marL="182563" indent="-182563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600" dirty="0">
                <a:solidFill>
                  <a:schemeClr val="accent6">
                    <a:lumMod val="20000"/>
                    <a:lumOff val="80000"/>
                  </a:schemeClr>
                </a:solidFill>
                <a:latin typeface="+mj-lt"/>
              </a:rPr>
              <a:t>All systems transmit for a maximum period of time once they gain access</a:t>
            </a:r>
          </a:p>
          <a:p>
            <a:pPr marL="182563" indent="-182563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600" dirty="0">
                <a:solidFill>
                  <a:schemeClr val="accent6">
                    <a:lumMod val="20000"/>
                    <a:lumOff val="80000"/>
                  </a:schemeClr>
                </a:solidFill>
                <a:latin typeface="+mj-lt"/>
              </a:rPr>
              <a:t>Listening occur using either:</a:t>
            </a:r>
          </a:p>
          <a:p>
            <a:pPr marL="357188" lvl="1" indent="-174625">
              <a:spcBef>
                <a:spcPts val="400"/>
              </a:spcBef>
              <a:buFont typeface="Arial" panose="020B0604020202020204" pitchFamily="34" charset="0"/>
              <a:buChar char="-"/>
            </a:pPr>
            <a:r>
              <a:rPr lang="en-AU" sz="1600" i="1" dirty="0">
                <a:solidFill>
                  <a:schemeClr val="accent6">
                    <a:lumMod val="20000"/>
                    <a:lumOff val="80000"/>
                  </a:schemeClr>
                </a:solidFill>
                <a:latin typeface="+mj-lt"/>
              </a:rPr>
              <a:t>PD/ED </a:t>
            </a:r>
            <a:r>
              <a:rPr lang="en-AU" sz="1600" dirty="0">
                <a:solidFill>
                  <a:schemeClr val="accent6">
                    <a:lumMod val="20000"/>
                    <a:lumOff val="80000"/>
                  </a:schemeClr>
                </a:solidFill>
                <a:latin typeface="+mj-lt"/>
              </a:rPr>
              <a:t>at -82/-62 dBm, as practiced since 1997 by Wi-Fi</a:t>
            </a:r>
          </a:p>
          <a:p>
            <a:pPr marL="357188" lvl="1" indent="-174625">
              <a:spcBef>
                <a:spcPts val="400"/>
              </a:spcBef>
              <a:buFont typeface="Arial" panose="020B0604020202020204" pitchFamily="34" charset="0"/>
              <a:buChar char="-"/>
            </a:pPr>
            <a:r>
              <a:rPr lang="en-AU" sz="1600" i="1" dirty="0">
                <a:solidFill>
                  <a:schemeClr val="accent6">
                    <a:lumMod val="20000"/>
                    <a:lumOff val="80000"/>
                  </a:schemeClr>
                </a:solidFill>
                <a:latin typeface="+mj-lt"/>
              </a:rPr>
              <a:t>ED-only</a:t>
            </a:r>
            <a:r>
              <a:rPr lang="en-AU" sz="1600" dirty="0">
                <a:solidFill>
                  <a:schemeClr val="accent6">
                    <a:lumMod val="20000"/>
                    <a:lumOff val="80000"/>
                  </a:schemeClr>
                </a:solidFill>
                <a:latin typeface="+mj-lt"/>
              </a:rPr>
              <a:t> @ -72 dBm, to avoid need for PD in cellular systems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981CA6A-138B-485A-9EFB-3411E47F84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Difficult negotiations over a period of years resulted in an acceptable compromise for 5 GHz coexistence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C96E788-521C-44C9-96B1-78F56E387CD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Andrew Myles, Cisco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A49E998-556E-483B-A238-0B92C278D3F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A9233F1-E4A7-4096-A69B-3ACCD0E8F967}"/>
              </a:ext>
            </a:extLst>
          </p:cNvPr>
          <p:cNvSpPr/>
          <p:nvPr/>
        </p:nvSpPr>
        <p:spPr bwMode="auto">
          <a:xfrm>
            <a:off x="687976" y="1981200"/>
            <a:ext cx="3733800" cy="63658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 cap="flat" cmpd="sng" algn="ctr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AU" sz="1600" b="1" dirty="0">
                <a:solidFill>
                  <a:srgbClr val="FF6600"/>
                </a:solidFill>
                <a:latin typeface="+mj-lt"/>
              </a:rPr>
              <a:t>The negotiation of 5 GHz sharing was heated, over many years …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F3D1A77-0033-4225-962A-ED6AFB42EB40}"/>
              </a:ext>
            </a:extLst>
          </p:cNvPr>
          <p:cNvSpPr/>
          <p:nvPr/>
        </p:nvSpPr>
        <p:spPr bwMode="auto">
          <a:xfrm>
            <a:off x="4724400" y="1981200"/>
            <a:ext cx="3733800" cy="63658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 cap="flat" cmpd="sng" algn="ctr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AU" sz="1600" b="1" dirty="0">
                <a:solidFill>
                  <a:srgbClr val="00B050"/>
                </a:solidFill>
                <a:latin typeface="+mj-lt"/>
              </a:rPr>
              <a:t>… but eventually led to a compromise in ETSI BRAN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CBDC095-1946-4333-9E7A-F0807AF0EEC4}"/>
              </a:ext>
            </a:extLst>
          </p:cNvPr>
          <p:cNvSpPr/>
          <p:nvPr/>
        </p:nvSpPr>
        <p:spPr bwMode="auto">
          <a:xfrm>
            <a:off x="692331" y="2617788"/>
            <a:ext cx="3733800" cy="378301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82563" indent="-182563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600" dirty="0">
                <a:latin typeface="+mj-lt"/>
              </a:rPr>
              <a:t>LTE-U/Wi-Fi sharing issues resulted in heated discussions in WFA, FCC &amp; LTE-Forum … and eventually there was a compromise, but LTE-U become irrelevant in the market</a:t>
            </a:r>
          </a:p>
          <a:p>
            <a:pPr marL="182563" indent="-182563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600" dirty="0">
                <a:latin typeface="+mj-lt"/>
              </a:rPr>
              <a:t>LAA/Wi-Fi sharing also resulted in heated discussions in 3GPP, IEEE 802 &amp; ETSI BRAN … but ended with a more lasting compromise</a:t>
            </a:r>
          </a:p>
          <a:p>
            <a:pPr marL="182563" indent="-182563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600" dirty="0">
                <a:latin typeface="+mj-lt"/>
              </a:rPr>
              <a:t>The was not much enthusiasm for more heated discussions … and so NR-U/Wi-Fi coexistence piggybacked on the LAA/Wi-Fi driven  compromise</a:t>
            </a:r>
          </a:p>
          <a:p>
            <a:pPr marL="182563" indent="-182563">
              <a:spcBef>
                <a:spcPts val="800"/>
              </a:spcBef>
              <a:buFont typeface="Arial" panose="020B0604020202020204" pitchFamily="34" charset="0"/>
              <a:buChar char="•"/>
            </a:pPr>
            <a:endParaRPr lang="en-AU" sz="1600" dirty="0">
              <a:latin typeface="+mj-lt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BA7CB41-304E-4174-9CA0-FD870418D0A3}"/>
              </a:ext>
            </a:extLst>
          </p:cNvPr>
          <p:cNvSpPr/>
          <p:nvPr/>
        </p:nvSpPr>
        <p:spPr bwMode="auto">
          <a:xfrm>
            <a:off x="4730931" y="2617788"/>
            <a:ext cx="3720738" cy="3783012"/>
          </a:xfrm>
          <a:prstGeom prst="rect">
            <a:avLst/>
          </a:prstGeom>
          <a:noFill/>
          <a:ln w="19050" cap="flat" cmpd="sng" algn="ctr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>
              <a:spcBef>
                <a:spcPts val="800"/>
              </a:spcBef>
            </a:pPr>
            <a:r>
              <a:rPr lang="en-AU" sz="1600" b="1" dirty="0">
                <a:solidFill>
                  <a:schemeClr val="accent6"/>
                </a:solidFill>
                <a:latin typeface="+mj-lt"/>
              </a:rPr>
              <a:t>The compromise</a:t>
            </a:r>
          </a:p>
          <a:p>
            <a:pPr marL="182563" indent="-182563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600" dirty="0">
                <a:solidFill>
                  <a:schemeClr val="accent6"/>
                </a:solidFill>
                <a:latin typeface="+mj-lt"/>
              </a:rPr>
              <a:t>All systems use an EDCA-like LBT, with exponential backoff, mechanism for access</a:t>
            </a:r>
          </a:p>
          <a:p>
            <a:pPr marL="182563" indent="-182563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600" dirty="0">
                <a:solidFill>
                  <a:schemeClr val="accent6"/>
                </a:solidFill>
                <a:latin typeface="+mj-lt"/>
              </a:rPr>
              <a:t>All systems transmit for a maximum period of time once they gain access</a:t>
            </a:r>
          </a:p>
          <a:p>
            <a:pPr marL="182563" indent="-182563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600" dirty="0">
                <a:solidFill>
                  <a:schemeClr val="accent6"/>
                </a:solidFill>
                <a:latin typeface="+mj-lt"/>
              </a:rPr>
              <a:t>Listening occur using either:</a:t>
            </a:r>
          </a:p>
          <a:p>
            <a:pPr marL="357188" lvl="1" indent="-174625">
              <a:spcBef>
                <a:spcPts val="400"/>
              </a:spcBef>
              <a:buFont typeface="Arial" panose="020B0604020202020204" pitchFamily="34" charset="0"/>
              <a:buChar char="-"/>
            </a:pPr>
            <a:r>
              <a:rPr lang="en-AU" sz="1600" i="1" dirty="0">
                <a:solidFill>
                  <a:schemeClr val="accent6"/>
                </a:solidFill>
                <a:latin typeface="+mj-lt"/>
              </a:rPr>
              <a:t>PD/ED </a:t>
            </a:r>
            <a:r>
              <a:rPr lang="en-AU" sz="1600" dirty="0">
                <a:solidFill>
                  <a:schemeClr val="accent6"/>
                </a:solidFill>
                <a:latin typeface="+mj-lt"/>
              </a:rPr>
              <a:t>at -82/-62 dBm, as practiced since 1997 by Wi-Fi</a:t>
            </a:r>
          </a:p>
          <a:p>
            <a:pPr marL="357188" lvl="1" indent="-174625">
              <a:spcBef>
                <a:spcPts val="400"/>
              </a:spcBef>
              <a:buFont typeface="Arial" panose="020B0604020202020204" pitchFamily="34" charset="0"/>
              <a:buChar char="-"/>
            </a:pPr>
            <a:r>
              <a:rPr lang="en-AU" sz="1600" i="1" dirty="0">
                <a:solidFill>
                  <a:schemeClr val="accent6"/>
                </a:solidFill>
                <a:latin typeface="+mj-lt"/>
              </a:rPr>
              <a:t>ED-only</a:t>
            </a:r>
            <a:r>
              <a:rPr lang="en-AU" sz="1600" dirty="0">
                <a:solidFill>
                  <a:schemeClr val="accent6"/>
                </a:solidFill>
                <a:latin typeface="+mj-lt"/>
              </a:rPr>
              <a:t> @ -72 dBm, to avoid need for PD in cellular systems</a:t>
            </a:r>
          </a:p>
          <a:p>
            <a:pPr marL="182563" indent="-182563"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en-AU" sz="1600" dirty="0">
                <a:latin typeface="+mj-lt"/>
              </a:rPr>
              <a:t>While not ideal, the compromise was accepted by all stakeholders</a:t>
            </a:r>
          </a:p>
        </p:txBody>
      </p:sp>
    </p:spTree>
    <p:extLst>
      <p:ext uri="{BB962C8B-B14F-4D97-AF65-F5344CB8AC3E}">
        <p14:creationId xmlns:p14="http://schemas.microsoft.com/office/powerpoint/2010/main" val="17463808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489622-2FFB-48A9-ABAB-8F6662A3CC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The original 5 GHz compromise has enabled product &amp; is likely to be respected globally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C6AFBF-BA7B-4650-A82A-302C6AD822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/>
              <a:t>The eventual coexistence compromise was implemented in:</a:t>
            </a:r>
          </a:p>
          <a:p>
            <a:pPr lvl="2"/>
            <a:r>
              <a:rPr lang="en-AU" dirty="0"/>
              <a:t>IEEE 802.11 standards, with no change required from past practice</a:t>
            </a:r>
          </a:p>
          <a:p>
            <a:pPr lvl="2"/>
            <a:r>
              <a:rPr lang="en-AU" dirty="0"/>
              <a:t>3GPP specs, particularly for LAA &amp; NR-U</a:t>
            </a:r>
          </a:p>
          <a:p>
            <a:pPr lvl="1"/>
            <a:r>
              <a:rPr lang="en-AU" dirty="0"/>
              <a:t>It also become a requirement in EN 301 893, which is the 5 GHz Harmonised Standard in Europe</a:t>
            </a:r>
          </a:p>
          <a:p>
            <a:pPr lvl="2"/>
            <a:r>
              <a:rPr lang="en-AU" dirty="0"/>
              <a:t>The inclusion of the compromise by ETSI BRAN in EN 301 893 was part of the reason it was accepted by 3GPP as an acceptable solution</a:t>
            </a:r>
          </a:p>
          <a:p>
            <a:pPr lvl="2"/>
            <a:r>
              <a:rPr lang="en-AU" dirty="0"/>
              <a:t>EN 301 893 has some regulatory force in Europe, which gave all stakeholders confidence the compromise would be upheld in at least Europe (and therefore globally given the desire for a single global SKU)</a:t>
            </a:r>
          </a:p>
          <a:p>
            <a:pPr lvl="1"/>
            <a:r>
              <a:rPr lang="en-AU" dirty="0">
                <a:solidFill>
                  <a:srgbClr val="00B050"/>
                </a:solidFill>
              </a:rPr>
              <a:t>The various versions of EN 301 893 (including some drafts, via </a:t>
            </a:r>
            <a:r>
              <a:rPr lang="en-AU" i="1" dirty="0">
                <a:solidFill>
                  <a:srgbClr val="00B050"/>
                </a:solidFill>
              </a:rPr>
              <a:t>Notified Bodies</a:t>
            </a:r>
            <a:r>
              <a:rPr lang="en-AU" dirty="0">
                <a:solidFill>
                  <a:srgbClr val="00B050"/>
                </a:solidFill>
              </a:rPr>
              <a:t>) have enabled products to be placed on the market in Europe:</a:t>
            </a:r>
          </a:p>
          <a:p>
            <a:pPr lvl="2"/>
            <a:r>
              <a:rPr lang="en-AU" dirty="0"/>
              <a:t>Wi-Fi: 802.11a/n/ac/</a:t>
            </a:r>
            <a:r>
              <a:rPr lang="en-AU" dirty="0" err="1"/>
              <a:t>ax</a:t>
            </a:r>
            <a:r>
              <a:rPr lang="en-AU" dirty="0"/>
              <a:t> (all are available on market in Europe today)</a:t>
            </a:r>
          </a:p>
          <a:p>
            <a:pPr lvl="2"/>
            <a:r>
              <a:rPr lang="en-AU" dirty="0"/>
              <a:t>3GPP: LAA &amp; NR-U (unknown if any products are on market in Europe today)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FC216DE-7E23-4EED-800E-4CA04A04017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Andrew Myles, Cisco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60E94AC-B838-4F7C-A9F3-2EFB3962FBF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186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1F54EA-FBC7-4106-B99E-765737273B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924800" cy="1066800"/>
          </a:xfrm>
        </p:spPr>
        <p:txBody>
          <a:bodyPr/>
          <a:lstStyle/>
          <a:p>
            <a:r>
              <a:rPr lang="en-AU" dirty="0"/>
              <a:t>A refined 5 GHz compromise in Europe now forces 802.11be to use a different </a:t>
            </a:r>
            <a:r>
              <a:rPr lang="en-AU" dirty="0" err="1"/>
              <a:t>coex</a:t>
            </a:r>
            <a:r>
              <a:rPr lang="en-AU" dirty="0"/>
              <a:t> option from the past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D4EC1F-D375-47D0-BBA3-2C38B88E56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>
                <a:solidFill>
                  <a:srgbClr val="FF0000"/>
                </a:solidFill>
              </a:rPr>
              <a:t>In 2021, negotiations for the next EN 301 893 revision become blocked</a:t>
            </a:r>
          </a:p>
          <a:p>
            <a:pPr lvl="2"/>
            <a:r>
              <a:rPr lang="en-AU" dirty="0"/>
              <a:t>Some cellular stakeholders believed the agreed compromise should not apply to Wi-Fi gear beyond IEEE 802.11ac</a:t>
            </a:r>
          </a:p>
          <a:p>
            <a:pPr lvl="3"/>
            <a:r>
              <a:rPr lang="en-AU" dirty="0" err="1"/>
              <a:t>ie</a:t>
            </a:r>
            <a:r>
              <a:rPr lang="en-AU" dirty="0"/>
              <a:t> 802.11ax should be </a:t>
            </a:r>
            <a:r>
              <a:rPr lang="en-AU" i="1" dirty="0"/>
              <a:t>ED-only</a:t>
            </a:r>
            <a:r>
              <a:rPr lang="en-AU" dirty="0"/>
              <a:t> @ -72 dBm</a:t>
            </a:r>
          </a:p>
          <a:p>
            <a:pPr lvl="2"/>
            <a:r>
              <a:rPr lang="en-AU" dirty="0"/>
              <a:t>Allegations were made that some Wi-Fi systems did not implement </a:t>
            </a:r>
            <a:r>
              <a:rPr lang="en-AU" i="1" dirty="0"/>
              <a:t>Preamble Detection </a:t>
            </a:r>
            <a:r>
              <a:rPr lang="en-AU" dirty="0"/>
              <a:t>correctly as part of a threat to impose complex testing</a:t>
            </a:r>
          </a:p>
          <a:p>
            <a:pPr lvl="2"/>
            <a:r>
              <a:rPr lang="en-AU" dirty="0"/>
              <a:t>It all become very complicated … and the regulators in ETSI BRAN started to get impatient </a:t>
            </a:r>
          </a:p>
          <a:p>
            <a:pPr lvl="1"/>
            <a:r>
              <a:rPr lang="en-AU" dirty="0">
                <a:solidFill>
                  <a:srgbClr val="FF6600"/>
                </a:solidFill>
              </a:rPr>
              <a:t>To avoid outcomes not in the best interests of the Wi-Fi industry, a refined compromise for EN 301 893 (5 GHz) was agreed by all</a:t>
            </a:r>
          </a:p>
          <a:p>
            <a:pPr lvl="2"/>
            <a:r>
              <a:rPr lang="en-AU" i="1" dirty="0"/>
              <a:t>PD/ED </a:t>
            </a:r>
            <a:r>
              <a:rPr lang="en-AU" dirty="0"/>
              <a:t>based access mechanisms used by 802.11a/n/ac/</a:t>
            </a:r>
            <a:r>
              <a:rPr lang="en-AU" dirty="0" err="1"/>
              <a:t>ax</a:t>
            </a:r>
            <a:r>
              <a:rPr lang="en-AU" dirty="0"/>
              <a:t> complaint systems were effectively grandfathered (including variations such as 802.11ax </a:t>
            </a:r>
            <a:r>
              <a:rPr lang="en-AU" i="1" dirty="0" err="1"/>
              <a:t>coloring</a:t>
            </a:r>
            <a:r>
              <a:rPr lang="en-AU" dirty="0"/>
              <a:t>)</a:t>
            </a:r>
          </a:p>
          <a:p>
            <a:pPr lvl="2"/>
            <a:r>
              <a:rPr lang="en-AU" dirty="0"/>
              <a:t>All other systems (including 802.11be) would need to use </a:t>
            </a:r>
            <a:r>
              <a:rPr lang="en-AU" i="1" dirty="0"/>
              <a:t>ED-only</a:t>
            </a:r>
            <a:r>
              <a:rPr lang="en-AU" dirty="0"/>
              <a:t> based listening @ -72 dBm </a:t>
            </a:r>
          </a:p>
          <a:p>
            <a:pPr lvl="2"/>
            <a:r>
              <a:rPr lang="en-AU" dirty="0"/>
              <a:t>Only simplified tests would be required</a:t>
            </a:r>
          </a:p>
          <a:p>
            <a:pPr lvl="1"/>
            <a:endParaRPr lang="en-AU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6E66620-E5CA-4BA1-93D5-63C01FD2EE4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Andrew Myles, Cisco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35A5727-BE03-4A87-8D4B-F92DB444024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50045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6148F8-D92F-4C29-8ACA-B1AAC62A5F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The refined 5 GHz compromise in Europe works well for 802.11ax, but maybe not 802.11be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BF5B57-5CEC-4F97-A08E-0C579C038B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>
                <a:solidFill>
                  <a:srgbClr val="00B050"/>
                </a:solidFill>
              </a:rPr>
              <a:t>The refined EN 301 893 compromise was a great outcome for 802.11a/n/ac/</a:t>
            </a:r>
            <a:r>
              <a:rPr lang="en-AU" dirty="0" err="1">
                <a:solidFill>
                  <a:srgbClr val="00B050"/>
                </a:solidFill>
              </a:rPr>
              <a:t>ax</a:t>
            </a:r>
            <a:r>
              <a:rPr lang="en-AU" dirty="0">
                <a:solidFill>
                  <a:srgbClr val="00B050"/>
                </a:solidFill>
              </a:rPr>
              <a:t> based systems …</a:t>
            </a:r>
          </a:p>
          <a:p>
            <a:pPr lvl="2"/>
            <a:r>
              <a:rPr lang="en-AU" dirty="0"/>
              <a:t>They could operate as specified by the 802.11 standard</a:t>
            </a:r>
          </a:p>
          <a:p>
            <a:pPr lvl="2"/>
            <a:r>
              <a:rPr lang="en-AU" dirty="0"/>
              <a:t>Simple testing meant lower certification costs and less risk</a:t>
            </a:r>
          </a:p>
          <a:p>
            <a:pPr lvl="2"/>
            <a:r>
              <a:rPr lang="en-AU" dirty="0"/>
              <a:t>Reasonable coexistence was likely with LAA/NR-U systems using</a:t>
            </a:r>
            <a:br>
              <a:rPr lang="en-AU" dirty="0"/>
            </a:br>
            <a:r>
              <a:rPr lang="en-AU" i="1" dirty="0"/>
              <a:t>ED-only </a:t>
            </a:r>
            <a:r>
              <a:rPr lang="en-AU" dirty="0"/>
              <a:t>@ -72 dBm, based on simulations undertaken some years ago in 3GPP</a:t>
            </a:r>
          </a:p>
          <a:p>
            <a:pPr lvl="1"/>
            <a:r>
              <a:rPr lang="en-AU" dirty="0">
                <a:solidFill>
                  <a:srgbClr val="FF6600"/>
                </a:solidFill>
              </a:rPr>
              <a:t>… but not necessarily a great outcome for 802.11be based systems, or Wi-Fi generally, in terms of good coexistence</a:t>
            </a:r>
          </a:p>
          <a:p>
            <a:pPr lvl="2"/>
            <a:r>
              <a:rPr lang="en-AU" dirty="0"/>
              <a:t>The obvious options for 802.11be to operate within the </a:t>
            </a:r>
            <a:r>
              <a:rPr lang="en-AU" i="1" dirty="0"/>
              <a:t>ED-only</a:t>
            </a:r>
            <a:r>
              <a:rPr lang="en-AU" dirty="0"/>
              <a:t> @ -72 dBm constraint are mostly unattractive</a:t>
            </a:r>
          </a:p>
          <a:p>
            <a:pPr lvl="2"/>
            <a:r>
              <a:rPr lang="en-AU" dirty="0"/>
              <a:t>Other options to mitigate the constraints on 802.11be in 5 GHz are uncertain or unlikely</a:t>
            </a:r>
          </a:p>
          <a:p>
            <a:pPr lvl="1"/>
            <a:endParaRPr lang="en-AU" dirty="0"/>
          </a:p>
          <a:p>
            <a:pPr lvl="1"/>
            <a:endParaRPr lang="en-AU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4A8C7D9-ED36-4D79-B9CF-25D1D1B24B5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Andrew Myles, Cisco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0586033-52A7-4AE4-9DB1-79E40597C93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0624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CD8CDB-B68E-4D9B-B034-B9EB2C4CF9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8001000" cy="1066800"/>
          </a:xfrm>
        </p:spPr>
        <p:txBody>
          <a:bodyPr/>
          <a:lstStyle/>
          <a:p>
            <a:r>
              <a:rPr lang="en-AU" dirty="0"/>
              <a:t>The obvious options for 802.11be to operate using </a:t>
            </a:r>
            <a:r>
              <a:rPr lang="en-AU" i="1" dirty="0"/>
              <a:t>ED-only</a:t>
            </a:r>
            <a:r>
              <a:rPr lang="en-AU" dirty="0"/>
              <a:t> @ -72 dBm in 5 GHz are mostly unattractive</a:t>
            </a:r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674026BC-64A3-4C1A-9420-465563020F9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25505954"/>
              </p:ext>
            </p:extLst>
          </p:nvPr>
        </p:nvGraphicFramePr>
        <p:xfrm>
          <a:off x="152400" y="2346960"/>
          <a:ext cx="8534400" cy="344424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133600">
                  <a:extLst>
                    <a:ext uri="{9D8B030D-6E8A-4147-A177-3AD203B41FA5}">
                      <a16:colId xmlns:a16="http://schemas.microsoft.com/office/drawing/2014/main" val="2707296883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1170937015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3134254646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1033664488"/>
                    </a:ext>
                  </a:extLst>
                </a:gridCol>
              </a:tblGrid>
              <a:tr h="265306">
                <a:tc>
                  <a:txBody>
                    <a:bodyPr/>
                    <a:lstStyle/>
                    <a:p>
                      <a:pPr algn="ctr"/>
                      <a:r>
                        <a:rPr lang="en-AU" sz="1400" i="0" dirty="0"/>
                        <a:t>Previous</a:t>
                      </a:r>
                      <a:r>
                        <a:rPr lang="en-AU" sz="1400" i="1" dirty="0"/>
                        <a:t> status quo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AU" sz="1400" dirty="0"/>
                        <a:t>Operating within the new </a:t>
                      </a:r>
                      <a:r>
                        <a:rPr lang="en-AU" sz="1400" i="1" dirty="0"/>
                        <a:t>ED-only</a:t>
                      </a:r>
                      <a:r>
                        <a:rPr lang="en-AU" sz="1400" dirty="0"/>
                        <a:t> @ -72 dBm constraint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4039104"/>
                  </a:ext>
                </a:extLst>
              </a:tr>
              <a:tr h="62280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dirty="0">
                          <a:solidFill>
                            <a:schemeClr val="bg1"/>
                          </a:solidFill>
                        </a:rPr>
                        <a:t>802.11be uses</a:t>
                      </a:r>
                      <a:br>
                        <a:rPr lang="en-AU" sz="1400" dirty="0">
                          <a:solidFill>
                            <a:schemeClr val="bg1"/>
                          </a:solidFill>
                        </a:rPr>
                      </a:br>
                      <a:r>
                        <a:rPr lang="en-AU" sz="1400" i="1" dirty="0">
                          <a:solidFill>
                            <a:schemeClr val="bg1"/>
                          </a:solidFill>
                        </a:rPr>
                        <a:t>PD/ED </a:t>
                      </a:r>
                      <a:r>
                        <a:rPr lang="en-AU" sz="1400" dirty="0">
                          <a:solidFill>
                            <a:schemeClr val="bg1"/>
                          </a:solidFill>
                        </a:rPr>
                        <a:t>@ -82/-62 dBm, with NAV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b="1" dirty="0">
                          <a:solidFill>
                            <a:schemeClr val="bg1"/>
                          </a:solidFill>
                        </a:rPr>
                        <a:t>1) </a:t>
                      </a:r>
                      <a:r>
                        <a:rPr lang="en-AU" sz="1400" dirty="0">
                          <a:solidFill>
                            <a:schemeClr val="bg1"/>
                          </a:solidFill>
                        </a:rPr>
                        <a:t>802.11be uses</a:t>
                      </a:r>
                      <a:br>
                        <a:rPr lang="en-AU" sz="1400" dirty="0">
                          <a:solidFill>
                            <a:schemeClr val="bg1"/>
                          </a:solidFill>
                        </a:rPr>
                      </a:br>
                      <a:r>
                        <a:rPr lang="en-AU" sz="1400" i="1" dirty="0">
                          <a:solidFill>
                            <a:schemeClr val="bg1"/>
                          </a:solidFill>
                        </a:rPr>
                        <a:t>PD/ED </a:t>
                      </a:r>
                      <a:r>
                        <a:rPr lang="en-AU" sz="1400" dirty="0">
                          <a:solidFill>
                            <a:schemeClr val="bg1"/>
                          </a:solidFill>
                        </a:rPr>
                        <a:t>@ -82/-72 dBm, with </a:t>
                      </a:r>
                      <a:r>
                        <a:rPr lang="en-AU" sz="1400" i="1" dirty="0">
                          <a:solidFill>
                            <a:schemeClr val="bg1"/>
                          </a:solidFill>
                        </a:rPr>
                        <a:t>NAV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b="1" dirty="0">
                          <a:solidFill>
                            <a:schemeClr val="bg1"/>
                          </a:solidFill>
                        </a:rPr>
                        <a:t>2) </a:t>
                      </a:r>
                      <a:r>
                        <a:rPr lang="en-AU" sz="1400" dirty="0">
                          <a:solidFill>
                            <a:schemeClr val="bg1"/>
                          </a:solidFill>
                        </a:rPr>
                        <a:t>802.11be uses</a:t>
                      </a:r>
                      <a:br>
                        <a:rPr lang="en-AU" sz="1400" dirty="0">
                          <a:solidFill>
                            <a:schemeClr val="bg1"/>
                          </a:solidFill>
                        </a:rPr>
                      </a:br>
                      <a:r>
                        <a:rPr lang="en-AU" sz="1400" i="1" dirty="0">
                          <a:solidFill>
                            <a:schemeClr val="bg1"/>
                          </a:solidFill>
                        </a:rPr>
                        <a:t>ED-only</a:t>
                      </a:r>
                      <a:r>
                        <a:rPr lang="en-AU" sz="1400" dirty="0">
                          <a:solidFill>
                            <a:schemeClr val="bg1"/>
                          </a:solidFill>
                        </a:rPr>
                        <a:t> @ -72 dBm,</a:t>
                      </a:r>
                      <a:br>
                        <a:rPr lang="en-AU" sz="1400" dirty="0">
                          <a:solidFill>
                            <a:schemeClr val="bg1"/>
                          </a:solidFill>
                        </a:rPr>
                      </a:br>
                      <a:r>
                        <a:rPr lang="en-AU" sz="1400" dirty="0">
                          <a:solidFill>
                            <a:schemeClr val="bg1"/>
                          </a:solidFill>
                        </a:rPr>
                        <a:t>with </a:t>
                      </a:r>
                      <a:r>
                        <a:rPr lang="en-AU" sz="1400" i="1" dirty="0">
                          <a:solidFill>
                            <a:schemeClr val="bg1"/>
                          </a:solidFill>
                        </a:rPr>
                        <a:t>NAV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b="1" dirty="0">
                          <a:solidFill>
                            <a:schemeClr val="bg1"/>
                          </a:solidFill>
                        </a:rPr>
                        <a:t>3) </a:t>
                      </a:r>
                      <a:r>
                        <a:rPr lang="en-AU" sz="1400" dirty="0">
                          <a:solidFill>
                            <a:schemeClr val="bg1"/>
                          </a:solidFill>
                        </a:rPr>
                        <a:t>802.11be uses </a:t>
                      </a:r>
                      <a:br>
                        <a:rPr lang="en-AU" sz="1400" dirty="0">
                          <a:solidFill>
                            <a:schemeClr val="bg1"/>
                          </a:solidFill>
                        </a:rPr>
                      </a:br>
                      <a:r>
                        <a:rPr lang="en-AU" sz="1400" i="1" dirty="0">
                          <a:solidFill>
                            <a:schemeClr val="bg1"/>
                          </a:solidFill>
                        </a:rPr>
                        <a:t>ED-only</a:t>
                      </a:r>
                      <a:r>
                        <a:rPr lang="en-AU" sz="1400" dirty="0">
                          <a:solidFill>
                            <a:schemeClr val="bg1"/>
                          </a:solidFill>
                        </a:rPr>
                        <a:t> @ -72 dBm, without </a:t>
                      </a:r>
                      <a:r>
                        <a:rPr lang="en-AU" sz="1400" i="1" dirty="0">
                          <a:solidFill>
                            <a:schemeClr val="bg1"/>
                          </a:solidFill>
                        </a:rPr>
                        <a:t>NAV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7195926"/>
                  </a:ext>
                </a:extLst>
              </a:tr>
              <a:tr h="80568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dirty="0">
                          <a:solidFill>
                            <a:srgbClr val="00B050"/>
                          </a:solidFill>
                        </a:rPr>
                        <a:t>Similar access as 802.11ax, with efficient use of spectrum from use of NAV</a:t>
                      </a:r>
                      <a:endParaRPr lang="en-A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400" dirty="0">
                          <a:solidFill>
                            <a:srgbClr val="FF0000"/>
                          </a:solidFill>
                        </a:rPr>
                        <a:t>Defers more often than 802.11ax, which uses </a:t>
                      </a:r>
                      <a:r>
                        <a:rPr lang="en-AU" sz="1400" i="1" dirty="0">
                          <a:solidFill>
                            <a:srgbClr val="FF0000"/>
                          </a:solidFill>
                        </a:rPr>
                        <a:t>EDT</a:t>
                      </a:r>
                      <a:r>
                        <a:rPr lang="en-AU" sz="1400" dirty="0">
                          <a:solidFill>
                            <a:srgbClr val="FF0000"/>
                          </a:solidFill>
                        </a:rPr>
                        <a:t> @ -62 dBm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400" dirty="0">
                          <a:solidFill>
                            <a:srgbClr val="FF6600"/>
                          </a:solidFill>
                        </a:rPr>
                        <a:t>Effects are unclear </a:t>
                      </a:r>
                      <a:r>
                        <a:rPr lang="en-AU" sz="1400" dirty="0">
                          <a:solidFill>
                            <a:srgbClr val="FF0000"/>
                          </a:solidFill>
                        </a:rPr>
                        <a:t>(</a:t>
                      </a:r>
                      <a:r>
                        <a:rPr lang="en-AU" sz="1400" dirty="0" err="1">
                          <a:solidFill>
                            <a:srgbClr val="FF0000"/>
                          </a:solidFill>
                        </a:rPr>
                        <a:t>esp</a:t>
                      </a:r>
                      <a:r>
                        <a:rPr lang="en-AU" sz="1400" dirty="0">
                          <a:solidFill>
                            <a:srgbClr val="FF0000"/>
                          </a:solidFill>
                        </a:rPr>
                        <a:t> no NAV)</a:t>
                      </a:r>
                      <a:r>
                        <a:rPr lang="en-AU" sz="1400" dirty="0">
                          <a:solidFill>
                            <a:srgbClr val="FF6600"/>
                          </a:solidFill>
                        </a:rPr>
                        <a:t>,</a:t>
                      </a:r>
                    </a:p>
                    <a:p>
                      <a:pPr algn="ctr"/>
                      <a:r>
                        <a:rPr lang="en-AU" sz="1400" dirty="0">
                          <a:solidFill>
                            <a:srgbClr val="FF6600"/>
                          </a:solidFill>
                        </a:rPr>
                        <a:t>but it appears 802.11be will at least sometimes be disadvantaged compared to 802.11ax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400" i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4669591"/>
                  </a:ext>
                </a:extLst>
              </a:tr>
              <a:tr h="62375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dirty="0">
                          <a:solidFill>
                            <a:srgbClr val="00B050"/>
                          </a:solidFill>
                        </a:rPr>
                        <a:t>Similar access as LAA/NR-U*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dirty="0">
                          <a:solidFill>
                            <a:srgbClr val="FF0000"/>
                          </a:solidFill>
                        </a:rPr>
                        <a:t>Defers more often than NR-U/LAA,  due to use of </a:t>
                      </a:r>
                      <a:r>
                        <a:rPr lang="en-AU" sz="1400" i="1" dirty="0">
                          <a:solidFill>
                            <a:srgbClr val="FF0000"/>
                          </a:solidFill>
                        </a:rPr>
                        <a:t>PD</a:t>
                      </a:r>
                      <a:r>
                        <a:rPr lang="en-AU" sz="1400" dirty="0">
                          <a:solidFill>
                            <a:srgbClr val="FF0000"/>
                          </a:solidFill>
                        </a:rPr>
                        <a:t> &amp; </a:t>
                      </a:r>
                      <a:r>
                        <a:rPr lang="en-AU" sz="1400" i="1" dirty="0">
                          <a:solidFill>
                            <a:srgbClr val="FF0000"/>
                          </a:solidFill>
                        </a:rPr>
                        <a:t>NAV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>
                          <a:solidFill>
                            <a:srgbClr val="FF6600"/>
                          </a:solidFill>
                        </a:rPr>
                        <a:t>Defers more often than LAA/NR-U, due to use of </a:t>
                      </a:r>
                      <a:r>
                        <a:rPr lang="en-AU" sz="1400" i="1">
                          <a:solidFill>
                            <a:srgbClr val="FF6600"/>
                          </a:solidFill>
                        </a:rPr>
                        <a:t>NAV</a:t>
                      </a:r>
                      <a:endParaRPr lang="en-AU" sz="1400" i="1" dirty="0">
                        <a:solidFill>
                          <a:srgbClr val="FF66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dirty="0">
                          <a:solidFill>
                            <a:srgbClr val="00B050"/>
                          </a:solidFill>
                        </a:rPr>
                        <a:t>Similar access as LAA/NR-U*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554440"/>
                  </a:ext>
                </a:extLst>
              </a:tr>
              <a:tr h="62375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dirty="0">
                          <a:solidFill>
                            <a:srgbClr val="00B050"/>
                          </a:solidFill>
                        </a:rPr>
                        <a:t>Aligned with 802.11 standard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dirty="0">
                          <a:solidFill>
                            <a:srgbClr val="00B050"/>
                          </a:solidFill>
                        </a:rPr>
                        <a:t>Mostly aligned with standard </a:t>
                      </a:r>
                      <a:r>
                        <a:rPr lang="en-AU" sz="1400" dirty="0">
                          <a:solidFill>
                            <a:srgbClr val="FF6600"/>
                          </a:solidFill>
                        </a:rPr>
                        <a:t>(additional </a:t>
                      </a:r>
                      <a:r>
                        <a:rPr lang="en-AU" sz="1400" i="1" dirty="0">
                          <a:solidFill>
                            <a:srgbClr val="FF6600"/>
                          </a:solidFill>
                        </a:rPr>
                        <a:t>ED</a:t>
                      </a:r>
                      <a:r>
                        <a:rPr lang="en-AU" sz="1400" dirty="0">
                          <a:solidFill>
                            <a:srgbClr val="FF6600"/>
                          </a:solidFill>
                        </a:rPr>
                        <a:t> restriction &amp; no </a:t>
                      </a:r>
                      <a:r>
                        <a:rPr lang="en-AU" sz="1400" dirty="0" err="1">
                          <a:solidFill>
                            <a:srgbClr val="FF6600"/>
                          </a:solidFill>
                        </a:rPr>
                        <a:t>colourig</a:t>
                      </a:r>
                      <a:r>
                        <a:rPr lang="en-AU" sz="1400" dirty="0">
                          <a:solidFill>
                            <a:srgbClr val="FF6600"/>
                          </a:solidFill>
                        </a:rPr>
                        <a:t>)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dirty="0">
                          <a:solidFill>
                            <a:srgbClr val="FF0000"/>
                          </a:solidFill>
                        </a:rPr>
                        <a:t>Not aligned with 802.11 standard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b="1" dirty="0" err="1">
                          <a:solidFill>
                            <a:schemeClr val="tx1"/>
                          </a:solidFill>
                        </a:rPr>
                        <a:t>TGbe</a:t>
                      </a:r>
                      <a:r>
                        <a:rPr lang="en-AU" sz="1400" b="1" dirty="0">
                          <a:solidFill>
                            <a:schemeClr val="tx1"/>
                          </a:solidFill>
                        </a:rPr>
                        <a:t> work required?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dirty="0">
                          <a:solidFill>
                            <a:srgbClr val="FF0000"/>
                          </a:solidFill>
                        </a:rPr>
                        <a:t>Not aligned with 802.11 standard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b="1" dirty="0" err="1">
                          <a:solidFill>
                            <a:schemeClr val="tx1"/>
                          </a:solidFill>
                        </a:rPr>
                        <a:t>TGbe</a:t>
                      </a:r>
                      <a:r>
                        <a:rPr lang="en-AU" sz="1400" b="1" dirty="0">
                          <a:solidFill>
                            <a:schemeClr val="tx1"/>
                          </a:solidFill>
                        </a:rPr>
                        <a:t> work required?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3183623"/>
                  </a:ext>
                </a:extLst>
              </a:tr>
            </a:tbl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A87E0F1-9623-4FDD-B0D7-4F0B637B313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Andrew Myles, Cisco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C75DE73-09F7-413E-A891-498A7684082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DCF9704-7E79-43F0-A121-D9C8F05F5FCA}"/>
              </a:ext>
            </a:extLst>
          </p:cNvPr>
          <p:cNvSpPr/>
          <p:nvPr/>
        </p:nvSpPr>
        <p:spPr bwMode="auto">
          <a:xfrm>
            <a:off x="152400" y="5863046"/>
            <a:ext cx="4572000" cy="5334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82563" marR="0" indent="-1825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* 	Assumes </a:t>
            </a:r>
            <a:r>
              <a:rPr kumimoji="0" lang="en-AU" sz="12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PD/ED </a:t>
            </a:r>
            <a:r>
              <a:rPr kumimoji="0" lang="en-A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@ -82/-72 dBm and </a:t>
            </a:r>
            <a:r>
              <a:rPr kumimoji="0" lang="en-AU" sz="12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ED-only</a:t>
            </a:r>
            <a:r>
              <a:rPr kumimoji="0" lang="en-A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@ -72 dBm have similar access, albeit with some exceptions</a:t>
            </a:r>
            <a:br>
              <a:rPr kumimoji="0" lang="en-A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</a:br>
            <a:r>
              <a:rPr kumimoji="0" lang="en-A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(based on 3GPP simulations)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A27C617-BF40-49CE-A075-44068E116E5C}"/>
              </a:ext>
            </a:extLst>
          </p:cNvPr>
          <p:cNvSpPr/>
          <p:nvPr/>
        </p:nvSpPr>
        <p:spPr bwMode="auto">
          <a:xfrm>
            <a:off x="4583974" y="5867400"/>
            <a:ext cx="4102826" cy="5334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r" eaLnBrk="0" hangingPunct="0"/>
            <a:r>
              <a:rPr kumimoji="0" lang="en-A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Forces 802.11be to have the same inefficiencies as LAA/NR-U by </a:t>
            </a:r>
            <a:r>
              <a:rPr lang="en-AU" dirty="0">
                <a:latin typeface="+mj-lt"/>
              </a:rPr>
              <a:t>removing </a:t>
            </a:r>
            <a:r>
              <a:rPr kumimoji="0" lang="en-A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NAV based sharing, which is more sophisticated than ED based sharing </a:t>
            </a:r>
          </a:p>
        </p:txBody>
      </p:sp>
      <p:cxnSp>
        <p:nvCxnSpPr>
          <p:cNvPr id="10" name="Connector: Curved 9">
            <a:extLst>
              <a:ext uri="{FF2B5EF4-FFF2-40B4-BE49-F238E27FC236}">
                <a16:creationId xmlns:a16="http://schemas.microsoft.com/office/drawing/2014/main" id="{0CF2CD37-9901-439F-9220-A46C964B3170}"/>
              </a:ext>
            </a:extLst>
          </p:cNvPr>
          <p:cNvCxnSpPr>
            <a:cxnSpLocks/>
            <a:stCxn id="8" idx="3"/>
            <a:endCxn id="13" idx="3"/>
          </p:cNvCxnSpPr>
          <p:nvPr/>
        </p:nvCxnSpPr>
        <p:spPr bwMode="auto">
          <a:xfrm flipV="1">
            <a:off x="8686800" y="3028405"/>
            <a:ext cx="12700" cy="3105695"/>
          </a:xfrm>
          <a:prstGeom prst="curvedConnector3">
            <a:avLst>
              <a:gd name="adj1" fmla="val 1800000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4" name="Right Brace 13">
            <a:extLst>
              <a:ext uri="{FF2B5EF4-FFF2-40B4-BE49-F238E27FC236}">
                <a16:creationId xmlns:a16="http://schemas.microsoft.com/office/drawing/2014/main" id="{4984D511-E853-41DF-91C0-79C630DA86BC}"/>
              </a:ext>
            </a:extLst>
          </p:cNvPr>
          <p:cNvSpPr/>
          <p:nvPr/>
        </p:nvSpPr>
        <p:spPr bwMode="auto">
          <a:xfrm rot="16200000">
            <a:off x="5336177" y="-1008017"/>
            <a:ext cx="300446" cy="6400800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59938D1-810A-4397-B0FA-3BEE959990AC}"/>
              </a:ext>
            </a:extLst>
          </p:cNvPr>
          <p:cNvSpPr/>
          <p:nvPr/>
        </p:nvSpPr>
        <p:spPr bwMode="auto">
          <a:xfrm>
            <a:off x="1104900" y="1577340"/>
            <a:ext cx="6743700" cy="63246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AU" sz="1400" dirty="0">
                <a:latin typeface="+mj-lt"/>
              </a:rPr>
              <a:t>Preliminary s</a:t>
            </a:r>
            <a:r>
              <a:rPr kumimoji="0" lang="en-A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tudies (</a:t>
            </a:r>
            <a:r>
              <a:rPr lang="en-US" sz="1400" dirty="0">
                <a:latin typeface="+mj-lt"/>
                <a:hlinkClick r:id="rId2"/>
              </a:rPr>
              <a:t>11-21-0705-00</a:t>
            </a:r>
            <a:r>
              <a:rPr lang="en-US" sz="1400" dirty="0">
                <a:latin typeface="+mj-lt"/>
              </a:rPr>
              <a:t>, </a:t>
            </a:r>
            <a:r>
              <a:rPr lang="en-AU" sz="1400" dirty="0">
                <a:latin typeface="+mj-lt"/>
                <a:hlinkClick r:id="rId3"/>
              </a:rPr>
              <a:t>11-21-0851-00</a:t>
            </a:r>
            <a:r>
              <a:rPr lang="en-AU" sz="1400" dirty="0">
                <a:latin typeface="+mj-lt"/>
              </a:rPr>
              <a:t>, </a:t>
            </a:r>
            <a:r>
              <a:rPr lang="en-AU" sz="1400" dirty="0">
                <a:latin typeface="+mj-lt"/>
                <a:hlinkClick r:id="rId4"/>
              </a:rPr>
              <a:t>11-21-1179-00</a:t>
            </a:r>
            <a:r>
              <a:rPr lang="en-AU" sz="1400" dirty="0">
                <a:latin typeface="+mj-lt"/>
              </a:rPr>
              <a:t>) </a:t>
            </a:r>
            <a:r>
              <a:rPr kumimoji="0" lang="en-A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presented to the Coex SC show disadvantage to 802.11be … at least some of the time 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84381F5-958A-4874-B955-656D378CDF45}"/>
              </a:ext>
            </a:extLst>
          </p:cNvPr>
          <p:cNvSpPr/>
          <p:nvPr/>
        </p:nvSpPr>
        <p:spPr bwMode="auto">
          <a:xfrm>
            <a:off x="8298656" y="2799805"/>
            <a:ext cx="388144" cy="4572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55159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52D3AE-F9C0-4207-9C18-41562FC5FC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8229600" cy="1066800"/>
          </a:xfrm>
        </p:spPr>
        <p:txBody>
          <a:bodyPr/>
          <a:lstStyle/>
          <a:p>
            <a:r>
              <a:rPr lang="en-AU" dirty="0"/>
              <a:t>Other options to mitigate the constraints on 802.11be in 5 GHz are uncertain or unlikely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FEA1D1-AA17-4F4A-9F08-483E198336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pPr lvl="1"/>
            <a:r>
              <a:rPr lang="en-AU" dirty="0"/>
              <a:t>Don’t operate 802.11be in 5 GHz (at least in Europe)</a:t>
            </a:r>
          </a:p>
          <a:p>
            <a:pPr lvl="2"/>
            <a:r>
              <a:rPr lang="en-AU" dirty="0">
                <a:solidFill>
                  <a:srgbClr val="FF6600"/>
                </a:solidFill>
              </a:rPr>
              <a:t>There is still 500 MHz of 6 GHz spectrum in Europe in which it can operate</a:t>
            </a:r>
          </a:p>
          <a:p>
            <a:pPr lvl="2"/>
            <a:r>
              <a:rPr lang="en-AU" dirty="0"/>
              <a:t>Does 802.11be need to operate in 5 GHz? </a:t>
            </a:r>
          </a:p>
          <a:p>
            <a:pPr lvl="3"/>
            <a:r>
              <a:rPr lang="en-AU" dirty="0"/>
              <a:t>If not, the problem goes away; </a:t>
            </a:r>
            <a:r>
              <a:rPr lang="en-AU" b="1" dirty="0"/>
              <a:t>a WFA question</a:t>
            </a:r>
            <a:r>
              <a:rPr lang="en-AU" dirty="0"/>
              <a:t>?</a:t>
            </a:r>
          </a:p>
          <a:p>
            <a:pPr lvl="1"/>
            <a:r>
              <a:rPr lang="en-AU" dirty="0"/>
              <a:t>Persuade ETSI BRAN to allow 802.11be to operate in the same way as 802.11a/n/ac/</a:t>
            </a:r>
            <a:r>
              <a:rPr lang="en-AU" dirty="0" err="1"/>
              <a:t>ax</a:t>
            </a:r>
            <a:endParaRPr lang="en-AU" dirty="0"/>
          </a:p>
          <a:p>
            <a:pPr lvl="2"/>
            <a:r>
              <a:rPr lang="en-AU" dirty="0">
                <a:solidFill>
                  <a:srgbClr val="FF0000"/>
                </a:solidFill>
              </a:rPr>
              <a:t>Unlikely in the current political environment</a:t>
            </a:r>
          </a:p>
          <a:p>
            <a:pPr lvl="1"/>
            <a:r>
              <a:rPr lang="en-AU" dirty="0"/>
              <a:t>Suggest that ETSI BRAN change EDT to -62 dBm</a:t>
            </a:r>
          </a:p>
          <a:p>
            <a:pPr lvl="2"/>
            <a:r>
              <a:rPr lang="en-AU" dirty="0">
                <a:solidFill>
                  <a:srgbClr val="00B050"/>
                </a:solidFill>
              </a:rPr>
              <a:t>Would be agreed in an instant by 3GPP stakeholders</a:t>
            </a:r>
          </a:p>
          <a:p>
            <a:pPr lvl="2"/>
            <a:r>
              <a:rPr lang="en-AU" dirty="0">
                <a:solidFill>
                  <a:srgbClr val="00B050"/>
                </a:solidFill>
              </a:rPr>
              <a:t>Provides maximum simplicity and flexibility for Wi-Fi</a:t>
            </a:r>
          </a:p>
          <a:p>
            <a:pPr lvl="2"/>
            <a:r>
              <a:rPr lang="en-AU" dirty="0">
                <a:solidFill>
                  <a:srgbClr val="FF0000"/>
                </a:solidFill>
              </a:rPr>
              <a:t>Will probably result in poor coexistence with other technologies</a:t>
            </a:r>
          </a:p>
          <a:p>
            <a:pPr lvl="3"/>
            <a:r>
              <a:rPr lang="en-AU" dirty="0"/>
              <a:t>This claim is contentious and further study is encouraged; </a:t>
            </a:r>
            <a:r>
              <a:rPr lang="en-AU" b="1" dirty="0"/>
              <a:t>a Coex SC question!</a:t>
            </a:r>
          </a:p>
          <a:p>
            <a:pPr lvl="2"/>
            <a:r>
              <a:rPr lang="en-AU" dirty="0"/>
              <a:t>Are other technologies likely to compete with Wi-Fi in 5 GHz?</a:t>
            </a:r>
          </a:p>
          <a:p>
            <a:pPr lvl="3"/>
            <a:r>
              <a:rPr lang="en-AU" dirty="0"/>
              <a:t>If not, the problem goes away; </a:t>
            </a:r>
            <a:r>
              <a:rPr lang="en-AU" b="1" dirty="0"/>
              <a:t>a WFA question</a:t>
            </a:r>
            <a:r>
              <a:rPr lang="en-AU" dirty="0"/>
              <a:t>?</a:t>
            </a:r>
          </a:p>
          <a:p>
            <a:pPr lvl="2"/>
            <a:endParaRPr lang="en-AU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C2055D4-2E45-40D6-BC60-65ECE1875B7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Andrew Myles, Cisco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DF0FE10-2F1E-4335-9208-8EC17786DC0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93EB6DD-9CB6-408B-95E2-55D81C1EFC35}"/>
              </a:ext>
            </a:extLst>
          </p:cNvPr>
          <p:cNvSpPr/>
          <p:nvPr/>
        </p:nvSpPr>
        <p:spPr bwMode="auto">
          <a:xfrm rot="16200000">
            <a:off x="-1905002" y="3962401"/>
            <a:ext cx="4267203" cy="3048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770313" algn="l"/>
              </a:tabLst>
            </a:pPr>
            <a:r>
              <a:rPr lang="en-AU" sz="1600" b="1" dirty="0">
                <a:latin typeface="+mj-lt"/>
              </a:rPr>
              <a:t>Possible actions?</a:t>
            </a:r>
            <a:endParaRPr kumimoji="0" lang="en-AU" sz="1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C5EB8179-0918-49A4-ACFF-42B9CFCCF394}"/>
              </a:ext>
            </a:extLst>
          </p:cNvPr>
          <p:cNvCxnSpPr/>
          <p:nvPr/>
        </p:nvCxnSpPr>
        <p:spPr bwMode="auto">
          <a:xfrm>
            <a:off x="381000" y="2971800"/>
            <a:ext cx="609600" cy="0"/>
          </a:xfrm>
          <a:prstGeom prst="straightConnector1">
            <a:avLst/>
          </a:prstGeom>
          <a:solidFill>
            <a:schemeClr val="accent1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541CAA7C-BE08-40CC-83D3-F9DA6F5DE2EE}"/>
              </a:ext>
            </a:extLst>
          </p:cNvPr>
          <p:cNvCxnSpPr/>
          <p:nvPr/>
        </p:nvCxnSpPr>
        <p:spPr bwMode="auto">
          <a:xfrm>
            <a:off x="381000" y="5562600"/>
            <a:ext cx="609600" cy="0"/>
          </a:xfrm>
          <a:prstGeom prst="straightConnector1">
            <a:avLst/>
          </a:prstGeom>
          <a:solidFill>
            <a:schemeClr val="accent1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058BD289-377E-4E4A-A61F-4A23E8910B82}"/>
              </a:ext>
            </a:extLst>
          </p:cNvPr>
          <p:cNvCxnSpPr/>
          <p:nvPr/>
        </p:nvCxnSpPr>
        <p:spPr bwMode="auto">
          <a:xfrm>
            <a:off x="381000" y="6096000"/>
            <a:ext cx="609600" cy="0"/>
          </a:xfrm>
          <a:prstGeom prst="straightConnector1">
            <a:avLst/>
          </a:prstGeom>
          <a:solidFill>
            <a:schemeClr val="accent1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069912056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0</TotalTime>
  <Words>2036</Words>
  <Application>Microsoft Office PowerPoint</Application>
  <PresentationFormat>On-screen Show (4:3)</PresentationFormat>
  <Paragraphs>171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Times New Roman</vt:lpstr>
      <vt:lpstr>802-11-Submission</vt:lpstr>
      <vt:lpstr>5/6 GHz coexistence update for IEEE 802.11 TGbe participants in March 2022</vt:lpstr>
      <vt:lpstr>Rules applying to 802.11be in 5 GHz in Europ raise questions for TGbe &amp; the Wi-Fi Alliance </vt:lpstr>
      <vt:lpstr>Traditional good coexistence in the 5 GHz band was threatened by plans of the cellular industry to use it too</vt:lpstr>
      <vt:lpstr>Difficult negotiations over a period of years resulted in an acceptable compromise for 5 GHz coexistence</vt:lpstr>
      <vt:lpstr>The original 5 GHz compromise has enabled product &amp; is likely to be respected globally </vt:lpstr>
      <vt:lpstr>A refined 5 GHz compromise in Europe now forces 802.11be to use a different coex option from the past</vt:lpstr>
      <vt:lpstr>The refined 5 GHz compromise in Europe works well for 802.11ax, but maybe not 802.11be</vt:lpstr>
      <vt:lpstr>The obvious options for 802.11be to operate using ED-only @ -72 dBm in 5 GHz are mostly unattractive</vt:lpstr>
      <vt:lpstr>Other options to mitigate the constraints on 802.11be in 5 GHz are uncertain or unlikely</vt:lpstr>
      <vt:lpstr>The issues with 802.11be raise a variety of potential questions &amp; tasks for TGbe &amp; the Wi-Fi Alliance </vt:lpstr>
      <vt:lpstr>There are a variety of potential questions for the Wi-Fi Alliance in relation to 5 GHz operations</vt:lpstr>
      <vt:lpstr>There are a variety of possible tasks for TGbe with respect to 5 GHz operation</vt:lpstr>
      <vt:lpstr>The next step today is to consider a potential Liaison Statement to the Wi-Fi Alliance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2021-07-15T05:20:05Z</dcterms:created>
  <dcterms:modified xsi:type="dcterms:W3CDTF">2022-03-15T05:48:20Z</dcterms:modified>
</cp:coreProperties>
</file>