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48" r:id="rId15"/>
    <p:sldId id="357" r:id="rId16"/>
    <p:sldId id="37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6791" autoAdjust="0"/>
  </p:normalViewPr>
  <p:slideViewPr>
    <p:cSldViewPr>
      <p:cViewPr varScale="1">
        <p:scale>
          <a:sx n="167" d="100"/>
          <a:sy n="167" d="100"/>
        </p:scale>
        <p:origin x="540" y="1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164" y="8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419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419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802.11-22/0179r03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zuniga-madinas-mac-address-randomization/" TargetMode="External"/><Relationship Id="rId4" Type="http://schemas.openxmlformats.org/officeDocument/2006/relationships/hyperlink" Target="https://datatracker.ietf.org/doc/draft-henry-madinas-framewor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emu-tls-eap-types/" TargetMode="External"/><Relationship Id="rId4" Type="http://schemas.openxmlformats.org/officeDocument/2006/relationships/hyperlink" Target="https://datatracker.ietf.org/doc/draft-ietf-emu-eap-tls13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datatracker.ietf.org/doc/draft-ietf-opsawg-vpn-common/" TargetMode="External"/><Relationship Id="rId4" Type="http://schemas.openxmlformats.org/officeDocument/2006/relationships/hyperlink" Target="https://datatracker.ietf.org/doc/draft-ietf-opsawg-l2n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tls-tlsflags/" TargetMode="External"/><Relationship Id="rId4" Type="http://schemas.openxmlformats.org/officeDocument/2006/relationships/hyperlink" Target="https://datatracker.ietf.org/doc/draft-ietf-tls-hybrid-design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detnet-bounded-latency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aw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architecture/" TargetMode="External"/><Relationship Id="rId5" Type="http://schemas.openxmlformats.org/officeDocument/2006/relationships/hyperlink" Target="https://datatracker.ietf.org/doc/draft-ietf-raw-framework/" TargetMode="External"/><Relationship Id="rId4" Type="http://schemas.openxmlformats.org/officeDocument/2006/relationships/hyperlink" Target="https://datatracker.ietf.org/doc/draft-ietf-raw-industrial-requirements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anima-constrained-voucher/" TargetMode="External"/><Relationship Id="rId4" Type="http://schemas.openxmlformats.org/officeDocument/2006/relationships/hyperlink" Target="https://datatracker.ietf.org/doc/draft-ietf-anima-asa-guidelines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secret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grow/about/" TargetMode="External"/><Relationship Id="rId13" Type="http://schemas.openxmlformats.org/officeDocument/2006/relationships/hyperlink" Target="https://datatracker.ietf.org/doc/charter-ietf-shmoo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ccamp/" TargetMode="External"/><Relationship Id="rId12" Type="http://schemas.openxmlformats.org/officeDocument/2006/relationships/hyperlink" Target="https://datatracker.ietf.org/wg/shmoo/abou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camp/about/" TargetMode="External"/><Relationship Id="rId11" Type="http://schemas.openxmlformats.org/officeDocument/2006/relationships/hyperlink" Target="https://datatracker.ietf.org/doc/charter-ietf-priv/" TargetMode="External"/><Relationship Id="rId5" Type="http://schemas.openxmlformats.org/officeDocument/2006/relationships/hyperlink" Target="https://datatracker.ietf.org/doc/charter-ietf-calext/" TargetMode="External"/><Relationship Id="rId15" Type="http://schemas.openxmlformats.org/officeDocument/2006/relationships/hyperlink" Target="https://datatracker.ietf.org/doc/charter-ietf-stir/" TargetMode="External"/><Relationship Id="rId10" Type="http://schemas.openxmlformats.org/officeDocument/2006/relationships/hyperlink" Target="https://datatracker.ietf.org/wg/priv/about/" TargetMode="External"/><Relationship Id="rId4" Type="http://schemas.openxmlformats.org/officeDocument/2006/relationships/hyperlink" Target="https://datatracker.ietf.org/wg/calext/about/" TargetMode="External"/><Relationship Id="rId9" Type="http://schemas.openxmlformats.org/officeDocument/2006/relationships/hyperlink" Target="https://datatracker.ietf.org/doc/charter-ietf-grow/" TargetMode="External"/><Relationship Id="rId14" Type="http://schemas.openxmlformats.org/officeDocument/2006/relationships/hyperlink" Target="https://datatracker.ietf.org/wg/stir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6lo-use-cases/" TargetMode="External"/><Relationship Id="rId4" Type="http://schemas.openxmlformats.org/officeDocument/2006/relationships/hyperlink" Target="https://datatracker.ietf.org/doc/draft-ietf-6lo-multicast-registr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2022-01-25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974311"/>
              </p:ext>
            </p:extLst>
          </p:nvPr>
        </p:nvGraphicFramePr>
        <p:xfrm>
          <a:off x="842963" y="2438400"/>
          <a:ext cx="7218362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" name="Document" r:id="rId4" imgW="8267030" imgH="1267248" progId="Word.Document.8">
                  <p:embed/>
                </p:oleObj>
              </mc:Choice>
              <mc:Fallback>
                <p:oleObj name="Document" r:id="rId4" imgW="8267030" imgH="126724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438400"/>
                        <a:ext cx="7218362" cy="110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</a:t>
            </a:r>
            <a:r>
              <a:rPr lang="en-US" sz="1400"/>
              <a:t>MAC addresses.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Adopted: Randomized and Changing MAC Address Use Cases, see </a:t>
            </a:r>
            <a:r>
              <a:rPr lang="en-US" sz="1400" dirty="0">
                <a:hlinkClick r:id="rId4"/>
              </a:rPr>
              <a:t>https://datatracker.ietf.org/doc/draft-henry-madinas-framework/</a:t>
            </a:r>
            <a:r>
              <a:rPr lang="en-US" sz="1400" dirty="0"/>
              <a:t> (January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Adopted: MAC address randomization, see </a:t>
            </a:r>
            <a:r>
              <a:rPr lang="en-US" sz="1400" dirty="0">
                <a:hlinkClick r:id="rId5"/>
              </a:rPr>
              <a:t>https://datatracker.ietf.org/doc/draft-zuniga-madinas-mac-address-randomization/</a:t>
            </a:r>
            <a:r>
              <a:rPr lang="en-US" sz="1400" dirty="0"/>
              <a:t> (October 2022)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In RFC Editor’s queue: Using EAP-TLS with TLS 1.3, see </a:t>
            </a:r>
            <a:r>
              <a:rPr lang="en-US" sz="1400" dirty="0">
                <a:hlinkClick r:id="rId4"/>
              </a:rPr>
              <a:t>https://datatracker.ietf.org/doc/draft-ietf-emu-eap-tls13/</a:t>
            </a:r>
            <a:r>
              <a:rPr lang="en-US" sz="1400" dirty="0"/>
              <a:t> (October 2021)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TLS-based EAP types and TLS 1.3, see </a:t>
            </a:r>
            <a:r>
              <a:rPr lang="en-US" sz="1400" dirty="0">
                <a:hlinkClick r:id="rId5"/>
              </a:rPr>
              <a:t>https://datatracker.ietf.org/doc/draft-ietf-emu-tls-eap-types/</a:t>
            </a:r>
            <a:r>
              <a:rPr lang="en-US" sz="1400" dirty="0"/>
              <a:t> (January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Published: the aforementioned RFC 9140 (EAP-NOOB)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IESG Evaluation: A Layer 2 VPN Network YANG Model, see </a:t>
            </a:r>
            <a:r>
              <a:rPr lang="en-US" sz="1400" dirty="0">
                <a:hlinkClick r:id="rId4"/>
              </a:rPr>
              <a:t>https://datatracker.ietf.org/doc/draft-ietf-opsawg-l2nm/</a:t>
            </a:r>
            <a:r>
              <a:rPr lang="en-US" sz="1400" dirty="0"/>
              <a:t> (January 2022)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 Layer 2/3 VPN Common YANG Model, see</a:t>
            </a:r>
            <a:r>
              <a:rPr lang="en-US" sz="1400" b="1" dirty="0"/>
              <a:t> </a:t>
            </a:r>
            <a:r>
              <a:rPr lang="en-US" sz="1400" dirty="0">
                <a:hlinkClick r:id="rId5"/>
              </a:rPr>
              <a:t>https://datatracker.ietf.org/doc/draft-ietf-opsawg-vpn-common/</a:t>
            </a:r>
            <a:r>
              <a:rPr lang="en-US" sz="1400" dirty="0"/>
              <a:t> (September 2021) [RFC Editor’s queue, awaiting author input]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6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7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Hybrid key exchange in TLS 1.3, see </a:t>
            </a:r>
            <a:r>
              <a:rPr lang="en-US" sz="1400" dirty="0">
                <a:hlinkClick r:id="rId4"/>
              </a:rPr>
              <a:t>https://datatracker.ietf.org/doc/draft-ietf-tls-hybrid-design/</a:t>
            </a:r>
            <a:r>
              <a:rPr lang="en-US" sz="1400" dirty="0"/>
              <a:t> (January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 Flags Extension for TLS 1.3, see </a:t>
            </a:r>
            <a:r>
              <a:rPr lang="en-US" sz="1400" dirty="0">
                <a:hlinkClick r:id="rId5"/>
              </a:rPr>
              <a:t>https://datatracker.ietf.org/doc/draft-ietf-tls-tlsflags/</a:t>
            </a:r>
            <a:r>
              <a:rPr lang="en-US" sz="1400" dirty="0"/>
              <a:t> (January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>
              <a:spcAft>
                <a:spcPts val="600"/>
              </a:spcAft>
            </a:pPr>
            <a:r>
              <a:rPr lang="en-US" sz="1400" dirty="0"/>
              <a:t>Returned to authors: </a:t>
            </a:r>
            <a:r>
              <a:rPr lang="en-US" sz="1400" dirty="0" err="1"/>
              <a:t>DetNet</a:t>
            </a:r>
            <a:r>
              <a:rPr lang="en-US" sz="1400" dirty="0"/>
              <a:t> Bounded Latency</a:t>
            </a:r>
            <a:r>
              <a:rPr lang="en-US" sz="1400" dirty="0">
                <a:sym typeface="Wingdings" pitchFamily="2" charset="2"/>
              </a:rPr>
              <a:t>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https://datatracker.ietf.org/doc/draft-ietf-detnet-bounded-latency/</a:t>
            </a:r>
            <a:r>
              <a:rPr lang="en-US" sz="1400" dirty="0">
                <a:sym typeface="Wingdings" pitchFamily="2" charset="2"/>
              </a:rPr>
              <a:t> (January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New: Requirements for Reliable Wireless Industrial Services, see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https://datatracker.ietf.org/doc/draft-ietf-raw-industrial-requirements/</a:t>
            </a:r>
            <a:r>
              <a:rPr lang="en-US" sz="1400" dirty="0">
                <a:sym typeface="Wingdings" pitchFamily="2" charset="2"/>
              </a:rPr>
              <a:t> (December 2021)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New: Reliable and Available Wireless Framework, see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https://datatracker.ietf.org/doc/draft-ietf-raw-framework/</a:t>
            </a:r>
            <a:r>
              <a:rPr lang="en-US" sz="1400" dirty="0">
                <a:sym typeface="Wingdings" pitchFamily="2" charset="2"/>
              </a:rPr>
              <a:t> (November 2021)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Updated: Reliable and Available Wireless Architecture, see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https://datatracker.ietf.org/doc/draft-ietf-raw-architecture/</a:t>
            </a:r>
            <a:r>
              <a:rPr lang="en-US" sz="1400" dirty="0">
                <a:sym typeface="Wingdings" pitchFamily="2" charset="2"/>
              </a:rPr>
              <a:t> (January 2022)</a:t>
            </a:r>
          </a:p>
          <a:p>
            <a:pPr lvl="1"/>
            <a:endParaRPr lang="en-US" sz="1400" dirty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specifies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r>
              <a:rPr lang="en-US" sz="1800" dirty="0"/>
              <a:t>Updates</a:t>
            </a:r>
          </a:p>
          <a:p>
            <a:pPr lvl="1"/>
            <a:r>
              <a:rPr lang="en-US" sz="1400" dirty="0"/>
              <a:t>Use cases and problem statement document: </a:t>
            </a:r>
            <a:r>
              <a:rPr lang="en-US" sz="1400" dirty="0">
                <a:hlinkClick r:id="rId4"/>
              </a:rPr>
              <a:t>https://datatracker.ietf.org/doc/draft-ietf-ipwave-vehicular-networking/</a:t>
            </a:r>
            <a:r>
              <a:rPr lang="en-US" sz="1400" dirty="0"/>
              <a:t> (Updated: October 2021) [Submitted for publication]</a:t>
            </a:r>
          </a:p>
          <a:p>
            <a:pPr lvl="1"/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Guidelines for Autonomic Service Agents, see </a:t>
            </a:r>
            <a:r>
              <a:rPr lang="en-US" sz="1400" dirty="0">
                <a:hlinkClick r:id="rId4"/>
              </a:rPr>
              <a:t>https://datatracker.ietf.org/doc/draft-ietf-anima-asa-guidelines/</a:t>
            </a:r>
            <a:r>
              <a:rPr lang="en-US" sz="1400" dirty="0"/>
              <a:t> (December 2021)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Constrained Bootstrapping Remote Secure Key Infrastructure (BRSKI), see </a:t>
            </a:r>
            <a:r>
              <a:rPr lang="en-US" sz="1400" dirty="0">
                <a:hlinkClick r:id="rId5"/>
              </a:rPr>
              <a:t>https://datatracker.ietf.org/doc/draft-ietf-anima-constrained-voucher/</a:t>
            </a:r>
            <a:r>
              <a:rPr lang="en-US" sz="1400" dirty="0"/>
              <a:t> (December 2021)</a:t>
            </a:r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January 2022.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19-25, 2022 – Was Bangkok, TH, now hybrid Vienna, AT</a:t>
            </a:r>
          </a:p>
          <a:p>
            <a:pPr lvl="1"/>
            <a:r>
              <a:rPr lang="en-US" dirty="0"/>
              <a:t>July 23-29, 2022 – Philadelphia, PA, US</a:t>
            </a:r>
          </a:p>
          <a:p>
            <a:pPr lvl="1"/>
            <a:r>
              <a:rPr lang="en-US" dirty="0"/>
              <a:t>November 5-11, 2022 – London, UK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September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October 25, 2021</a:t>
            </a:r>
          </a:p>
          <a:p>
            <a:pPr lvl="1">
              <a:lnSpc>
                <a:spcPct val="80000"/>
              </a:lnSpc>
              <a:defRPr/>
            </a:pPr>
            <a:endParaRPr lang="en-US" sz="10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802.11-related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4"/>
              </a:rPr>
              <a:t>ipwave</a:t>
            </a:r>
            <a:endParaRPr lang="en-GB" sz="16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9140: Nimble Out-of-Band Authentication for EAP (EAP‑NOOB) – mentions transmission of lists of SSIDs by the server and transmission of the peer’s selected SSID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113 March 19-25, 2022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425733"/>
              </p:ext>
            </p:extLst>
          </p:nvPr>
        </p:nvGraphicFramePr>
        <p:xfrm>
          <a:off x="1083221" y="3167292"/>
          <a:ext cx="6977557" cy="5234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4"/>
                        </a:rPr>
                        <a:t>secret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Secure Credential Transfer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304899"/>
              </p:ext>
            </p:extLst>
          </p:nvPr>
        </p:nvGraphicFramePr>
        <p:xfrm>
          <a:off x="1066800" y="2875632"/>
          <a:ext cx="6977558" cy="297968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5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2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4"/>
                        </a:rPr>
                        <a:t>calext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5"/>
                        </a:rPr>
                        <a:t>Calendaring Extensions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900896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6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8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9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0"/>
                        </a:rPr>
                        <a:t>priv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1"/>
                        </a:rPr>
                        <a:t>Privacy Respecting Incorporation of Values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2"/>
                        </a:rPr>
                        <a:t>shmoo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3"/>
                        </a:rPr>
                        <a:t>Stay Home Meet Only Online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4"/>
                        </a:rPr>
                        <a:t>stir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5"/>
                        </a:rPr>
                        <a:t>Secure Telephone Identity Revisited</a:t>
                      </a:r>
                      <a:r>
                        <a:rPr lang="en-US" dirty="0"/>
                        <a:t> (</a:t>
                      </a:r>
                      <a:r>
                        <a:rPr lang="en-US"/>
                        <a:t>approved 24 </a:t>
                      </a:r>
                      <a:r>
                        <a:rPr lang="en-US" dirty="0"/>
                        <a:t>January)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2497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IPv6 Neighbor Discovery Multicast Address Listener Registration: </a:t>
            </a:r>
            <a:r>
              <a:rPr lang="en-US" sz="1400" dirty="0">
                <a:hlinkClick r:id="rId4"/>
              </a:rPr>
              <a:t>https://datatracker.ietf.org/doc/draft-ietf-6lo-multicast-registration/</a:t>
            </a:r>
            <a:r>
              <a:rPr lang="en-US" sz="1400" dirty="0"/>
              <a:t> (December 2021)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Expired (was in WGLC): IPv6 over Constrained Node Networks (6lo) Applicability &amp; Use cases: </a:t>
            </a:r>
            <a:r>
              <a:rPr lang="en-US" sz="1400" dirty="0">
                <a:hlinkClick r:id="rId5"/>
              </a:rPr>
              <a:t>https://datatracker.ietf.org/doc/draft-ietf-6lo-use-cases/</a:t>
            </a:r>
            <a:r>
              <a:rPr lang="en-US" sz="1400" dirty="0"/>
              <a:t> (January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140235</TotalTime>
  <Words>2065</Words>
  <Application>Microsoft Office PowerPoint</Application>
  <PresentationFormat>On-screen Show (4:3)</PresentationFormat>
  <Paragraphs>324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113 March 19-25, 2022</vt:lpstr>
      <vt:lpstr>IETF new groups being (re-)chartered</vt:lpstr>
      <vt:lpstr>YANG Model Catalog</vt:lpstr>
      <vt:lpstr>IoT-related work</vt:lpstr>
      <vt:lpstr>IoT-related work (cont.)</vt:lpstr>
      <vt:lpstr>MADINAS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928</cp:revision>
  <cp:lastPrinted>1998-02-10T13:28:06Z</cp:lastPrinted>
  <dcterms:created xsi:type="dcterms:W3CDTF">2005-01-04T21:26:55Z</dcterms:created>
  <dcterms:modified xsi:type="dcterms:W3CDTF">2022-01-25T15:45:28Z</dcterms:modified>
  <cp:category/>
</cp:coreProperties>
</file>