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89" r:id="rId3"/>
    <p:sldId id="282" r:id="rId4"/>
    <p:sldId id="284" r:id="rId5"/>
    <p:sldId id="291" r:id="rId6"/>
    <p:sldId id="303" r:id="rId7"/>
    <p:sldId id="277" r:id="rId8"/>
    <p:sldId id="302" r:id="rId9"/>
    <p:sldId id="285" r:id="rId10"/>
    <p:sldId id="290" r:id="rId11"/>
    <p:sldId id="298" r:id="rId12"/>
    <p:sldId id="292" r:id="rId13"/>
    <p:sldId id="299" r:id="rId14"/>
    <p:sldId id="294" r:id="rId15"/>
    <p:sldId id="293" r:id="rId16"/>
    <p:sldId id="300" r:id="rId17"/>
    <p:sldId id="301" r:id="rId18"/>
    <p:sldId id="288" r:id="rId19"/>
    <p:sldId id="286" r:id="rId20"/>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995" autoAdjust="0"/>
    <p:restoredTop sz="86380" autoAdjust="0"/>
  </p:normalViewPr>
  <p:slideViewPr>
    <p:cSldViewPr>
      <p:cViewPr varScale="1">
        <p:scale>
          <a:sx n="71" d="100"/>
          <a:sy n="71" d="100"/>
        </p:scale>
        <p:origin x="1164" y="5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SR Technologies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smtClean="0"/>
              <a:t>Jan 2022</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916918" cy="276999"/>
          </a:xfrm>
        </p:spPr>
        <p:txBody>
          <a:bodyPr/>
          <a:lstStyle/>
          <a:p>
            <a:pPr>
              <a:defRPr/>
            </a:pPr>
            <a:r>
              <a:rPr lang="en-US" smtClean="0"/>
              <a:t>Jan 2022</a:t>
            </a:r>
            <a:endParaRPr lang="en-US" dirty="0"/>
          </a:p>
        </p:txBody>
      </p:sp>
      <p:sp>
        <p:nvSpPr>
          <p:cNvPr id="9" name="Footer Placeholder 8"/>
          <p:cNvSpPr>
            <a:spLocks noGrp="1"/>
          </p:cNvSpPr>
          <p:nvPr>
            <p:ph type="ftr" sz="quarter" idx="11"/>
          </p:nvPr>
        </p:nvSpPr>
        <p:spPr/>
        <p:txBody>
          <a:bodyPr/>
          <a:lstStyle/>
          <a:p>
            <a:pPr>
              <a:defRPr/>
            </a:pPr>
            <a:r>
              <a:rPr lang="en-US" smtClean="0"/>
              <a:t>Graham Smith, SR Technologies</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 2022</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Graham Smith, SR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072530" y="332601"/>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802.11-22/0118r0</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 2022</a:t>
            </a:r>
            <a:endParaRPr lang="en-US" sz="1800" dirty="0" smtClean="0"/>
          </a:p>
        </p:txBody>
      </p:sp>
      <p:sp>
        <p:nvSpPr>
          <p:cNvPr id="3077" name="Rectangle 2"/>
          <p:cNvSpPr>
            <a:spLocks noGrp="1" noChangeArrowheads="1"/>
          </p:cNvSpPr>
          <p:nvPr>
            <p:ph type="title"/>
          </p:nvPr>
        </p:nvSpPr>
        <p:spPr>
          <a:xfrm>
            <a:off x="771525" y="787802"/>
            <a:ext cx="7772400" cy="1310834"/>
          </a:xfrm>
          <a:noFill/>
        </p:spPr>
        <p:txBody>
          <a:bodyPr/>
          <a:lstStyle/>
          <a:p>
            <a:r>
              <a:rPr lang="en-US" dirty="0" smtClean="0"/>
              <a:t>TG </a:t>
            </a:r>
            <a:r>
              <a:rPr lang="en-US" dirty="0" err="1" smtClean="0"/>
              <a:t>bh</a:t>
            </a:r>
            <a:r>
              <a:rPr lang="en-US" dirty="0" smtClean="0"/>
              <a:t/>
            </a:r>
            <a:br>
              <a:rPr lang="en-US" dirty="0" smtClean="0"/>
            </a:br>
            <a:r>
              <a:rPr lang="en-US" dirty="0" smtClean="0"/>
              <a:t>Identifiable Random MAC Address</a:t>
            </a:r>
            <a:br>
              <a:rPr lang="en-US" dirty="0" smtClean="0"/>
            </a:br>
            <a:r>
              <a:rPr lang="en-US" dirty="0" smtClean="0"/>
              <a:t>with ID</a:t>
            </a:r>
            <a:endParaRPr lang="en-US" dirty="0" smtClean="0"/>
          </a:p>
        </p:txBody>
      </p:sp>
      <p:sp>
        <p:nvSpPr>
          <p:cNvPr id="3078" name="Rectangle 6"/>
          <p:cNvSpPr>
            <a:spLocks noGrp="1" noChangeArrowheads="1"/>
          </p:cNvSpPr>
          <p:nvPr>
            <p:ph type="body" idx="1"/>
          </p:nvPr>
        </p:nvSpPr>
        <p:spPr>
          <a:xfrm>
            <a:off x="647607" y="2209800"/>
            <a:ext cx="7772400" cy="381000"/>
          </a:xfrm>
          <a:noFill/>
        </p:spPr>
        <p:txBody>
          <a:bodyPr/>
          <a:lstStyle/>
          <a:p>
            <a:pPr algn="ctr">
              <a:lnSpc>
                <a:spcPct val="90000"/>
              </a:lnSpc>
              <a:buFontTx/>
              <a:buNone/>
            </a:pPr>
            <a:r>
              <a:rPr lang="en-US" sz="2000" dirty="0" smtClean="0"/>
              <a:t>Date:</a:t>
            </a:r>
            <a:r>
              <a:rPr lang="en-US" sz="2000" b="0" dirty="0" smtClean="0"/>
              <a:t> 2022-01</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182477154"/>
              </p:ext>
            </p:extLst>
          </p:nvPr>
        </p:nvGraphicFramePr>
        <p:xfrm>
          <a:off x="1133831" y="3697247"/>
          <a:ext cx="7162800" cy="1179555"/>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93185">
                <a:tc>
                  <a:txBody>
                    <a:bodyPr/>
                    <a:lstStyle/>
                    <a:p>
                      <a:pPr algn="ctr"/>
                      <a:r>
                        <a:rPr lang="en-US" b="1" dirty="0" smtClean="0"/>
                        <a:t>Name</a:t>
                      </a:r>
                      <a:endParaRPr lang="en-US" b="1" dirty="0"/>
                    </a:p>
                  </a:txBody>
                  <a:tcPr/>
                </a:tc>
                <a:tc>
                  <a:txBody>
                    <a:bodyPr/>
                    <a:lstStyle/>
                    <a:p>
                      <a:pPr algn="ctr"/>
                      <a:r>
                        <a:rPr lang="en-US" b="1" dirty="0" smtClean="0"/>
                        <a:t>Company</a:t>
                      </a:r>
                      <a:endParaRPr lang="en-US" b="1" dirty="0"/>
                    </a:p>
                  </a:txBody>
                  <a:tcPr/>
                </a:tc>
                <a:tc>
                  <a:txBody>
                    <a:bodyPr/>
                    <a:lstStyle/>
                    <a:p>
                      <a:pPr algn="ctr"/>
                      <a:r>
                        <a:rPr lang="en-US" b="1" dirty="0" smtClean="0"/>
                        <a:t>Address</a:t>
                      </a:r>
                      <a:endParaRPr lang="en-US" b="1" dirty="0"/>
                    </a:p>
                  </a:txBody>
                  <a:tcPr/>
                </a:tc>
                <a:tc>
                  <a:txBody>
                    <a:bodyPr/>
                    <a:lstStyle/>
                    <a:p>
                      <a:pPr algn="ctr"/>
                      <a:r>
                        <a:rPr lang="en-US" b="1" dirty="0" smtClean="0"/>
                        <a:t>Phone</a:t>
                      </a:r>
                      <a:endParaRPr lang="en-US" b="1" dirty="0"/>
                    </a:p>
                  </a:txBody>
                  <a:tcPr/>
                </a:tc>
                <a:tc>
                  <a:txBody>
                    <a:bodyPr/>
                    <a:lstStyle/>
                    <a:p>
                      <a:pPr algn="ctr"/>
                      <a:r>
                        <a:rPr lang="en-US" b="1" dirty="0" smtClean="0"/>
                        <a:t>email</a:t>
                      </a:r>
                      <a:endParaRPr lang="en-US" b="1" dirty="0"/>
                    </a:p>
                  </a:txBody>
                  <a:tcPr/>
                </a:tc>
                <a:extLst>
                  <a:ext uri="{0D108BD9-81ED-4DB2-BD59-A6C34878D82A}">
                    <a16:rowId xmlns:a16="http://schemas.microsoft.com/office/drawing/2014/main" val="1043191694"/>
                  </a:ext>
                </a:extLst>
              </a:tr>
              <a:tr h="393185">
                <a:tc>
                  <a:txBody>
                    <a:bodyPr/>
                    <a:lstStyle/>
                    <a:p>
                      <a:r>
                        <a:rPr lang="en-US" sz="1400" dirty="0" smtClean="0"/>
                        <a:t>Graham Smith</a:t>
                      </a:r>
                      <a:endParaRPr lang="en-US" sz="1400" dirty="0"/>
                    </a:p>
                  </a:txBody>
                  <a:tcPr/>
                </a:tc>
                <a:tc>
                  <a:txBody>
                    <a:bodyPr/>
                    <a:lstStyle/>
                    <a:p>
                      <a:r>
                        <a:rPr lang="en-US" sz="1400" dirty="0" smtClean="0"/>
                        <a:t>SRT</a:t>
                      </a:r>
                      <a:r>
                        <a:rPr lang="en-US" sz="1400" baseline="0" dirty="0" smtClean="0"/>
                        <a:t> Group</a:t>
                      </a:r>
                      <a:endParaRPr lang="en-US" sz="1400" dirty="0"/>
                    </a:p>
                  </a:txBody>
                  <a:tcPr/>
                </a:tc>
                <a:tc>
                  <a:txBody>
                    <a:bodyPr/>
                    <a:lstStyle/>
                    <a:p>
                      <a:r>
                        <a:rPr lang="en-US" sz="1400" dirty="0" smtClean="0"/>
                        <a:t>Sunrise , FL</a:t>
                      </a:r>
                      <a:endParaRPr lang="en-US" sz="1400" dirty="0"/>
                    </a:p>
                  </a:txBody>
                  <a:tcPr/>
                </a:tc>
                <a:tc>
                  <a:txBody>
                    <a:bodyPr/>
                    <a:lstStyle/>
                    <a:p>
                      <a:endParaRPr lang="en-US" sz="1400" dirty="0"/>
                    </a:p>
                  </a:txBody>
                  <a:tcPr/>
                </a:tc>
                <a:tc>
                  <a:txBody>
                    <a:bodyPr/>
                    <a:lstStyle/>
                    <a:p>
                      <a:r>
                        <a:rPr lang="en-US" sz="1400" dirty="0" smtClean="0"/>
                        <a:t>gsmith@srtrl.com</a:t>
                      </a:r>
                      <a:endParaRPr lang="en-US" sz="1400" dirty="0"/>
                    </a:p>
                  </a:txBody>
                  <a:tcPr/>
                </a:tc>
                <a:extLst>
                  <a:ext uri="{0D108BD9-81ED-4DB2-BD59-A6C34878D82A}">
                    <a16:rowId xmlns:a16="http://schemas.microsoft.com/office/drawing/2014/main" val="2518716959"/>
                  </a:ext>
                </a:extLst>
              </a:tr>
              <a:tr h="393185">
                <a:tc>
                  <a:txBody>
                    <a:bodyPr/>
                    <a:lstStyle/>
                    <a:p>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4503563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1295400"/>
            <a:ext cx="7772400" cy="4799013"/>
          </a:xfrm>
        </p:spPr>
        <p:txBody>
          <a:bodyPr/>
          <a:lstStyle/>
          <a:p>
            <a:pPr marL="0" indent="0">
              <a:buNone/>
            </a:pPr>
            <a:r>
              <a:rPr lang="en-US" sz="2000" dirty="0" smtClean="0"/>
              <a:t>Proposed to use a single step HMAC-based HKDF (RFC 5869)</a:t>
            </a:r>
          </a:p>
          <a:p>
            <a:r>
              <a:rPr lang="en-US" sz="2000" dirty="0" smtClean="0"/>
              <a:t>IRM OKM = HKDF-Expand (IRMK, IRMA, 9)</a:t>
            </a:r>
          </a:p>
          <a:p>
            <a:r>
              <a:rPr lang="en-US" sz="2000" b="0" dirty="0" smtClean="0"/>
              <a:t>The ‘usual’ first step HKDF-Extract, is not required as the IRMK is already a pseudorandom key.</a:t>
            </a:r>
          </a:p>
          <a:p>
            <a:endParaRPr lang="en-US" sz="1050" dirty="0"/>
          </a:p>
          <a:p>
            <a:r>
              <a:rPr lang="en-US" sz="2000" b="0" dirty="0" smtClean="0"/>
              <a:t>The output keying material (OKM) is a 72 bit key.</a:t>
            </a:r>
          </a:p>
          <a:p>
            <a:r>
              <a:rPr lang="en-US" sz="2000" b="0" dirty="0" smtClean="0"/>
              <a:t>IRMK is also 72 bits.  </a:t>
            </a:r>
          </a:p>
          <a:p>
            <a:pPr lvl="1"/>
            <a:r>
              <a:rPr lang="en-US" sz="1600" dirty="0" smtClean="0"/>
              <a:t>Only real criteria is that chance of duplicates is low.  </a:t>
            </a:r>
          </a:p>
          <a:p>
            <a:pPr lvl="1"/>
            <a:r>
              <a:rPr lang="en-US" sz="1600" dirty="0" smtClean="0"/>
              <a:t>Finding the key does not achieve anything as it is changed every association.</a:t>
            </a:r>
            <a:endParaRPr lang="en-US" sz="1600" b="0" dirty="0" smtClean="0"/>
          </a:p>
          <a:p>
            <a:r>
              <a:rPr lang="en-US" sz="2000" b="0" i="1" dirty="0" smtClean="0">
                <a:solidFill>
                  <a:srgbClr val="FF0000"/>
                </a:solidFill>
              </a:rPr>
              <a:t>IRM OKM is included in the IRM element only when STA is ‘known’.</a:t>
            </a:r>
            <a:endParaRPr lang="en-US" sz="2000" i="1" dirty="0">
              <a:solidFill>
                <a:srgbClr val="FF0000"/>
              </a:solidFill>
            </a:endParaRPr>
          </a:p>
        </p:txBody>
      </p:sp>
      <p:sp>
        <p:nvSpPr>
          <p:cNvPr id="3" name="Title 2"/>
          <p:cNvSpPr>
            <a:spLocks noGrp="1"/>
          </p:cNvSpPr>
          <p:nvPr>
            <p:ph type="title"/>
          </p:nvPr>
        </p:nvSpPr>
        <p:spPr>
          <a:xfrm>
            <a:off x="685800" y="685800"/>
            <a:ext cx="7772400" cy="533400"/>
          </a:xfrm>
        </p:spPr>
        <p:txBody>
          <a:bodyPr/>
          <a:lstStyle/>
          <a:p>
            <a:r>
              <a:rPr lang="en-US" dirty="0" smtClean="0"/>
              <a:t>IRM OKM</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2126252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smtClean="0"/>
              <a:t>IRMK Check field</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pic>
        <p:nvPicPr>
          <p:cNvPr id="7" name="Picture 6"/>
          <p:cNvPicPr>
            <a:picLocks noChangeAspect="1"/>
          </p:cNvPicPr>
          <p:nvPr/>
        </p:nvPicPr>
        <p:blipFill>
          <a:blip r:embed="rId2"/>
          <a:stretch>
            <a:fillRect/>
          </a:stretch>
        </p:blipFill>
        <p:spPr>
          <a:xfrm>
            <a:off x="356499" y="1386071"/>
            <a:ext cx="8115148" cy="815788"/>
          </a:xfrm>
          <a:prstGeom prst="rect">
            <a:avLst/>
          </a:prstGeom>
        </p:spPr>
      </p:pic>
      <p:sp>
        <p:nvSpPr>
          <p:cNvPr id="9" name="TextBox 8"/>
          <p:cNvSpPr txBox="1"/>
          <p:nvPr/>
        </p:nvSpPr>
        <p:spPr>
          <a:xfrm>
            <a:off x="1098176" y="2216330"/>
            <a:ext cx="7391400" cy="3970318"/>
          </a:xfrm>
          <a:prstGeom prst="rect">
            <a:avLst/>
          </a:prstGeom>
          <a:noFill/>
        </p:spPr>
        <p:txBody>
          <a:bodyPr wrap="square" rtlCol="0">
            <a:spAutoFit/>
          </a:bodyPr>
          <a:lstStyle/>
          <a:p>
            <a:r>
              <a:rPr lang="en-GB" sz="1400" dirty="0" smtClean="0"/>
              <a:t>IRMK Offset takes a value N, from 0 to 56  (Note: IRMK is 72 bits)</a:t>
            </a:r>
            <a:endParaRPr lang="en-GB" sz="1400" dirty="0"/>
          </a:p>
          <a:p>
            <a:r>
              <a:rPr lang="en-GB" sz="1400" dirty="0" smtClean="0"/>
              <a:t>The </a:t>
            </a:r>
            <a:r>
              <a:rPr lang="en-GB" sz="1400" dirty="0"/>
              <a:t>Check field contains the 8 bits representing the EX-OR of the 8 bits of the </a:t>
            </a:r>
            <a:r>
              <a:rPr lang="en-GB" sz="1400" dirty="0" smtClean="0"/>
              <a:t>IRMK, </a:t>
            </a:r>
            <a:r>
              <a:rPr lang="en-GB" sz="1400" dirty="0" err="1" smtClean="0"/>
              <a:t>b</a:t>
            </a:r>
            <a:r>
              <a:rPr lang="en-GB" sz="1400" baseline="-25000" dirty="0" err="1" smtClean="0"/>
              <a:t>N</a:t>
            </a:r>
            <a:r>
              <a:rPr lang="en-GB" sz="1400" dirty="0"/>
              <a:t> </a:t>
            </a:r>
            <a:r>
              <a:rPr lang="en-GB" sz="1400" dirty="0" smtClean="0"/>
              <a:t>to b</a:t>
            </a:r>
            <a:r>
              <a:rPr lang="en-GB" sz="1400" baseline="-25000" dirty="0" smtClean="0"/>
              <a:t>N+7 </a:t>
            </a:r>
            <a:r>
              <a:rPr lang="en-GB" sz="1400" dirty="0" smtClean="0"/>
              <a:t>with </a:t>
            </a:r>
            <a:r>
              <a:rPr lang="en-GB" sz="1400" dirty="0"/>
              <a:t>the following 8 </a:t>
            </a:r>
            <a:r>
              <a:rPr lang="en-GB" sz="1400" dirty="0" smtClean="0"/>
              <a:t>bits (b</a:t>
            </a:r>
            <a:r>
              <a:rPr lang="en-GB" sz="1400" baseline="-25000" dirty="0" smtClean="0"/>
              <a:t>N+8</a:t>
            </a:r>
            <a:r>
              <a:rPr lang="en-GB" sz="1400" dirty="0" smtClean="0"/>
              <a:t> to b</a:t>
            </a:r>
            <a:r>
              <a:rPr lang="en-GB" sz="1400" baseline="-25000" dirty="0" smtClean="0"/>
              <a:t>N+15</a:t>
            </a:r>
            <a:r>
              <a:rPr lang="en-GB" sz="1400" dirty="0" smtClean="0"/>
              <a:t>)</a:t>
            </a:r>
          </a:p>
          <a:p>
            <a:endParaRPr lang="en-GB" sz="1400" dirty="0"/>
          </a:p>
          <a:p>
            <a:r>
              <a:rPr lang="en-GB" sz="1400" dirty="0" smtClean="0"/>
              <a:t>i.e.  For n = 0 to 7</a:t>
            </a:r>
          </a:p>
          <a:p>
            <a:r>
              <a:rPr lang="en-GB" sz="1400" dirty="0" smtClean="0"/>
              <a:t>Bits in Check field are	</a:t>
            </a:r>
            <a:r>
              <a:rPr lang="en-GB" sz="1400" dirty="0" err="1" smtClean="0"/>
              <a:t>b</a:t>
            </a:r>
            <a:r>
              <a:rPr lang="en-GB" sz="1400" baseline="-25000" dirty="0" err="1" smtClean="0"/>
              <a:t>n</a:t>
            </a:r>
            <a:r>
              <a:rPr lang="en-GB" sz="1400" dirty="0" smtClean="0"/>
              <a:t> = EX-OR (</a:t>
            </a:r>
            <a:r>
              <a:rPr lang="en-GB" sz="1400" dirty="0" err="1" smtClean="0"/>
              <a:t>b</a:t>
            </a:r>
            <a:r>
              <a:rPr lang="en-GB" sz="1400" baseline="-25000" dirty="0" err="1" smtClean="0"/>
              <a:t>N+n</a:t>
            </a:r>
            <a:r>
              <a:rPr lang="en-GB" sz="1400" dirty="0" smtClean="0"/>
              <a:t>, b</a:t>
            </a:r>
            <a:r>
              <a:rPr lang="en-GB" sz="1400" baseline="-25000" dirty="0" smtClean="0"/>
              <a:t>N+n+8</a:t>
            </a:r>
            <a:r>
              <a:rPr lang="en-GB" sz="1400" dirty="0" smtClean="0"/>
              <a:t>)          where 	</a:t>
            </a:r>
            <a:r>
              <a:rPr lang="en-GB" sz="1400" dirty="0" err="1" smtClean="0"/>
              <a:t>b</a:t>
            </a:r>
            <a:r>
              <a:rPr lang="en-GB" sz="1400" baseline="-25000" dirty="0" err="1" smtClean="0"/>
              <a:t>N</a:t>
            </a:r>
            <a:r>
              <a:rPr lang="en-GB" sz="1400" dirty="0" smtClean="0"/>
              <a:t> is Nth bit in IRMK</a:t>
            </a:r>
          </a:p>
          <a:p>
            <a:r>
              <a:rPr lang="en-GB" sz="1400" dirty="0"/>
              <a:t>	</a:t>
            </a:r>
            <a:r>
              <a:rPr lang="en-GB" sz="1400" dirty="0" smtClean="0"/>
              <a:t>				</a:t>
            </a:r>
            <a:endParaRPr lang="en-US" sz="1400" dirty="0"/>
          </a:p>
          <a:p>
            <a:r>
              <a:rPr lang="en-GB" sz="1400" dirty="0" smtClean="0"/>
              <a:t>As </a:t>
            </a:r>
            <a:r>
              <a:rPr lang="en-GB" sz="1400" dirty="0"/>
              <a:t>an example, </a:t>
            </a:r>
            <a:r>
              <a:rPr lang="en-GB" sz="1400" dirty="0" smtClean="0"/>
              <a:t>IRKM Offset = 42</a:t>
            </a:r>
          </a:p>
          <a:p>
            <a:r>
              <a:rPr lang="en-GB" sz="1400" dirty="0" smtClean="0"/>
              <a:t>Check </a:t>
            </a:r>
            <a:r>
              <a:rPr lang="en-GB" sz="1400" dirty="0"/>
              <a:t>field </a:t>
            </a:r>
            <a:r>
              <a:rPr lang="en-GB" sz="1400" dirty="0" smtClean="0"/>
              <a:t>b0 is </a:t>
            </a:r>
            <a:r>
              <a:rPr lang="en-GB" sz="1400" dirty="0"/>
              <a:t>EX_OR of bits </a:t>
            </a:r>
            <a:r>
              <a:rPr lang="en-GB" sz="1400" dirty="0" smtClean="0"/>
              <a:t>42 </a:t>
            </a:r>
            <a:r>
              <a:rPr lang="en-GB" sz="1400" dirty="0"/>
              <a:t>and </a:t>
            </a:r>
            <a:r>
              <a:rPr lang="en-GB" sz="1400" dirty="0" smtClean="0"/>
              <a:t>60, and b7 is EX-OR of bits 49 and 67</a:t>
            </a:r>
          </a:p>
          <a:p>
            <a:endParaRPr lang="en-US" sz="1800" u="sng" dirty="0" smtClean="0"/>
          </a:p>
          <a:p>
            <a:r>
              <a:rPr lang="en-US" sz="1800" u="sng" dirty="0" smtClean="0"/>
              <a:t>Acts </a:t>
            </a:r>
            <a:r>
              <a:rPr lang="en-US" sz="1800" u="sng" dirty="0"/>
              <a:t>as a “Hint” to the AP so AP can quickly find a stored IRMK</a:t>
            </a:r>
            <a:r>
              <a:rPr lang="en-US" sz="1800" u="sng" dirty="0" smtClean="0"/>
              <a:t>.</a:t>
            </a:r>
          </a:p>
          <a:p>
            <a:r>
              <a:rPr lang="en-US" sz="1800" u="sng" dirty="0" smtClean="0"/>
              <a:t>Reduces the list of IRMKs by 1/256</a:t>
            </a:r>
          </a:p>
          <a:p>
            <a:r>
              <a:rPr lang="en-US" sz="1800" dirty="0" smtClean="0">
                <a:solidFill>
                  <a:srgbClr val="FF0000"/>
                </a:solidFill>
              </a:rPr>
              <a:t>e.g. correct key in a list of 1000 IRMKs found in just 2 calculations</a:t>
            </a:r>
          </a:p>
          <a:p>
            <a:endParaRPr lang="en-US" sz="1800" dirty="0"/>
          </a:p>
          <a:p>
            <a:r>
              <a:rPr lang="en-US" sz="1800" b="0" dirty="0" smtClean="0"/>
              <a:t>Note that 256 combinations of the 16 bits satisfy the 8 bit Check field.</a:t>
            </a:r>
          </a:p>
          <a:p>
            <a:r>
              <a:rPr lang="en-US" sz="1800" b="0" dirty="0" smtClean="0"/>
              <a:t>Reduces the integrity of key from 72 bits to 64 bits (see slide 12</a:t>
            </a:r>
            <a:r>
              <a:rPr lang="en-US" sz="1800" dirty="0" smtClean="0"/>
              <a:t>)</a:t>
            </a:r>
            <a:endParaRPr lang="en-US" sz="1800" b="0" dirty="0" smtClean="0"/>
          </a:p>
        </p:txBody>
      </p:sp>
    </p:spTree>
    <p:extLst>
      <p:ext uri="{BB962C8B-B14F-4D97-AF65-F5344CB8AC3E}">
        <p14:creationId xmlns:p14="http://schemas.microsoft.com/office/powerpoint/2010/main" val="1494789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520197"/>
          </a:xfrm>
        </p:spPr>
        <p:txBody>
          <a:bodyPr/>
          <a:lstStyle/>
          <a:p>
            <a:r>
              <a:rPr lang="en-US" dirty="0" smtClean="0"/>
              <a:t>Action Frames to get </a:t>
            </a:r>
            <a:r>
              <a:rPr lang="en-US" dirty="0" smtClean="0"/>
              <a:t>IRMK/ID</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
        <p:nvSpPr>
          <p:cNvPr id="8" name="TextBox 7"/>
          <p:cNvSpPr txBox="1"/>
          <p:nvPr/>
        </p:nvSpPr>
        <p:spPr>
          <a:xfrm>
            <a:off x="1048544" y="3561232"/>
            <a:ext cx="7046912" cy="3139321"/>
          </a:xfrm>
          <a:prstGeom prst="rect">
            <a:avLst/>
          </a:prstGeom>
          <a:noFill/>
        </p:spPr>
        <p:txBody>
          <a:bodyPr wrap="square" rtlCol="0">
            <a:spAutoFit/>
          </a:bodyPr>
          <a:lstStyle/>
          <a:p>
            <a:r>
              <a:rPr lang="en-US" sz="1400" dirty="0" smtClean="0"/>
              <a:t>STA sends “Unknown</a:t>
            </a:r>
            <a:r>
              <a:rPr lang="en-US" sz="1400" dirty="0" smtClean="0"/>
              <a:t>” or “Unknown/ID” </a:t>
            </a:r>
            <a:r>
              <a:rPr lang="en-US" sz="1400" dirty="0" smtClean="0"/>
              <a:t>if first time association</a:t>
            </a:r>
          </a:p>
          <a:p>
            <a:pPr marL="285750" indent="-285750">
              <a:buFont typeface="Arial" panose="020B0604020202020204" pitchFamily="34" charset="0"/>
              <a:buChar char="•"/>
            </a:pPr>
            <a:r>
              <a:rPr lang="en-US" sz="1400" dirty="0" smtClean="0"/>
              <a:t>AP sends IRMK Request, STA sends IRMK Response with </a:t>
            </a:r>
            <a:r>
              <a:rPr lang="en-US" sz="1400" dirty="0" smtClean="0"/>
              <a:t>IRMK</a:t>
            </a:r>
          </a:p>
          <a:p>
            <a:pPr marL="285750" indent="-285750">
              <a:buFont typeface="Arial" panose="020B0604020202020204" pitchFamily="34" charset="0"/>
              <a:buChar char="•"/>
            </a:pPr>
            <a:r>
              <a:rPr lang="en-US" sz="1400" dirty="0" smtClean="0"/>
              <a:t>AP sends ID Query Request, STA sends ID Query Response</a:t>
            </a:r>
            <a:endParaRPr lang="en-US" sz="1400" dirty="0" smtClean="0"/>
          </a:p>
          <a:p>
            <a:endParaRPr lang="en-US" sz="1400" dirty="0" smtClean="0"/>
          </a:p>
          <a:p>
            <a:r>
              <a:rPr lang="en-US" sz="1400" dirty="0" smtClean="0"/>
              <a:t>STA sends “Known” </a:t>
            </a:r>
            <a:r>
              <a:rPr lang="en-US" sz="1400" dirty="0" smtClean="0"/>
              <a:t>or “Known/ID” if </a:t>
            </a:r>
            <a:r>
              <a:rPr lang="en-US" sz="1400" dirty="0" smtClean="0"/>
              <a:t>STA has previously associated with the AP</a:t>
            </a:r>
          </a:p>
          <a:p>
            <a:pPr marL="285750" indent="-285750">
              <a:buFont typeface="Arial" panose="020B0604020202020204" pitchFamily="34" charset="0"/>
              <a:buChar char="•"/>
            </a:pPr>
            <a:r>
              <a:rPr lang="en-US" sz="1400" dirty="0"/>
              <a:t>AP sends IRMK Request, STA sends IRMK Response </a:t>
            </a:r>
            <a:r>
              <a:rPr lang="en-US" sz="1400" dirty="0" smtClean="0"/>
              <a:t>with a new </a:t>
            </a:r>
            <a:r>
              <a:rPr lang="en-US" sz="1400" dirty="0" smtClean="0"/>
              <a:t>IRMK</a:t>
            </a:r>
          </a:p>
          <a:p>
            <a:pPr marL="285750" indent="-285750">
              <a:buFont typeface="Arial" panose="020B0604020202020204" pitchFamily="34" charset="0"/>
              <a:buChar char="•"/>
            </a:pPr>
            <a:r>
              <a:rPr lang="en-US" sz="1400" dirty="0" smtClean="0"/>
              <a:t>AP notes the associated ID already established </a:t>
            </a:r>
            <a:endParaRPr lang="en-US" sz="1400" dirty="0"/>
          </a:p>
          <a:p>
            <a:endParaRPr lang="en-US" sz="1400" dirty="0" smtClean="0"/>
          </a:p>
          <a:p>
            <a:r>
              <a:rPr lang="en-US" sz="1400" dirty="0" smtClean="0"/>
              <a:t>AP can request New IRMK (with reasons</a:t>
            </a:r>
            <a:r>
              <a:rPr lang="en-US" sz="1400" dirty="0" smtClean="0"/>
              <a:t>)</a:t>
            </a:r>
          </a:p>
          <a:p>
            <a:r>
              <a:rPr lang="en-US" sz="1400" dirty="0" smtClean="0"/>
              <a:t>STA can send new ID query response</a:t>
            </a:r>
            <a:endParaRPr lang="en-US" sz="1400" dirty="0"/>
          </a:p>
          <a:p>
            <a:endParaRPr lang="en-US" sz="1400" dirty="0"/>
          </a:p>
          <a:p>
            <a:r>
              <a:rPr lang="en-US" sz="1400" dirty="0" smtClean="0"/>
              <a:t>AP can request “IRMK Check” (If many IRMKs stored for example, and Check not present in the IRM element).</a:t>
            </a:r>
          </a:p>
          <a:p>
            <a:endParaRPr lang="en-US" sz="1600" dirty="0" smtClean="0"/>
          </a:p>
        </p:txBody>
      </p:sp>
      <p:pic>
        <p:nvPicPr>
          <p:cNvPr id="7" name="Picture 6"/>
          <p:cNvPicPr>
            <a:picLocks noChangeAspect="1"/>
          </p:cNvPicPr>
          <p:nvPr/>
        </p:nvPicPr>
        <p:blipFill>
          <a:blip r:embed="rId2"/>
          <a:stretch>
            <a:fillRect/>
          </a:stretch>
        </p:blipFill>
        <p:spPr>
          <a:xfrm>
            <a:off x="703538" y="1282197"/>
            <a:ext cx="8108071" cy="2355380"/>
          </a:xfrm>
          <a:prstGeom prst="rect">
            <a:avLst/>
          </a:prstGeom>
        </p:spPr>
      </p:pic>
    </p:spTree>
    <p:extLst>
      <p:ext uri="{BB962C8B-B14F-4D97-AF65-F5344CB8AC3E}">
        <p14:creationId xmlns:p14="http://schemas.microsoft.com/office/powerpoint/2010/main" val="41909324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600200"/>
            <a:ext cx="7772400" cy="4572000"/>
          </a:xfrm>
        </p:spPr>
        <p:txBody>
          <a:bodyPr/>
          <a:lstStyle/>
          <a:p>
            <a:r>
              <a:rPr lang="en-US" sz="1800" dirty="0" smtClean="0"/>
              <a:t>If AP has many IRMKs and STA did not include the IRMK Check field in IRM element, then AP can request it.</a:t>
            </a:r>
          </a:p>
          <a:p>
            <a:endParaRPr lang="en-US" sz="1800" dirty="0" smtClean="0"/>
          </a:p>
          <a:p>
            <a:pPr marL="0" indent="0">
              <a:buNone/>
            </a:pPr>
            <a:r>
              <a:rPr lang="en-US" sz="1600" b="0" dirty="0" smtClean="0"/>
              <a:t>Notes:</a:t>
            </a:r>
            <a:endParaRPr lang="en-US" sz="1600" b="0" dirty="0"/>
          </a:p>
          <a:p>
            <a:r>
              <a:rPr lang="en-US" sz="1600" b="0" dirty="0" smtClean="0"/>
              <a:t>STA could always includes Check in IRM element</a:t>
            </a:r>
          </a:p>
          <a:p>
            <a:r>
              <a:rPr lang="en-US" sz="1600" b="0" dirty="0" smtClean="0"/>
              <a:t>STA could include Check only if it knows the AP is a busy one.</a:t>
            </a:r>
          </a:p>
          <a:p>
            <a:pPr lvl="1"/>
            <a:r>
              <a:rPr lang="en-US" sz="1200" b="0" dirty="0" smtClean="0"/>
              <a:t>IF STA recognizes AP as a “busy AP” then STA should include IRMK Check.</a:t>
            </a:r>
          </a:p>
          <a:p>
            <a:r>
              <a:rPr lang="en-US" sz="1600" b="0" dirty="0" smtClean="0"/>
              <a:t>IRMK Check reduces the possibilities from 2</a:t>
            </a:r>
            <a:r>
              <a:rPr lang="en-US" sz="1600" b="0" baseline="30000" dirty="0" smtClean="0"/>
              <a:t>71</a:t>
            </a:r>
            <a:r>
              <a:rPr lang="en-US" sz="1600" b="0" dirty="0" smtClean="0"/>
              <a:t> to 2</a:t>
            </a:r>
            <a:r>
              <a:rPr lang="en-US" sz="1600" b="0" baseline="30000" dirty="0" smtClean="0"/>
              <a:t>63</a:t>
            </a:r>
          </a:p>
          <a:p>
            <a:pPr marL="0" indent="0">
              <a:buNone/>
            </a:pPr>
            <a:endParaRPr lang="en-US" sz="1600" b="0" dirty="0"/>
          </a:p>
          <a:p>
            <a:r>
              <a:rPr lang="en-GB" sz="1400" dirty="0"/>
              <a:t>Note: 	</a:t>
            </a:r>
            <a:r>
              <a:rPr lang="en-GB" sz="1400" dirty="0" smtClean="0"/>
              <a:t>2</a:t>
            </a:r>
            <a:r>
              <a:rPr lang="en-GB" sz="1400" baseline="30000" dirty="0" smtClean="0"/>
              <a:t>63</a:t>
            </a:r>
            <a:r>
              <a:rPr lang="en-GB" sz="1400" dirty="0" smtClean="0"/>
              <a:t> </a:t>
            </a:r>
            <a:r>
              <a:rPr lang="en-GB" sz="1400" dirty="0"/>
              <a:t>= </a:t>
            </a:r>
            <a:r>
              <a:rPr lang="en-GB" sz="1400" dirty="0" smtClean="0"/>
              <a:t>9.25 </a:t>
            </a:r>
            <a:r>
              <a:rPr lang="en-GB" sz="1400" dirty="0"/>
              <a:t>x </a:t>
            </a:r>
            <a:r>
              <a:rPr lang="en-GB" sz="1400" dirty="0" smtClean="0"/>
              <a:t>10</a:t>
            </a:r>
            <a:r>
              <a:rPr lang="en-GB" sz="1400" baseline="30000" dirty="0" smtClean="0"/>
              <a:t>18</a:t>
            </a:r>
            <a:endParaRPr lang="en-US" sz="1400" dirty="0"/>
          </a:p>
          <a:p>
            <a:r>
              <a:rPr lang="en-GB" sz="1400" dirty="0"/>
              <a:t>	</a:t>
            </a:r>
            <a:r>
              <a:rPr lang="en-GB" sz="1400" dirty="0" err="1" smtClean="0"/>
              <a:t>Approx</a:t>
            </a:r>
            <a:r>
              <a:rPr lang="en-GB" sz="1400" dirty="0" smtClean="0"/>
              <a:t> 100 days if performing 1 </a:t>
            </a:r>
            <a:r>
              <a:rPr lang="en-GB" sz="1400" dirty="0" err="1" smtClean="0"/>
              <a:t>tera</a:t>
            </a:r>
            <a:r>
              <a:rPr lang="en-GB" sz="1400" dirty="0" smtClean="0"/>
              <a:t> </a:t>
            </a:r>
            <a:r>
              <a:rPr lang="en-GB" sz="1400" dirty="0" smtClean="0"/>
              <a:t>hashes </a:t>
            </a:r>
            <a:r>
              <a:rPr lang="en-GB" sz="1400" dirty="0" smtClean="0"/>
              <a:t>per second </a:t>
            </a:r>
          </a:p>
          <a:p>
            <a:endParaRPr lang="en-GB" sz="1400" dirty="0"/>
          </a:p>
          <a:p>
            <a:r>
              <a:rPr lang="en-US" sz="1400" dirty="0" smtClean="0"/>
              <a:t>Originally proposed 128 it key but realized this was way over the top for what we need.  As the STA chooses a new key (IRMK) at every association, brute force determination of the key is of no use.  Still nice to have some security and protection against duplicates, and effectively using 64 bits (72 - 8 for the check) is considered completely adequate.</a:t>
            </a:r>
          </a:p>
          <a:p>
            <a:r>
              <a:rPr lang="en-US" sz="1400" dirty="0" smtClean="0"/>
              <a:t>Also reduces the storage to just 9 octets per STA.</a:t>
            </a:r>
          </a:p>
          <a:p>
            <a:pPr marL="0" indent="0">
              <a:buNone/>
            </a:pPr>
            <a:endParaRPr lang="en-US" sz="1600" b="0" dirty="0"/>
          </a:p>
        </p:txBody>
      </p:sp>
      <p:sp>
        <p:nvSpPr>
          <p:cNvPr id="3" name="Title 2"/>
          <p:cNvSpPr>
            <a:spLocks noGrp="1"/>
          </p:cNvSpPr>
          <p:nvPr>
            <p:ph type="title"/>
          </p:nvPr>
        </p:nvSpPr>
        <p:spPr/>
        <p:txBody>
          <a:bodyPr/>
          <a:lstStyle/>
          <a:p>
            <a:r>
              <a:rPr lang="en-US" dirty="0" smtClean="0"/>
              <a:t>IRMK Check Request/Response</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9952999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762000"/>
          </a:xfrm>
        </p:spPr>
        <p:txBody>
          <a:bodyPr/>
          <a:lstStyle/>
          <a:p>
            <a:r>
              <a:rPr lang="en-US" dirty="0" smtClean="0"/>
              <a:t>AP requests new IRMK</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sp>
        <p:nvSpPr>
          <p:cNvPr id="8" name="Rectangle 7"/>
          <p:cNvSpPr/>
          <p:nvPr/>
        </p:nvSpPr>
        <p:spPr>
          <a:xfrm>
            <a:off x="713077" y="1498600"/>
            <a:ext cx="7391399" cy="830997"/>
          </a:xfrm>
          <a:prstGeom prst="rect">
            <a:avLst/>
          </a:prstGeom>
        </p:spPr>
        <p:txBody>
          <a:bodyPr wrap="square">
            <a:spAutoFit/>
          </a:bodyPr>
          <a:lstStyle/>
          <a:p>
            <a:pPr marL="342900" indent="-342900">
              <a:buFont typeface="Arial" panose="020B0604020202020204" pitchFamily="34" charset="0"/>
              <a:buChar char="•"/>
            </a:pPr>
            <a:r>
              <a:rPr lang="en-US" dirty="0" smtClean="0"/>
              <a:t>AP can request a new IRMK (provides reason) </a:t>
            </a:r>
          </a:p>
          <a:p>
            <a:pPr marL="342900" indent="-342900">
              <a:buFont typeface="Arial" panose="020B0604020202020204" pitchFamily="34" charset="0"/>
              <a:buChar char="•"/>
            </a:pPr>
            <a:endParaRPr lang="en-US" dirty="0" smtClean="0"/>
          </a:p>
        </p:txBody>
      </p:sp>
      <p:sp>
        <p:nvSpPr>
          <p:cNvPr id="9" name="TextBox 8"/>
          <p:cNvSpPr txBox="1"/>
          <p:nvPr/>
        </p:nvSpPr>
        <p:spPr>
          <a:xfrm>
            <a:off x="685800" y="4345168"/>
            <a:ext cx="7010400" cy="1969770"/>
          </a:xfrm>
          <a:prstGeom prst="rect">
            <a:avLst/>
          </a:prstGeom>
          <a:noFill/>
        </p:spPr>
        <p:txBody>
          <a:bodyPr wrap="square" rtlCol="0">
            <a:spAutoFit/>
          </a:bodyPr>
          <a:lstStyle/>
          <a:p>
            <a:r>
              <a:rPr lang="en-US" sz="1800" dirty="0" smtClean="0"/>
              <a:t>REASON</a:t>
            </a:r>
          </a:p>
          <a:p>
            <a:pPr marL="342900" indent="-342900">
              <a:buFont typeface="Arial" panose="020B0604020202020204" pitchFamily="34" charset="0"/>
              <a:buChar char="•"/>
            </a:pPr>
            <a:r>
              <a:rPr lang="en-US" sz="1800" dirty="0" smtClean="0"/>
              <a:t>AP </a:t>
            </a:r>
            <a:r>
              <a:rPr lang="en-US" sz="1800" dirty="0"/>
              <a:t>might delete stored IRMKs</a:t>
            </a:r>
          </a:p>
          <a:p>
            <a:pPr marL="800100" lvl="1" indent="-342900">
              <a:buFont typeface="Arial" panose="020B0604020202020204" pitchFamily="34" charset="0"/>
              <a:buChar char="•"/>
            </a:pPr>
            <a:r>
              <a:rPr lang="en-US" sz="1600" b="0" dirty="0"/>
              <a:t>Old</a:t>
            </a:r>
          </a:p>
          <a:p>
            <a:pPr marL="800100" lvl="1" indent="-342900">
              <a:buFont typeface="Arial" panose="020B0604020202020204" pitchFamily="34" charset="0"/>
              <a:buChar char="•"/>
            </a:pPr>
            <a:r>
              <a:rPr lang="en-US" sz="1600" b="0" dirty="0"/>
              <a:t>Capacity</a:t>
            </a:r>
          </a:p>
          <a:p>
            <a:pPr marL="342900" indent="-342900">
              <a:buFont typeface="Arial" panose="020B0604020202020204" pitchFamily="34" charset="0"/>
              <a:buChar char="•"/>
            </a:pPr>
            <a:r>
              <a:rPr lang="en-US" sz="1800" dirty="0"/>
              <a:t>If STA associates as “Known” and IRMK not found, then AP can request a new IRMA </a:t>
            </a:r>
            <a:r>
              <a:rPr lang="en-US" sz="1800" dirty="0" smtClean="0"/>
              <a:t>(might be seen as a spoof AP)</a:t>
            </a:r>
            <a:endParaRPr lang="en-US" sz="1800" dirty="0" smtClean="0"/>
          </a:p>
          <a:p>
            <a:endParaRPr lang="en-US" sz="1800" dirty="0" smtClean="0"/>
          </a:p>
        </p:txBody>
      </p:sp>
      <p:pic>
        <p:nvPicPr>
          <p:cNvPr id="7" name="Picture 6"/>
          <p:cNvPicPr>
            <a:picLocks noChangeAspect="1"/>
          </p:cNvPicPr>
          <p:nvPr/>
        </p:nvPicPr>
        <p:blipFill>
          <a:blip r:embed="rId2"/>
          <a:stretch>
            <a:fillRect/>
          </a:stretch>
        </p:blipFill>
        <p:spPr>
          <a:xfrm>
            <a:off x="138944" y="2028235"/>
            <a:ext cx="8866112" cy="2147495"/>
          </a:xfrm>
          <a:prstGeom prst="rect">
            <a:avLst/>
          </a:prstGeom>
        </p:spPr>
      </p:pic>
    </p:spTree>
    <p:extLst>
      <p:ext uri="{BB962C8B-B14F-4D97-AF65-F5344CB8AC3E}">
        <p14:creationId xmlns:p14="http://schemas.microsoft.com/office/powerpoint/2010/main" val="7312615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Pre-Association</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sp>
        <p:nvSpPr>
          <p:cNvPr id="9" name="TextBox 8"/>
          <p:cNvSpPr txBox="1"/>
          <p:nvPr/>
        </p:nvSpPr>
        <p:spPr>
          <a:xfrm>
            <a:off x="762000" y="1828800"/>
            <a:ext cx="8077200" cy="1631216"/>
          </a:xfrm>
          <a:prstGeom prst="rect">
            <a:avLst/>
          </a:prstGeom>
          <a:noFill/>
        </p:spPr>
        <p:txBody>
          <a:bodyPr wrap="square" rtlCol="0">
            <a:spAutoFit/>
          </a:bodyPr>
          <a:lstStyle/>
          <a:p>
            <a:r>
              <a:rPr lang="en-US" sz="2000" dirty="0" smtClean="0"/>
              <a:t>STA can send </a:t>
            </a:r>
            <a:r>
              <a:rPr lang="en-US" sz="2000" dirty="0" smtClean="0"/>
              <a:t>IRM/ID </a:t>
            </a:r>
            <a:r>
              <a:rPr lang="en-US" sz="2000" dirty="0" smtClean="0"/>
              <a:t>ANQP-element</a:t>
            </a:r>
          </a:p>
          <a:p>
            <a:r>
              <a:rPr lang="en-US" sz="2000" dirty="0" smtClean="0"/>
              <a:t>AP can use the IRM OKM and the IRMA (TA) to find the IRMK</a:t>
            </a:r>
          </a:p>
          <a:p>
            <a:r>
              <a:rPr lang="en-US" sz="2000" dirty="0" smtClean="0"/>
              <a:t>(Can only be used if AP already has the IRMK) </a:t>
            </a:r>
            <a:endParaRPr lang="en-US" sz="2000" dirty="0" smtClean="0"/>
          </a:p>
          <a:p>
            <a:r>
              <a:rPr lang="en-US" sz="2000" dirty="0" smtClean="0"/>
              <a:t>AP can get the IRMK to identify the STA then can look up the associated ID.</a:t>
            </a:r>
            <a:endParaRPr lang="en-US" sz="2000" dirty="0"/>
          </a:p>
        </p:txBody>
      </p:sp>
      <p:pic>
        <p:nvPicPr>
          <p:cNvPr id="12" name="Picture 11"/>
          <p:cNvPicPr>
            <a:picLocks noChangeAspect="1"/>
          </p:cNvPicPr>
          <p:nvPr/>
        </p:nvPicPr>
        <p:blipFill>
          <a:blip r:embed="rId2"/>
          <a:stretch>
            <a:fillRect/>
          </a:stretch>
        </p:blipFill>
        <p:spPr>
          <a:xfrm>
            <a:off x="610210" y="4240550"/>
            <a:ext cx="7861437" cy="771616"/>
          </a:xfrm>
          <a:prstGeom prst="rect">
            <a:avLst/>
          </a:prstGeom>
        </p:spPr>
      </p:pic>
    </p:spTree>
    <p:extLst>
      <p:ext uri="{BB962C8B-B14F-4D97-AF65-F5344CB8AC3E}">
        <p14:creationId xmlns:p14="http://schemas.microsoft.com/office/powerpoint/2010/main" val="23190697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900" y="1397000"/>
            <a:ext cx="7772400" cy="4572001"/>
          </a:xfrm>
        </p:spPr>
        <p:txBody>
          <a:bodyPr/>
          <a:lstStyle/>
          <a:p>
            <a:r>
              <a:rPr lang="en-US" sz="2000" dirty="0" smtClean="0"/>
              <a:t>Every time STA associates, the address IRMA AND IRM </a:t>
            </a:r>
            <a:r>
              <a:rPr lang="en-US" sz="2000" dirty="0" smtClean="0"/>
              <a:t>OKM </a:t>
            </a:r>
            <a:r>
              <a:rPr lang="en-US" sz="2000" dirty="0" smtClean="0"/>
              <a:t>values change.</a:t>
            </a:r>
          </a:p>
          <a:p>
            <a:pPr lvl="1"/>
            <a:r>
              <a:rPr lang="en-US" sz="1600" dirty="0" smtClean="0"/>
              <a:t>Impossible to know if same STA associating.  </a:t>
            </a:r>
          </a:p>
          <a:p>
            <a:r>
              <a:rPr lang="en-US" sz="2000" dirty="0" smtClean="0"/>
              <a:t>Even if Third party brute strength all keys, IRMK (72 bits, or 68 bits if using IRMK Check), to find the IRMK, as IRMK changes each association, there is no point!!!</a:t>
            </a:r>
          </a:p>
          <a:p>
            <a:r>
              <a:rPr lang="en-US" sz="2000" dirty="0" smtClean="0"/>
              <a:t>Spoof STA copying the IRMA and IRM OKM from an association is not recognized by AP as the IRMK changed after “real” STA associated using these copied fields.</a:t>
            </a:r>
          </a:p>
          <a:p>
            <a:endParaRPr lang="en-US" sz="1600" dirty="0" smtClean="0"/>
          </a:p>
          <a:p>
            <a:r>
              <a:rPr lang="en-US" sz="2000" dirty="0" smtClean="0"/>
              <a:t>IMPOSSIBLE to know the STA</a:t>
            </a:r>
            <a:r>
              <a:rPr lang="en-US" sz="2000" dirty="0"/>
              <a:t> </a:t>
            </a:r>
            <a:r>
              <a:rPr lang="en-US" sz="2000" dirty="0" smtClean="0"/>
              <a:t>for third </a:t>
            </a:r>
            <a:r>
              <a:rPr lang="en-US" sz="2000" dirty="0"/>
              <a:t>parties listening </a:t>
            </a:r>
            <a:r>
              <a:rPr lang="en-US" sz="2000" dirty="0" smtClean="0"/>
              <a:t>as IRMA and IRM OKM change every time (as does the IRMK</a:t>
            </a:r>
            <a:r>
              <a:rPr lang="en-US" sz="2000" dirty="0" smtClean="0"/>
              <a:t>)</a:t>
            </a:r>
          </a:p>
          <a:p>
            <a:endParaRPr lang="en-US" sz="2000" dirty="0"/>
          </a:p>
          <a:p>
            <a:r>
              <a:rPr lang="en-US" sz="2000" dirty="0" smtClean="0"/>
              <a:t>ID Query can be linked to the IRMK.  Does not need to be repeated if associating as ‘known’</a:t>
            </a:r>
            <a:endParaRPr lang="en-US" sz="2000" dirty="0" smtClean="0"/>
          </a:p>
          <a:p>
            <a:pPr marL="0" indent="0">
              <a:buNone/>
            </a:pPr>
            <a:endParaRPr lang="en-US" sz="2000" dirty="0" smtClean="0"/>
          </a:p>
          <a:p>
            <a:endParaRPr lang="en-US" dirty="0" smtClean="0"/>
          </a:p>
        </p:txBody>
      </p:sp>
      <p:sp>
        <p:nvSpPr>
          <p:cNvPr id="3" name="Title 2"/>
          <p:cNvSpPr>
            <a:spLocks noGrp="1"/>
          </p:cNvSpPr>
          <p:nvPr>
            <p:ph type="title"/>
          </p:nvPr>
        </p:nvSpPr>
        <p:spPr>
          <a:xfrm>
            <a:off x="685800" y="685800"/>
            <a:ext cx="7772400" cy="685800"/>
          </a:xfrm>
        </p:spPr>
        <p:txBody>
          <a:bodyPr/>
          <a:lstStyle/>
          <a:p>
            <a:r>
              <a:rPr lang="en-US" dirty="0" smtClean="0"/>
              <a:t>IRM/ID </a:t>
            </a:r>
            <a:r>
              <a:rPr lang="en-US" dirty="0" smtClean="0"/>
              <a:t>is very Secure</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spTree>
    <p:extLst>
      <p:ext uri="{BB962C8B-B14F-4D97-AF65-F5344CB8AC3E}">
        <p14:creationId xmlns:p14="http://schemas.microsoft.com/office/powerpoint/2010/main" val="35573217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IRM enables the AP to identify the STA, </a:t>
            </a:r>
          </a:p>
          <a:p>
            <a:pPr lvl="1"/>
            <a:r>
              <a:rPr lang="en-US" dirty="0" smtClean="0"/>
              <a:t>i.e. STA “123” </a:t>
            </a:r>
          </a:p>
          <a:p>
            <a:pPr marL="457200" lvl="1" indent="0">
              <a:buNone/>
            </a:pPr>
            <a:r>
              <a:rPr lang="en-US" b="1" dirty="0" smtClean="0"/>
              <a:t>AP </a:t>
            </a:r>
            <a:r>
              <a:rPr lang="en-US" b="1" dirty="0" smtClean="0"/>
              <a:t>stores 9 octets for the IRMK for each STA</a:t>
            </a:r>
            <a:r>
              <a:rPr lang="en-US" dirty="0" smtClean="0"/>
              <a:t>.</a:t>
            </a:r>
          </a:p>
          <a:p>
            <a:pPr marL="457200" lvl="1" indent="0">
              <a:buNone/>
            </a:pPr>
            <a:r>
              <a:rPr lang="en-US" dirty="0" smtClean="0"/>
              <a:t>Changes each association</a:t>
            </a:r>
            <a:endParaRPr lang="en-US" dirty="0" smtClean="0"/>
          </a:p>
          <a:p>
            <a:pPr marL="457200" lvl="1" indent="0">
              <a:buNone/>
            </a:pPr>
            <a:endParaRPr lang="en-US" dirty="0" smtClean="0"/>
          </a:p>
          <a:p>
            <a:pPr marL="400050"/>
            <a:r>
              <a:rPr lang="en-US" dirty="0" smtClean="0"/>
              <a:t>ID enables the AP to identify the service for the STA</a:t>
            </a:r>
          </a:p>
          <a:p>
            <a:pPr marL="800100" lvl="1"/>
            <a:r>
              <a:rPr lang="en-US" dirty="0" smtClean="0"/>
              <a:t>IRMK changes each association but the ID is constant</a:t>
            </a:r>
            <a:endParaRPr lang="en-US" dirty="0"/>
          </a:p>
          <a:p>
            <a:endParaRPr lang="en-US" dirty="0"/>
          </a:p>
        </p:txBody>
      </p:sp>
      <p:sp>
        <p:nvSpPr>
          <p:cNvPr id="3" name="Title 2"/>
          <p:cNvSpPr>
            <a:spLocks noGrp="1"/>
          </p:cNvSpPr>
          <p:nvPr>
            <p:ph type="title"/>
          </p:nvPr>
        </p:nvSpPr>
        <p:spPr/>
        <p:txBody>
          <a:bodyPr/>
          <a:lstStyle/>
          <a:p>
            <a:r>
              <a:rPr lang="en-US" dirty="0" smtClean="0"/>
              <a:t>STA details and Storage</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spTree>
    <p:extLst>
      <p:ext uri="{BB962C8B-B14F-4D97-AF65-F5344CB8AC3E}">
        <p14:creationId xmlns:p14="http://schemas.microsoft.com/office/powerpoint/2010/main" val="10053434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sp>
        <p:nvSpPr>
          <p:cNvPr id="7" name="TextBox 6"/>
          <p:cNvSpPr txBox="1"/>
          <p:nvPr/>
        </p:nvSpPr>
        <p:spPr>
          <a:xfrm>
            <a:off x="3429000" y="2667000"/>
            <a:ext cx="2289409" cy="461665"/>
          </a:xfrm>
          <a:prstGeom prst="rect">
            <a:avLst/>
          </a:prstGeom>
          <a:noFill/>
        </p:spPr>
        <p:txBody>
          <a:bodyPr wrap="none" rtlCol="0">
            <a:spAutoFit/>
          </a:bodyPr>
          <a:lstStyle/>
          <a:p>
            <a:r>
              <a:rPr lang="en-US" dirty="0" smtClean="0"/>
              <a:t>QUESTIONS??</a:t>
            </a:r>
            <a:endParaRPr lang="en-US" dirty="0"/>
          </a:p>
        </p:txBody>
      </p:sp>
    </p:spTree>
    <p:extLst>
      <p:ext uri="{BB962C8B-B14F-4D97-AF65-F5344CB8AC3E}">
        <p14:creationId xmlns:p14="http://schemas.microsoft.com/office/powerpoint/2010/main" val="22112629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that an Identifiable Random </a:t>
            </a:r>
            <a:r>
              <a:rPr lang="en-US" dirty="0" smtClean="0"/>
              <a:t>MAC/ID Query </a:t>
            </a:r>
            <a:r>
              <a:rPr lang="en-US" dirty="0" smtClean="0"/>
              <a:t>scheme, along the lines as described in &lt;this document&gt;,  should be included in the </a:t>
            </a:r>
            <a:r>
              <a:rPr lang="en-US" dirty="0" err="1" smtClean="0"/>
              <a:t>TGbh</a:t>
            </a:r>
            <a:r>
              <a:rPr lang="en-US" dirty="0" smtClean="0"/>
              <a:t> Amendment?</a:t>
            </a:r>
            <a:endParaRPr lang="en-US" dirty="0"/>
          </a:p>
        </p:txBody>
      </p:sp>
      <p:sp>
        <p:nvSpPr>
          <p:cNvPr id="3" name="Title 2"/>
          <p:cNvSpPr>
            <a:spLocks noGrp="1"/>
          </p:cNvSpPr>
          <p:nvPr>
            <p:ph type="title"/>
          </p:nvPr>
        </p:nvSpPr>
        <p:spPr/>
        <p:txBody>
          <a:bodyPr/>
          <a:lstStyle/>
          <a:p>
            <a:r>
              <a:rPr lang="en-US" dirty="0" smtClean="0"/>
              <a:t>Straw Poll</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35094713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4953000"/>
          </a:xfrm>
        </p:spPr>
        <p:txBody>
          <a:bodyPr/>
          <a:lstStyle/>
          <a:p>
            <a:r>
              <a:rPr lang="en-US" sz="1800" dirty="0" smtClean="0"/>
              <a:t>This is a presentation on “Identifiable Random MAC Address”, </a:t>
            </a:r>
            <a:r>
              <a:rPr lang="en-US" sz="1800" dirty="0" smtClean="0"/>
              <a:t>IRMA combined with the ID Query scheme</a:t>
            </a:r>
            <a:endParaRPr lang="en-US" sz="1800" dirty="0" smtClean="0"/>
          </a:p>
          <a:p>
            <a:endParaRPr lang="en-US" sz="1800" dirty="0"/>
          </a:p>
          <a:p>
            <a:r>
              <a:rPr lang="en-US" sz="1800" dirty="0" smtClean="0"/>
              <a:t>Note also that the IRMK is now 72 bits and is changed on every association</a:t>
            </a:r>
          </a:p>
          <a:p>
            <a:pPr lvl="1"/>
            <a:r>
              <a:rPr lang="en-US" sz="1400" dirty="0" smtClean="0"/>
              <a:t>counters spoof STA attack</a:t>
            </a:r>
          </a:p>
          <a:p>
            <a:pPr lvl="1"/>
            <a:r>
              <a:rPr lang="en-US" sz="1400" dirty="0" smtClean="0"/>
              <a:t>Reduces complexity</a:t>
            </a:r>
          </a:p>
          <a:p>
            <a:pPr lvl="1"/>
            <a:r>
              <a:rPr lang="en-US" sz="1400" dirty="0" smtClean="0"/>
              <a:t>Reduces storage </a:t>
            </a:r>
            <a:endParaRPr lang="en-US" sz="1400" dirty="0"/>
          </a:p>
        </p:txBody>
      </p:sp>
      <p:sp>
        <p:nvSpPr>
          <p:cNvPr id="3" name="Title 2"/>
          <p:cNvSpPr>
            <a:spLocks noGrp="1"/>
          </p:cNvSpPr>
          <p:nvPr>
            <p:ph type="title"/>
          </p:nvPr>
        </p:nvSpPr>
        <p:spPr>
          <a:xfrm>
            <a:off x="685800" y="685800"/>
            <a:ext cx="7772400" cy="609600"/>
          </a:xfrm>
        </p:spPr>
        <p:txBody>
          <a:bodyPr/>
          <a:lstStyle/>
          <a:p>
            <a:r>
              <a:rPr lang="en-US" dirty="0" smtClean="0"/>
              <a:t>Intro</a:t>
            </a:r>
            <a:endParaRPr lang="en-US" dirty="0"/>
          </a:p>
        </p:txBody>
      </p:sp>
      <p:sp>
        <p:nvSpPr>
          <p:cNvPr id="4" name="Date Placeholder 3"/>
          <p:cNvSpPr>
            <a:spLocks noGrp="1"/>
          </p:cNvSpPr>
          <p:nvPr>
            <p:ph type="dt" sz="half" idx="10"/>
          </p:nvPr>
        </p:nvSpPr>
        <p:spPr>
          <a:xfrm>
            <a:off x="696913" y="332601"/>
            <a:ext cx="878446" cy="276999"/>
          </a:xfrm>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1348423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3657600"/>
          </a:xfrm>
        </p:spPr>
        <p:txBody>
          <a:bodyPr/>
          <a:lstStyle/>
          <a:p>
            <a:pPr marL="0" lvl="1" indent="0">
              <a:buNone/>
            </a:pPr>
            <a:r>
              <a:rPr lang="en-US" sz="1800" b="1" dirty="0" smtClean="0"/>
              <a:t>Identifiable </a:t>
            </a:r>
            <a:r>
              <a:rPr lang="en-US" sz="1800" b="1" dirty="0"/>
              <a:t>Random MAC </a:t>
            </a:r>
            <a:r>
              <a:rPr lang="en-US" sz="1800" b="1" dirty="0" smtClean="0"/>
              <a:t>(IRM) </a:t>
            </a:r>
            <a:r>
              <a:rPr lang="en-GB" dirty="0" smtClean="0"/>
              <a:t>: </a:t>
            </a:r>
            <a:r>
              <a:rPr lang="en-GB" dirty="0"/>
              <a:t>a scheme where a non-AP STA uses identifiable random medium access control (MAC) addresses (IRMA) to prevent third parties from tracking the non-AP STA while still allowing trusted parties to identify the non-AP STA</a:t>
            </a:r>
            <a:r>
              <a:rPr lang="en-US" sz="1800" dirty="0" smtClean="0"/>
              <a:t>.</a:t>
            </a:r>
            <a:endParaRPr lang="en-US" sz="1600" b="0" dirty="0">
              <a:latin typeface="+mj-lt"/>
            </a:endParaRPr>
          </a:p>
          <a:p>
            <a:pPr marL="0" indent="0">
              <a:buNone/>
            </a:pPr>
            <a:endParaRPr lang="en-US" sz="1800" dirty="0" smtClean="0"/>
          </a:p>
          <a:p>
            <a:pPr marL="0" indent="0">
              <a:buNone/>
            </a:pPr>
            <a:r>
              <a:rPr lang="en-US" sz="1800" dirty="0" smtClean="0"/>
              <a:t>Identifiable Random MAC Address (IRMA) – a r</a:t>
            </a:r>
            <a:r>
              <a:rPr lang="en-US" sz="1800" b="0" dirty="0" smtClean="0"/>
              <a:t>andom MAC address used by a STA using IRM</a:t>
            </a:r>
          </a:p>
          <a:p>
            <a:pPr marL="0" indent="0">
              <a:buNone/>
            </a:pPr>
            <a:endParaRPr lang="en-US" sz="1800" dirty="0" smtClean="0"/>
          </a:p>
          <a:p>
            <a:pPr marL="0" indent="0">
              <a:buNone/>
            </a:pPr>
            <a:r>
              <a:rPr lang="en-US" sz="1800" dirty="0" smtClean="0"/>
              <a:t>Identifiable </a:t>
            </a:r>
            <a:r>
              <a:rPr lang="en-US" sz="1800" dirty="0"/>
              <a:t>Random </a:t>
            </a:r>
            <a:r>
              <a:rPr lang="en-US" sz="1800" dirty="0" smtClean="0"/>
              <a:t>MAC Key (IRMK) – </a:t>
            </a:r>
            <a:r>
              <a:rPr lang="en-US" sz="1800" b="0" dirty="0" smtClean="0"/>
              <a:t>a</a:t>
            </a:r>
            <a:r>
              <a:rPr lang="en-US" sz="1800" dirty="0" smtClean="0"/>
              <a:t> </a:t>
            </a:r>
            <a:r>
              <a:rPr lang="en-US" sz="1800" b="0" dirty="0" smtClean="0"/>
              <a:t>Key used to resolve an IRMA </a:t>
            </a:r>
          </a:p>
          <a:p>
            <a:pPr marL="0" indent="0">
              <a:buNone/>
            </a:pPr>
            <a:endParaRPr lang="en-US" sz="1800" b="0" dirty="0"/>
          </a:p>
          <a:p>
            <a:pPr marL="0" indent="0">
              <a:buNone/>
            </a:pPr>
            <a:endParaRPr lang="en-US" sz="1800" b="0" dirty="0"/>
          </a:p>
        </p:txBody>
      </p:sp>
      <p:sp>
        <p:nvSpPr>
          <p:cNvPr id="3" name="Title 2"/>
          <p:cNvSpPr>
            <a:spLocks noGrp="1"/>
          </p:cNvSpPr>
          <p:nvPr>
            <p:ph type="title"/>
          </p:nvPr>
        </p:nvSpPr>
        <p:spPr>
          <a:xfrm>
            <a:off x="685800" y="685800"/>
            <a:ext cx="7772400" cy="685800"/>
          </a:xfrm>
        </p:spPr>
        <p:txBody>
          <a:bodyPr/>
          <a:lstStyle/>
          <a:p>
            <a:r>
              <a:rPr lang="en-US" dirty="0" smtClean="0"/>
              <a:t>802.11 Definitions</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4056374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2057400"/>
          </a:xfrm>
        </p:spPr>
        <p:txBody>
          <a:bodyPr/>
          <a:lstStyle/>
          <a:p>
            <a:r>
              <a:rPr lang="en-US" sz="2000" dirty="0" smtClean="0"/>
              <a:t>An </a:t>
            </a:r>
            <a:r>
              <a:rPr lang="en-US" sz="2000" dirty="0" smtClean="0"/>
              <a:t>IRM/ID </a:t>
            </a:r>
            <a:r>
              <a:rPr lang="en-US" sz="2000" dirty="0" smtClean="0"/>
              <a:t>Capability field is used in the STA and AP</a:t>
            </a:r>
          </a:p>
          <a:p>
            <a:r>
              <a:rPr lang="en-US" sz="2000" dirty="0" smtClean="0"/>
              <a:t>The AP looks for the </a:t>
            </a:r>
            <a:r>
              <a:rPr lang="en-US" sz="2000" dirty="0" smtClean="0"/>
              <a:t>IRM/ID </a:t>
            </a:r>
            <a:r>
              <a:rPr lang="en-US" sz="2000" dirty="0" smtClean="0"/>
              <a:t>Capability AND the IRM </a:t>
            </a:r>
            <a:r>
              <a:rPr lang="en-US" sz="2000" dirty="0" smtClean="0"/>
              <a:t>OKM </a:t>
            </a:r>
            <a:r>
              <a:rPr lang="en-US" sz="2000" dirty="0" smtClean="0"/>
              <a:t>in </a:t>
            </a:r>
            <a:r>
              <a:rPr lang="en-US" sz="2000" dirty="0" smtClean="0"/>
              <a:t>IRM/ID </a:t>
            </a:r>
            <a:r>
              <a:rPr lang="en-US" sz="2000" dirty="0" smtClean="0"/>
              <a:t>element</a:t>
            </a:r>
          </a:p>
          <a:p>
            <a:r>
              <a:rPr lang="en-US" sz="2000" dirty="0" smtClean="0"/>
              <a:t>AP can use the </a:t>
            </a:r>
            <a:r>
              <a:rPr lang="en-US" sz="2000" dirty="0" smtClean="0"/>
              <a:t>IRM/ID </a:t>
            </a:r>
            <a:r>
              <a:rPr lang="en-US" sz="2000" dirty="0" smtClean="0"/>
              <a:t>Capability bit to indicate to STAs that there may be a reason to be identified, i.e., “I provide a service”</a:t>
            </a:r>
          </a:p>
          <a:p>
            <a:pPr marL="0" indent="0">
              <a:buNone/>
            </a:pPr>
            <a:endParaRPr lang="en-US" dirty="0" smtClean="0"/>
          </a:p>
          <a:p>
            <a:pPr marL="0" indent="0">
              <a:buNone/>
            </a:pPr>
            <a:endParaRPr lang="en-US" sz="3200" dirty="0" smtClean="0"/>
          </a:p>
          <a:p>
            <a:pPr marL="0" indent="0">
              <a:buNone/>
            </a:pPr>
            <a:endParaRPr lang="en-US" dirty="0" smtClean="0"/>
          </a:p>
        </p:txBody>
      </p:sp>
      <p:sp>
        <p:nvSpPr>
          <p:cNvPr id="3" name="Title 2"/>
          <p:cNvSpPr>
            <a:spLocks noGrp="1"/>
          </p:cNvSpPr>
          <p:nvPr>
            <p:ph type="title"/>
          </p:nvPr>
        </p:nvSpPr>
        <p:spPr>
          <a:xfrm>
            <a:off x="685800" y="685800"/>
            <a:ext cx="7772400" cy="685800"/>
          </a:xfrm>
        </p:spPr>
        <p:txBody>
          <a:bodyPr/>
          <a:lstStyle/>
          <a:p>
            <a:r>
              <a:rPr lang="en-US" dirty="0" smtClean="0"/>
              <a:t>CAPABILITY BIT</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pic>
        <p:nvPicPr>
          <p:cNvPr id="8" name="Picture 7"/>
          <p:cNvPicPr>
            <a:picLocks noChangeAspect="1"/>
          </p:cNvPicPr>
          <p:nvPr/>
        </p:nvPicPr>
        <p:blipFill>
          <a:blip r:embed="rId2"/>
          <a:stretch>
            <a:fillRect/>
          </a:stretch>
        </p:blipFill>
        <p:spPr>
          <a:xfrm>
            <a:off x="838200" y="3518647"/>
            <a:ext cx="7848486" cy="1266516"/>
          </a:xfrm>
          <a:prstGeom prst="rect">
            <a:avLst/>
          </a:prstGeom>
        </p:spPr>
      </p:pic>
    </p:spTree>
    <p:extLst>
      <p:ext uri="{BB962C8B-B14F-4D97-AF65-F5344CB8AC3E}">
        <p14:creationId xmlns:p14="http://schemas.microsoft.com/office/powerpoint/2010/main" val="1739224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2431" y="609600"/>
            <a:ext cx="7772400" cy="533400"/>
          </a:xfrm>
        </p:spPr>
        <p:txBody>
          <a:bodyPr/>
          <a:lstStyle/>
          <a:p>
            <a:r>
              <a:rPr lang="en-US" dirty="0" smtClean="0"/>
              <a:t>IRM/ID </a:t>
            </a:r>
            <a:r>
              <a:rPr lang="en-US" dirty="0" smtClean="0"/>
              <a:t>element</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
        <p:nvSpPr>
          <p:cNvPr id="11" name="TextBox 10"/>
          <p:cNvSpPr txBox="1"/>
          <p:nvPr/>
        </p:nvSpPr>
        <p:spPr>
          <a:xfrm>
            <a:off x="990600" y="1232902"/>
            <a:ext cx="7550337" cy="830997"/>
          </a:xfrm>
          <a:prstGeom prst="rect">
            <a:avLst/>
          </a:prstGeom>
          <a:noFill/>
        </p:spPr>
        <p:txBody>
          <a:bodyPr wrap="none" rtlCol="0">
            <a:spAutoFit/>
          </a:bodyPr>
          <a:lstStyle/>
          <a:p>
            <a:r>
              <a:rPr lang="en-US" sz="1600" b="0" dirty="0" smtClean="0"/>
              <a:t>STA can use “private” address</a:t>
            </a:r>
          </a:p>
          <a:p>
            <a:r>
              <a:rPr lang="en-US" sz="1600" b="0" dirty="0" smtClean="0"/>
              <a:t>IRM/ID </a:t>
            </a:r>
            <a:r>
              <a:rPr lang="en-US" sz="1600" b="0" dirty="0" smtClean="0"/>
              <a:t>element sent in Association Request</a:t>
            </a:r>
          </a:p>
          <a:p>
            <a:r>
              <a:rPr lang="en-US" sz="1600" b="0" dirty="0" smtClean="0"/>
              <a:t>AP then knows if STA IRMK already known (stored) or </a:t>
            </a:r>
            <a:r>
              <a:rPr lang="en-US" sz="1600" b="0" dirty="0" smtClean="0"/>
              <a:t>not, and an ID may also be stored</a:t>
            </a:r>
            <a:endParaRPr lang="en-US" sz="1600" b="0" dirty="0" smtClean="0"/>
          </a:p>
        </p:txBody>
      </p:sp>
      <p:pic>
        <p:nvPicPr>
          <p:cNvPr id="7" name="Picture 6"/>
          <p:cNvPicPr>
            <a:picLocks noChangeAspect="1"/>
          </p:cNvPicPr>
          <p:nvPr/>
        </p:nvPicPr>
        <p:blipFill>
          <a:blip r:embed="rId2"/>
          <a:stretch>
            <a:fillRect/>
          </a:stretch>
        </p:blipFill>
        <p:spPr>
          <a:xfrm>
            <a:off x="919761" y="2679128"/>
            <a:ext cx="7380677" cy="1060352"/>
          </a:xfrm>
          <a:prstGeom prst="rect">
            <a:avLst/>
          </a:prstGeom>
        </p:spPr>
      </p:pic>
      <p:sp>
        <p:nvSpPr>
          <p:cNvPr id="12" name="TextBox 11"/>
          <p:cNvSpPr txBox="1"/>
          <p:nvPr/>
        </p:nvSpPr>
        <p:spPr>
          <a:xfrm>
            <a:off x="1524000" y="4075279"/>
            <a:ext cx="5638800" cy="830997"/>
          </a:xfrm>
          <a:prstGeom prst="rect">
            <a:avLst/>
          </a:prstGeom>
          <a:noFill/>
        </p:spPr>
        <p:txBody>
          <a:bodyPr wrap="square" rtlCol="0">
            <a:spAutoFit/>
          </a:bodyPr>
          <a:lstStyle/>
          <a:p>
            <a:r>
              <a:rPr lang="en-GB" sz="1600" dirty="0"/>
              <a:t>The IRM OKM field is not present if the IRM Indicator field is set to “Private”, “Private/ID”, “Unknown” or “Unknown/ID".</a:t>
            </a:r>
            <a:endParaRPr lang="en-US" sz="1600" dirty="0"/>
          </a:p>
        </p:txBody>
      </p:sp>
    </p:spTree>
    <p:extLst>
      <p:ext uri="{BB962C8B-B14F-4D97-AF65-F5344CB8AC3E}">
        <p14:creationId xmlns:p14="http://schemas.microsoft.com/office/powerpoint/2010/main" val="792773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IRM/ID Indicator</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pic>
        <p:nvPicPr>
          <p:cNvPr id="7" name="Picture 6"/>
          <p:cNvPicPr>
            <a:picLocks noChangeAspect="1"/>
          </p:cNvPicPr>
          <p:nvPr/>
        </p:nvPicPr>
        <p:blipFill>
          <a:blip r:embed="rId2"/>
          <a:stretch>
            <a:fillRect/>
          </a:stretch>
        </p:blipFill>
        <p:spPr>
          <a:xfrm>
            <a:off x="533400" y="1524000"/>
            <a:ext cx="6406694" cy="4470270"/>
          </a:xfrm>
          <a:prstGeom prst="rect">
            <a:avLst/>
          </a:prstGeom>
        </p:spPr>
      </p:pic>
      <p:sp>
        <p:nvSpPr>
          <p:cNvPr id="8" name="TextBox 7"/>
          <p:cNvSpPr txBox="1"/>
          <p:nvPr/>
        </p:nvSpPr>
        <p:spPr>
          <a:xfrm>
            <a:off x="6518434" y="1981200"/>
            <a:ext cx="2244566" cy="1200329"/>
          </a:xfrm>
          <a:prstGeom prst="rect">
            <a:avLst/>
          </a:prstGeom>
          <a:noFill/>
        </p:spPr>
        <p:txBody>
          <a:bodyPr wrap="square" rtlCol="0">
            <a:spAutoFit/>
          </a:bodyPr>
          <a:lstStyle/>
          <a:p>
            <a:r>
              <a:rPr lang="en-GB" sz="1200" dirty="0"/>
              <a:t>The IRM OKM field is not present if the IRM Indicator field is set to “Private”, “Private/ID”, “Unknown” or “Unknown/ID"</a:t>
            </a:r>
            <a:r>
              <a:rPr lang="en-GB" dirty="0"/>
              <a:t>.</a:t>
            </a:r>
            <a:endParaRPr lang="en-US" dirty="0"/>
          </a:p>
        </p:txBody>
      </p:sp>
    </p:spTree>
    <p:extLst>
      <p:ext uri="{BB962C8B-B14F-4D97-AF65-F5344CB8AC3E}">
        <p14:creationId xmlns:p14="http://schemas.microsoft.com/office/powerpoint/2010/main" val="335708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34874" y="1219203"/>
            <a:ext cx="7772400" cy="5256210"/>
          </a:xfrm>
        </p:spPr>
        <p:txBody>
          <a:bodyPr/>
          <a:lstStyle/>
          <a:p>
            <a:pPr marL="0" lvl="0" indent="0">
              <a:buNone/>
            </a:pPr>
            <a:r>
              <a:rPr lang="en-US" dirty="0" smtClean="0"/>
              <a:t>STA and AP indicates </a:t>
            </a:r>
            <a:r>
              <a:rPr lang="en-US" dirty="0" smtClean="0"/>
              <a:t>IRM/ID </a:t>
            </a:r>
            <a:r>
              <a:rPr lang="en-US" dirty="0" smtClean="0"/>
              <a:t>support in Extended Capability Field</a:t>
            </a:r>
          </a:p>
          <a:p>
            <a:pPr marL="0" lvl="0" indent="0">
              <a:buNone/>
            </a:pPr>
            <a:r>
              <a:rPr lang="en-US" i="1" u="sng" dirty="0" smtClean="0"/>
              <a:t>First Time Association</a:t>
            </a:r>
          </a:p>
          <a:p>
            <a:pPr lvl="0">
              <a:buFont typeface="+mj-lt"/>
              <a:buAutoNum type="arabicPeriod"/>
            </a:pPr>
            <a:r>
              <a:rPr lang="en-US" dirty="0" smtClean="0"/>
              <a:t>STA generates 48 bit IRMA</a:t>
            </a:r>
          </a:p>
          <a:p>
            <a:pPr lvl="1">
              <a:buFont typeface="+mj-lt"/>
              <a:buAutoNum type="arabicPeriod"/>
            </a:pPr>
            <a:r>
              <a:rPr lang="en-US" dirty="0" smtClean="0"/>
              <a:t>Generates a </a:t>
            </a:r>
            <a:r>
              <a:rPr lang="en-US" dirty="0"/>
              <a:t>random 46 bit number </a:t>
            </a:r>
            <a:endParaRPr lang="en-US" dirty="0" smtClean="0"/>
          </a:p>
          <a:p>
            <a:pPr lvl="1">
              <a:buFont typeface="+mj-lt"/>
              <a:buAutoNum type="arabicPeriod"/>
            </a:pPr>
            <a:r>
              <a:rPr lang="en-US" dirty="0" smtClean="0"/>
              <a:t>Appends </a:t>
            </a:r>
            <a:r>
              <a:rPr lang="en-US" dirty="0"/>
              <a:t>I/G = 0, U/L = </a:t>
            </a:r>
            <a:r>
              <a:rPr lang="en-US" dirty="0" smtClean="0"/>
              <a:t>1  (Compatible with 12.2.10)</a:t>
            </a:r>
          </a:p>
          <a:p>
            <a:pPr>
              <a:buFont typeface="+mj-lt"/>
              <a:buAutoNum type="arabicPeriod"/>
            </a:pPr>
            <a:r>
              <a:rPr lang="en-US" dirty="0"/>
              <a:t>STA </a:t>
            </a:r>
            <a:r>
              <a:rPr lang="en-US" dirty="0" smtClean="0"/>
              <a:t>sends the </a:t>
            </a:r>
            <a:r>
              <a:rPr lang="en-US" dirty="0" smtClean="0"/>
              <a:t>IRM/ID </a:t>
            </a:r>
            <a:r>
              <a:rPr lang="en-US" dirty="0" smtClean="0"/>
              <a:t>element in Association Request</a:t>
            </a:r>
          </a:p>
          <a:p>
            <a:pPr lvl="1">
              <a:buFont typeface="+mj-lt"/>
              <a:buAutoNum type="arabicPeriod"/>
            </a:pPr>
            <a:r>
              <a:rPr lang="en-US" sz="1800" dirty="0" smtClean="0"/>
              <a:t>IRM Indicator set to “Unknown</a:t>
            </a:r>
            <a:r>
              <a:rPr lang="en-US" sz="1800" dirty="0" smtClean="0"/>
              <a:t>” or “Unknown/ID</a:t>
            </a:r>
            <a:endParaRPr lang="en-US" sz="1800" dirty="0" smtClean="0"/>
          </a:p>
          <a:p>
            <a:pPr lvl="1">
              <a:buFont typeface="+mj-lt"/>
              <a:buAutoNum type="arabicPeriod"/>
            </a:pPr>
            <a:r>
              <a:rPr lang="en-US" sz="1800" dirty="0" smtClean="0"/>
              <a:t>IRM OKM field is omitted.</a:t>
            </a:r>
          </a:p>
          <a:p>
            <a:pPr>
              <a:buFont typeface="+mj-lt"/>
              <a:buAutoNum type="arabicPeriod"/>
            </a:pPr>
            <a:r>
              <a:rPr lang="en-US" dirty="0" smtClean="0"/>
              <a:t> After Association, AP requests the IRMK, and STA sends it</a:t>
            </a:r>
            <a:r>
              <a:rPr lang="en-US" dirty="0" smtClean="0"/>
              <a:t>.</a:t>
            </a:r>
          </a:p>
          <a:p>
            <a:pPr>
              <a:buFont typeface="+mj-lt"/>
              <a:buAutoNum type="arabicPeriod"/>
            </a:pPr>
            <a:r>
              <a:rPr lang="en-US" dirty="0" smtClean="0"/>
              <a:t>If “Unknown/ID”, AP sends ID Query Request and STA responds with ID Query Response</a:t>
            </a:r>
            <a:endParaRPr lang="en-US" dirty="0" smtClean="0"/>
          </a:p>
          <a:p>
            <a:pPr>
              <a:buFont typeface="+mj-lt"/>
              <a:buAutoNum type="arabicPeriod"/>
            </a:pPr>
            <a:endParaRPr lang="en-US" sz="1400" dirty="0" smtClean="0"/>
          </a:p>
          <a:p>
            <a:endParaRPr lang="en-US" sz="1600" dirty="0"/>
          </a:p>
        </p:txBody>
      </p:sp>
      <p:sp>
        <p:nvSpPr>
          <p:cNvPr id="3" name="Title 2"/>
          <p:cNvSpPr>
            <a:spLocks noGrp="1"/>
          </p:cNvSpPr>
          <p:nvPr>
            <p:ph type="title"/>
          </p:nvPr>
        </p:nvSpPr>
        <p:spPr>
          <a:xfrm>
            <a:off x="685800" y="685801"/>
            <a:ext cx="7772400" cy="457200"/>
          </a:xfrm>
        </p:spPr>
        <p:txBody>
          <a:bodyPr/>
          <a:lstStyle/>
          <a:p>
            <a:r>
              <a:rPr lang="en-US" dirty="0" smtClean="0"/>
              <a:t>Basic Steps for IRM</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2512360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900" y="1292352"/>
            <a:ext cx="7772400" cy="5032248"/>
          </a:xfrm>
        </p:spPr>
        <p:txBody>
          <a:bodyPr/>
          <a:lstStyle/>
          <a:p>
            <a:pPr marL="0" indent="0">
              <a:buNone/>
            </a:pPr>
            <a:r>
              <a:rPr lang="en-US" sz="2000" i="1" u="sng" dirty="0"/>
              <a:t>Re-Associations</a:t>
            </a:r>
            <a:endParaRPr lang="en-US" sz="2000" dirty="0"/>
          </a:p>
          <a:p>
            <a:pPr>
              <a:buFont typeface="+mj-lt"/>
              <a:buAutoNum type="arabicPeriod"/>
            </a:pPr>
            <a:r>
              <a:rPr lang="en-US" sz="2000" dirty="0"/>
              <a:t>STA </a:t>
            </a:r>
            <a:r>
              <a:rPr lang="en-US" sz="2000" dirty="0" smtClean="0"/>
              <a:t>generates </a:t>
            </a:r>
            <a:r>
              <a:rPr lang="en-US" sz="2000" dirty="0"/>
              <a:t>48 bit IRMA</a:t>
            </a:r>
          </a:p>
          <a:p>
            <a:pPr>
              <a:buFont typeface="+mj-lt"/>
              <a:buAutoNum type="arabicPeriod"/>
            </a:pPr>
            <a:r>
              <a:rPr lang="en-US" sz="2000" dirty="0"/>
              <a:t>STA calculates </a:t>
            </a:r>
            <a:r>
              <a:rPr lang="en-US" sz="2000" dirty="0" smtClean="0"/>
              <a:t>IRM OKM  </a:t>
            </a:r>
            <a:r>
              <a:rPr lang="en-US" sz="2000" dirty="0"/>
              <a:t>using </a:t>
            </a:r>
            <a:r>
              <a:rPr lang="en-US" sz="2000" dirty="0" smtClean="0"/>
              <a:t>the IRMA </a:t>
            </a:r>
            <a:r>
              <a:rPr lang="en-US" sz="2000" dirty="0"/>
              <a:t>and </a:t>
            </a:r>
            <a:r>
              <a:rPr lang="en-US" sz="2000" dirty="0" smtClean="0"/>
              <a:t>the IRMK </a:t>
            </a:r>
            <a:r>
              <a:rPr lang="en-US" sz="2000" dirty="0"/>
              <a:t>previously used for that AP</a:t>
            </a:r>
          </a:p>
          <a:p>
            <a:pPr>
              <a:buFont typeface="+mj-lt"/>
              <a:buAutoNum type="arabicPeriod"/>
            </a:pPr>
            <a:r>
              <a:rPr lang="en-US" sz="2000" dirty="0"/>
              <a:t>STA sends the </a:t>
            </a:r>
            <a:r>
              <a:rPr lang="en-US" sz="2000" dirty="0" smtClean="0"/>
              <a:t>IRM/ID </a:t>
            </a:r>
            <a:r>
              <a:rPr lang="en-US" sz="2000" dirty="0"/>
              <a:t>element in Association Request</a:t>
            </a:r>
          </a:p>
          <a:p>
            <a:pPr lvl="1">
              <a:buFont typeface="+mj-lt"/>
              <a:buAutoNum type="arabicPeriod"/>
            </a:pPr>
            <a:r>
              <a:rPr lang="en-US" sz="1600" dirty="0" smtClean="0"/>
              <a:t>IRM/ID </a:t>
            </a:r>
            <a:r>
              <a:rPr lang="en-US" sz="1600" dirty="0"/>
              <a:t>Indicator set to “Known” </a:t>
            </a:r>
            <a:r>
              <a:rPr lang="en-US" sz="1600" dirty="0" smtClean="0"/>
              <a:t>or “Known/ID” and </a:t>
            </a:r>
            <a:r>
              <a:rPr lang="en-US" sz="1600" dirty="0" smtClean="0"/>
              <a:t>IRM OKM </a:t>
            </a:r>
            <a:r>
              <a:rPr lang="en-US" sz="1600" dirty="0"/>
              <a:t>is included</a:t>
            </a:r>
          </a:p>
          <a:p>
            <a:pPr lvl="1">
              <a:buFont typeface="+mj-lt"/>
              <a:buAutoNum type="arabicPeriod"/>
            </a:pPr>
            <a:r>
              <a:rPr lang="en-US" sz="1600" dirty="0" smtClean="0"/>
              <a:t>IRMK </a:t>
            </a:r>
            <a:r>
              <a:rPr lang="en-US" sz="1600" dirty="0"/>
              <a:t>Check field may be </a:t>
            </a:r>
            <a:r>
              <a:rPr lang="en-US" sz="1600" dirty="0" smtClean="0"/>
              <a:t>included (Down-selects IRMK list by factor of 256) </a:t>
            </a:r>
            <a:endParaRPr lang="en-US" sz="1600" dirty="0"/>
          </a:p>
          <a:p>
            <a:pPr>
              <a:buFont typeface="+mj-lt"/>
              <a:buAutoNum type="arabicPeriod"/>
            </a:pPr>
            <a:r>
              <a:rPr lang="en-US" sz="2000" dirty="0"/>
              <a:t>AP uses IRMA and stored IRMKs to calculate IRM OKM and identifies the STA IRMK.</a:t>
            </a:r>
          </a:p>
          <a:p>
            <a:pPr>
              <a:buFont typeface="+mj-lt"/>
              <a:buAutoNum type="arabicPeriod"/>
            </a:pPr>
            <a:r>
              <a:rPr lang="en-US" sz="2000" dirty="0"/>
              <a:t>AP then requests new IRMK from </a:t>
            </a:r>
            <a:r>
              <a:rPr lang="en-US" sz="2000" dirty="0" smtClean="0"/>
              <a:t>STA</a:t>
            </a:r>
          </a:p>
          <a:p>
            <a:pPr lvl="1"/>
            <a:r>
              <a:rPr lang="en-US" sz="1600" dirty="0" smtClean="0"/>
              <a:t>This prevents any spoof STA or third party attack</a:t>
            </a:r>
            <a:endParaRPr lang="en-US" sz="1600" dirty="0"/>
          </a:p>
          <a:p>
            <a:pPr>
              <a:buFont typeface="+mj-lt"/>
              <a:buAutoNum type="arabicPeriod"/>
            </a:pPr>
            <a:r>
              <a:rPr lang="en-US" sz="2000" dirty="0"/>
              <a:t>AP and STA update their </a:t>
            </a:r>
            <a:r>
              <a:rPr lang="en-US" sz="2000" dirty="0" smtClean="0"/>
              <a:t>lists</a:t>
            </a:r>
          </a:p>
          <a:p>
            <a:pPr>
              <a:buFont typeface="+mj-lt"/>
              <a:buAutoNum type="arabicPeriod"/>
            </a:pPr>
            <a:r>
              <a:rPr lang="en-US" sz="2000" dirty="0" smtClean="0"/>
              <a:t>If “Known/ID” then AP Looks up associated ID that is already stored for that STA.</a:t>
            </a:r>
          </a:p>
          <a:p>
            <a:pPr marL="0" indent="0">
              <a:buNone/>
            </a:pPr>
            <a:r>
              <a:rPr lang="en-US" sz="2000" b="0" dirty="0" smtClean="0"/>
              <a:t>Note:  STA can send an unsolicited ID Query Response.</a:t>
            </a:r>
          </a:p>
          <a:p>
            <a:pPr>
              <a:buFont typeface="+mj-lt"/>
              <a:buAutoNum type="arabicPeriod"/>
            </a:pPr>
            <a:endParaRPr lang="en-US" sz="1100" dirty="0"/>
          </a:p>
          <a:p>
            <a:pPr marL="0" indent="0">
              <a:buNone/>
            </a:pPr>
            <a:endParaRPr lang="en-US" sz="2000" b="0" dirty="0"/>
          </a:p>
          <a:p>
            <a:pPr marL="0" indent="0">
              <a:buNone/>
            </a:pPr>
            <a:endParaRPr lang="en-US" sz="1800" b="0" dirty="0"/>
          </a:p>
          <a:p>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STA Re-Associates</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1588168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1659" y="1371600"/>
            <a:ext cx="7772400" cy="5103813"/>
          </a:xfrm>
        </p:spPr>
        <p:txBody>
          <a:bodyPr/>
          <a:lstStyle/>
          <a:p>
            <a:pPr marL="0" lvl="0" indent="0">
              <a:buNone/>
            </a:pPr>
            <a:r>
              <a:rPr lang="en-US" sz="1600" dirty="0" smtClean="0"/>
              <a:t>IRMK (Identifiable Random MAC Key)</a:t>
            </a:r>
            <a:endParaRPr lang="en-US" sz="1600" dirty="0"/>
          </a:p>
          <a:p>
            <a:pPr lvl="0">
              <a:buFont typeface="+mj-lt"/>
              <a:buAutoNum type="arabicPeriod"/>
            </a:pPr>
            <a:r>
              <a:rPr lang="en-US" sz="1600" dirty="0" smtClean="0"/>
              <a:t>STA generates the IRMK</a:t>
            </a:r>
          </a:p>
          <a:p>
            <a:pPr lvl="1"/>
            <a:r>
              <a:rPr lang="en-US" sz="1600" dirty="0" smtClean="0"/>
              <a:t>Random 72-bit number .</a:t>
            </a:r>
          </a:p>
          <a:p>
            <a:pPr>
              <a:buFont typeface="+mj-lt"/>
              <a:buAutoNum type="arabicPeriod"/>
            </a:pPr>
            <a:r>
              <a:rPr lang="en-US" sz="1600" dirty="0" smtClean="0"/>
              <a:t>STA shares IRMK with AP when first associated</a:t>
            </a:r>
          </a:p>
          <a:p>
            <a:pPr>
              <a:buFont typeface="+mj-lt"/>
              <a:buAutoNum type="arabicPeriod"/>
            </a:pPr>
            <a:r>
              <a:rPr lang="en-US" sz="1600" dirty="0" smtClean="0"/>
              <a:t>STA provides IRM OKM in “IRM element”</a:t>
            </a:r>
          </a:p>
          <a:p>
            <a:pPr>
              <a:buFont typeface="+mj-lt"/>
              <a:buAutoNum type="arabicPeriod"/>
            </a:pPr>
            <a:r>
              <a:rPr lang="en-US" sz="1600" dirty="0" smtClean="0"/>
              <a:t>The IRMK </a:t>
            </a:r>
            <a:r>
              <a:rPr lang="en-US" sz="1600" dirty="0"/>
              <a:t>is </a:t>
            </a:r>
            <a:r>
              <a:rPr lang="en-US" sz="1600" dirty="0" smtClean="0"/>
              <a:t>used </a:t>
            </a:r>
            <a:r>
              <a:rPr lang="en-US" sz="1600" dirty="0"/>
              <a:t>to resolve the </a:t>
            </a:r>
            <a:r>
              <a:rPr lang="en-US" sz="1600" dirty="0" smtClean="0"/>
              <a:t>identity of the STA</a:t>
            </a:r>
            <a:endParaRPr lang="en-US" sz="1600" dirty="0"/>
          </a:p>
          <a:p>
            <a:pPr lvl="1"/>
            <a:r>
              <a:rPr lang="en-US" sz="1800" dirty="0" smtClean="0"/>
              <a:t>verifies </a:t>
            </a:r>
            <a:r>
              <a:rPr lang="en-US" sz="1800" dirty="0"/>
              <a:t>that the </a:t>
            </a:r>
            <a:r>
              <a:rPr lang="en-US" sz="1800" dirty="0" smtClean="0"/>
              <a:t>OKM </a:t>
            </a:r>
            <a:r>
              <a:rPr lang="en-US" sz="1800" dirty="0"/>
              <a:t>included in the </a:t>
            </a:r>
            <a:r>
              <a:rPr lang="en-US" sz="1800" dirty="0" smtClean="0"/>
              <a:t>IRM element matches </a:t>
            </a:r>
            <a:r>
              <a:rPr lang="en-US" sz="1800" dirty="0"/>
              <a:t>the output of the local </a:t>
            </a:r>
            <a:r>
              <a:rPr lang="en-US" sz="1800" dirty="0" smtClean="0"/>
              <a:t>OKM </a:t>
            </a:r>
            <a:r>
              <a:rPr lang="en-US" sz="1800" dirty="0"/>
              <a:t>computation </a:t>
            </a:r>
            <a:endParaRPr lang="en-US" sz="1800" dirty="0" smtClean="0"/>
          </a:p>
          <a:p>
            <a:pPr lvl="1"/>
            <a:r>
              <a:rPr lang="en-US" sz="1800" dirty="0"/>
              <a:t>	</a:t>
            </a:r>
            <a:r>
              <a:rPr lang="en-US" sz="1800" dirty="0" smtClean="0"/>
              <a:t>IRM </a:t>
            </a:r>
            <a:r>
              <a:rPr lang="en-US" sz="1800" b="1" dirty="0" smtClean="0"/>
              <a:t>OKM= HKDF-Expand (IRMK</a:t>
            </a:r>
            <a:r>
              <a:rPr lang="en-US" sz="1800" b="1" dirty="0"/>
              <a:t>, </a:t>
            </a:r>
            <a:r>
              <a:rPr lang="en-US" sz="1800" b="1" dirty="0" smtClean="0"/>
              <a:t>IRMA, 9)</a:t>
            </a:r>
          </a:p>
          <a:p>
            <a:pPr lvl="1"/>
            <a:r>
              <a:rPr lang="en-US" sz="1800" b="1" i="1" dirty="0" smtClean="0"/>
              <a:t>This produces a 9 octet, 72 bit, output key</a:t>
            </a:r>
            <a:endParaRPr lang="en-US" sz="1800" b="1" i="1" dirty="0"/>
          </a:p>
          <a:p>
            <a:pPr marL="0" lvl="0" indent="0">
              <a:buNone/>
            </a:pPr>
            <a:endParaRPr lang="en-US" sz="1400" b="0" dirty="0" smtClean="0"/>
          </a:p>
          <a:p>
            <a:pPr marL="0" lvl="0" indent="0">
              <a:buNone/>
            </a:pPr>
            <a:r>
              <a:rPr lang="en-US" sz="1400" dirty="0" smtClean="0"/>
              <a:t>Since </a:t>
            </a:r>
            <a:r>
              <a:rPr lang="en-US" sz="1400" dirty="0"/>
              <a:t>the </a:t>
            </a:r>
            <a:r>
              <a:rPr lang="en-US" sz="1400" dirty="0" smtClean="0"/>
              <a:t>AP </a:t>
            </a:r>
            <a:r>
              <a:rPr lang="en-US" sz="1400" dirty="0"/>
              <a:t>has the </a:t>
            </a:r>
            <a:r>
              <a:rPr lang="en-US" sz="1400" dirty="0" smtClean="0"/>
              <a:t>IRMK </a:t>
            </a:r>
            <a:r>
              <a:rPr lang="en-US" sz="1400" dirty="0"/>
              <a:t>stored locally and has access to the </a:t>
            </a:r>
            <a:r>
              <a:rPr lang="en-US" sz="1400" dirty="0" smtClean="0"/>
              <a:t>IRMA (the TA address) and the IRM OKM in the association packet, </a:t>
            </a:r>
            <a:r>
              <a:rPr lang="en-US" sz="1400" dirty="0"/>
              <a:t>it can perform this </a:t>
            </a:r>
            <a:r>
              <a:rPr lang="en-US" sz="1400" dirty="0" smtClean="0"/>
              <a:t>computation and verify the IRMK</a:t>
            </a:r>
          </a:p>
          <a:p>
            <a:pPr marL="0" lvl="0" indent="0">
              <a:buNone/>
            </a:pPr>
            <a:endParaRPr lang="en-US" sz="1200" b="0" i="1" dirty="0" smtClean="0"/>
          </a:p>
          <a:p>
            <a:pPr marL="0" indent="0">
              <a:buNone/>
            </a:pPr>
            <a:r>
              <a:rPr lang="en-US" sz="1400" b="0" i="1" dirty="0" smtClean="0"/>
              <a:t>NOTE: Only the HKDF-Expand is used because the IRMK is already a “good” pseudorandom key. i.e. the HKDF-Extract is not required.</a:t>
            </a:r>
          </a:p>
          <a:p>
            <a:pPr marL="0" indent="0">
              <a:buNone/>
            </a:pPr>
            <a:r>
              <a:rPr lang="en-US" sz="1400" b="0" i="1" dirty="0" smtClean="0"/>
              <a:t>NOTE: 72 bit key is  considered secure enough for this application</a:t>
            </a:r>
            <a:r>
              <a:rPr lang="en-US" sz="1400" b="0" i="1" dirty="0" smtClean="0"/>
              <a:t>.   </a:t>
            </a:r>
            <a:r>
              <a:rPr lang="en-US" sz="1400" b="0" i="1" dirty="0" smtClean="0"/>
              <a:t>Only real need is to prevent duplicates.</a:t>
            </a:r>
          </a:p>
          <a:p>
            <a:pPr marL="0" lvl="0" indent="0">
              <a:buNone/>
            </a:pPr>
            <a:endParaRPr lang="en-US" sz="1800" b="0" i="1" dirty="0"/>
          </a:p>
        </p:txBody>
      </p:sp>
      <p:sp>
        <p:nvSpPr>
          <p:cNvPr id="3" name="Title 2"/>
          <p:cNvSpPr>
            <a:spLocks noGrp="1"/>
          </p:cNvSpPr>
          <p:nvPr>
            <p:ph type="title"/>
          </p:nvPr>
        </p:nvSpPr>
        <p:spPr>
          <a:xfrm>
            <a:off x="685800" y="685800"/>
            <a:ext cx="7772400" cy="685800"/>
          </a:xfrm>
        </p:spPr>
        <p:txBody>
          <a:bodyPr/>
          <a:lstStyle/>
          <a:p>
            <a:r>
              <a:rPr lang="en-US" dirty="0" smtClean="0"/>
              <a:t>IRMK and IRM OKM function</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2643388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106146</TotalTime>
  <Words>1459</Words>
  <Application>Microsoft Office PowerPoint</Application>
  <PresentationFormat>On-screen Show (4:3)</PresentationFormat>
  <Paragraphs>224</Paragraphs>
  <Slides>19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Times New Roman</vt:lpstr>
      <vt:lpstr>Default Design</vt:lpstr>
      <vt:lpstr>TG bh Identifiable Random MAC Address with ID</vt:lpstr>
      <vt:lpstr>Intro</vt:lpstr>
      <vt:lpstr>802.11 Definitions</vt:lpstr>
      <vt:lpstr>CAPABILITY BIT</vt:lpstr>
      <vt:lpstr>IRM/ID element</vt:lpstr>
      <vt:lpstr>IRM/ID Indicator</vt:lpstr>
      <vt:lpstr>Basic Steps for IRM</vt:lpstr>
      <vt:lpstr>STA Re-Associates</vt:lpstr>
      <vt:lpstr>IRMK and IRM OKM function</vt:lpstr>
      <vt:lpstr>IRM OKM</vt:lpstr>
      <vt:lpstr>IRMK Check field</vt:lpstr>
      <vt:lpstr>Action Frames to get IRMK/ID</vt:lpstr>
      <vt:lpstr>IRMK Check Request/Response</vt:lpstr>
      <vt:lpstr>AP requests new IRMK</vt:lpstr>
      <vt:lpstr>Pre-Association</vt:lpstr>
      <vt:lpstr>IRM/ID is very Secure</vt:lpstr>
      <vt:lpstr>STA details and Storage</vt:lpstr>
      <vt:lpstr>PowerPoint Presentation</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User</cp:lastModifiedBy>
  <cp:revision>1796</cp:revision>
  <cp:lastPrinted>1998-02-10T13:28:06Z</cp:lastPrinted>
  <dcterms:created xsi:type="dcterms:W3CDTF">1998-02-10T13:07:52Z</dcterms:created>
  <dcterms:modified xsi:type="dcterms:W3CDTF">2022-01-18T16:28:15Z</dcterms:modified>
</cp:coreProperties>
</file>