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8" r:id="rId3"/>
    <p:sldId id="257" r:id="rId4"/>
    <p:sldId id="262" r:id="rId5"/>
    <p:sldId id="274" r:id="rId6"/>
    <p:sldId id="273" r:id="rId7"/>
    <p:sldId id="270" r:id="rId8"/>
    <p:sldId id="271" r:id="rId9"/>
    <p:sldId id="269" r:id="rId10"/>
    <p:sldId id="264" r:id="rId11"/>
    <p:sldId id="275" r:id="rId12"/>
    <p:sldId id="276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37" autoAdjust="0"/>
  </p:normalViewPr>
  <p:slideViewPr>
    <p:cSldViewPr>
      <p:cViewPr varScale="1">
        <p:scale>
          <a:sx n="122" d="100"/>
          <a:sy n="122" d="100"/>
        </p:scale>
        <p:origin x="96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98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223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802.11-22/0114r0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6637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dirty="0" err="1"/>
              <a:t>Enhanced</a:t>
            </a:r>
            <a:r>
              <a:rPr lang="fr-FR" dirty="0"/>
              <a:t> </a:t>
            </a:r>
            <a:r>
              <a:rPr lang="fr-FR" dirty="0" err="1"/>
              <a:t>Randomized</a:t>
            </a:r>
            <a:r>
              <a:rPr lang="fr-FR" dirty="0"/>
              <a:t> and </a:t>
            </a:r>
            <a:r>
              <a:rPr lang="fr-FR" dirty="0" err="1"/>
              <a:t>Changing</a:t>
            </a:r>
            <a:r>
              <a:rPr lang="fr-FR" dirty="0"/>
              <a:t> MAC </a:t>
            </a:r>
            <a:r>
              <a:rPr lang="fr-FR" dirty="0" err="1"/>
              <a:t>address</a:t>
            </a:r>
            <a:r>
              <a:rPr lang="fr-FR" dirty="0"/>
              <a:t> </a:t>
            </a:r>
            <a:r>
              <a:rPr lang="en-GB" dirty="0"/>
              <a:t>(ERCM)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6573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Stzphane</a:t>
            </a:r>
            <a:r>
              <a:rPr lang="en-GB" dirty="0"/>
              <a:t> Baron, Canon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100751"/>
              </p:ext>
            </p:extLst>
          </p:nvPr>
        </p:nvGraphicFramePr>
        <p:xfrm>
          <a:off x="998538" y="2419350"/>
          <a:ext cx="10171112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Document" r:id="rId4" imgW="10436905" imgH="2543570" progId="Word.Document.8">
                  <p:embed/>
                </p:oleObj>
              </mc:Choice>
              <mc:Fallback>
                <p:oleObj name="Document" r:id="rId4" imgW="10436905" imgH="254357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19350"/>
                        <a:ext cx="10171112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1"/>
            <a:ext cx="10820399" cy="4113213"/>
          </a:xfrm>
        </p:spPr>
        <p:txBody>
          <a:bodyPr/>
          <a:lstStyle/>
          <a:p>
            <a:r>
              <a:rPr lang="en-GB" dirty="0"/>
              <a:t>IEEE 802.11-21/1854r1 – Association MAC Address based on AID (A-AMAC)</a:t>
            </a:r>
          </a:p>
          <a:p>
            <a:r>
              <a:rPr lang="en-GB" dirty="0"/>
              <a:t>IEEE 802.11-21/1539r0 – Rotating MAC Addresses Over the Air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AC8B1-FBAE-43D5-BD96-EA9D8C45F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ERCM Capability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59A2C-98BB-4E43-9321-3915B01F8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947" y="2328504"/>
            <a:ext cx="10361084" cy="1065213"/>
          </a:xfrm>
        </p:spPr>
        <p:txBody>
          <a:bodyPr/>
          <a:lstStyle/>
          <a:p>
            <a:r>
              <a:rPr lang="en-US" dirty="0"/>
              <a:t>	An ERCM Capability field is used in the STA and AP to </a:t>
            </a:r>
            <a:r>
              <a:rPr lang="fr-FR" dirty="0" err="1"/>
              <a:t>advertise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capability</a:t>
            </a:r>
            <a:r>
              <a:rPr lang="fr-FR" dirty="0"/>
              <a:t> </a:t>
            </a:r>
            <a:r>
              <a:rPr lang="en-US" dirty="0"/>
              <a:t> to support ERCM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13163A-37B2-4DA3-8684-8845E23D9D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9864C-C33B-475C-92B6-2AD0728C81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Stephane Baron,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664EF6-FC95-4B7F-9265-8D80EB962C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FB9FCE0B-796B-422B-ACBD-235111C963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1358081"/>
              </p:ext>
            </p:extLst>
          </p:nvPr>
        </p:nvGraphicFramePr>
        <p:xfrm>
          <a:off x="1752600" y="4810125"/>
          <a:ext cx="7777113" cy="1041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2371">
                  <a:extLst>
                    <a:ext uri="{9D8B030D-6E8A-4147-A177-3AD203B41FA5}">
                      <a16:colId xmlns:a16="http://schemas.microsoft.com/office/drawing/2014/main" val="1680515248"/>
                    </a:ext>
                  </a:extLst>
                </a:gridCol>
                <a:gridCol w="2592371">
                  <a:extLst>
                    <a:ext uri="{9D8B030D-6E8A-4147-A177-3AD203B41FA5}">
                      <a16:colId xmlns:a16="http://schemas.microsoft.com/office/drawing/2014/main" val="2541171823"/>
                    </a:ext>
                  </a:extLst>
                </a:gridCol>
                <a:gridCol w="2592371">
                  <a:extLst>
                    <a:ext uri="{9D8B030D-6E8A-4147-A177-3AD203B41FA5}">
                      <a16:colId xmlns:a16="http://schemas.microsoft.com/office/drawing/2014/main" val="3211285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Bit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Information</a:t>
                      </a:r>
                      <a:endParaRPr lang="fr-FR" sz="11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Notes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3020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&lt;ANA&gt;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Enhanced RCM </a:t>
                      </a: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Capabilitiy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The STA sets Enhanced RCM Capabilities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bit to 1 to indicate support for Enhanced RCM  and sets to 0 if Enhanced RCM  is not supported.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2562533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3034D84-FF3E-406B-8F9B-552E2F3A0763}"/>
              </a:ext>
            </a:extLst>
          </p:cNvPr>
          <p:cNvSpPr/>
          <p:nvPr/>
        </p:nvSpPr>
        <p:spPr>
          <a:xfrm>
            <a:off x="1757658" y="4460685"/>
            <a:ext cx="66779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Insert new row in </a:t>
            </a:r>
            <a:r>
              <a:rPr lang="en-US" sz="14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Table 9-153—Extended Capabilities field</a:t>
            </a:r>
            <a:r>
              <a:rPr lang="en-GB" sz="14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, Clause 9.4.2.26</a:t>
            </a:r>
            <a:endParaRPr lang="en-US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9C93D5-62CD-4C15-A82D-697366282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1336" y="5148364"/>
            <a:ext cx="522434" cy="325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11053" tIns="54554" rIns="111053" bIns="54554">
            <a:spAutoFit/>
          </a:bodyPr>
          <a:lstStyle/>
          <a:p>
            <a:pPr defTabSz="935143" eaLnBrk="0" hangingPunct="0"/>
            <a:fld id="{E54C04FF-EE42-4451-8085-1F9D4E280C20}" type="slidenum">
              <a:rPr lang="fr-FR" sz="1400" smtClean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11</a:t>
            </a:fld>
            <a:r>
              <a:rPr lang="fr-FR" sz="14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31</a:t>
            </a:r>
            <a:endParaRPr lang="fr-FR" sz="16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11" name="Content Placeholder 7">
            <a:extLst>
              <a:ext uri="{FF2B5EF4-FFF2-40B4-BE49-F238E27FC236}">
                <a16:creationId xmlns:a16="http://schemas.microsoft.com/office/drawing/2014/main" id="{C1E037B2-6FD4-464E-A50A-DB34EDD06E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4705605"/>
              </p:ext>
            </p:extLst>
          </p:nvPr>
        </p:nvGraphicFramePr>
        <p:xfrm>
          <a:off x="3258041" y="3732213"/>
          <a:ext cx="3843528" cy="3935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6510">
                  <a:extLst>
                    <a:ext uri="{9D8B030D-6E8A-4147-A177-3AD203B41FA5}">
                      <a16:colId xmlns:a16="http://schemas.microsoft.com/office/drawing/2014/main" val="1680515248"/>
                    </a:ext>
                  </a:extLst>
                </a:gridCol>
                <a:gridCol w="1376218">
                  <a:extLst>
                    <a:ext uri="{9D8B030D-6E8A-4147-A177-3AD203B41FA5}">
                      <a16:colId xmlns:a16="http://schemas.microsoft.com/office/drawing/2014/main" val="2541171823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321128580"/>
                    </a:ext>
                  </a:extLst>
                </a:gridCol>
              </a:tblGrid>
              <a:tr h="3935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Element ID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Length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Extended Capabilities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32562533"/>
                  </a:ext>
                </a:extLst>
              </a:tr>
            </a:tbl>
          </a:graphicData>
        </a:graphic>
      </p:graphicFrame>
      <p:sp>
        <p:nvSpPr>
          <p:cNvPr id="21" name="Rectangle 20">
            <a:extLst>
              <a:ext uri="{FF2B5EF4-FFF2-40B4-BE49-F238E27FC236}">
                <a16:creationId xmlns:a16="http://schemas.microsoft.com/office/drawing/2014/main" id="{223CB9F4-1296-4F8F-AD9C-E63A8A6CA7FE}"/>
              </a:ext>
            </a:extLst>
          </p:cNvPr>
          <p:cNvSpPr/>
          <p:nvPr/>
        </p:nvSpPr>
        <p:spPr>
          <a:xfrm>
            <a:off x="1669094" y="4470422"/>
            <a:ext cx="66779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GB" sz="1400" i="1" dirty="0">
                <a:solidFill>
                  <a:prstClr val="black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Insert new row in </a:t>
            </a:r>
            <a:r>
              <a:rPr lang="en-US" sz="1400" i="1" dirty="0">
                <a:solidFill>
                  <a:prstClr val="black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Table 9-153—Extended Capabilities field</a:t>
            </a:r>
            <a:r>
              <a:rPr lang="en-GB" sz="1400" i="1" dirty="0">
                <a:solidFill>
                  <a:prstClr val="black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Clause 9.4.2.26</a:t>
            </a:r>
            <a:endParaRPr lang="en-US" sz="14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20234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32D02-F8D9-4CCA-A579-B03279422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ERCM Action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98324C-AB3A-46C7-998E-5EF8A79B03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30D5D-5357-4C00-B65E-75A461E04B1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Stephane Baron,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68934D-0B58-4148-9D0E-C34A302F07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8" name="Rectangle 75">
            <a:extLst>
              <a:ext uri="{FF2B5EF4-FFF2-40B4-BE49-F238E27FC236}">
                <a16:creationId xmlns:a16="http://schemas.microsoft.com/office/drawing/2014/main" id="{53720377-9303-4660-B5E0-BE48955F6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2503" y="2220366"/>
            <a:ext cx="976631" cy="259159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Category</a:t>
            </a:r>
          </a:p>
        </p:txBody>
      </p:sp>
      <p:sp>
        <p:nvSpPr>
          <p:cNvPr id="10" name="Rectangle 75">
            <a:extLst>
              <a:ext uri="{FF2B5EF4-FFF2-40B4-BE49-F238E27FC236}">
                <a16:creationId xmlns:a16="http://schemas.microsoft.com/office/drawing/2014/main" id="{703A1702-A4F3-4715-AF6B-11D3B8C19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9134" y="2220366"/>
            <a:ext cx="1505484" cy="259159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ERCM Action</a:t>
            </a:r>
          </a:p>
        </p:txBody>
      </p:sp>
      <p:sp>
        <p:nvSpPr>
          <p:cNvPr id="15" name="ZoneTexte 1">
            <a:extLst>
              <a:ext uri="{FF2B5EF4-FFF2-40B4-BE49-F238E27FC236}">
                <a16:creationId xmlns:a16="http://schemas.microsoft.com/office/drawing/2014/main" id="{85AE75F0-036F-45D6-8236-21448F67A978}"/>
              </a:ext>
            </a:extLst>
          </p:cNvPr>
          <p:cNvSpPr txBox="1"/>
          <p:nvPr/>
        </p:nvSpPr>
        <p:spPr>
          <a:xfrm flipH="1">
            <a:off x="7195573" y="2510465"/>
            <a:ext cx="19123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tx1"/>
                </a:solidFill>
              </a:rPr>
              <a:t>ERCM Key </a:t>
            </a:r>
            <a:r>
              <a:rPr lang="fr-FR" sz="1100" dirty="0" err="1">
                <a:solidFill>
                  <a:schemeClr val="tx1"/>
                </a:solidFill>
              </a:rPr>
              <a:t>delivery</a:t>
            </a:r>
            <a:r>
              <a:rPr lang="fr-FR" sz="1100" dirty="0">
                <a:solidFill>
                  <a:schemeClr val="tx1"/>
                </a:solidFill>
              </a:rPr>
              <a:t> </a:t>
            </a:r>
            <a:r>
              <a:rPr lang="fr-FR" sz="1100" dirty="0" err="1">
                <a:solidFill>
                  <a:schemeClr val="tx1"/>
                </a:solidFill>
              </a:rPr>
              <a:t>Request</a:t>
            </a:r>
            <a:r>
              <a:rPr lang="fr-FR" sz="1100" dirty="0">
                <a:solidFill>
                  <a:schemeClr val="tx1"/>
                </a:solidFill>
              </a:rPr>
              <a:t> 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Rectangle 75">
            <a:extLst>
              <a:ext uri="{FF2B5EF4-FFF2-40B4-BE49-F238E27FC236}">
                <a16:creationId xmlns:a16="http://schemas.microsoft.com/office/drawing/2014/main" id="{3053F4CA-DCE9-48DA-9848-63A618522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3700" y="2956797"/>
            <a:ext cx="976631" cy="257711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Category</a:t>
            </a:r>
          </a:p>
        </p:txBody>
      </p:sp>
      <p:sp>
        <p:nvSpPr>
          <p:cNvPr id="19" name="Rectangle 75">
            <a:extLst>
              <a:ext uri="{FF2B5EF4-FFF2-40B4-BE49-F238E27FC236}">
                <a16:creationId xmlns:a16="http://schemas.microsoft.com/office/drawing/2014/main" id="{04190D25-EB46-4BA8-A07E-585B6D829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2814" y="2955349"/>
            <a:ext cx="1505484" cy="259159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ERCM Action</a:t>
            </a:r>
          </a:p>
        </p:txBody>
      </p:sp>
      <p:sp>
        <p:nvSpPr>
          <p:cNvPr id="24" name="ZoneTexte 135">
            <a:extLst>
              <a:ext uri="{FF2B5EF4-FFF2-40B4-BE49-F238E27FC236}">
                <a16:creationId xmlns:a16="http://schemas.microsoft.com/office/drawing/2014/main" id="{11F405D1-83C8-4345-ABB4-0CDCEC876321}"/>
              </a:ext>
            </a:extLst>
          </p:cNvPr>
          <p:cNvSpPr txBox="1"/>
          <p:nvPr/>
        </p:nvSpPr>
        <p:spPr>
          <a:xfrm flipH="1">
            <a:off x="7193119" y="3240145"/>
            <a:ext cx="3384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ERCM Key </a:t>
            </a:r>
            <a:r>
              <a:rPr lang="fr-FR" sz="1200" dirty="0" err="1">
                <a:solidFill>
                  <a:schemeClr val="tx1"/>
                </a:solidFill>
              </a:rPr>
              <a:t>delivery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Response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" name="ZoneTexte 136">
            <a:extLst>
              <a:ext uri="{FF2B5EF4-FFF2-40B4-BE49-F238E27FC236}">
                <a16:creationId xmlns:a16="http://schemas.microsoft.com/office/drawing/2014/main" id="{C8323843-264D-4450-B999-96B10E8C8360}"/>
              </a:ext>
            </a:extLst>
          </p:cNvPr>
          <p:cNvSpPr txBox="1"/>
          <p:nvPr/>
        </p:nvSpPr>
        <p:spPr>
          <a:xfrm>
            <a:off x="6550094" y="3527485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830</a:t>
            </a:r>
          </a:p>
        </p:txBody>
      </p:sp>
      <p:sp>
        <p:nvSpPr>
          <p:cNvPr id="26" name="Rectangle 75">
            <a:extLst>
              <a:ext uri="{FF2B5EF4-FFF2-40B4-BE49-F238E27FC236}">
                <a16:creationId xmlns:a16="http://schemas.microsoft.com/office/drawing/2014/main" id="{C060F502-65AA-4F06-B762-6B2C32C8E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275" y="3790264"/>
            <a:ext cx="976631" cy="274451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Category</a:t>
            </a:r>
          </a:p>
        </p:txBody>
      </p:sp>
      <p:sp>
        <p:nvSpPr>
          <p:cNvPr id="28" name="Rectangle 75">
            <a:extLst>
              <a:ext uri="{FF2B5EF4-FFF2-40B4-BE49-F238E27FC236}">
                <a16:creationId xmlns:a16="http://schemas.microsoft.com/office/drawing/2014/main" id="{E82C0B5E-D98A-4297-89C5-7CB73D7A0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906" y="3790264"/>
            <a:ext cx="1505484" cy="274451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ERCM Action</a:t>
            </a:r>
          </a:p>
        </p:txBody>
      </p:sp>
      <p:sp>
        <p:nvSpPr>
          <p:cNvPr id="32" name="ZoneTexte 143">
            <a:extLst>
              <a:ext uri="{FF2B5EF4-FFF2-40B4-BE49-F238E27FC236}">
                <a16:creationId xmlns:a16="http://schemas.microsoft.com/office/drawing/2014/main" id="{0C41E821-D3DA-40C4-B9D0-8DB141085C66}"/>
              </a:ext>
            </a:extLst>
          </p:cNvPr>
          <p:cNvSpPr txBox="1"/>
          <p:nvPr/>
        </p:nvSpPr>
        <p:spPr>
          <a:xfrm>
            <a:off x="9157441" y="3296676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832</a:t>
            </a:r>
          </a:p>
        </p:txBody>
      </p:sp>
      <p:sp>
        <p:nvSpPr>
          <p:cNvPr id="33" name="ZoneTexte 144">
            <a:extLst>
              <a:ext uri="{FF2B5EF4-FFF2-40B4-BE49-F238E27FC236}">
                <a16:creationId xmlns:a16="http://schemas.microsoft.com/office/drawing/2014/main" id="{192C03A4-FE15-4FE7-83C9-02A1615FC5F8}"/>
              </a:ext>
            </a:extLst>
          </p:cNvPr>
          <p:cNvSpPr txBox="1"/>
          <p:nvPr/>
        </p:nvSpPr>
        <p:spPr>
          <a:xfrm flipH="1">
            <a:off x="7231954" y="4073293"/>
            <a:ext cx="22683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ERCM Key </a:t>
            </a:r>
            <a:r>
              <a:rPr lang="fr-FR" sz="1200" dirty="0" err="1">
                <a:solidFill>
                  <a:schemeClr val="tx1"/>
                </a:solidFill>
              </a:rPr>
              <a:t>delivery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err="1">
                <a:solidFill>
                  <a:schemeClr val="tx1"/>
                </a:solidFill>
              </a:rPr>
              <a:t>Confirm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4" name="Rectangle 75">
            <a:extLst>
              <a:ext uri="{FF2B5EF4-FFF2-40B4-BE49-F238E27FC236}">
                <a16:creationId xmlns:a16="http://schemas.microsoft.com/office/drawing/2014/main" id="{C9BE0882-DEAD-4F48-AD8A-25A227228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8298" y="2955348"/>
            <a:ext cx="1505484" cy="256611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ERCM Key</a:t>
            </a:r>
          </a:p>
        </p:txBody>
      </p:sp>
      <p:sp>
        <p:nvSpPr>
          <p:cNvPr id="35" name="ZoneTexte 146">
            <a:extLst>
              <a:ext uri="{FF2B5EF4-FFF2-40B4-BE49-F238E27FC236}">
                <a16:creationId xmlns:a16="http://schemas.microsoft.com/office/drawing/2014/main" id="{5D9D0CD9-377F-4457-B305-4C51073D819E}"/>
              </a:ext>
            </a:extLst>
          </p:cNvPr>
          <p:cNvSpPr txBox="1"/>
          <p:nvPr/>
        </p:nvSpPr>
        <p:spPr>
          <a:xfrm>
            <a:off x="6569861" y="6432422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840</a:t>
            </a:r>
          </a:p>
        </p:txBody>
      </p:sp>
      <p:sp>
        <p:nvSpPr>
          <p:cNvPr id="36" name="Rectangle 75">
            <a:extLst>
              <a:ext uri="{FF2B5EF4-FFF2-40B4-BE49-F238E27FC236}">
                <a16:creationId xmlns:a16="http://schemas.microsoft.com/office/drawing/2014/main" id="{828D416E-006C-4FAF-9E19-CE90D32EB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4428" y="4491606"/>
            <a:ext cx="976631" cy="254657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Category</a:t>
            </a:r>
          </a:p>
        </p:txBody>
      </p:sp>
      <p:sp>
        <p:nvSpPr>
          <p:cNvPr id="38" name="Rectangle 75">
            <a:extLst>
              <a:ext uri="{FF2B5EF4-FFF2-40B4-BE49-F238E27FC236}">
                <a16:creationId xmlns:a16="http://schemas.microsoft.com/office/drawing/2014/main" id="{24B45364-AD46-405B-AD68-213348B13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7864" y="4491606"/>
            <a:ext cx="1505484" cy="254657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ERCM Action</a:t>
            </a:r>
          </a:p>
        </p:txBody>
      </p:sp>
      <p:sp>
        <p:nvSpPr>
          <p:cNvPr id="43" name="ZoneTexte 154">
            <a:extLst>
              <a:ext uri="{FF2B5EF4-FFF2-40B4-BE49-F238E27FC236}">
                <a16:creationId xmlns:a16="http://schemas.microsoft.com/office/drawing/2014/main" id="{A5EA9D4F-D8FF-45CC-9AB3-A4AF05168EB6}"/>
              </a:ext>
            </a:extLst>
          </p:cNvPr>
          <p:cNvSpPr txBox="1"/>
          <p:nvPr/>
        </p:nvSpPr>
        <p:spPr>
          <a:xfrm flipH="1">
            <a:off x="7231954" y="4745600"/>
            <a:ext cx="3384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ERCM change </a:t>
            </a:r>
            <a:r>
              <a:rPr lang="fr-FR" sz="1200" dirty="0" err="1">
                <a:solidFill>
                  <a:schemeClr val="tx1"/>
                </a:solidFill>
              </a:rPr>
              <a:t>Request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" name="Rectangle 75">
            <a:extLst>
              <a:ext uri="{FF2B5EF4-FFF2-40B4-BE49-F238E27FC236}">
                <a16:creationId xmlns:a16="http://schemas.microsoft.com/office/drawing/2014/main" id="{21ABA74A-B3DB-41A1-AAE0-E988C9A38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275" y="5199987"/>
            <a:ext cx="976631" cy="279642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Category</a:t>
            </a:r>
          </a:p>
        </p:txBody>
      </p:sp>
      <p:sp>
        <p:nvSpPr>
          <p:cNvPr id="47" name="Rectangle 75">
            <a:extLst>
              <a:ext uri="{FF2B5EF4-FFF2-40B4-BE49-F238E27FC236}">
                <a16:creationId xmlns:a16="http://schemas.microsoft.com/office/drawing/2014/main" id="{34C139F7-9F89-4EA8-8462-79525372A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906" y="5199987"/>
            <a:ext cx="1505484" cy="272321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ERCM Action</a:t>
            </a:r>
          </a:p>
        </p:txBody>
      </p:sp>
      <p:sp>
        <p:nvSpPr>
          <p:cNvPr id="52" name="ZoneTexte 163">
            <a:extLst>
              <a:ext uri="{FF2B5EF4-FFF2-40B4-BE49-F238E27FC236}">
                <a16:creationId xmlns:a16="http://schemas.microsoft.com/office/drawing/2014/main" id="{F2398DD6-897A-4A39-934C-6872E463A0AE}"/>
              </a:ext>
            </a:extLst>
          </p:cNvPr>
          <p:cNvSpPr txBox="1"/>
          <p:nvPr/>
        </p:nvSpPr>
        <p:spPr>
          <a:xfrm flipH="1">
            <a:off x="7208712" y="5495137"/>
            <a:ext cx="3384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ERCM change </a:t>
            </a:r>
            <a:r>
              <a:rPr lang="fr-FR" sz="1200" dirty="0" err="1">
                <a:solidFill>
                  <a:schemeClr val="tx1"/>
                </a:solidFill>
              </a:rPr>
              <a:t>Response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3" name="Rectangle 75">
            <a:extLst>
              <a:ext uri="{FF2B5EF4-FFF2-40B4-BE49-F238E27FC236}">
                <a16:creationId xmlns:a16="http://schemas.microsoft.com/office/drawing/2014/main" id="{4E396677-1365-463D-BD46-FE85A54C5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3347" y="4491606"/>
            <a:ext cx="2040356" cy="256611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fr-FR" sz="1400" dirty="0">
                <a:latin typeface="+mn-lt"/>
              </a:rPr>
              <a:t>ERCM Change Date</a:t>
            </a:r>
          </a:p>
        </p:txBody>
      </p:sp>
      <p:sp>
        <p:nvSpPr>
          <p:cNvPr id="57" name="ZoneTexte 168">
            <a:extLst>
              <a:ext uri="{FF2B5EF4-FFF2-40B4-BE49-F238E27FC236}">
                <a16:creationId xmlns:a16="http://schemas.microsoft.com/office/drawing/2014/main" id="{751035AD-16F8-402D-B9AA-E23698FB5412}"/>
              </a:ext>
            </a:extLst>
          </p:cNvPr>
          <p:cNvSpPr txBox="1"/>
          <p:nvPr/>
        </p:nvSpPr>
        <p:spPr>
          <a:xfrm>
            <a:off x="10616815" y="6148512"/>
            <a:ext cx="458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843</a:t>
            </a:r>
          </a:p>
        </p:txBody>
      </p:sp>
      <p:graphicFrame>
        <p:nvGraphicFramePr>
          <p:cNvPr id="58" name="Content Placeholder 7">
            <a:extLst>
              <a:ext uri="{FF2B5EF4-FFF2-40B4-BE49-F238E27FC236}">
                <a16:creationId xmlns:a16="http://schemas.microsoft.com/office/drawing/2014/main" id="{7FFBAEFA-F63E-4E87-9051-C5E95CAA44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4635942"/>
              </p:ext>
            </p:extLst>
          </p:nvPr>
        </p:nvGraphicFramePr>
        <p:xfrm>
          <a:off x="1872185" y="2218137"/>
          <a:ext cx="2844956" cy="504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2478">
                  <a:extLst>
                    <a:ext uri="{9D8B030D-6E8A-4147-A177-3AD203B41FA5}">
                      <a16:colId xmlns:a16="http://schemas.microsoft.com/office/drawing/2014/main" val="1680515248"/>
                    </a:ext>
                  </a:extLst>
                </a:gridCol>
                <a:gridCol w="1422478">
                  <a:extLst>
                    <a:ext uri="{9D8B030D-6E8A-4147-A177-3AD203B41FA5}">
                      <a16:colId xmlns:a16="http://schemas.microsoft.com/office/drawing/2014/main" val="2541171823"/>
                    </a:ext>
                  </a:extLst>
                </a:gridCol>
              </a:tblGrid>
              <a:tr h="2520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Code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Meaning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3020862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&lt;ANA&gt;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Enhanced RCM</a:t>
                      </a:r>
                      <a:endParaRPr lang="fr-FR" sz="11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2562533"/>
                  </a:ext>
                </a:extLst>
              </a:tr>
            </a:tbl>
          </a:graphicData>
        </a:graphic>
      </p:graphicFrame>
      <p:sp>
        <p:nvSpPr>
          <p:cNvPr id="59" name="Rectangle 58">
            <a:extLst>
              <a:ext uri="{FF2B5EF4-FFF2-40B4-BE49-F238E27FC236}">
                <a16:creationId xmlns:a16="http://schemas.microsoft.com/office/drawing/2014/main" id="{5A3F03C2-CBFC-49AA-ABD1-B39699EBD602}"/>
              </a:ext>
            </a:extLst>
          </p:cNvPr>
          <p:cNvSpPr/>
          <p:nvPr/>
        </p:nvSpPr>
        <p:spPr>
          <a:xfrm>
            <a:off x="1872185" y="2752256"/>
            <a:ext cx="257314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1100" i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added in the Table 9-51—Category values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E18BBC9-D1ED-4BDE-B0AA-300EC59D36B5}"/>
              </a:ext>
            </a:extLst>
          </p:cNvPr>
          <p:cNvSpPr/>
          <p:nvPr/>
        </p:nvSpPr>
        <p:spPr>
          <a:xfrm>
            <a:off x="1733821" y="5355988"/>
            <a:ext cx="349326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GB" sz="1100" i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Insert new clause at end of 9.6 Action frame format details</a:t>
            </a:r>
            <a:endParaRPr lang="fr-FR" sz="1100" dirty="0">
              <a:solidFill>
                <a:schemeClr val="tx1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  <p:graphicFrame>
        <p:nvGraphicFramePr>
          <p:cNvPr id="63" name="Content Placeholder 7">
            <a:extLst>
              <a:ext uri="{FF2B5EF4-FFF2-40B4-BE49-F238E27FC236}">
                <a16:creationId xmlns:a16="http://schemas.microsoft.com/office/drawing/2014/main" id="{52DA6EC2-EA77-473C-B7A2-C4F3B2EBF6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3991077"/>
              </p:ext>
            </p:extLst>
          </p:nvPr>
        </p:nvGraphicFramePr>
        <p:xfrm>
          <a:off x="1811411" y="3790264"/>
          <a:ext cx="3853068" cy="1484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6534">
                  <a:extLst>
                    <a:ext uri="{9D8B030D-6E8A-4147-A177-3AD203B41FA5}">
                      <a16:colId xmlns:a16="http://schemas.microsoft.com/office/drawing/2014/main" val="1680515248"/>
                    </a:ext>
                  </a:extLst>
                </a:gridCol>
                <a:gridCol w="1926534">
                  <a:extLst>
                    <a:ext uri="{9D8B030D-6E8A-4147-A177-3AD203B41FA5}">
                      <a16:colId xmlns:a16="http://schemas.microsoft.com/office/drawing/2014/main" val="2541171823"/>
                    </a:ext>
                  </a:extLst>
                </a:gridCol>
              </a:tblGrid>
              <a:tr h="301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Action Field value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Meaning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3020862"/>
                  </a:ext>
                </a:extLst>
              </a:tr>
              <a:tr h="3011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ERCM Key delivery Request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2562533"/>
                  </a:ext>
                </a:extLst>
              </a:tr>
              <a:tr h="3011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ERCM Key delivery Response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401040"/>
                  </a:ext>
                </a:extLst>
              </a:tr>
              <a:tr h="1737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ERCM Key delivery Confirm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4909520"/>
                  </a:ext>
                </a:extLst>
              </a:tr>
              <a:tr h="1912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ERCM change Request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2584153"/>
                  </a:ext>
                </a:extLst>
              </a:tr>
              <a:tr h="216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ERCM change Response</a:t>
                      </a:r>
                      <a:endParaRPr lang="fr-FR" sz="105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9544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422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C71F5-0361-4BDC-B728-95BBC2FCB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56475-1FF0-46F2-B7F1-5252D8654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0" dirty="0"/>
              <a:t>R0 – Initial Version –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C6B684-CD4C-4282-BB73-85074AE94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F0953-6267-45E0-BAB0-E23657A1AB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22D30C-B1DA-4C7B-949C-B61A433F6F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975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	Current contribution describes a method to change the public MAC Address of an associated STA using a standard pseudo random generator based on shared private information. The change can be at the AP STA or non-AP STA initiative. This method makes correlation between a MAC address and a given STA very difficult for non registered STA.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2494"/>
            <a:ext cx="10896599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Specifying an Enhanced RCM (ERCM) procedure allowing the dynamic change of the MAC address of a non-AP STA when it is associated with an AP.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 marL="857250" lvl="1" indent="-457200">
              <a:buFont typeface="+mj-lt"/>
              <a:buAutoNum type="arabicPeriod"/>
            </a:pPr>
            <a:r>
              <a:rPr lang="en-GB" b="0" dirty="0"/>
              <a:t>After association, encrypted information (ERCM key) is shared between AP and non-AP STA.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b="0" dirty="0"/>
              <a:t>Upon AP or non-AP STA request, both AP and non-AP STA compute a new transient MAC address for the changing STA, without sharing it, by using same pseudo random generator with same parameters.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b="0" dirty="0"/>
              <a:t>At the request </a:t>
            </a:r>
            <a:r>
              <a:rPr lang="en-GB" dirty="0"/>
              <a:t>for changing the MAC address of the non-AP station initiated by the AP or the non-AP STA</a:t>
            </a:r>
            <a:r>
              <a:rPr lang="en-GB" b="0" dirty="0"/>
              <a:t>, both AP and non-AP STA apply the MAC address change for the changing STA.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F730D-27DC-4099-BE16-B5E4DCDD6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ERCM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0FBDE-98BE-44A1-B5B9-D46A72BB6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784" y="1752494"/>
            <a:ext cx="10361084" cy="4113213"/>
          </a:xfrm>
        </p:spPr>
        <p:txBody>
          <a:bodyPr/>
          <a:lstStyle/>
          <a:p>
            <a:r>
              <a:rPr lang="en-GB" b="0" dirty="0"/>
              <a:t>	After association, encrypted information (ERCM key) is shared between AP and non-AP via specific action frames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82B1C2-77CC-44BB-BDA8-6AAD662BA4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71822-C272-448D-AC9E-D44F131816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Stephane Baron,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145474-D833-4222-8380-8C667E1FB8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pic>
        <p:nvPicPr>
          <p:cNvPr id="13" name="Content Placeholder 28">
            <a:extLst>
              <a:ext uri="{FF2B5EF4-FFF2-40B4-BE49-F238E27FC236}">
                <a16:creationId xmlns:a16="http://schemas.microsoft.com/office/drawing/2014/main" id="{8972BC1B-AC76-4F17-95DF-E981FC042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267200" y="3276600"/>
            <a:ext cx="3146157" cy="2438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68853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16AE0657-9BE6-4E21-B3F4-418025740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transient MAC address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0809118-B5D7-4DE1-8510-DF93C0F39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Upon AP or non-AP STA request, both AP and non-AP STA compute a new transient MAC address for the changing STA, without sharing it, by using the standardized PRF-128 (</a:t>
            </a:r>
            <a:r>
              <a:rPr lang="en-US" b="0" dirty="0"/>
              <a:t>section 12.7.1.2 -IEEE Std 802.11-202</a:t>
            </a:r>
            <a:r>
              <a:rPr lang="en-GB" b="0" dirty="0"/>
              <a:t>) with same parameters.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01010"/>
                </a:solidFill>
              </a:rPr>
              <a:t>@MAC (n+1) = PRF-128/46( ERCM Key, “ERCM”,  @MAC (n) , 128)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From the generated 128 bits, the leftmost 46 bits (i.e. the 46 most significant bits) are selected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 addition to the 46 bits, the U/L bit of the new MAC address is set to 1, the I/G bit is set to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01010"/>
                </a:solidFill>
              </a:rPr>
              <a:t>@MAC (n) corresponds to the current address MAC of the non-AP STA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037CB3-043F-429D-BA8E-D0F4324EC0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321A4-3434-40C5-ACDB-375573ECAF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Stephane Baron,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143C5F-74CD-4EC0-B346-C8E31B68AC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4737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Synchronous change of the MAC address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1CD0FA3-4F66-4711-A4F1-E14FCCF53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222" y="1830390"/>
            <a:ext cx="10361084" cy="40370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 the request for changing the MAC address of the non-AP station initiated by the AP or the non-AP STA, both AP and non-AP STA apply the MAC address change for the changing STA.</a:t>
            </a:r>
          </a:p>
          <a:p>
            <a:endParaRPr lang="en-GB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AP Initiation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 ERCM </a:t>
            </a:r>
            <a:r>
              <a:rPr lang="fr-FR" sz="1800" dirty="0" err="1"/>
              <a:t>intended</a:t>
            </a:r>
            <a:r>
              <a:rPr lang="fr-FR" sz="1800" dirty="0"/>
              <a:t> to all the non-AP stations ERCM-capable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800" dirty="0"/>
              <a:t>Use of a new ERCM IE to </a:t>
            </a:r>
            <a:r>
              <a:rPr lang="fr-FR" sz="1800" dirty="0" err="1"/>
              <a:t>be</a:t>
            </a:r>
            <a:r>
              <a:rPr lang="fr-FR" sz="1800" dirty="0"/>
              <a:t> </a:t>
            </a:r>
            <a:r>
              <a:rPr lang="fr-FR" sz="1800" dirty="0" err="1"/>
              <a:t>included</a:t>
            </a:r>
            <a:r>
              <a:rPr lang="fr-FR" sz="1800" dirty="0"/>
              <a:t> in the beacon frame </a:t>
            </a:r>
            <a:r>
              <a:rPr lang="fr-FR" sz="1800" dirty="0" err="1"/>
              <a:t>including</a:t>
            </a:r>
            <a:r>
              <a:rPr lang="fr-FR" sz="1800" dirty="0"/>
              <a:t>  an ERCM Change </a:t>
            </a:r>
            <a:r>
              <a:rPr lang="fr-FR" sz="1800" dirty="0" err="1"/>
              <a:t>counter</a:t>
            </a:r>
            <a:r>
              <a:rPr lang="fr-FR" sz="1800" dirty="0"/>
              <a:t> </a:t>
            </a:r>
            <a:r>
              <a:rPr lang="fr-FR" sz="1800" dirty="0" err="1"/>
              <a:t>corresponding</a:t>
            </a:r>
            <a:r>
              <a:rPr lang="fr-FR" sz="1800" dirty="0"/>
              <a:t> to the </a:t>
            </a:r>
            <a:r>
              <a:rPr lang="fr-FR" sz="1800" dirty="0" err="1"/>
              <a:t>number</a:t>
            </a:r>
            <a:r>
              <a:rPr lang="fr-FR" sz="1800" dirty="0"/>
              <a:t> of </a:t>
            </a:r>
            <a:r>
              <a:rPr lang="fr-FR" sz="1800" dirty="0" err="1"/>
              <a:t>TBTTs</a:t>
            </a:r>
            <a:r>
              <a:rPr lang="fr-FR" sz="1800" dirty="0"/>
              <a:t> </a:t>
            </a:r>
            <a:r>
              <a:rPr lang="fr-FR" sz="1800" dirty="0" err="1"/>
              <a:t>until</a:t>
            </a:r>
            <a:r>
              <a:rPr lang="fr-FR" sz="1800" dirty="0"/>
              <a:t> the </a:t>
            </a:r>
            <a:r>
              <a:rPr lang="fr-FR" sz="1800" dirty="0" err="1"/>
              <a:t>next</a:t>
            </a:r>
            <a:r>
              <a:rPr lang="fr-FR" sz="1800" dirty="0"/>
              <a:t> transient MAC </a:t>
            </a:r>
            <a:r>
              <a:rPr lang="fr-FR" sz="1800" dirty="0" err="1"/>
              <a:t>address</a:t>
            </a:r>
            <a:r>
              <a:rPr lang="fr-FR" sz="1800" dirty="0"/>
              <a:t> </a:t>
            </a:r>
            <a:r>
              <a:rPr lang="fr-FR" sz="1800" dirty="0" err="1"/>
              <a:t>is</a:t>
            </a:r>
            <a:r>
              <a:rPr lang="fr-FR" sz="1800" dirty="0"/>
              <a:t> effective</a:t>
            </a: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Non-AP Initiation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Use of a new action frame </a:t>
            </a:r>
            <a:r>
              <a:rPr lang="fr-FR" dirty="0" err="1"/>
              <a:t>including</a:t>
            </a:r>
            <a:r>
              <a:rPr lang="fr-FR" dirty="0"/>
              <a:t>  an ERCM Change date </a:t>
            </a:r>
            <a:r>
              <a:rPr lang="fr-FR" dirty="0" err="1"/>
              <a:t>corresponding</a:t>
            </a:r>
            <a:r>
              <a:rPr lang="fr-FR" dirty="0"/>
              <a:t> to the </a:t>
            </a:r>
            <a:r>
              <a:rPr lang="fr-FR" dirty="0" err="1"/>
              <a:t>number</a:t>
            </a:r>
            <a:r>
              <a:rPr lang="fr-FR" dirty="0"/>
              <a:t> of </a:t>
            </a:r>
            <a:r>
              <a:rPr lang="fr-FR" dirty="0" err="1"/>
              <a:t>TBTTs</a:t>
            </a:r>
            <a:r>
              <a:rPr lang="fr-FR" dirty="0"/>
              <a:t> </a:t>
            </a:r>
            <a:r>
              <a:rPr lang="fr-FR" dirty="0" err="1"/>
              <a:t>until</a:t>
            </a:r>
            <a:r>
              <a:rPr lang="fr-FR" dirty="0"/>
              <a:t> the </a:t>
            </a:r>
            <a:r>
              <a:rPr lang="fr-FR" dirty="0" err="1"/>
              <a:t>next</a:t>
            </a:r>
            <a:r>
              <a:rPr lang="fr-FR" dirty="0"/>
              <a:t> transient MAC </a:t>
            </a:r>
            <a:r>
              <a:rPr lang="fr-FR" dirty="0" err="1"/>
              <a:t>address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effective</a:t>
            </a:r>
            <a:endParaRPr lang="en-GB" dirty="0"/>
          </a:p>
          <a:p>
            <a:endParaRPr lang="en-GB" dirty="0"/>
          </a:p>
          <a:p>
            <a:r>
              <a:rPr lang="en-GB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981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Main principle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6F123B1-D687-4936-8AC6-DEAB726ED8C2}"/>
              </a:ext>
            </a:extLst>
          </p:cNvPr>
          <p:cNvGrpSpPr/>
          <p:nvPr/>
        </p:nvGrpSpPr>
        <p:grpSpPr>
          <a:xfrm>
            <a:off x="1181083" y="2895600"/>
            <a:ext cx="4495796" cy="2812497"/>
            <a:chOff x="1481951" y="1945056"/>
            <a:chExt cx="5854015" cy="3590256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2D3E0402-CBCA-4A41-B7E3-65786EFE173B}"/>
                </a:ext>
              </a:extLst>
            </p:cNvPr>
            <p:cNvSpPr/>
            <p:nvPr/>
          </p:nvSpPr>
          <p:spPr>
            <a:xfrm>
              <a:off x="3787016" y="2535651"/>
              <a:ext cx="1105984" cy="3599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 indent="0" algn="ctr" defTabSz="914400" eaLnBrk="1" fontAlgn="auto" hangingPunct="1">
                <a:lnSpc>
                  <a:spcPct val="12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5B9BD5"/>
                </a:buClr>
                <a:buSzTx/>
                <a:buFontTx/>
                <a:buNone/>
              </a:pPr>
              <a:r>
                <a:rPr lang="en-GB" sz="1100" dirty="0">
                  <a:solidFill>
                    <a:prstClr val="black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Beacon</a:t>
              </a:r>
              <a:endParaRPr lang="en-US" sz="1100" dirty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cxnSp>
          <p:nvCxnSpPr>
            <p:cNvPr id="43" name="Straight Arrow Connector 69">
              <a:extLst>
                <a:ext uri="{FF2B5EF4-FFF2-40B4-BE49-F238E27FC236}">
                  <a16:creationId xmlns:a16="http://schemas.microsoft.com/office/drawing/2014/main" id="{01B6EA2A-A138-431E-90CF-7315CF4BC39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676608" y="4925109"/>
              <a:ext cx="228617" cy="271792"/>
            </a:xfrm>
            <a:prstGeom prst="straightConnector1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dash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44" name="Straight Arrow Connector 61">
              <a:extLst>
                <a:ext uri="{FF2B5EF4-FFF2-40B4-BE49-F238E27FC236}">
                  <a16:creationId xmlns:a16="http://schemas.microsoft.com/office/drawing/2014/main" id="{749AE79A-6458-44DF-85EF-115D69C0AFD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69229" y="2876142"/>
              <a:ext cx="2448000" cy="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F9B4685-9C88-41E8-BEAB-682DA9753B97}"/>
                </a:ext>
              </a:extLst>
            </p:cNvPr>
            <p:cNvSpPr/>
            <p:nvPr/>
          </p:nvSpPr>
          <p:spPr>
            <a:xfrm>
              <a:off x="3263900" y="2940032"/>
              <a:ext cx="2253539" cy="326954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ERCM Change counter = k</a:t>
              </a:r>
            </a:p>
          </p:txBody>
        </p:sp>
        <p:sp>
          <p:nvSpPr>
            <p:cNvPr id="46" name="TextBox 5">
              <a:extLst>
                <a:ext uri="{FF2B5EF4-FFF2-40B4-BE49-F238E27FC236}">
                  <a16:creationId xmlns:a16="http://schemas.microsoft.com/office/drawing/2014/main" id="{29A503C2-95B1-4BEA-AB04-95E1AD83A06E}"/>
                </a:ext>
              </a:extLst>
            </p:cNvPr>
            <p:cNvSpPr txBox="1"/>
            <p:nvPr/>
          </p:nvSpPr>
          <p:spPr>
            <a:xfrm>
              <a:off x="5129401" y="1945056"/>
              <a:ext cx="1028118" cy="359903"/>
            </a:xfrm>
            <a:prstGeom prst="rect">
              <a:avLst/>
            </a:prstGeom>
            <a:noFill/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2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5B9BD5"/>
                </a:buClr>
                <a:buSzTx/>
                <a:buFontTx/>
                <a:buNone/>
                <a:tabLst/>
                <a:defRPr/>
              </a:pPr>
              <a:r>
                <a:rPr kumimoji="1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AP</a:t>
              </a:r>
            </a:p>
          </p:txBody>
        </p:sp>
        <p:sp>
          <p:nvSpPr>
            <p:cNvPr id="49" name="TextBox 6">
              <a:extLst>
                <a:ext uri="{FF2B5EF4-FFF2-40B4-BE49-F238E27FC236}">
                  <a16:creationId xmlns:a16="http://schemas.microsoft.com/office/drawing/2014/main" id="{E297A28F-0710-4356-863B-DA128DBEDAC6}"/>
                </a:ext>
              </a:extLst>
            </p:cNvPr>
            <p:cNvSpPr txBox="1"/>
            <p:nvPr/>
          </p:nvSpPr>
          <p:spPr>
            <a:xfrm>
              <a:off x="2628262" y="1958146"/>
              <a:ext cx="1051984" cy="619208"/>
            </a:xfrm>
            <a:prstGeom prst="rect">
              <a:avLst/>
            </a:prstGeom>
            <a:noFill/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2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5B9BD5"/>
                </a:buClr>
                <a:buSzTx/>
                <a:buFontTx/>
                <a:buNone/>
                <a:tabLst/>
                <a:defRPr/>
              </a:pPr>
              <a:r>
                <a:rPr kumimoji="1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Non-AP STA</a:t>
              </a:r>
            </a:p>
          </p:txBody>
        </p:sp>
        <p:cxnSp>
          <p:nvCxnSpPr>
            <p:cNvPr id="52" name="Straight Connector 88">
              <a:extLst>
                <a:ext uri="{FF2B5EF4-FFF2-40B4-BE49-F238E27FC236}">
                  <a16:creationId xmlns:a16="http://schemas.microsoft.com/office/drawing/2014/main" id="{0D4BCCBF-7A93-4C01-811A-08A1F98D27D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53404" y="2295921"/>
              <a:ext cx="0" cy="306000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394DAD24-3B81-4C40-8B9E-7A797496F2E2}"/>
                </a:ext>
              </a:extLst>
            </p:cNvPr>
            <p:cNvSpPr/>
            <p:nvPr/>
          </p:nvSpPr>
          <p:spPr>
            <a:xfrm>
              <a:off x="3812416" y="4526221"/>
              <a:ext cx="1105984" cy="3599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 indent="0" algn="ctr" defTabSz="914400" eaLnBrk="1" fontAlgn="auto" hangingPunct="1">
                <a:lnSpc>
                  <a:spcPct val="12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5B9BD5"/>
                </a:buClr>
                <a:buSzTx/>
                <a:buFontTx/>
                <a:buNone/>
              </a:pPr>
              <a:r>
                <a:rPr lang="en-GB" sz="1100" dirty="0">
                  <a:solidFill>
                    <a:prstClr val="black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Beacon</a:t>
              </a:r>
              <a:endParaRPr lang="en-US" sz="1100" dirty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cxnSp>
          <p:nvCxnSpPr>
            <p:cNvPr id="56" name="Straight Arrow Connector 61">
              <a:extLst>
                <a:ext uri="{FF2B5EF4-FFF2-40B4-BE49-F238E27FC236}">
                  <a16:creationId xmlns:a16="http://schemas.microsoft.com/office/drawing/2014/main" id="{E6FAC81F-EFC9-436F-8ABB-F752663D4F4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94629" y="4866712"/>
              <a:ext cx="2448000" cy="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1CB80AAC-D1D8-44AD-90B8-0DC7827B9952}"/>
                </a:ext>
              </a:extLst>
            </p:cNvPr>
            <p:cNvSpPr/>
            <p:nvPr/>
          </p:nvSpPr>
          <p:spPr>
            <a:xfrm>
              <a:off x="3276600" y="4968702"/>
              <a:ext cx="2253539" cy="326954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ERCM Change counter = 0</a:t>
              </a:r>
            </a:p>
          </p:txBody>
        </p:sp>
        <p:cxnSp>
          <p:nvCxnSpPr>
            <p:cNvPr id="60" name="Straight Connector 88">
              <a:extLst>
                <a:ext uri="{FF2B5EF4-FFF2-40B4-BE49-F238E27FC236}">
                  <a16:creationId xmlns:a16="http://schemas.microsoft.com/office/drawing/2014/main" id="{E7055790-160C-48FB-99BA-551296F3FBF9}"/>
                </a:ext>
              </a:extLst>
            </p:cNvPr>
            <p:cNvCxnSpPr>
              <a:cxnSpLocks/>
              <a:stCxn id="49" idx="2"/>
            </p:cNvCxnSpPr>
            <p:nvPr/>
          </p:nvCxnSpPr>
          <p:spPr>
            <a:xfrm flipH="1">
              <a:off x="3140363" y="2577354"/>
              <a:ext cx="13891" cy="2791657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56498475-5857-4586-9FD4-078F3F991E6D}"/>
                </a:ext>
              </a:extLst>
            </p:cNvPr>
            <p:cNvSpPr/>
            <p:nvPr/>
          </p:nvSpPr>
          <p:spPr>
            <a:xfrm>
              <a:off x="3807463" y="3284395"/>
              <a:ext cx="1105984" cy="3599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 indent="0" algn="ctr" defTabSz="914400" eaLnBrk="1" fontAlgn="auto" hangingPunct="1">
                <a:lnSpc>
                  <a:spcPct val="12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5B9BD5"/>
                </a:buClr>
                <a:buSzTx/>
                <a:buFontTx/>
                <a:buNone/>
              </a:pPr>
              <a:r>
                <a:rPr lang="en-GB" sz="1100" dirty="0">
                  <a:solidFill>
                    <a:prstClr val="black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Beacon</a:t>
              </a:r>
              <a:endParaRPr lang="en-US" sz="1100" dirty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1272740F-5C33-4100-9637-F0F1EE20D39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89675" y="3624886"/>
              <a:ext cx="2448000" cy="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8527A04F-660B-4953-BB6D-C49EF956C421}"/>
                </a:ext>
              </a:extLst>
            </p:cNvPr>
            <p:cNvSpPr/>
            <p:nvPr/>
          </p:nvSpPr>
          <p:spPr>
            <a:xfrm>
              <a:off x="3284346" y="3688776"/>
              <a:ext cx="2253539" cy="326954"/>
            </a:xfrm>
            <a:prstGeom prst="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ERCM Change counter = k-1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0BC640B-8447-4C7E-A807-96917B4023B3}"/>
                </a:ext>
              </a:extLst>
            </p:cNvPr>
            <p:cNvSpPr/>
            <p:nvPr/>
          </p:nvSpPr>
          <p:spPr>
            <a:xfrm>
              <a:off x="3274351" y="4137777"/>
              <a:ext cx="2253539" cy="326954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…</a:t>
              </a:r>
            </a:p>
          </p:txBody>
        </p:sp>
        <p:sp>
          <p:nvSpPr>
            <p:cNvPr id="67" name="TextBox 6">
              <a:extLst>
                <a:ext uri="{FF2B5EF4-FFF2-40B4-BE49-F238E27FC236}">
                  <a16:creationId xmlns:a16="http://schemas.microsoft.com/office/drawing/2014/main" id="{5AFFC0E0-E339-4DE3-BBF0-40D2759BCBD8}"/>
                </a:ext>
              </a:extLst>
            </p:cNvPr>
            <p:cNvSpPr txBox="1"/>
            <p:nvPr/>
          </p:nvSpPr>
          <p:spPr>
            <a:xfrm>
              <a:off x="1481951" y="1964773"/>
              <a:ext cx="1051984" cy="619208"/>
            </a:xfrm>
            <a:prstGeom prst="rect">
              <a:avLst/>
            </a:prstGeom>
            <a:noFill/>
            <a:ln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2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5B9BD5"/>
                </a:buClr>
                <a:buSzTx/>
                <a:buFontTx/>
                <a:buNone/>
                <a:tabLst/>
                <a:defRPr/>
              </a:pPr>
              <a:r>
                <a:rPr kumimoji="1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Non-AP STA</a:t>
              </a:r>
            </a:p>
          </p:txBody>
        </p:sp>
        <p:cxnSp>
          <p:nvCxnSpPr>
            <p:cNvPr id="70" name="Straight Connector 88">
              <a:extLst>
                <a:ext uri="{FF2B5EF4-FFF2-40B4-BE49-F238E27FC236}">
                  <a16:creationId xmlns:a16="http://schemas.microsoft.com/office/drawing/2014/main" id="{CC7F9516-6690-4DB9-99A2-4358072B7712}"/>
                </a:ext>
              </a:extLst>
            </p:cNvPr>
            <p:cNvCxnSpPr>
              <a:cxnSpLocks/>
              <a:stCxn id="67" idx="2"/>
            </p:cNvCxnSpPr>
            <p:nvPr/>
          </p:nvCxnSpPr>
          <p:spPr>
            <a:xfrm flipH="1">
              <a:off x="1994052" y="2583982"/>
              <a:ext cx="13891" cy="2791657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Arrow Connector 61">
              <a:extLst>
                <a:ext uri="{FF2B5EF4-FFF2-40B4-BE49-F238E27FC236}">
                  <a16:creationId xmlns:a16="http://schemas.microsoft.com/office/drawing/2014/main" id="{3A605E88-2C3F-4CFD-A709-65A78204067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36548" y="2874395"/>
              <a:ext cx="1077690" cy="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72" name="Straight Arrow Connector 61">
              <a:extLst>
                <a:ext uri="{FF2B5EF4-FFF2-40B4-BE49-F238E27FC236}">
                  <a16:creationId xmlns:a16="http://schemas.microsoft.com/office/drawing/2014/main" id="{BB108735-C8D3-4581-936F-258A7AEC2A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19129" y="3627691"/>
              <a:ext cx="1077690" cy="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73" name="Straight Arrow Connector 61">
              <a:extLst>
                <a:ext uri="{FF2B5EF4-FFF2-40B4-BE49-F238E27FC236}">
                  <a16:creationId xmlns:a16="http://schemas.microsoft.com/office/drawing/2014/main" id="{5EE2F5A1-5549-422E-BE9A-DBA24CA469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32193" y="4868659"/>
              <a:ext cx="1077690" cy="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3DF49D6B-9F4A-49E5-9325-89095F613BC3}"/>
                </a:ext>
              </a:extLst>
            </p:cNvPr>
            <p:cNvSpPr/>
            <p:nvPr/>
          </p:nvSpPr>
          <p:spPr>
            <a:xfrm>
              <a:off x="5687775" y="5175409"/>
              <a:ext cx="1648191" cy="3599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 indent="0" algn="ctr" defTabSz="914400" eaLnBrk="1" fontAlgn="auto" hangingPunct="1">
                <a:lnSpc>
                  <a:spcPct val="12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5B9BD5"/>
                </a:buClr>
                <a:buSzTx/>
                <a:buFontTx/>
                <a:buNone/>
                <a:defRPr/>
              </a:pPr>
              <a:r>
                <a:rPr lang="en-US" sz="1100" dirty="0">
                  <a:solidFill>
                    <a:prstClr val="black"/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ERCM change Date</a:t>
              </a: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A1E76289-1017-4F25-A7B5-D9F3046396CA}"/>
              </a:ext>
            </a:extLst>
          </p:cNvPr>
          <p:cNvSpPr/>
          <p:nvPr/>
        </p:nvSpPr>
        <p:spPr>
          <a:xfrm>
            <a:off x="2180173" y="2062798"/>
            <a:ext cx="19030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hangingPunct="1">
              <a:spcBef>
                <a:spcPts val="600"/>
              </a:spcBef>
            </a:pPr>
            <a:r>
              <a:rPr lang="en-GB" b="1" kern="0" dirty="0">
                <a:solidFill>
                  <a:srgbClr val="000000"/>
                </a:solidFill>
                <a:latin typeface="Times New Roman"/>
                <a:ea typeface="MS Gothic"/>
              </a:rPr>
              <a:t>AP Initiation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8315B67-8438-4106-A891-62EEDE2C9171}"/>
              </a:ext>
            </a:extLst>
          </p:cNvPr>
          <p:cNvSpPr/>
          <p:nvPr/>
        </p:nvSpPr>
        <p:spPr>
          <a:xfrm>
            <a:off x="9647004" y="5450789"/>
            <a:ext cx="1265786" cy="2819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914400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defRPr/>
            </a:pPr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ERCM change Date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E2CB1CE-D1EA-4979-ADE8-04F32BC02FBB}"/>
              </a:ext>
            </a:extLst>
          </p:cNvPr>
          <p:cNvSpPr/>
          <p:nvPr/>
        </p:nvSpPr>
        <p:spPr>
          <a:xfrm>
            <a:off x="7220582" y="4099441"/>
            <a:ext cx="2331395" cy="2819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914400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</a:pPr>
            <a:r>
              <a:rPr lang="en-GB" sz="1100" dirty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ERCM change Response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cxnSp>
        <p:nvCxnSpPr>
          <p:cNvPr id="35" name="Straight Arrow Connector 69">
            <a:extLst>
              <a:ext uri="{FF2B5EF4-FFF2-40B4-BE49-F238E27FC236}">
                <a16:creationId xmlns:a16="http://schemas.microsoft.com/office/drawing/2014/main" id="{B9A506A1-8ECF-4127-8282-7EB148A11C77}"/>
              </a:ext>
            </a:extLst>
          </p:cNvPr>
          <p:cNvCxnSpPr>
            <a:cxnSpLocks/>
          </p:cNvCxnSpPr>
          <p:nvPr/>
        </p:nvCxnSpPr>
        <p:spPr>
          <a:xfrm flipH="1" flipV="1">
            <a:off x="9634577" y="5230466"/>
            <a:ext cx="190902" cy="283826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/>
            </a:solidFill>
            <a:prstDash val="dash"/>
            <a:miter lim="800000"/>
            <a:headEnd type="none" w="med" len="med"/>
            <a:tailEnd type="triangle"/>
          </a:ln>
          <a:effectLst/>
        </p:spPr>
      </p:cxnSp>
      <p:cxnSp>
        <p:nvCxnSpPr>
          <p:cNvPr id="36" name="Straight Arrow Connector 61">
            <a:extLst>
              <a:ext uri="{FF2B5EF4-FFF2-40B4-BE49-F238E27FC236}">
                <a16:creationId xmlns:a16="http://schemas.microsoft.com/office/drawing/2014/main" id="{FC6AFB2F-19B5-4330-9C3B-D1BE5E2F2416}"/>
              </a:ext>
            </a:extLst>
          </p:cNvPr>
          <p:cNvCxnSpPr>
            <a:cxnSpLocks/>
          </p:cNvCxnSpPr>
          <p:nvPr/>
        </p:nvCxnSpPr>
        <p:spPr>
          <a:xfrm flipH="1">
            <a:off x="7139626" y="4439932"/>
            <a:ext cx="2448000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7" name="TextBox 5">
            <a:extLst>
              <a:ext uri="{FF2B5EF4-FFF2-40B4-BE49-F238E27FC236}">
                <a16:creationId xmlns:a16="http://schemas.microsoft.com/office/drawing/2014/main" id="{8CD97DF8-81B3-41D2-886A-DE888E841F7E}"/>
              </a:ext>
            </a:extLst>
          </p:cNvPr>
          <p:cNvSpPr txBox="1"/>
          <p:nvPr/>
        </p:nvSpPr>
        <p:spPr>
          <a:xfrm>
            <a:off x="9099798" y="2775558"/>
            <a:ext cx="1028118" cy="281937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tabLst/>
              <a:defRPr/>
            </a:pPr>
            <a:r>
              <a:rPr kumimoji="1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AP</a:t>
            </a:r>
          </a:p>
        </p:txBody>
      </p:sp>
      <p:sp>
        <p:nvSpPr>
          <p:cNvPr id="38" name="TextBox 6">
            <a:extLst>
              <a:ext uri="{FF2B5EF4-FFF2-40B4-BE49-F238E27FC236}">
                <a16:creationId xmlns:a16="http://schemas.microsoft.com/office/drawing/2014/main" id="{29F5CCEC-C098-405E-AB1F-545D3920A4EE}"/>
              </a:ext>
            </a:extLst>
          </p:cNvPr>
          <p:cNvSpPr txBox="1"/>
          <p:nvPr/>
        </p:nvSpPr>
        <p:spPr>
          <a:xfrm>
            <a:off x="6598660" y="2788648"/>
            <a:ext cx="1051984" cy="281937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tabLst/>
              <a:defRPr/>
            </a:pPr>
            <a:r>
              <a:rPr kumimoji="1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Non-AP STA</a:t>
            </a:r>
          </a:p>
        </p:txBody>
      </p:sp>
      <p:cxnSp>
        <p:nvCxnSpPr>
          <p:cNvPr id="39" name="Straight Connector 88">
            <a:extLst>
              <a:ext uri="{FF2B5EF4-FFF2-40B4-BE49-F238E27FC236}">
                <a16:creationId xmlns:a16="http://schemas.microsoft.com/office/drawing/2014/main" id="{A0D846B9-249F-47AD-BED6-131C1D1A2F55}"/>
              </a:ext>
            </a:extLst>
          </p:cNvPr>
          <p:cNvCxnSpPr>
            <a:cxnSpLocks/>
          </p:cNvCxnSpPr>
          <p:nvPr/>
        </p:nvCxnSpPr>
        <p:spPr>
          <a:xfrm flipH="1">
            <a:off x="7110761" y="3139513"/>
            <a:ext cx="0" cy="230400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88">
            <a:extLst>
              <a:ext uri="{FF2B5EF4-FFF2-40B4-BE49-F238E27FC236}">
                <a16:creationId xmlns:a16="http://schemas.microsoft.com/office/drawing/2014/main" id="{EC41441B-CDA8-4A20-BDC8-49CB12F711FA}"/>
              </a:ext>
            </a:extLst>
          </p:cNvPr>
          <p:cNvCxnSpPr>
            <a:cxnSpLocks/>
          </p:cNvCxnSpPr>
          <p:nvPr/>
        </p:nvCxnSpPr>
        <p:spPr>
          <a:xfrm flipH="1">
            <a:off x="9623801" y="3122160"/>
            <a:ext cx="0" cy="230400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5637F4F8-354E-4912-8348-EC8A808A46CF}"/>
              </a:ext>
            </a:extLst>
          </p:cNvPr>
          <p:cNvSpPr/>
          <p:nvPr/>
        </p:nvSpPr>
        <p:spPr>
          <a:xfrm>
            <a:off x="7782813" y="4852050"/>
            <a:ext cx="1105984" cy="2819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914400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</a:pPr>
            <a:r>
              <a:rPr lang="en-GB" sz="1100" dirty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Beacon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cxnSp>
        <p:nvCxnSpPr>
          <p:cNvPr id="47" name="Straight Arrow Connector 61">
            <a:extLst>
              <a:ext uri="{FF2B5EF4-FFF2-40B4-BE49-F238E27FC236}">
                <a16:creationId xmlns:a16="http://schemas.microsoft.com/office/drawing/2014/main" id="{FF30B248-BA1F-4876-BF09-BFF4A9ABB9E7}"/>
              </a:ext>
            </a:extLst>
          </p:cNvPr>
          <p:cNvCxnSpPr>
            <a:cxnSpLocks/>
          </p:cNvCxnSpPr>
          <p:nvPr/>
        </p:nvCxnSpPr>
        <p:spPr>
          <a:xfrm flipH="1">
            <a:off x="7165026" y="5192541"/>
            <a:ext cx="2448000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012D3367-F1E3-45FE-AFB1-695B3FCA50F7}"/>
              </a:ext>
            </a:extLst>
          </p:cNvPr>
          <p:cNvSpPr/>
          <p:nvPr/>
        </p:nvSpPr>
        <p:spPr>
          <a:xfrm>
            <a:off x="7376413" y="3291057"/>
            <a:ext cx="1928366" cy="2819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914400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</a:pPr>
            <a:r>
              <a:rPr lang="en-GB" sz="1100" dirty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ERCM change Request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cxnSp>
        <p:nvCxnSpPr>
          <p:cNvPr id="50" name="Straight Arrow Connector 61">
            <a:extLst>
              <a:ext uri="{FF2B5EF4-FFF2-40B4-BE49-F238E27FC236}">
                <a16:creationId xmlns:a16="http://schemas.microsoft.com/office/drawing/2014/main" id="{DF13BB5C-6BD6-4671-BAC1-0E04E7074908}"/>
              </a:ext>
            </a:extLst>
          </p:cNvPr>
          <p:cNvCxnSpPr>
            <a:cxnSpLocks/>
          </p:cNvCxnSpPr>
          <p:nvPr/>
        </p:nvCxnSpPr>
        <p:spPr>
          <a:xfrm flipH="1">
            <a:off x="7150401" y="3616522"/>
            <a:ext cx="2448000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1FD707C7-5CFE-40EF-900D-E13CAFA7FA8A}"/>
              </a:ext>
            </a:extLst>
          </p:cNvPr>
          <p:cNvSpPr/>
          <p:nvPr/>
        </p:nvSpPr>
        <p:spPr>
          <a:xfrm>
            <a:off x="7272397" y="3695438"/>
            <a:ext cx="2253539" cy="326954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ERCM Change Date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806CD3D-E4B9-4D9F-BC2E-72B24A205D17}"/>
              </a:ext>
            </a:extLst>
          </p:cNvPr>
          <p:cNvSpPr/>
          <p:nvPr/>
        </p:nvSpPr>
        <p:spPr>
          <a:xfrm>
            <a:off x="7239227" y="4472267"/>
            <a:ext cx="2253539" cy="32695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E88B27F-3C8C-4174-8A49-EB9B0DB81539}"/>
              </a:ext>
            </a:extLst>
          </p:cNvPr>
          <p:cNvSpPr/>
          <p:nvPr/>
        </p:nvSpPr>
        <p:spPr>
          <a:xfrm>
            <a:off x="7447623" y="1998788"/>
            <a:ext cx="25539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hangingPunct="1">
              <a:spcBef>
                <a:spcPts val="600"/>
              </a:spcBef>
            </a:pPr>
            <a:r>
              <a:rPr lang="en-GB" b="1" kern="0" dirty="0">
                <a:solidFill>
                  <a:srgbClr val="000000"/>
                </a:solidFill>
                <a:latin typeface="Times New Roman"/>
                <a:ea typeface="MS Gothic"/>
              </a:rPr>
              <a:t>Non-AP Initiation</a:t>
            </a:r>
          </a:p>
        </p:txBody>
      </p:sp>
    </p:spTree>
    <p:extLst>
      <p:ext uri="{BB962C8B-B14F-4D97-AF65-F5344CB8AC3E}">
        <p14:creationId xmlns:p14="http://schemas.microsoft.com/office/powerpoint/2010/main" val="10766636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EB489-5296-49AD-B0CD-E7B0BB821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AA830-C8F4-4EBB-A342-4D35C72FAB9C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/>
            <a:r>
              <a:rPr lang="en-US" dirty="0"/>
              <a:t>The user privacy is now ensured also when the non-AP STA is associated.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D9839-F83F-4FCB-8675-D67797C5C0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3CBDD-1420-464C-8075-AFC38790FD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233BD3-7426-4B03-8E80-7C5C175B1D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539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802-11-Association MAC Address AID based</Template>
  <TotalTime>782</TotalTime>
  <Words>835</Words>
  <Application>Microsoft Office PowerPoint</Application>
  <PresentationFormat>Widescreen</PresentationFormat>
  <Paragraphs>175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MS Gothic</vt:lpstr>
      <vt:lpstr>MS Mincho</vt:lpstr>
      <vt:lpstr>ＭＳ Ｐゴシック</vt:lpstr>
      <vt:lpstr>Arial</vt:lpstr>
      <vt:lpstr>Arial Unicode MS</vt:lpstr>
      <vt:lpstr>Calibri</vt:lpstr>
      <vt:lpstr>Times New Roman</vt:lpstr>
      <vt:lpstr>Office Theme</vt:lpstr>
      <vt:lpstr>Document</vt:lpstr>
      <vt:lpstr>Enhanced Randomized and Changing MAC address (ERCM)</vt:lpstr>
      <vt:lpstr>Revisions</vt:lpstr>
      <vt:lpstr>Abstract</vt:lpstr>
      <vt:lpstr>Overview</vt:lpstr>
      <vt:lpstr>ERCM Key</vt:lpstr>
      <vt:lpstr>New transient MAC address</vt:lpstr>
      <vt:lpstr>Synchronous change of the MAC address </vt:lpstr>
      <vt:lpstr>Main principle</vt:lpstr>
      <vt:lpstr>Benefits</vt:lpstr>
      <vt:lpstr>References</vt:lpstr>
      <vt:lpstr>ERCM Capability</vt:lpstr>
      <vt:lpstr>ERCM Action frame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Randomized and Changing MAC address</dc:title>
  <dc:creator>BARON Stephane</dc:creator>
  <cp:lastModifiedBy>BARON Stephane</cp:lastModifiedBy>
  <cp:revision>39</cp:revision>
  <cp:lastPrinted>1601-01-01T00:00:00Z</cp:lastPrinted>
  <dcterms:created xsi:type="dcterms:W3CDTF">2021-11-03T17:02:22Z</dcterms:created>
  <dcterms:modified xsi:type="dcterms:W3CDTF">2022-01-18T13:47:54Z</dcterms:modified>
</cp:coreProperties>
</file>