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289" r:id="rId3"/>
    <p:sldId id="282" r:id="rId4"/>
    <p:sldId id="305" r:id="rId5"/>
    <p:sldId id="291" r:id="rId6"/>
    <p:sldId id="303" r:id="rId7"/>
    <p:sldId id="304" r:id="rId8"/>
    <p:sldId id="298" r:id="rId9"/>
    <p:sldId id="306" r:id="rId10"/>
    <p:sldId id="307" r:id="rId11"/>
    <p:sldId id="308" r:id="rId12"/>
    <p:sldId id="309" r:id="rId13"/>
    <p:sldId id="310" r:id="rId14"/>
    <p:sldId id="311" r:id="rId15"/>
    <p:sldId id="312" r:id="rId16"/>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9900"/>
    <a:srgbClr val="66FF99"/>
    <a:srgbClr val="FF9966"/>
    <a:srgbClr val="FF9933"/>
    <a:srgbClr val="FFFF00"/>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6380" autoAdjust="0"/>
  </p:normalViewPr>
  <p:slideViewPr>
    <p:cSldViewPr>
      <p:cViewPr varScale="1">
        <p:scale>
          <a:sx n="71" d="100"/>
          <a:sy n="71" d="100"/>
        </p:scale>
        <p:origin x="1164" y="40"/>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3552" y="-300"/>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4209269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Graham Smith, SR Technologies</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916918" cy="276999"/>
          </a:xfrm>
        </p:spPr>
        <p:txBody>
          <a:bodyPr/>
          <a:lstStyle/>
          <a:p>
            <a:pPr>
              <a:defRPr/>
            </a:pPr>
            <a:r>
              <a:rPr lang="en-US" smtClean="0"/>
              <a:t>Jan 2022</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8" name="Date Placeholder 7"/>
          <p:cNvSpPr>
            <a:spLocks noGrp="1"/>
          </p:cNvSpPr>
          <p:nvPr>
            <p:ph type="dt" sz="half" idx="10"/>
          </p:nvPr>
        </p:nvSpPr>
        <p:spPr>
          <a:xfrm>
            <a:off x="696913" y="332601"/>
            <a:ext cx="916918" cy="276999"/>
          </a:xfrm>
        </p:spPr>
        <p:txBody>
          <a:bodyPr/>
          <a:lstStyle/>
          <a:p>
            <a:pPr>
              <a:defRPr/>
            </a:pPr>
            <a:r>
              <a:rPr lang="en-US" smtClean="0"/>
              <a:t>Jan 2022</a:t>
            </a:r>
            <a:endParaRPr lang="en-US" dirty="0"/>
          </a:p>
        </p:txBody>
      </p:sp>
      <p:sp>
        <p:nvSpPr>
          <p:cNvPr id="9" name="Footer Placeholder 8"/>
          <p:cNvSpPr>
            <a:spLocks noGrp="1"/>
          </p:cNvSpPr>
          <p:nvPr>
            <p:ph type="ftr" sz="quarter" idx="11"/>
          </p:nvPr>
        </p:nvSpPr>
        <p:spPr/>
        <p:txBody>
          <a:bodyPr/>
          <a:lstStyle/>
          <a:p>
            <a:pPr>
              <a:defRPr/>
            </a:pPr>
            <a:r>
              <a:rPr lang="en-US" smtClean="0"/>
              <a:t>Graham Smith, SR Technologies</a:t>
            </a:r>
            <a:endParaRPr lang="en-US"/>
          </a:p>
        </p:txBody>
      </p:sp>
      <p:sp>
        <p:nvSpPr>
          <p:cNvPr id="10" name="Slide Number Placeholder 9"/>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Jan 2022</a:t>
            </a:r>
            <a:endParaRPr lang="en-US" dirty="0"/>
          </a:p>
        </p:txBody>
      </p:sp>
      <p:sp>
        <p:nvSpPr>
          <p:cNvPr id="1029" name="Rectangle 5"/>
          <p:cNvSpPr>
            <a:spLocks noGrp="1" noChangeArrowheads="1"/>
          </p:cNvSpPr>
          <p:nvPr>
            <p:ph type="ftr" sz="quarter" idx="3"/>
          </p:nvPr>
        </p:nvSpPr>
        <p:spPr bwMode="auto">
          <a:xfrm>
            <a:off x="6518434" y="6475413"/>
            <a:ext cx="20254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dirty="0" smtClean="0"/>
              <a:t>Graham Smith, SR Technologies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802.11-21/0085r0</a:t>
            </a:r>
            <a:endParaRPr lang="en-US" sz="1800"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Jan 2022</a:t>
            </a:r>
            <a:endParaRPr lang="en-US" sz="1800" dirty="0" smtClean="0"/>
          </a:p>
        </p:txBody>
      </p:sp>
      <p:sp>
        <p:nvSpPr>
          <p:cNvPr id="3077" name="Rectangle 2"/>
          <p:cNvSpPr>
            <a:spLocks noGrp="1" noChangeArrowheads="1"/>
          </p:cNvSpPr>
          <p:nvPr>
            <p:ph type="title"/>
          </p:nvPr>
        </p:nvSpPr>
        <p:spPr>
          <a:xfrm>
            <a:off x="685800" y="838200"/>
            <a:ext cx="7772400" cy="1066800"/>
          </a:xfrm>
          <a:noFill/>
        </p:spPr>
        <p:txBody>
          <a:bodyPr/>
          <a:lstStyle/>
          <a:p>
            <a:r>
              <a:rPr lang="en-US" dirty="0" smtClean="0"/>
              <a:t>TG </a:t>
            </a:r>
            <a:r>
              <a:rPr lang="en-US" dirty="0" err="1" smtClean="0"/>
              <a:t>bh</a:t>
            </a:r>
            <a:r>
              <a:rPr lang="en-US" dirty="0" smtClean="0"/>
              <a:t/>
            </a:r>
            <a:br>
              <a:rPr lang="en-US" dirty="0" smtClean="0"/>
            </a:br>
            <a:r>
              <a:rPr lang="en-US" dirty="0" smtClean="0"/>
              <a:t>Identifiable Random MAC Address</a:t>
            </a:r>
            <a:br>
              <a:rPr lang="en-US" dirty="0" smtClean="0"/>
            </a:br>
            <a:r>
              <a:rPr lang="en-US" dirty="0" smtClean="0"/>
              <a:t>Discussion - Protection against Spoofing</a:t>
            </a:r>
          </a:p>
        </p:txBody>
      </p:sp>
      <p:sp>
        <p:nvSpPr>
          <p:cNvPr id="3078" name="Rectangle 6"/>
          <p:cNvSpPr>
            <a:spLocks noGrp="1" noChangeArrowheads="1"/>
          </p:cNvSpPr>
          <p:nvPr>
            <p:ph type="body" idx="1"/>
          </p:nvPr>
        </p:nvSpPr>
        <p:spPr>
          <a:xfrm>
            <a:off x="647607" y="2209800"/>
            <a:ext cx="7772400" cy="381000"/>
          </a:xfrm>
          <a:noFill/>
        </p:spPr>
        <p:txBody>
          <a:bodyPr/>
          <a:lstStyle/>
          <a:p>
            <a:pPr algn="ctr">
              <a:lnSpc>
                <a:spcPct val="90000"/>
              </a:lnSpc>
              <a:buFontTx/>
              <a:buNone/>
            </a:pPr>
            <a:r>
              <a:rPr lang="en-US" sz="2000" dirty="0" smtClean="0"/>
              <a:t>Date:</a:t>
            </a:r>
            <a:r>
              <a:rPr lang="en-US" sz="2000" b="0" dirty="0" smtClean="0"/>
              <a:t> 2022-01</a:t>
            </a:r>
          </a:p>
        </p:txBody>
      </p:sp>
      <p:sp>
        <p:nvSpPr>
          <p:cNvPr id="3080" name="Rectangle 12"/>
          <p:cNvSpPr>
            <a:spLocks noChangeArrowheads="1"/>
          </p:cNvSpPr>
          <p:nvPr/>
        </p:nvSpPr>
        <p:spPr bwMode="auto">
          <a:xfrm>
            <a:off x="637005" y="313804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sp>
        <p:nvSpPr>
          <p:cNvPr id="3" name="Footer Placeholder 2"/>
          <p:cNvSpPr>
            <a:spLocks noGrp="1"/>
          </p:cNvSpPr>
          <p:nvPr>
            <p:ph type="ftr" sz="quarter" idx="11"/>
          </p:nvPr>
        </p:nvSpPr>
        <p:spPr/>
        <p:txBody>
          <a:bodyPr/>
          <a:lstStyle/>
          <a:p>
            <a:pPr>
              <a:defRPr/>
            </a:pPr>
            <a:r>
              <a:rPr lang="en-US" smtClean="0"/>
              <a:t>Graham Smith, SR Technologies</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684238396"/>
              </p:ext>
            </p:extLst>
          </p:nvPr>
        </p:nvGraphicFramePr>
        <p:xfrm>
          <a:off x="1133831" y="3697247"/>
          <a:ext cx="7162800" cy="1179555"/>
        </p:xfrm>
        <a:graphic>
          <a:graphicData uri="http://schemas.openxmlformats.org/drawingml/2006/table">
            <a:tbl>
              <a:tblPr firstRow="1" bandRow="1">
                <a:tableStyleId>{5940675A-B579-460E-94D1-54222C63F5DA}</a:tableStyleId>
              </a:tblPr>
              <a:tblGrid>
                <a:gridCol w="1432560">
                  <a:extLst>
                    <a:ext uri="{9D8B030D-6E8A-4147-A177-3AD203B41FA5}">
                      <a16:colId xmlns:a16="http://schemas.microsoft.com/office/drawing/2014/main" val="367919905"/>
                    </a:ext>
                  </a:extLst>
                </a:gridCol>
                <a:gridCol w="1432560">
                  <a:extLst>
                    <a:ext uri="{9D8B030D-6E8A-4147-A177-3AD203B41FA5}">
                      <a16:colId xmlns:a16="http://schemas.microsoft.com/office/drawing/2014/main" val="183324270"/>
                    </a:ext>
                  </a:extLst>
                </a:gridCol>
                <a:gridCol w="1432560">
                  <a:extLst>
                    <a:ext uri="{9D8B030D-6E8A-4147-A177-3AD203B41FA5}">
                      <a16:colId xmlns:a16="http://schemas.microsoft.com/office/drawing/2014/main" val="2681071824"/>
                    </a:ext>
                  </a:extLst>
                </a:gridCol>
                <a:gridCol w="1036318">
                  <a:extLst>
                    <a:ext uri="{9D8B030D-6E8A-4147-A177-3AD203B41FA5}">
                      <a16:colId xmlns:a16="http://schemas.microsoft.com/office/drawing/2014/main" val="3659536808"/>
                    </a:ext>
                  </a:extLst>
                </a:gridCol>
                <a:gridCol w="1828802">
                  <a:extLst>
                    <a:ext uri="{9D8B030D-6E8A-4147-A177-3AD203B41FA5}">
                      <a16:colId xmlns:a16="http://schemas.microsoft.com/office/drawing/2014/main" val="181059685"/>
                    </a:ext>
                  </a:extLst>
                </a:gridCol>
              </a:tblGrid>
              <a:tr h="393185">
                <a:tc>
                  <a:txBody>
                    <a:bodyPr/>
                    <a:lstStyle/>
                    <a:p>
                      <a:pPr algn="ctr"/>
                      <a:r>
                        <a:rPr lang="en-US" b="1" dirty="0" smtClean="0"/>
                        <a:t>Name</a:t>
                      </a:r>
                      <a:endParaRPr lang="en-US" b="1" dirty="0"/>
                    </a:p>
                  </a:txBody>
                  <a:tcPr/>
                </a:tc>
                <a:tc>
                  <a:txBody>
                    <a:bodyPr/>
                    <a:lstStyle/>
                    <a:p>
                      <a:pPr algn="ctr"/>
                      <a:r>
                        <a:rPr lang="en-US" b="1" dirty="0" smtClean="0"/>
                        <a:t>Company</a:t>
                      </a:r>
                      <a:endParaRPr lang="en-US" b="1" dirty="0"/>
                    </a:p>
                  </a:txBody>
                  <a:tcPr/>
                </a:tc>
                <a:tc>
                  <a:txBody>
                    <a:bodyPr/>
                    <a:lstStyle/>
                    <a:p>
                      <a:pPr algn="ctr"/>
                      <a:r>
                        <a:rPr lang="en-US" b="1" dirty="0" smtClean="0"/>
                        <a:t>Address</a:t>
                      </a:r>
                      <a:endParaRPr lang="en-US" b="1" dirty="0"/>
                    </a:p>
                  </a:txBody>
                  <a:tcPr/>
                </a:tc>
                <a:tc>
                  <a:txBody>
                    <a:bodyPr/>
                    <a:lstStyle/>
                    <a:p>
                      <a:pPr algn="ctr"/>
                      <a:r>
                        <a:rPr lang="en-US" b="1" dirty="0" smtClean="0"/>
                        <a:t>Phone</a:t>
                      </a:r>
                      <a:endParaRPr lang="en-US" b="1" dirty="0"/>
                    </a:p>
                  </a:txBody>
                  <a:tcPr/>
                </a:tc>
                <a:tc>
                  <a:txBody>
                    <a:bodyPr/>
                    <a:lstStyle/>
                    <a:p>
                      <a:pPr algn="ctr"/>
                      <a:r>
                        <a:rPr lang="en-US" b="1" dirty="0" smtClean="0"/>
                        <a:t>email</a:t>
                      </a:r>
                      <a:endParaRPr lang="en-US" b="1" dirty="0"/>
                    </a:p>
                  </a:txBody>
                  <a:tcPr/>
                </a:tc>
                <a:extLst>
                  <a:ext uri="{0D108BD9-81ED-4DB2-BD59-A6C34878D82A}">
                    <a16:rowId xmlns:a16="http://schemas.microsoft.com/office/drawing/2014/main" val="1043191694"/>
                  </a:ext>
                </a:extLst>
              </a:tr>
              <a:tr h="393185">
                <a:tc>
                  <a:txBody>
                    <a:bodyPr/>
                    <a:lstStyle/>
                    <a:p>
                      <a:r>
                        <a:rPr lang="en-US" sz="1400" dirty="0" smtClean="0"/>
                        <a:t>Graham Smith</a:t>
                      </a:r>
                      <a:endParaRPr lang="en-US" sz="1400" dirty="0"/>
                    </a:p>
                  </a:txBody>
                  <a:tcPr/>
                </a:tc>
                <a:tc>
                  <a:txBody>
                    <a:bodyPr/>
                    <a:lstStyle/>
                    <a:p>
                      <a:r>
                        <a:rPr lang="en-US" sz="1400" dirty="0" smtClean="0"/>
                        <a:t>SRT</a:t>
                      </a:r>
                      <a:r>
                        <a:rPr lang="en-US" sz="1400" baseline="0" dirty="0" smtClean="0"/>
                        <a:t> Group</a:t>
                      </a:r>
                      <a:endParaRPr lang="en-US" sz="1400" dirty="0"/>
                    </a:p>
                  </a:txBody>
                  <a:tcPr/>
                </a:tc>
                <a:tc>
                  <a:txBody>
                    <a:bodyPr/>
                    <a:lstStyle/>
                    <a:p>
                      <a:r>
                        <a:rPr lang="en-US" sz="1400" dirty="0" smtClean="0"/>
                        <a:t>Sunrise , FL</a:t>
                      </a:r>
                      <a:endParaRPr lang="en-US" sz="1400" dirty="0"/>
                    </a:p>
                  </a:txBody>
                  <a:tcPr/>
                </a:tc>
                <a:tc>
                  <a:txBody>
                    <a:bodyPr/>
                    <a:lstStyle/>
                    <a:p>
                      <a:endParaRPr lang="en-US" sz="1400" dirty="0"/>
                    </a:p>
                  </a:txBody>
                  <a:tcPr/>
                </a:tc>
                <a:tc>
                  <a:txBody>
                    <a:bodyPr/>
                    <a:lstStyle/>
                    <a:p>
                      <a:r>
                        <a:rPr lang="en-US" sz="1400" dirty="0" smtClean="0"/>
                        <a:t>gsmith@srtrl.com</a:t>
                      </a:r>
                      <a:endParaRPr lang="en-US" sz="1400" dirty="0"/>
                    </a:p>
                  </a:txBody>
                  <a:tcPr/>
                </a:tc>
                <a:extLst>
                  <a:ext uri="{0D108BD9-81ED-4DB2-BD59-A6C34878D82A}">
                    <a16:rowId xmlns:a16="http://schemas.microsoft.com/office/drawing/2014/main" val="2518716959"/>
                  </a:ext>
                </a:extLst>
              </a:tr>
              <a:tr h="393185">
                <a:tc>
                  <a:txBody>
                    <a:bodyPr/>
                    <a:lstStyle/>
                    <a:p>
                      <a:endParaRPr lang="en-US" sz="1400"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3145035632"/>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295400"/>
            <a:ext cx="7772400" cy="5103813"/>
          </a:xfrm>
        </p:spPr>
        <p:txBody>
          <a:bodyPr/>
          <a:lstStyle/>
          <a:p>
            <a:r>
              <a:rPr lang="en-US" sz="2000" dirty="0"/>
              <a:t>Scenario:</a:t>
            </a:r>
          </a:p>
          <a:p>
            <a:pPr lvl="1"/>
            <a:r>
              <a:rPr lang="en-US" sz="1800" dirty="0" smtClean="0"/>
              <a:t>Third party captures the IRMA </a:t>
            </a:r>
            <a:r>
              <a:rPr lang="en-US" sz="1800" dirty="0"/>
              <a:t>and IRM OKM</a:t>
            </a:r>
          </a:p>
          <a:p>
            <a:pPr lvl="1"/>
            <a:r>
              <a:rPr lang="en-US" sz="1800" dirty="0" smtClean="0"/>
              <a:t>Third party brute strength calculates IRMK, (unlikely but let’s assume)</a:t>
            </a:r>
          </a:p>
          <a:p>
            <a:pPr lvl="3"/>
            <a:r>
              <a:rPr lang="en-GB" sz="1400" dirty="0"/>
              <a:t>72 bit </a:t>
            </a:r>
            <a:r>
              <a:rPr lang="en-GB" sz="1400" dirty="0" smtClean="0"/>
              <a:t>IRMK,   2</a:t>
            </a:r>
            <a:r>
              <a:rPr lang="en-GB" sz="1400" baseline="30000" dirty="0" smtClean="0"/>
              <a:t>63</a:t>
            </a:r>
            <a:r>
              <a:rPr lang="en-GB" sz="1400" dirty="0" smtClean="0"/>
              <a:t> </a:t>
            </a:r>
            <a:r>
              <a:rPr lang="en-GB" sz="1400" dirty="0"/>
              <a:t>= 9.22 x </a:t>
            </a:r>
            <a:r>
              <a:rPr lang="en-GB" sz="1400" dirty="0" smtClean="0"/>
              <a:t>10</a:t>
            </a:r>
            <a:r>
              <a:rPr lang="en-GB" sz="1400" baseline="30000" dirty="0" smtClean="0"/>
              <a:t>18</a:t>
            </a:r>
            <a:r>
              <a:rPr lang="en-GB" sz="1400" dirty="0"/>
              <a:t> </a:t>
            </a:r>
            <a:r>
              <a:rPr lang="en-GB" sz="1400" dirty="0" smtClean="0"/>
              <a:t>   1 </a:t>
            </a:r>
            <a:r>
              <a:rPr lang="en-GB" sz="1400" dirty="0"/>
              <a:t>day = 8.64 x 10</a:t>
            </a:r>
            <a:r>
              <a:rPr lang="en-GB" sz="1400" baseline="30000" dirty="0"/>
              <a:t>16 </a:t>
            </a:r>
            <a:r>
              <a:rPr lang="en-GB" sz="1400" dirty="0" err="1"/>
              <a:t>tera</a:t>
            </a:r>
            <a:r>
              <a:rPr lang="en-GB" sz="1400" dirty="0"/>
              <a:t> </a:t>
            </a:r>
            <a:r>
              <a:rPr lang="en-GB" sz="1400" dirty="0" smtClean="0"/>
              <a:t>OKMs    (see note)</a:t>
            </a:r>
            <a:endParaRPr lang="en-US" sz="1400" dirty="0"/>
          </a:p>
          <a:p>
            <a:pPr lvl="3"/>
            <a:r>
              <a:rPr lang="en-GB" sz="1400" dirty="0" smtClean="0"/>
              <a:t>hence</a:t>
            </a:r>
            <a:r>
              <a:rPr lang="en-GB" sz="1400" dirty="0"/>
              <a:t>, about 100 </a:t>
            </a:r>
            <a:r>
              <a:rPr lang="en-GB" sz="1400" dirty="0" smtClean="0"/>
              <a:t>days at 1 </a:t>
            </a:r>
            <a:r>
              <a:rPr lang="en-GB" sz="1400" dirty="0" err="1" smtClean="0"/>
              <a:t>terahash</a:t>
            </a:r>
            <a:r>
              <a:rPr lang="en-GB" sz="1400" dirty="0" smtClean="0"/>
              <a:t>/sec</a:t>
            </a:r>
            <a:endParaRPr lang="en-US" sz="1400" dirty="0" smtClean="0"/>
          </a:p>
          <a:p>
            <a:pPr marL="685800" lvl="2" indent="-342900"/>
            <a:r>
              <a:rPr lang="en-US" sz="1600" dirty="0"/>
              <a:t>Rogue STA tries to associate using an IRMA and a correct IRM OKM</a:t>
            </a:r>
          </a:p>
          <a:p>
            <a:r>
              <a:rPr lang="en-US" sz="2000" dirty="0" smtClean="0"/>
              <a:t>What </a:t>
            </a:r>
            <a:r>
              <a:rPr lang="en-US" sz="2000" dirty="0"/>
              <a:t>happens</a:t>
            </a:r>
            <a:r>
              <a:rPr lang="en-US" sz="2000" dirty="0" smtClean="0"/>
              <a:t>:</a:t>
            </a:r>
          </a:p>
          <a:p>
            <a:pPr lvl="1"/>
            <a:r>
              <a:rPr lang="en-US" sz="1800" dirty="0"/>
              <a:t>AP does not find the IRMK </a:t>
            </a:r>
            <a:r>
              <a:rPr lang="en-US" sz="1800" dirty="0" smtClean="0"/>
              <a:t>and might </a:t>
            </a:r>
            <a:r>
              <a:rPr lang="en-US" sz="1800" dirty="0"/>
              <a:t>request an IRMK (with reason “No IRMK found</a:t>
            </a:r>
            <a:r>
              <a:rPr lang="en-US" sz="1800" dirty="0" smtClean="0"/>
              <a:t>”)</a:t>
            </a:r>
            <a:endParaRPr lang="en-US" sz="1800" dirty="0"/>
          </a:p>
          <a:p>
            <a:r>
              <a:rPr lang="en-US" sz="2000" dirty="0" smtClean="0"/>
              <a:t>Why</a:t>
            </a:r>
            <a:r>
              <a:rPr lang="en-US" sz="2000" dirty="0"/>
              <a:t>?</a:t>
            </a:r>
          </a:p>
          <a:p>
            <a:pPr lvl="1"/>
            <a:r>
              <a:rPr lang="en-US" sz="1800" dirty="0"/>
              <a:t>When the ‘real’ STA associated with that IRMK, it was recognized by AP and then a </a:t>
            </a:r>
            <a:r>
              <a:rPr lang="en-US" sz="1800" u="sng" dirty="0"/>
              <a:t>new IRMK </a:t>
            </a:r>
            <a:r>
              <a:rPr lang="en-US" sz="1800" dirty="0"/>
              <a:t>was issued.</a:t>
            </a:r>
          </a:p>
          <a:p>
            <a:r>
              <a:rPr lang="en-US" sz="2000" dirty="0"/>
              <a:t>Result:</a:t>
            </a:r>
          </a:p>
          <a:p>
            <a:pPr lvl="1"/>
            <a:r>
              <a:rPr lang="en-US" sz="1800" dirty="0"/>
              <a:t>Rogue STA cannot masquerade as the real </a:t>
            </a:r>
            <a:r>
              <a:rPr lang="en-US" sz="1800" dirty="0" smtClean="0"/>
              <a:t>STA even if it found the correct IRMK from a previous association.</a:t>
            </a:r>
          </a:p>
          <a:p>
            <a:pPr marL="0" indent="0">
              <a:buNone/>
            </a:pPr>
            <a:r>
              <a:rPr lang="en-US" sz="1400" b="0" i="1" dirty="0" smtClean="0"/>
              <a:t>Note: 2</a:t>
            </a:r>
            <a:r>
              <a:rPr lang="en-US" sz="1400" b="0" i="1" baseline="30000" dirty="0" smtClean="0"/>
              <a:t>63</a:t>
            </a:r>
            <a:r>
              <a:rPr lang="en-US" sz="1400" b="0" i="1" dirty="0" smtClean="0"/>
              <a:t> assumes the IRMK Check was included</a:t>
            </a:r>
            <a:endParaRPr lang="en-US" sz="1400" b="0" i="1" dirty="0"/>
          </a:p>
          <a:p>
            <a:pPr lvl="1"/>
            <a:endParaRPr lang="en-US" sz="1800" dirty="0"/>
          </a:p>
          <a:p>
            <a:endParaRPr lang="en-US" dirty="0"/>
          </a:p>
        </p:txBody>
      </p:sp>
      <p:sp>
        <p:nvSpPr>
          <p:cNvPr id="3" name="Title 2"/>
          <p:cNvSpPr>
            <a:spLocks noGrp="1"/>
          </p:cNvSpPr>
          <p:nvPr>
            <p:ph type="title"/>
          </p:nvPr>
        </p:nvSpPr>
        <p:spPr>
          <a:xfrm>
            <a:off x="685800" y="685800"/>
            <a:ext cx="7772400" cy="609600"/>
          </a:xfrm>
        </p:spPr>
        <p:txBody>
          <a:bodyPr/>
          <a:lstStyle/>
          <a:p>
            <a:r>
              <a:rPr lang="en-US" dirty="0" smtClean="0"/>
              <a:t>Third Party snooping </a:t>
            </a:r>
            <a:endParaRPr lang="en-US" dirty="0"/>
          </a:p>
        </p:txBody>
      </p:sp>
      <p:sp>
        <p:nvSpPr>
          <p:cNvPr id="4" name="Date Placeholder 3"/>
          <p:cNvSpPr>
            <a:spLocks noGrp="1"/>
          </p:cNvSpPr>
          <p:nvPr>
            <p:ph type="dt" sz="half" idx="10"/>
          </p:nvPr>
        </p:nvSpPr>
        <p:spPr/>
        <p:txBody>
          <a:bodyPr/>
          <a:lstStyle/>
          <a:p>
            <a:pPr>
              <a:defRPr/>
            </a:pPr>
            <a:r>
              <a:rPr lang="en-US" smtClean="0"/>
              <a:t>Jan 2022</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10</a:t>
            </a:fld>
            <a:endParaRPr lang="en-US" dirty="0"/>
          </a:p>
        </p:txBody>
      </p:sp>
    </p:spTree>
    <p:extLst>
      <p:ext uri="{BB962C8B-B14F-4D97-AF65-F5344CB8AC3E}">
        <p14:creationId xmlns:p14="http://schemas.microsoft.com/office/powerpoint/2010/main" val="2681767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3" y="1181707"/>
            <a:ext cx="7772400" cy="5407399"/>
          </a:xfrm>
        </p:spPr>
        <p:txBody>
          <a:bodyPr/>
          <a:lstStyle/>
          <a:p>
            <a:r>
              <a:rPr lang="en-US" sz="2000" dirty="0" smtClean="0"/>
              <a:t>Scenario (</a:t>
            </a:r>
            <a:r>
              <a:rPr lang="en-US" sz="1800" dirty="0" smtClean="0"/>
              <a:t>assume AP has all the correct credentials)</a:t>
            </a:r>
            <a:endParaRPr lang="en-US" sz="2000" dirty="0" smtClean="0"/>
          </a:p>
          <a:p>
            <a:pPr lvl="1"/>
            <a:r>
              <a:rPr lang="en-US" sz="1800" dirty="0" smtClean="0"/>
              <a:t>Rogue AP spoofs an AP that is attractive to the “real” STA</a:t>
            </a:r>
          </a:p>
          <a:p>
            <a:pPr lvl="1"/>
            <a:r>
              <a:rPr lang="en-US" sz="1800" dirty="0" smtClean="0"/>
              <a:t>STA decides to associate</a:t>
            </a:r>
          </a:p>
          <a:p>
            <a:r>
              <a:rPr lang="en-US" sz="1800" dirty="0"/>
              <a:t>STA indicates “Known</a:t>
            </a:r>
            <a:r>
              <a:rPr lang="en-US" sz="1800" dirty="0" smtClean="0"/>
              <a:t>” or “Unknown”</a:t>
            </a:r>
            <a:endParaRPr lang="en-US" sz="1800" dirty="0"/>
          </a:p>
          <a:p>
            <a:pPr lvl="1"/>
            <a:r>
              <a:rPr lang="en-US" sz="1800" b="1" dirty="0" smtClean="0"/>
              <a:t>What happens</a:t>
            </a:r>
            <a:r>
              <a:rPr lang="en-US" sz="1800" dirty="0" smtClean="0"/>
              <a:t>:</a:t>
            </a:r>
          </a:p>
          <a:p>
            <a:pPr lvl="2"/>
            <a:r>
              <a:rPr lang="en-US" sz="1600" dirty="0" smtClean="0"/>
              <a:t>AP </a:t>
            </a:r>
            <a:r>
              <a:rPr lang="en-US" sz="1600" dirty="0"/>
              <a:t>accepts association and sends IRMK </a:t>
            </a:r>
            <a:r>
              <a:rPr lang="en-US" sz="1600" dirty="0" smtClean="0"/>
              <a:t>request</a:t>
            </a:r>
            <a:endParaRPr lang="en-US" sz="1600" dirty="0"/>
          </a:p>
          <a:p>
            <a:pPr lvl="2"/>
            <a:r>
              <a:rPr lang="en-US" sz="1600" dirty="0"/>
              <a:t>STA sends a new </a:t>
            </a:r>
            <a:r>
              <a:rPr lang="en-US" sz="1600" dirty="0" smtClean="0"/>
              <a:t>IRMK</a:t>
            </a:r>
          </a:p>
          <a:p>
            <a:pPr lvl="1"/>
            <a:r>
              <a:rPr lang="en-US" sz="1800" b="1" dirty="0" smtClean="0"/>
              <a:t>Result</a:t>
            </a:r>
            <a:r>
              <a:rPr lang="en-US" sz="1800" dirty="0" smtClean="0"/>
              <a:t>:</a:t>
            </a:r>
          </a:p>
          <a:p>
            <a:pPr lvl="2"/>
            <a:r>
              <a:rPr lang="en-US" sz="1600" dirty="0" smtClean="0"/>
              <a:t>AP has an IRMK for that STA.</a:t>
            </a:r>
          </a:p>
          <a:p>
            <a:pPr lvl="1"/>
            <a:r>
              <a:rPr lang="en-US" sz="1800" b="1" dirty="0" smtClean="0"/>
              <a:t>Discussio</a:t>
            </a:r>
            <a:r>
              <a:rPr lang="en-US" sz="1800" dirty="0" smtClean="0"/>
              <a:t>n</a:t>
            </a:r>
          </a:p>
          <a:p>
            <a:pPr lvl="2"/>
            <a:r>
              <a:rPr lang="en-US" sz="1600" dirty="0" smtClean="0"/>
              <a:t>No different than STA associating not using IRM</a:t>
            </a:r>
          </a:p>
          <a:p>
            <a:pPr lvl="2"/>
            <a:r>
              <a:rPr lang="en-US" sz="1600" dirty="0" smtClean="0"/>
              <a:t>Only if rogue AP spoofs a “known” AP, if STA goes back to the “known” AP, it will not be recognized and STA will receive request for new IRMK. </a:t>
            </a:r>
            <a:endParaRPr lang="en-US" sz="1400" dirty="0" smtClean="0"/>
          </a:p>
          <a:p>
            <a:pPr lvl="2"/>
            <a:r>
              <a:rPr lang="en-US" sz="1600" dirty="0" smtClean="0"/>
              <a:t>STA has not disclosed any device or user information, but presumably spoof AP could interrogate it.  </a:t>
            </a:r>
            <a:endParaRPr lang="en-US" sz="1600" dirty="0"/>
          </a:p>
          <a:p>
            <a:pPr lvl="2"/>
            <a:r>
              <a:rPr lang="en-US" sz="1600" dirty="0" smtClean="0"/>
              <a:t>This is only a </a:t>
            </a:r>
            <a:r>
              <a:rPr lang="en-US" sz="1600" dirty="0" smtClean="0"/>
              <a:t>“problem” </a:t>
            </a:r>
            <a:r>
              <a:rPr lang="en-US" sz="1600" dirty="0" smtClean="0"/>
              <a:t>if STA associates i.e., AP has all the right credentials.</a:t>
            </a:r>
          </a:p>
          <a:p>
            <a:pPr marL="857250" lvl="2" indent="0">
              <a:buNone/>
            </a:pPr>
            <a:r>
              <a:rPr lang="en-US" sz="2000" b="1" dirty="0" smtClean="0"/>
              <a:t>BUT……</a:t>
            </a:r>
            <a:endParaRPr lang="en-US" sz="2000" b="1" dirty="0" smtClean="0"/>
          </a:p>
          <a:p>
            <a:pPr lvl="1"/>
            <a:endParaRPr lang="en-US" dirty="0"/>
          </a:p>
          <a:p>
            <a:endParaRPr lang="en-US" dirty="0" smtClean="0"/>
          </a:p>
          <a:p>
            <a:pPr marL="457200" lvl="1" indent="0">
              <a:buNone/>
            </a:pPr>
            <a:endParaRPr lang="en-US" dirty="0" smtClean="0"/>
          </a:p>
          <a:p>
            <a:pPr lvl="2"/>
            <a:endParaRPr lang="en-US" dirty="0" smtClean="0"/>
          </a:p>
          <a:p>
            <a:pPr marL="457200" lvl="1" indent="0">
              <a:buNone/>
            </a:pPr>
            <a:endParaRPr lang="en-US" dirty="0"/>
          </a:p>
        </p:txBody>
      </p:sp>
      <p:sp>
        <p:nvSpPr>
          <p:cNvPr id="3" name="Title 2"/>
          <p:cNvSpPr>
            <a:spLocks noGrp="1"/>
          </p:cNvSpPr>
          <p:nvPr>
            <p:ph type="title"/>
          </p:nvPr>
        </p:nvSpPr>
        <p:spPr>
          <a:xfrm>
            <a:off x="685800" y="685800"/>
            <a:ext cx="7772400" cy="609600"/>
          </a:xfrm>
        </p:spPr>
        <p:txBody>
          <a:bodyPr/>
          <a:lstStyle/>
          <a:p>
            <a:r>
              <a:rPr lang="en-US" dirty="0" smtClean="0"/>
              <a:t>AP Spoof</a:t>
            </a:r>
            <a:endParaRPr lang="en-US" dirty="0"/>
          </a:p>
        </p:txBody>
      </p:sp>
      <p:sp>
        <p:nvSpPr>
          <p:cNvPr id="4" name="Date Placeholder 3"/>
          <p:cNvSpPr>
            <a:spLocks noGrp="1"/>
          </p:cNvSpPr>
          <p:nvPr>
            <p:ph type="dt" sz="half" idx="10"/>
          </p:nvPr>
        </p:nvSpPr>
        <p:spPr/>
        <p:txBody>
          <a:bodyPr/>
          <a:lstStyle/>
          <a:p>
            <a:pPr>
              <a:defRPr/>
            </a:pPr>
            <a:r>
              <a:rPr lang="en-US" smtClean="0"/>
              <a:t>Jan 2022</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11</a:t>
            </a:fld>
            <a:endParaRPr lang="en-US" dirty="0"/>
          </a:p>
        </p:txBody>
      </p:sp>
    </p:spTree>
    <p:extLst>
      <p:ext uri="{BB962C8B-B14F-4D97-AF65-F5344CB8AC3E}">
        <p14:creationId xmlns:p14="http://schemas.microsoft.com/office/powerpoint/2010/main" val="1419778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0019" y="1381873"/>
            <a:ext cx="7772400" cy="4495800"/>
          </a:xfrm>
        </p:spPr>
        <p:txBody>
          <a:bodyPr/>
          <a:lstStyle/>
          <a:p>
            <a:r>
              <a:rPr lang="en-US" sz="2000" dirty="0" smtClean="0"/>
              <a:t>IF this Spoof AP were considered a real threat, then an IRMK Check could be added to the AP IRMK Request frame</a:t>
            </a:r>
          </a:p>
          <a:p>
            <a:r>
              <a:rPr lang="en-US" sz="2000" dirty="0" smtClean="0"/>
              <a:t>Once associated as “Known” AP sends IRMK Request</a:t>
            </a:r>
          </a:p>
          <a:p>
            <a:pPr lvl="1"/>
            <a:r>
              <a:rPr lang="en-US" sz="1800" dirty="0" smtClean="0"/>
              <a:t>It is assumed that the AP has recognized the IRMK for the STA</a:t>
            </a:r>
          </a:p>
          <a:p>
            <a:pPr lvl="1"/>
            <a:r>
              <a:rPr lang="en-US" sz="1800" dirty="0" smtClean="0"/>
              <a:t>If “IRMK Check” field is added, then STA can check that the AP has the correct IRMK.</a:t>
            </a:r>
          </a:p>
          <a:p>
            <a:pPr lvl="1"/>
            <a:r>
              <a:rPr lang="en-US" sz="1800" dirty="0" smtClean="0"/>
              <a:t>Obviously the spoof AP cannot do this so it has to revert to sending New IRMK Request, with a reason “No IRMK found”.</a:t>
            </a:r>
          </a:p>
          <a:p>
            <a:pPr lvl="1"/>
            <a:endParaRPr lang="en-US" sz="1800" dirty="0" smtClean="0"/>
          </a:p>
          <a:p>
            <a:pPr lvl="1"/>
            <a:r>
              <a:rPr lang="en-US" sz="1800" dirty="0" smtClean="0"/>
              <a:t>Up to STA whether to provide new IRMK or not</a:t>
            </a:r>
          </a:p>
          <a:p>
            <a:pPr lvl="2"/>
            <a:r>
              <a:rPr lang="en-US" sz="1600" dirty="0" smtClean="0"/>
              <a:t>Based on time since last visit?  Type of AP/network? Never? </a:t>
            </a:r>
          </a:p>
          <a:p>
            <a:pPr lvl="2"/>
            <a:r>
              <a:rPr lang="en-US" sz="1600" dirty="0" smtClean="0"/>
              <a:t>If suspicious disassociate?</a:t>
            </a:r>
          </a:p>
          <a:p>
            <a:pPr lvl="2"/>
            <a:r>
              <a:rPr lang="en-US" sz="1600" dirty="0" smtClean="0"/>
              <a:t>Does it matter?  IRMK has no information.</a:t>
            </a:r>
          </a:p>
          <a:p>
            <a:pPr marL="0" indent="0">
              <a:buNone/>
            </a:pPr>
            <a:endParaRPr lang="en-US" dirty="0" smtClean="0"/>
          </a:p>
          <a:p>
            <a:pPr lvl="2"/>
            <a:endParaRPr lang="en-US" dirty="0" smtClean="0"/>
          </a:p>
        </p:txBody>
      </p:sp>
      <p:sp>
        <p:nvSpPr>
          <p:cNvPr id="3" name="Title 2"/>
          <p:cNvSpPr>
            <a:spLocks noGrp="1"/>
          </p:cNvSpPr>
          <p:nvPr>
            <p:ph type="title"/>
          </p:nvPr>
        </p:nvSpPr>
        <p:spPr>
          <a:xfrm>
            <a:off x="685800" y="685800"/>
            <a:ext cx="7772400" cy="534987"/>
          </a:xfrm>
        </p:spPr>
        <p:txBody>
          <a:bodyPr/>
          <a:lstStyle/>
          <a:p>
            <a:r>
              <a:rPr lang="en-US" dirty="0" smtClean="0"/>
              <a:t>Method to prevent/reduce Spoof AP attack</a:t>
            </a:r>
            <a:endParaRPr lang="en-US" dirty="0"/>
          </a:p>
        </p:txBody>
      </p:sp>
      <p:sp>
        <p:nvSpPr>
          <p:cNvPr id="4" name="Date Placeholder 3"/>
          <p:cNvSpPr>
            <a:spLocks noGrp="1"/>
          </p:cNvSpPr>
          <p:nvPr>
            <p:ph type="dt" sz="half" idx="10"/>
          </p:nvPr>
        </p:nvSpPr>
        <p:spPr/>
        <p:txBody>
          <a:bodyPr/>
          <a:lstStyle/>
          <a:p>
            <a:pPr>
              <a:defRPr/>
            </a:pPr>
            <a:r>
              <a:rPr lang="en-US" smtClean="0"/>
              <a:t>Jan 2022</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12</a:t>
            </a:fld>
            <a:endParaRPr lang="en-US" dirty="0"/>
          </a:p>
        </p:txBody>
      </p:sp>
    </p:spTree>
    <p:extLst>
      <p:ext uri="{BB962C8B-B14F-4D97-AF65-F5344CB8AC3E}">
        <p14:creationId xmlns:p14="http://schemas.microsoft.com/office/powerpoint/2010/main" val="1046503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447800"/>
            <a:ext cx="7772400" cy="4648200"/>
          </a:xfrm>
        </p:spPr>
        <p:txBody>
          <a:bodyPr/>
          <a:lstStyle/>
          <a:p>
            <a:r>
              <a:rPr lang="en-US" sz="2000" dirty="0" smtClean="0"/>
              <a:t>This spoof AP case is only a problem if the STA actually associates. </a:t>
            </a:r>
          </a:p>
          <a:p>
            <a:pPr lvl="1"/>
            <a:r>
              <a:rPr lang="en-US" sz="1800" dirty="0" smtClean="0"/>
              <a:t> Not easy to do such an AP unless open or advertised Password.</a:t>
            </a:r>
          </a:p>
          <a:p>
            <a:r>
              <a:rPr lang="en-US" sz="2000" dirty="0" smtClean="0"/>
              <a:t>If the STA does not associate the IRMK is unchanged</a:t>
            </a:r>
          </a:p>
          <a:p>
            <a:pPr lvl="1"/>
            <a:r>
              <a:rPr lang="en-US" sz="1800" dirty="0" smtClean="0"/>
              <a:t>Spoof AP has learn nothing about the STA.  </a:t>
            </a:r>
          </a:p>
          <a:p>
            <a:r>
              <a:rPr lang="en-US" sz="2000" dirty="0" smtClean="0"/>
              <a:t>Worse case is that the IRMK is wrong when STA goes back to the ‘Real’ AP.</a:t>
            </a:r>
          </a:p>
          <a:p>
            <a:pPr lvl="1"/>
            <a:r>
              <a:rPr lang="en-US" sz="1800" dirty="0" smtClean="0"/>
              <a:t>Assumes spoof AP has same address as ‘real’.  Unlikely, tends to be based on SSID.</a:t>
            </a:r>
          </a:p>
          <a:p>
            <a:pPr lvl="1"/>
            <a:r>
              <a:rPr lang="en-US" sz="1800" dirty="0" smtClean="0"/>
              <a:t>STA would receive a New IRMK request worse case.</a:t>
            </a:r>
          </a:p>
          <a:p>
            <a:pPr marL="457200" lvl="1" indent="0">
              <a:buNone/>
            </a:pPr>
            <a:endParaRPr lang="en-US" sz="1800" dirty="0" smtClean="0"/>
          </a:p>
          <a:p>
            <a:r>
              <a:rPr lang="en-US" sz="2000" dirty="0" smtClean="0"/>
              <a:t>Is the problem enough to add the IRMK Check to every IRMK Request? At the moment I don’t think so, but could be done easily if others felt that AP Spoof is a real problem.</a:t>
            </a:r>
          </a:p>
        </p:txBody>
      </p:sp>
      <p:sp>
        <p:nvSpPr>
          <p:cNvPr id="3" name="Title 2"/>
          <p:cNvSpPr>
            <a:spLocks noGrp="1"/>
          </p:cNvSpPr>
          <p:nvPr>
            <p:ph type="title"/>
          </p:nvPr>
        </p:nvSpPr>
        <p:spPr>
          <a:xfrm>
            <a:off x="685800" y="685800"/>
            <a:ext cx="7772400" cy="609600"/>
          </a:xfrm>
        </p:spPr>
        <p:txBody>
          <a:bodyPr/>
          <a:lstStyle/>
          <a:p>
            <a:r>
              <a:rPr lang="en-US" dirty="0" smtClean="0"/>
              <a:t>Spoof </a:t>
            </a:r>
            <a:r>
              <a:rPr lang="en-US" dirty="0" smtClean="0"/>
              <a:t>AP discussion</a:t>
            </a:r>
            <a:endParaRPr lang="en-US" dirty="0"/>
          </a:p>
        </p:txBody>
      </p:sp>
      <p:sp>
        <p:nvSpPr>
          <p:cNvPr id="4" name="Date Placeholder 3"/>
          <p:cNvSpPr>
            <a:spLocks noGrp="1"/>
          </p:cNvSpPr>
          <p:nvPr>
            <p:ph type="dt" sz="half" idx="10"/>
          </p:nvPr>
        </p:nvSpPr>
        <p:spPr/>
        <p:txBody>
          <a:bodyPr/>
          <a:lstStyle/>
          <a:p>
            <a:pPr>
              <a:defRPr/>
            </a:pPr>
            <a:r>
              <a:rPr lang="en-US" smtClean="0"/>
              <a:t>Jan 2022</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13</a:t>
            </a:fld>
            <a:endParaRPr lang="en-US" dirty="0"/>
          </a:p>
        </p:txBody>
      </p:sp>
    </p:spTree>
    <p:extLst>
      <p:ext uri="{BB962C8B-B14F-4D97-AF65-F5344CB8AC3E}">
        <p14:creationId xmlns:p14="http://schemas.microsoft.com/office/powerpoint/2010/main" val="37921537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295399"/>
            <a:ext cx="7772400" cy="5180013"/>
          </a:xfrm>
        </p:spPr>
        <p:txBody>
          <a:bodyPr/>
          <a:lstStyle/>
          <a:p>
            <a:r>
              <a:rPr lang="en-US" sz="1800" dirty="0" smtClean="0"/>
              <a:t>Spoof STA is not a problem.  </a:t>
            </a:r>
          </a:p>
          <a:p>
            <a:r>
              <a:rPr lang="en-US" sz="1800" dirty="0" smtClean="0"/>
              <a:t>Is a Spoof AP a real life threat?</a:t>
            </a:r>
          </a:p>
          <a:p>
            <a:pPr lvl="1"/>
            <a:r>
              <a:rPr lang="en-US" sz="1600" dirty="0" smtClean="0"/>
              <a:t>Spoof AP is only a problem if STA associates. ( STA might associate with or without IRM, and decision to associate has nothing to do with IRM)</a:t>
            </a:r>
          </a:p>
          <a:p>
            <a:pPr lvl="1"/>
            <a:r>
              <a:rPr lang="en-US" sz="1600" dirty="0" smtClean="0"/>
              <a:t>IRMK is only a temporary ID.  </a:t>
            </a:r>
          </a:p>
          <a:p>
            <a:pPr lvl="1"/>
            <a:r>
              <a:rPr lang="en-US" sz="1600" dirty="0" smtClean="0"/>
              <a:t>Spoof AP is not doing this to find out the IRMK, it is doing it to interrogate the STA. </a:t>
            </a:r>
          </a:p>
          <a:p>
            <a:pPr lvl="1"/>
            <a:r>
              <a:rPr lang="en-US" sz="1600" dirty="0" smtClean="0"/>
              <a:t>Spoof APs are not easy to set up.</a:t>
            </a:r>
          </a:p>
          <a:p>
            <a:pPr lvl="1"/>
            <a:r>
              <a:rPr lang="en-US" sz="1600" dirty="0" smtClean="0"/>
              <a:t>Would STA see it just as an “attractive AP”?  If so, not lose the IRMK. </a:t>
            </a:r>
          </a:p>
          <a:p>
            <a:r>
              <a:rPr lang="en-US" sz="1800" dirty="0" smtClean="0"/>
              <a:t>Conclusion</a:t>
            </a:r>
          </a:p>
          <a:p>
            <a:pPr lvl="1"/>
            <a:r>
              <a:rPr lang="en-US" sz="1600" dirty="0" smtClean="0"/>
              <a:t>Adding IRMK Check to the IRMK Request restricts spoof AP to having to request a new IRMK with a reason.</a:t>
            </a:r>
          </a:p>
          <a:p>
            <a:pPr lvl="1"/>
            <a:r>
              <a:rPr lang="en-US" sz="1600" dirty="0" smtClean="0"/>
              <a:t>Personally in two minds whether to add this.  Adding Check does provide a firm indication that the correct IRMK has been found and causes spoof AP to ask for a New IRMK. Which is always suspicious.  </a:t>
            </a:r>
          </a:p>
          <a:p>
            <a:pPr lvl="1"/>
            <a:r>
              <a:rPr lang="en-US" sz="1600" dirty="0" smtClean="0"/>
              <a:t>Easy to add. IRMK Request is only 2 octets at the moment and would only become 4.</a:t>
            </a:r>
          </a:p>
          <a:p>
            <a:pPr lvl="1"/>
            <a:endParaRPr lang="en-US" dirty="0"/>
          </a:p>
          <a:p>
            <a:pPr marL="457200" lvl="1" indent="0">
              <a:buNone/>
            </a:pPr>
            <a:endParaRPr lang="en-US" dirty="0" smtClean="0"/>
          </a:p>
          <a:p>
            <a:endParaRPr lang="en-US" dirty="0"/>
          </a:p>
        </p:txBody>
      </p:sp>
      <p:sp>
        <p:nvSpPr>
          <p:cNvPr id="3" name="Title 2"/>
          <p:cNvSpPr>
            <a:spLocks noGrp="1"/>
          </p:cNvSpPr>
          <p:nvPr>
            <p:ph type="title"/>
          </p:nvPr>
        </p:nvSpPr>
        <p:spPr>
          <a:xfrm>
            <a:off x="685800" y="685800"/>
            <a:ext cx="7772400" cy="609600"/>
          </a:xfrm>
        </p:spPr>
        <p:txBody>
          <a:bodyPr/>
          <a:lstStyle/>
          <a:p>
            <a:r>
              <a:rPr lang="en-US" dirty="0" smtClean="0"/>
              <a:t>Summary and Conclusion</a:t>
            </a:r>
            <a:endParaRPr lang="en-US" dirty="0"/>
          </a:p>
        </p:txBody>
      </p:sp>
      <p:sp>
        <p:nvSpPr>
          <p:cNvPr id="4" name="Date Placeholder 3"/>
          <p:cNvSpPr>
            <a:spLocks noGrp="1"/>
          </p:cNvSpPr>
          <p:nvPr>
            <p:ph type="dt" sz="half" idx="10"/>
          </p:nvPr>
        </p:nvSpPr>
        <p:spPr/>
        <p:txBody>
          <a:bodyPr/>
          <a:lstStyle/>
          <a:p>
            <a:pPr>
              <a:defRPr/>
            </a:pPr>
            <a:r>
              <a:rPr lang="en-US" smtClean="0"/>
              <a:t>Jan 2022</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14</a:t>
            </a:fld>
            <a:endParaRPr lang="en-US" dirty="0"/>
          </a:p>
        </p:txBody>
      </p:sp>
    </p:spTree>
    <p:extLst>
      <p:ext uri="{BB962C8B-B14F-4D97-AF65-F5344CB8AC3E}">
        <p14:creationId xmlns:p14="http://schemas.microsoft.com/office/powerpoint/2010/main" val="3656976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8788" y="609600"/>
            <a:ext cx="7772400" cy="5562600"/>
          </a:xfrm>
        </p:spPr>
        <p:txBody>
          <a:bodyPr/>
          <a:lstStyle/>
          <a:p>
            <a:pPr marL="457200" lvl="1" indent="0">
              <a:buNone/>
            </a:pPr>
            <a:r>
              <a:rPr lang="en-US" sz="1800" b="1" dirty="0" smtClean="0"/>
              <a:t>Interested to hear opinions on the Spoof AP case</a:t>
            </a:r>
          </a:p>
          <a:p>
            <a:pPr lvl="1"/>
            <a:r>
              <a:rPr lang="en-US" sz="1800" dirty="0" smtClean="0"/>
              <a:t>Is it real? </a:t>
            </a:r>
          </a:p>
          <a:p>
            <a:pPr lvl="1"/>
            <a:r>
              <a:rPr lang="en-US" sz="1800" dirty="0" smtClean="0"/>
              <a:t>As IRMK changes all the time, and is a ID only for the next association, does it matter?</a:t>
            </a:r>
          </a:p>
          <a:p>
            <a:pPr lvl="1"/>
            <a:r>
              <a:rPr lang="en-US" sz="1800" dirty="0" smtClean="0"/>
              <a:t>Associating to the spoof AP has nothing to do with IRM, but if AP admits it does not have the IRMK, it does provide some level of protection.</a:t>
            </a:r>
          </a:p>
          <a:p>
            <a:pPr lvl="1"/>
            <a:endParaRPr lang="en-US" sz="1800" dirty="0"/>
          </a:p>
          <a:p>
            <a:pPr marL="457200" lvl="1" indent="0">
              <a:buNone/>
            </a:pPr>
            <a:r>
              <a:rPr lang="en-US" sz="1800" dirty="0" smtClean="0"/>
              <a:t>Adding the Check does provide a positive acknowledgment that the AP knows the STA.  Which may be a good thing in itself.  (I did consider this from the onset so maybe I start to lean back that way).</a:t>
            </a:r>
          </a:p>
          <a:p>
            <a:pPr marL="457200" lvl="1" indent="0">
              <a:buNone/>
            </a:pPr>
            <a:r>
              <a:rPr lang="en-US" sz="1800" dirty="0" smtClean="0"/>
              <a:t>Only consideration is what to do if the IRM Check is not right (assuming a real AP could that happen)? </a:t>
            </a:r>
          </a:p>
          <a:p>
            <a:pPr marL="457200" lvl="1" indent="0">
              <a:buNone/>
            </a:pPr>
            <a:r>
              <a:rPr lang="en-US" sz="1800" dirty="0" smtClean="0"/>
              <a:t>A spoof AP would automatically avoid Check and send the New IRMK Request.  Back to so what?  </a:t>
            </a:r>
            <a:endParaRPr lang="en-US" sz="1800" dirty="0"/>
          </a:p>
          <a:p>
            <a:pPr marL="457200" lvl="1" indent="0">
              <a:buNone/>
            </a:pPr>
            <a:endParaRPr lang="en-US" sz="1800" dirty="0"/>
          </a:p>
          <a:p>
            <a:r>
              <a:rPr lang="en-US" sz="1800" dirty="0"/>
              <a:t>Have prepared two version of the IRM text:</a:t>
            </a:r>
          </a:p>
          <a:p>
            <a:pPr lvl="1"/>
            <a:r>
              <a:rPr lang="en-US" sz="1600" dirty="0"/>
              <a:t>With IRMK Check in IRMK Request</a:t>
            </a:r>
          </a:p>
          <a:p>
            <a:pPr lvl="1"/>
            <a:r>
              <a:rPr lang="en-US" sz="1600" dirty="0"/>
              <a:t>Without IRMK Check in IRMK Request</a:t>
            </a:r>
          </a:p>
          <a:p>
            <a:pPr marL="457200" lvl="1" indent="0">
              <a:buNone/>
            </a:pPr>
            <a:r>
              <a:rPr lang="en-US" dirty="0" smtClean="0"/>
              <a:t/>
            </a:r>
            <a:br>
              <a:rPr lang="en-US" dirty="0" smtClean="0"/>
            </a:br>
            <a:endParaRPr lang="en-US" dirty="0"/>
          </a:p>
        </p:txBody>
      </p:sp>
      <p:sp>
        <p:nvSpPr>
          <p:cNvPr id="4" name="Date Placeholder 3"/>
          <p:cNvSpPr>
            <a:spLocks noGrp="1"/>
          </p:cNvSpPr>
          <p:nvPr>
            <p:ph type="dt" sz="half" idx="10"/>
          </p:nvPr>
        </p:nvSpPr>
        <p:spPr/>
        <p:txBody>
          <a:bodyPr/>
          <a:lstStyle/>
          <a:p>
            <a:pPr>
              <a:defRPr/>
            </a:pPr>
            <a:r>
              <a:rPr lang="en-US" smtClean="0"/>
              <a:t>Jan 2022</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15</a:t>
            </a:fld>
            <a:endParaRPr lang="en-US" dirty="0"/>
          </a:p>
        </p:txBody>
      </p:sp>
    </p:spTree>
    <p:extLst>
      <p:ext uri="{BB962C8B-B14F-4D97-AF65-F5344CB8AC3E}">
        <p14:creationId xmlns:p14="http://schemas.microsoft.com/office/powerpoint/2010/main" val="3160453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219200"/>
            <a:ext cx="7772400" cy="4953000"/>
          </a:xfrm>
        </p:spPr>
        <p:txBody>
          <a:bodyPr/>
          <a:lstStyle/>
          <a:p>
            <a:r>
              <a:rPr lang="en-US" sz="1800" dirty="0" smtClean="0"/>
              <a:t>This is a presentation and discussion on “Identifiable Random MAC Address”, IRMA and spoof STA and spoof AP.</a:t>
            </a:r>
          </a:p>
          <a:p>
            <a:endParaRPr lang="en-US" sz="1800" dirty="0"/>
          </a:p>
        </p:txBody>
      </p:sp>
      <p:sp>
        <p:nvSpPr>
          <p:cNvPr id="3" name="Title 2"/>
          <p:cNvSpPr>
            <a:spLocks noGrp="1"/>
          </p:cNvSpPr>
          <p:nvPr>
            <p:ph type="title"/>
          </p:nvPr>
        </p:nvSpPr>
        <p:spPr>
          <a:xfrm>
            <a:off x="685800" y="685800"/>
            <a:ext cx="7772400" cy="609600"/>
          </a:xfrm>
        </p:spPr>
        <p:txBody>
          <a:bodyPr/>
          <a:lstStyle/>
          <a:p>
            <a:r>
              <a:rPr lang="en-US" dirty="0" smtClean="0"/>
              <a:t>Intro</a:t>
            </a:r>
            <a:endParaRPr lang="en-US" dirty="0"/>
          </a:p>
        </p:txBody>
      </p:sp>
      <p:sp>
        <p:nvSpPr>
          <p:cNvPr id="4" name="Date Placeholder 3"/>
          <p:cNvSpPr>
            <a:spLocks noGrp="1"/>
          </p:cNvSpPr>
          <p:nvPr>
            <p:ph type="dt" sz="half" idx="10"/>
          </p:nvPr>
        </p:nvSpPr>
        <p:spPr>
          <a:xfrm>
            <a:off x="696913" y="332601"/>
            <a:ext cx="878446" cy="276999"/>
          </a:xfrm>
        </p:spPr>
        <p:txBody>
          <a:bodyPr/>
          <a:lstStyle/>
          <a:p>
            <a:pPr>
              <a:defRPr/>
            </a:pPr>
            <a:r>
              <a:rPr lang="en-US" smtClean="0"/>
              <a:t>Jan 2022</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13484239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67871" y="1429870"/>
            <a:ext cx="7772400" cy="4666129"/>
          </a:xfrm>
        </p:spPr>
        <p:txBody>
          <a:bodyPr/>
          <a:lstStyle/>
          <a:p>
            <a:pPr marL="0" lvl="1" indent="0">
              <a:buNone/>
            </a:pPr>
            <a:r>
              <a:rPr lang="en-US" sz="1800" b="1" dirty="0" smtClean="0"/>
              <a:t>Basic idea:</a:t>
            </a:r>
          </a:p>
          <a:p>
            <a:pPr marL="0" lvl="1" indent="0">
              <a:buNone/>
            </a:pPr>
            <a:r>
              <a:rPr lang="en-US" sz="1800" b="1" i="1" u="sng" dirty="0" smtClean="0"/>
              <a:t>First time association</a:t>
            </a:r>
            <a:r>
              <a:rPr lang="en-US" sz="1800" b="1" dirty="0" smtClean="0"/>
              <a:t>:</a:t>
            </a:r>
          </a:p>
          <a:p>
            <a:pPr marL="342900" lvl="1" indent="-342900">
              <a:buFont typeface="+mj-lt"/>
              <a:buAutoNum type="arabicPeriod"/>
            </a:pPr>
            <a:r>
              <a:rPr lang="en-US" sz="1800" b="1" dirty="0" smtClean="0"/>
              <a:t>STA associates to AP with a random MAC address (IRMA) and indicates support for IRM</a:t>
            </a:r>
          </a:p>
          <a:p>
            <a:pPr marL="342900" lvl="1" indent="-342900">
              <a:buFont typeface="+mj-lt"/>
              <a:buAutoNum type="arabicPeriod"/>
            </a:pPr>
            <a:r>
              <a:rPr lang="en-US" sz="1800" b="1" dirty="0" smtClean="0"/>
              <a:t>AP requests and receives a private key (IRMK).  This IRMK is stored.</a:t>
            </a:r>
          </a:p>
          <a:p>
            <a:pPr marL="0" lvl="1" indent="0">
              <a:buNone/>
            </a:pPr>
            <a:endParaRPr lang="en-US" sz="1800" b="1" dirty="0" smtClean="0"/>
          </a:p>
          <a:p>
            <a:pPr marL="0" lvl="1" indent="0">
              <a:buNone/>
            </a:pPr>
            <a:r>
              <a:rPr lang="en-US" sz="1800" b="1" i="1" u="sng" dirty="0" smtClean="0"/>
              <a:t>Subsequent associations</a:t>
            </a:r>
            <a:r>
              <a:rPr lang="en-US" sz="1800" b="1" dirty="0" smtClean="0"/>
              <a:t>:</a:t>
            </a:r>
          </a:p>
          <a:p>
            <a:pPr marL="342900" lvl="1" indent="-342900">
              <a:buFont typeface="+mj-lt"/>
              <a:buAutoNum type="arabicPeriod"/>
            </a:pPr>
            <a:r>
              <a:rPr lang="en-US" sz="1800" b="1" dirty="0" smtClean="0"/>
              <a:t>STA associates with a new IRMA, indicates “Known” and includes an IRM KDF (where IRM KDF is a function of the IRMA and IRMK).</a:t>
            </a:r>
          </a:p>
          <a:p>
            <a:pPr marL="342900" lvl="1" indent="-342900">
              <a:buFont typeface="+mj-lt"/>
              <a:buAutoNum type="arabicPeriod"/>
            </a:pPr>
            <a:r>
              <a:rPr lang="en-US" sz="1800" b="1" dirty="0" smtClean="0"/>
              <a:t>AP searches through stored IRMKs to find IRMK that produces the same IRM KDF.</a:t>
            </a:r>
          </a:p>
          <a:p>
            <a:pPr marL="342900" lvl="1" indent="-342900">
              <a:buFont typeface="+mj-lt"/>
              <a:buAutoNum type="arabicPeriod"/>
            </a:pPr>
            <a:r>
              <a:rPr lang="en-US" sz="1800" b="1" dirty="0" smtClean="0"/>
              <a:t>AP then requests a new IRMK.  (This step prevents any spoof STA)</a:t>
            </a:r>
          </a:p>
          <a:p>
            <a:pPr marL="342900" lvl="1" indent="-342900">
              <a:buFont typeface="+mj-lt"/>
              <a:buAutoNum type="arabicPeriod"/>
            </a:pPr>
            <a:r>
              <a:rPr lang="en-US" sz="1800" b="1" dirty="0" smtClean="0"/>
              <a:t>STA sends new IRMK.</a:t>
            </a:r>
          </a:p>
          <a:p>
            <a:pPr marL="0" indent="0">
              <a:buNone/>
            </a:pPr>
            <a:endParaRPr lang="en-US" sz="1800" b="0" dirty="0"/>
          </a:p>
          <a:p>
            <a:pPr marL="0" indent="0">
              <a:buNone/>
            </a:pPr>
            <a:endParaRPr lang="en-US" sz="1800" b="0" dirty="0"/>
          </a:p>
        </p:txBody>
      </p:sp>
      <p:sp>
        <p:nvSpPr>
          <p:cNvPr id="3" name="Title 2"/>
          <p:cNvSpPr>
            <a:spLocks noGrp="1"/>
          </p:cNvSpPr>
          <p:nvPr>
            <p:ph type="title"/>
          </p:nvPr>
        </p:nvSpPr>
        <p:spPr>
          <a:xfrm>
            <a:off x="685800" y="685800"/>
            <a:ext cx="7772400" cy="685800"/>
          </a:xfrm>
        </p:spPr>
        <p:txBody>
          <a:bodyPr/>
          <a:lstStyle/>
          <a:p>
            <a:r>
              <a:rPr lang="en-US" dirty="0" smtClean="0"/>
              <a:t>Identifiable Random MAC </a:t>
            </a:r>
            <a:endParaRPr lang="en-US" dirty="0"/>
          </a:p>
        </p:txBody>
      </p:sp>
      <p:sp>
        <p:nvSpPr>
          <p:cNvPr id="4" name="Date Placeholder 3"/>
          <p:cNvSpPr>
            <a:spLocks noGrp="1"/>
          </p:cNvSpPr>
          <p:nvPr>
            <p:ph type="dt" sz="half" idx="10"/>
          </p:nvPr>
        </p:nvSpPr>
        <p:spPr/>
        <p:txBody>
          <a:bodyPr/>
          <a:lstStyle/>
          <a:p>
            <a:pPr>
              <a:defRPr/>
            </a:pPr>
            <a:r>
              <a:rPr lang="en-US" smtClean="0"/>
              <a:t>Jan 2022</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3</a:t>
            </a:fld>
            <a:endParaRPr lang="en-US" dirty="0"/>
          </a:p>
        </p:txBody>
      </p:sp>
    </p:spTree>
    <p:extLst>
      <p:ext uri="{BB962C8B-B14F-4D97-AF65-F5344CB8AC3E}">
        <p14:creationId xmlns:p14="http://schemas.microsoft.com/office/powerpoint/2010/main" val="40563743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319399"/>
            <a:ext cx="7772400" cy="4495800"/>
          </a:xfrm>
        </p:spPr>
        <p:txBody>
          <a:bodyPr/>
          <a:lstStyle/>
          <a:p>
            <a:pPr marL="0" lvl="1" indent="0">
              <a:buNone/>
            </a:pPr>
            <a:r>
              <a:rPr lang="en-US" sz="1800" b="1" dirty="0"/>
              <a:t>Identifiable Random MAC (IRM) </a:t>
            </a:r>
            <a:r>
              <a:rPr lang="en-GB" dirty="0"/>
              <a:t>: a scheme where a non-AP STA uses identifiable random medium access control (MAC) addresses (IRMA) to prevent third parties from tracking the non-AP STA while still allowing trusted parties to identify the non-AP STA</a:t>
            </a:r>
            <a:r>
              <a:rPr lang="en-US" sz="1800" dirty="0"/>
              <a:t>.</a:t>
            </a:r>
            <a:endParaRPr lang="en-US" sz="1600" dirty="0"/>
          </a:p>
          <a:p>
            <a:pPr marL="0" indent="0">
              <a:buNone/>
            </a:pPr>
            <a:endParaRPr lang="en-US" sz="1800" dirty="0"/>
          </a:p>
          <a:p>
            <a:pPr marL="0" indent="0">
              <a:buNone/>
            </a:pPr>
            <a:r>
              <a:rPr lang="en-US" sz="1800" dirty="0"/>
              <a:t>Identifiable Random MAC Address (IRMA) – a r</a:t>
            </a:r>
            <a:r>
              <a:rPr lang="en-US" sz="1800" b="0" dirty="0"/>
              <a:t>andom MAC address used by a STA using IRM</a:t>
            </a:r>
          </a:p>
          <a:p>
            <a:pPr marL="0" indent="0">
              <a:buNone/>
            </a:pPr>
            <a:endParaRPr lang="en-US" sz="1800" dirty="0"/>
          </a:p>
          <a:p>
            <a:pPr marL="0" indent="0">
              <a:buNone/>
            </a:pPr>
            <a:r>
              <a:rPr lang="en-US" sz="1800" dirty="0"/>
              <a:t>Identifiable Random MAC Key (IRMK) – </a:t>
            </a:r>
            <a:r>
              <a:rPr lang="en-US" sz="1800" b="0" dirty="0"/>
              <a:t>a</a:t>
            </a:r>
            <a:r>
              <a:rPr lang="en-US" sz="1800" dirty="0"/>
              <a:t> </a:t>
            </a:r>
            <a:r>
              <a:rPr lang="en-US" sz="1800" b="0" dirty="0"/>
              <a:t>Key used to resolve an IRMA </a:t>
            </a:r>
          </a:p>
          <a:p>
            <a:pPr marL="0" indent="0">
              <a:buNone/>
            </a:pPr>
            <a:endParaRPr lang="en-US" sz="1800" dirty="0" smtClean="0"/>
          </a:p>
          <a:p>
            <a:pPr marL="0" indent="0">
              <a:buNone/>
            </a:pPr>
            <a:r>
              <a:rPr lang="en-US" sz="1800" dirty="0" smtClean="0"/>
              <a:t>IRM KDF – function of IRMA and IRMK</a:t>
            </a:r>
            <a:r>
              <a:rPr lang="en-US" sz="1800" dirty="0"/>
              <a:t> </a:t>
            </a:r>
            <a:r>
              <a:rPr lang="en-US" sz="1800" dirty="0" smtClean="0"/>
              <a:t>: </a:t>
            </a:r>
          </a:p>
          <a:p>
            <a:pPr marL="0" indent="0">
              <a:buNone/>
            </a:pPr>
            <a:r>
              <a:rPr lang="en-US" sz="1800" dirty="0"/>
              <a:t>	</a:t>
            </a:r>
            <a:r>
              <a:rPr lang="en-US" sz="1800" b="0" dirty="0" smtClean="0"/>
              <a:t>where IRM KDF = HDKF-Expand (IRMK, IRMA, 9)</a:t>
            </a:r>
          </a:p>
          <a:p>
            <a:pPr marL="0" indent="0">
              <a:buNone/>
            </a:pPr>
            <a:r>
              <a:rPr lang="en-US" sz="1800" b="0" i="1" dirty="0" smtClean="0"/>
              <a:t>Note: This is new.   The IRMK is reduced from 128 bits to 72.  This is </a:t>
            </a:r>
            <a:r>
              <a:rPr lang="en-US" sz="1800" b="0" i="1" dirty="0" smtClean="0"/>
              <a:t>sufficient </a:t>
            </a:r>
            <a:r>
              <a:rPr lang="en-US" sz="1800" b="0" i="1" dirty="0" smtClean="0"/>
              <a:t>as </a:t>
            </a:r>
            <a:r>
              <a:rPr lang="en-US" sz="1800" b="0" i="1" dirty="0" smtClean="0"/>
              <a:t>is </a:t>
            </a:r>
            <a:r>
              <a:rPr lang="en-US" sz="1800" b="0" i="1" dirty="0" smtClean="0"/>
              <a:t>shown in following slides.</a:t>
            </a:r>
            <a:endParaRPr lang="en-US" sz="1800" b="0" i="1" dirty="0"/>
          </a:p>
        </p:txBody>
      </p:sp>
      <p:sp>
        <p:nvSpPr>
          <p:cNvPr id="3" name="Title 2"/>
          <p:cNvSpPr>
            <a:spLocks noGrp="1"/>
          </p:cNvSpPr>
          <p:nvPr>
            <p:ph type="title"/>
          </p:nvPr>
        </p:nvSpPr>
        <p:spPr>
          <a:xfrm>
            <a:off x="685800" y="685800"/>
            <a:ext cx="7772400" cy="534987"/>
          </a:xfrm>
        </p:spPr>
        <p:txBody>
          <a:bodyPr/>
          <a:lstStyle/>
          <a:p>
            <a:r>
              <a:rPr lang="en-US" dirty="0" smtClean="0"/>
              <a:t>Terms</a:t>
            </a:r>
            <a:endParaRPr lang="en-US" dirty="0"/>
          </a:p>
        </p:txBody>
      </p:sp>
      <p:sp>
        <p:nvSpPr>
          <p:cNvPr id="4" name="Date Placeholder 3"/>
          <p:cNvSpPr>
            <a:spLocks noGrp="1"/>
          </p:cNvSpPr>
          <p:nvPr>
            <p:ph type="dt" sz="half" idx="10"/>
          </p:nvPr>
        </p:nvSpPr>
        <p:spPr/>
        <p:txBody>
          <a:bodyPr/>
          <a:lstStyle/>
          <a:p>
            <a:pPr>
              <a:defRPr/>
            </a:pPr>
            <a:r>
              <a:rPr lang="en-US" smtClean="0"/>
              <a:t>Jan 2022</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4</a:t>
            </a:fld>
            <a:endParaRPr lang="en-US" dirty="0"/>
          </a:p>
        </p:txBody>
      </p:sp>
    </p:spTree>
    <p:extLst>
      <p:ext uri="{BB962C8B-B14F-4D97-AF65-F5344CB8AC3E}">
        <p14:creationId xmlns:p14="http://schemas.microsoft.com/office/powerpoint/2010/main" val="1787271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92431" y="609600"/>
            <a:ext cx="7772400" cy="533400"/>
          </a:xfrm>
        </p:spPr>
        <p:txBody>
          <a:bodyPr/>
          <a:lstStyle/>
          <a:p>
            <a:r>
              <a:rPr lang="en-US" dirty="0" smtClean="0"/>
              <a:t>IRM element</a:t>
            </a:r>
            <a:endParaRPr lang="en-US" dirty="0"/>
          </a:p>
        </p:txBody>
      </p:sp>
      <p:sp>
        <p:nvSpPr>
          <p:cNvPr id="4" name="Date Placeholder 3"/>
          <p:cNvSpPr>
            <a:spLocks noGrp="1"/>
          </p:cNvSpPr>
          <p:nvPr>
            <p:ph type="dt" sz="half" idx="10"/>
          </p:nvPr>
        </p:nvSpPr>
        <p:spPr/>
        <p:txBody>
          <a:bodyPr/>
          <a:lstStyle/>
          <a:p>
            <a:pPr>
              <a:defRPr/>
            </a:pPr>
            <a:r>
              <a:rPr lang="en-US" smtClean="0"/>
              <a:t>Jan 2022</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5</a:t>
            </a:fld>
            <a:endParaRPr lang="en-US" dirty="0"/>
          </a:p>
        </p:txBody>
      </p:sp>
      <p:sp>
        <p:nvSpPr>
          <p:cNvPr id="11" name="TextBox 10"/>
          <p:cNvSpPr txBox="1"/>
          <p:nvPr/>
        </p:nvSpPr>
        <p:spPr>
          <a:xfrm>
            <a:off x="990600" y="1232902"/>
            <a:ext cx="5100948" cy="830997"/>
          </a:xfrm>
          <a:prstGeom prst="rect">
            <a:avLst/>
          </a:prstGeom>
          <a:noFill/>
        </p:spPr>
        <p:txBody>
          <a:bodyPr wrap="none" rtlCol="0">
            <a:spAutoFit/>
          </a:bodyPr>
          <a:lstStyle/>
          <a:p>
            <a:r>
              <a:rPr lang="en-US" sz="1600" b="0" dirty="0" smtClean="0"/>
              <a:t>STA can use “private” address</a:t>
            </a:r>
          </a:p>
          <a:p>
            <a:r>
              <a:rPr lang="en-US" sz="1600" b="0" dirty="0" smtClean="0"/>
              <a:t>IRM element sent in Association Request</a:t>
            </a:r>
          </a:p>
          <a:p>
            <a:r>
              <a:rPr lang="en-US" sz="1600" b="0" dirty="0" smtClean="0"/>
              <a:t>AP then knows if STA IRMK already known (stored) or not</a:t>
            </a:r>
          </a:p>
        </p:txBody>
      </p:sp>
      <p:pic>
        <p:nvPicPr>
          <p:cNvPr id="15" name="Picture 14"/>
          <p:cNvPicPr>
            <a:picLocks noChangeAspect="1"/>
          </p:cNvPicPr>
          <p:nvPr/>
        </p:nvPicPr>
        <p:blipFill>
          <a:blip r:embed="rId2"/>
          <a:stretch>
            <a:fillRect/>
          </a:stretch>
        </p:blipFill>
        <p:spPr>
          <a:xfrm>
            <a:off x="656561" y="3045800"/>
            <a:ext cx="7376854" cy="2940005"/>
          </a:xfrm>
          <a:prstGeom prst="rect">
            <a:avLst/>
          </a:prstGeom>
        </p:spPr>
      </p:pic>
      <p:pic>
        <p:nvPicPr>
          <p:cNvPr id="13" name="Picture 12"/>
          <p:cNvPicPr>
            <a:picLocks noChangeAspect="1"/>
          </p:cNvPicPr>
          <p:nvPr/>
        </p:nvPicPr>
        <p:blipFill>
          <a:blip r:embed="rId3"/>
          <a:stretch>
            <a:fillRect/>
          </a:stretch>
        </p:blipFill>
        <p:spPr>
          <a:xfrm>
            <a:off x="960120" y="2160760"/>
            <a:ext cx="6406694" cy="775895"/>
          </a:xfrm>
          <a:prstGeom prst="rect">
            <a:avLst/>
          </a:prstGeom>
        </p:spPr>
      </p:pic>
      <p:sp>
        <p:nvSpPr>
          <p:cNvPr id="2" name="TextBox 1"/>
          <p:cNvSpPr txBox="1"/>
          <p:nvPr/>
        </p:nvSpPr>
        <p:spPr>
          <a:xfrm>
            <a:off x="995082" y="5938222"/>
            <a:ext cx="7583805" cy="584775"/>
          </a:xfrm>
          <a:prstGeom prst="rect">
            <a:avLst/>
          </a:prstGeom>
          <a:noFill/>
        </p:spPr>
        <p:txBody>
          <a:bodyPr wrap="square" rtlCol="0">
            <a:spAutoFit/>
          </a:bodyPr>
          <a:lstStyle/>
          <a:p>
            <a:r>
              <a:rPr lang="en-US" sz="1600" dirty="0" smtClean="0"/>
              <a:t>I have been wondering if setting say bits 1 and 3 could be used to say “Known” AND </a:t>
            </a:r>
            <a:r>
              <a:rPr lang="en-US" sz="1600" dirty="0" smtClean="0"/>
              <a:t>“frequent caller”.  </a:t>
            </a:r>
            <a:r>
              <a:rPr lang="en-US" sz="1600" dirty="0" smtClean="0"/>
              <a:t>Or such?  </a:t>
            </a:r>
            <a:r>
              <a:rPr lang="en-US" sz="1600" dirty="0" smtClean="0"/>
              <a:t>This could assist in Spoof AP</a:t>
            </a:r>
            <a:endParaRPr lang="en-US" sz="1600" dirty="0"/>
          </a:p>
        </p:txBody>
      </p:sp>
    </p:spTree>
    <p:extLst>
      <p:ext uri="{BB962C8B-B14F-4D97-AF65-F5344CB8AC3E}">
        <p14:creationId xmlns:p14="http://schemas.microsoft.com/office/powerpoint/2010/main" val="7927736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219200"/>
            <a:ext cx="7772400" cy="5029200"/>
          </a:xfrm>
        </p:spPr>
        <p:txBody>
          <a:bodyPr/>
          <a:lstStyle/>
          <a:p>
            <a:pPr marL="0" indent="0">
              <a:buNone/>
            </a:pPr>
            <a:r>
              <a:rPr lang="en-GB" sz="1800" u="sng" dirty="0"/>
              <a:t>First time Association to a particular AP</a:t>
            </a:r>
            <a:endParaRPr lang="en-US" sz="1600" u="sng" dirty="0"/>
          </a:p>
          <a:p>
            <a:pPr lvl="0"/>
            <a:r>
              <a:rPr lang="en-GB" sz="1800" dirty="0"/>
              <a:t>STA produces a random 48-bit MAC address from 46 random bits, plus the “01” local admin.  </a:t>
            </a:r>
            <a:endParaRPr lang="en-US" sz="1600" dirty="0"/>
          </a:p>
          <a:p>
            <a:pPr lvl="1"/>
            <a:r>
              <a:rPr lang="en-GB" sz="1600" dirty="0"/>
              <a:t>Same as any RMA,  </a:t>
            </a:r>
            <a:endParaRPr lang="en-US" sz="1400" dirty="0"/>
          </a:p>
          <a:p>
            <a:pPr lvl="1"/>
            <a:r>
              <a:rPr lang="en-GB" sz="1600" dirty="0"/>
              <a:t>Termed “</a:t>
            </a:r>
            <a:r>
              <a:rPr lang="en-GB" sz="1600" b="1" dirty="0"/>
              <a:t>IRMA</a:t>
            </a:r>
            <a:r>
              <a:rPr lang="en-GB" sz="1600" dirty="0"/>
              <a:t>”.  </a:t>
            </a:r>
            <a:endParaRPr lang="en-US" sz="1400" dirty="0"/>
          </a:p>
          <a:p>
            <a:pPr lvl="1"/>
            <a:r>
              <a:rPr lang="en-GB" sz="1600" dirty="0"/>
              <a:t>The STA chooses a new random MAC every association, so the TA, the IRMA, changes every time.</a:t>
            </a:r>
            <a:endParaRPr lang="en-US" sz="1400" dirty="0"/>
          </a:p>
          <a:p>
            <a:pPr marL="0" indent="0">
              <a:buNone/>
            </a:pPr>
            <a:r>
              <a:rPr lang="en-GB" sz="1800" dirty="0"/>
              <a:t> </a:t>
            </a:r>
            <a:endParaRPr lang="en-US" sz="1600" dirty="0"/>
          </a:p>
          <a:p>
            <a:pPr lvl="0"/>
            <a:r>
              <a:rPr lang="en-GB" sz="1800" dirty="0"/>
              <a:t>STA sends Association Request with an IRM Element with indication set to “Unknown”</a:t>
            </a:r>
            <a:endParaRPr lang="en-US" sz="1600" dirty="0"/>
          </a:p>
          <a:p>
            <a:pPr lvl="1"/>
            <a:r>
              <a:rPr lang="en-GB" sz="1600" dirty="0"/>
              <a:t>The IRM OKM field is </a:t>
            </a:r>
            <a:r>
              <a:rPr lang="en-GB" sz="1600" dirty="0" smtClean="0"/>
              <a:t>omitted from IRM element</a:t>
            </a:r>
            <a:endParaRPr lang="en-US" sz="1400" dirty="0"/>
          </a:p>
          <a:p>
            <a:pPr marL="0" indent="0">
              <a:buNone/>
            </a:pPr>
            <a:r>
              <a:rPr lang="en-GB" sz="1800" dirty="0"/>
              <a:t> </a:t>
            </a:r>
            <a:endParaRPr lang="en-US" sz="1600" dirty="0"/>
          </a:p>
          <a:p>
            <a:r>
              <a:rPr lang="en-GB" sz="1800" dirty="0"/>
              <a:t> Once associated, AP sends IRMK Request Action frame and STA responds with the IRMK Response frame that includes a random 72 bit key, IRMK.  The IRMK is then the identity for the STA and is stored by the AP</a:t>
            </a:r>
            <a:endParaRPr lang="en-US" sz="1800" dirty="0"/>
          </a:p>
        </p:txBody>
      </p:sp>
      <p:sp>
        <p:nvSpPr>
          <p:cNvPr id="3" name="Title 2"/>
          <p:cNvSpPr>
            <a:spLocks noGrp="1"/>
          </p:cNvSpPr>
          <p:nvPr>
            <p:ph type="title"/>
          </p:nvPr>
        </p:nvSpPr>
        <p:spPr>
          <a:xfrm>
            <a:off x="685800" y="685800"/>
            <a:ext cx="7772400" cy="457200"/>
          </a:xfrm>
        </p:spPr>
        <p:txBody>
          <a:bodyPr/>
          <a:lstStyle/>
          <a:p>
            <a:r>
              <a:rPr lang="en-US" dirty="0" smtClean="0"/>
              <a:t>Brief Overview of IRM scheme</a:t>
            </a:r>
            <a:endParaRPr lang="en-US" dirty="0"/>
          </a:p>
        </p:txBody>
      </p:sp>
      <p:sp>
        <p:nvSpPr>
          <p:cNvPr id="4" name="Date Placeholder 3"/>
          <p:cNvSpPr>
            <a:spLocks noGrp="1"/>
          </p:cNvSpPr>
          <p:nvPr>
            <p:ph type="dt" sz="half" idx="10"/>
          </p:nvPr>
        </p:nvSpPr>
        <p:spPr/>
        <p:txBody>
          <a:bodyPr/>
          <a:lstStyle/>
          <a:p>
            <a:pPr>
              <a:defRPr/>
            </a:pPr>
            <a:r>
              <a:rPr lang="en-US" smtClean="0"/>
              <a:t>Jan 2022</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6</a:t>
            </a:fld>
            <a:endParaRPr lang="en-US" dirty="0"/>
          </a:p>
        </p:txBody>
      </p:sp>
    </p:spTree>
    <p:extLst>
      <p:ext uri="{BB962C8B-B14F-4D97-AF65-F5344CB8AC3E}">
        <p14:creationId xmlns:p14="http://schemas.microsoft.com/office/powerpoint/2010/main" val="3045949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762000"/>
            <a:ext cx="7772400" cy="5562600"/>
          </a:xfrm>
        </p:spPr>
        <p:txBody>
          <a:bodyPr/>
          <a:lstStyle/>
          <a:p>
            <a:pPr marL="0" indent="0">
              <a:buNone/>
            </a:pPr>
            <a:r>
              <a:rPr lang="en-GB" sz="1800" u="sng" dirty="0"/>
              <a:t>Re-Associations to the same AP</a:t>
            </a:r>
            <a:endParaRPr lang="en-US" sz="1600" u="sng" dirty="0"/>
          </a:p>
          <a:p>
            <a:pPr lvl="0"/>
            <a:r>
              <a:rPr lang="en-GB" sz="1400" dirty="0"/>
              <a:t>STA produces a random 48-bit MAC address from 46 random bits, plus the “01” local admin. -  IRMA</a:t>
            </a:r>
            <a:endParaRPr lang="en-US" sz="1200" dirty="0"/>
          </a:p>
          <a:p>
            <a:pPr marL="0" indent="0">
              <a:buNone/>
            </a:pPr>
            <a:r>
              <a:rPr lang="en-GB" sz="1400" dirty="0"/>
              <a:t> </a:t>
            </a:r>
            <a:endParaRPr lang="en-US" sz="1200" dirty="0"/>
          </a:p>
          <a:p>
            <a:pPr lvl="0"/>
            <a:r>
              <a:rPr lang="en-GB" sz="1400" dirty="0"/>
              <a:t>STA then calculates a 72-bit OKM, the IRM OKM, using the 72-bit private key, IRMK, that is stored at that AP. </a:t>
            </a:r>
            <a:endParaRPr lang="en-US" sz="1200" dirty="0"/>
          </a:p>
          <a:p>
            <a:pPr lvl="1"/>
            <a:r>
              <a:rPr lang="en-GB" sz="1200" dirty="0"/>
              <a:t>IRM OKM = </a:t>
            </a:r>
            <a:r>
              <a:rPr lang="en-GB" sz="1200" dirty="0" smtClean="0"/>
              <a:t>HDKF-Expand </a:t>
            </a:r>
            <a:r>
              <a:rPr lang="en-GB" sz="1200" dirty="0"/>
              <a:t>{IRMK, IRMA,9}. </a:t>
            </a:r>
            <a:endParaRPr lang="en-US" sz="1100" dirty="0"/>
          </a:p>
          <a:p>
            <a:pPr marL="0" indent="0">
              <a:buNone/>
            </a:pPr>
            <a:endParaRPr lang="en-US" sz="1100" b="0" i="1" dirty="0"/>
          </a:p>
          <a:p>
            <a:pPr lvl="0"/>
            <a:r>
              <a:rPr lang="en-GB" sz="1400" dirty="0"/>
              <a:t>STA sends Association Request with an IRM Element that includes the IRM OKM, and an indication to the AP that the STA is “Known” i.e., the AP has the private key IRMK</a:t>
            </a:r>
            <a:r>
              <a:rPr lang="en-GB" sz="1400" dirty="0" smtClean="0"/>
              <a:t>.</a:t>
            </a:r>
          </a:p>
          <a:p>
            <a:pPr lvl="1"/>
            <a:r>
              <a:rPr lang="en-GB" sz="1400" dirty="0" smtClean="0"/>
              <a:t>Also can include the IRMK Check field (enables AP to down select keys by a factor of 256)</a:t>
            </a:r>
            <a:endParaRPr lang="en-US" sz="1400" dirty="0"/>
          </a:p>
          <a:p>
            <a:pPr marL="0" indent="0">
              <a:buNone/>
            </a:pPr>
            <a:r>
              <a:rPr lang="en-GB" sz="1400" dirty="0"/>
              <a:t> </a:t>
            </a:r>
            <a:endParaRPr lang="en-US" sz="1200" dirty="0"/>
          </a:p>
          <a:p>
            <a:pPr lvl="0"/>
            <a:r>
              <a:rPr lang="en-GB" sz="1400" dirty="0"/>
              <a:t>As STA is “Known”, AP can search through its store of IRMKs to find the one that, together with the IRMA (i.e. the TA from the STA), produces the same IRM OKM value that is in the IRM element.  Thus, the STA is identified.</a:t>
            </a:r>
            <a:endParaRPr lang="en-US" sz="1200" dirty="0"/>
          </a:p>
          <a:p>
            <a:pPr marL="0" indent="0">
              <a:buNone/>
            </a:pPr>
            <a:r>
              <a:rPr lang="en-GB" sz="1400" dirty="0"/>
              <a:t> </a:t>
            </a:r>
            <a:endParaRPr lang="en-US" sz="1200" dirty="0"/>
          </a:p>
          <a:p>
            <a:pPr lvl="0"/>
            <a:r>
              <a:rPr lang="en-GB" sz="1400" dirty="0"/>
              <a:t>Once associated, AP sends IRMK Request Action frame and STA responds with a new IRMK.  The IRMK is then the new identity for the STA and is stored by the AP.</a:t>
            </a:r>
            <a:endParaRPr lang="en-US" sz="1200" dirty="0"/>
          </a:p>
          <a:p>
            <a:pPr lvl="1"/>
            <a:r>
              <a:rPr lang="en-GB" sz="1200" dirty="0"/>
              <a:t>Changing IRMK renders any attack by a spoof STA or third party trying to determine the IRMK, completely moot</a:t>
            </a:r>
            <a:r>
              <a:rPr lang="en-GB" sz="1200" dirty="0" smtClean="0"/>
              <a:t>.  See later.</a:t>
            </a:r>
            <a:endParaRPr lang="en-US" sz="1100" dirty="0"/>
          </a:p>
        </p:txBody>
      </p:sp>
      <p:sp>
        <p:nvSpPr>
          <p:cNvPr id="4" name="Date Placeholder 3"/>
          <p:cNvSpPr>
            <a:spLocks noGrp="1"/>
          </p:cNvSpPr>
          <p:nvPr>
            <p:ph type="dt" sz="half" idx="10"/>
          </p:nvPr>
        </p:nvSpPr>
        <p:spPr/>
        <p:txBody>
          <a:bodyPr/>
          <a:lstStyle/>
          <a:p>
            <a:pPr>
              <a:defRPr/>
            </a:pPr>
            <a:r>
              <a:rPr lang="en-US" smtClean="0"/>
              <a:t>Jan 2022</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7</a:t>
            </a:fld>
            <a:endParaRPr lang="en-US" dirty="0"/>
          </a:p>
        </p:txBody>
      </p:sp>
    </p:spTree>
    <p:extLst>
      <p:ext uri="{BB962C8B-B14F-4D97-AF65-F5344CB8AC3E}">
        <p14:creationId xmlns:p14="http://schemas.microsoft.com/office/powerpoint/2010/main" val="2000705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85800"/>
          </a:xfrm>
        </p:spPr>
        <p:txBody>
          <a:bodyPr/>
          <a:lstStyle/>
          <a:p>
            <a:r>
              <a:rPr lang="en-US" dirty="0" smtClean="0"/>
              <a:t>IRMK Check field</a:t>
            </a:r>
            <a:endParaRPr lang="en-US" dirty="0"/>
          </a:p>
        </p:txBody>
      </p:sp>
      <p:sp>
        <p:nvSpPr>
          <p:cNvPr id="4" name="Date Placeholder 3"/>
          <p:cNvSpPr>
            <a:spLocks noGrp="1"/>
          </p:cNvSpPr>
          <p:nvPr>
            <p:ph type="dt" sz="half" idx="10"/>
          </p:nvPr>
        </p:nvSpPr>
        <p:spPr/>
        <p:txBody>
          <a:bodyPr/>
          <a:lstStyle/>
          <a:p>
            <a:pPr>
              <a:defRPr/>
            </a:pPr>
            <a:r>
              <a:rPr lang="en-US" smtClean="0"/>
              <a:t>Jan 2022</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8</a:t>
            </a:fld>
            <a:endParaRPr lang="en-US" dirty="0"/>
          </a:p>
        </p:txBody>
      </p:sp>
      <p:pic>
        <p:nvPicPr>
          <p:cNvPr id="7" name="Picture 6"/>
          <p:cNvPicPr>
            <a:picLocks noChangeAspect="1"/>
          </p:cNvPicPr>
          <p:nvPr/>
        </p:nvPicPr>
        <p:blipFill>
          <a:blip r:embed="rId2"/>
          <a:stretch>
            <a:fillRect/>
          </a:stretch>
        </p:blipFill>
        <p:spPr>
          <a:xfrm>
            <a:off x="490165" y="2362200"/>
            <a:ext cx="7709646" cy="815788"/>
          </a:xfrm>
          <a:prstGeom prst="rect">
            <a:avLst/>
          </a:prstGeom>
        </p:spPr>
      </p:pic>
      <p:sp>
        <p:nvSpPr>
          <p:cNvPr id="9" name="TextBox 8"/>
          <p:cNvSpPr txBox="1"/>
          <p:nvPr/>
        </p:nvSpPr>
        <p:spPr>
          <a:xfrm>
            <a:off x="533400" y="1284069"/>
            <a:ext cx="8458200" cy="4770537"/>
          </a:xfrm>
          <a:prstGeom prst="rect">
            <a:avLst/>
          </a:prstGeom>
          <a:noFill/>
        </p:spPr>
        <p:txBody>
          <a:bodyPr wrap="square" rtlCol="0">
            <a:spAutoFit/>
          </a:bodyPr>
          <a:lstStyle/>
          <a:p>
            <a:pPr marL="285750" lvl="0" indent="-285750">
              <a:buFont typeface="Arial" panose="020B0604020202020204" pitchFamily="34" charset="0"/>
              <a:buChar char="•"/>
            </a:pPr>
            <a:r>
              <a:rPr lang="en-GB" sz="1600" dirty="0"/>
              <a:t>STA can add an IRMK Check field to the IRM element that allows AP to down-select IRMKs if it has many IRMKs stored. </a:t>
            </a:r>
            <a:endParaRPr lang="en-US" sz="1400" dirty="0"/>
          </a:p>
          <a:p>
            <a:pPr marL="285750" lvl="0" indent="-285750">
              <a:buFont typeface="Arial" panose="020B0604020202020204" pitchFamily="34" charset="0"/>
              <a:buChar char="•"/>
            </a:pPr>
            <a:r>
              <a:rPr lang="en-GB" sz="1600" dirty="0"/>
              <a:t>AP can request the IRMK Check to down select IRMKs if not included in IRM </a:t>
            </a:r>
            <a:r>
              <a:rPr lang="en-GB" sz="1600" dirty="0" smtClean="0"/>
              <a:t>Element</a:t>
            </a:r>
            <a:endParaRPr lang="en-US" sz="1400" dirty="0"/>
          </a:p>
          <a:p>
            <a:endParaRPr lang="en-GB" sz="1600" dirty="0" smtClean="0"/>
          </a:p>
          <a:p>
            <a:endParaRPr lang="en-GB" sz="1600" dirty="0"/>
          </a:p>
          <a:p>
            <a:endParaRPr lang="en-GB" sz="1600" dirty="0" smtClean="0"/>
          </a:p>
          <a:p>
            <a:endParaRPr lang="en-GB" sz="1600" dirty="0" smtClean="0"/>
          </a:p>
          <a:p>
            <a:endParaRPr lang="en-GB" sz="1600" b="0" dirty="0" smtClean="0"/>
          </a:p>
          <a:p>
            <a:r>
              <a:rPr lang="en-GB" sz="1600" b="0" dirty="0" smtClean="0"/>
              <a:t>IRMK Offset takes a value N, from 0 to 56  (Note: IRMK is 72 bits)</a:t>
            </a:r>
            <a:endParaRPr lang="en-GB" sz="1600" b="0" dirty="0"/>
          </a:p>
          <a:p>
            <a:r>
              <a:rPr lang="en-GB" sz="1600" b="0" dirty="0" smtClean="0"/>
              <a:t>The </a:t>
            </a:r>
            <a:r>
              <a:rPr lang="en-GB" sz="1600" b="0" dirty="0"/>
              <a:t>Check field contains the 8 bits representing the EX-OR of the 8 bits of the </a:t>
            </a:r>
            <a:r>
              <a:rPr lang="en-GB" sz="1600" b="0" dirty="0" smtClean="0"/>
              <a:t>IRMK, </a:t>
            </a:r>
            <a:r>
              <a:rPr lang="en-GB" sz="1600" b="0" dirty="0" err="1" smtClean="0"/>
              <a:t>b</a:t>
            </a:r>
            <a:r>
              <a:rPr lang="en-GB" sz="1600" b="0" baseline="-25000" dirty="0" err="1" smtClean="0"/>
              <a:t>N</a:t>
            </a:r>
            <a:r>
              <a:rPr lang="en-GB" sz="1600" b="0" dirty="0"/>
              <a:t> </a:t>
            </a:r>
            <a:r>
              <a:rPr lang="en-GB" sz="1600" b="0" dirty="0" smtClean="0"/>
              <a:t>to b</a:t>
            </a:r>
            <a:r>
              <a:rPr lang="en-GB" sz="1600" b="0" baseline="-25000" dirty="0" smtClean="0"/>
              <a:t>N+7 </a:t>
            </a:r>
            <a:r>
              <a:rPr lang="en-GB" sz="1600" b="0" dirty="0" smtClean="0"/>
              <a:t>with </a:t>
            </a:r>
            <a:r>
              <a:rPr lang="en-GB" sz="1600" b="0" dirty="0"/>
              <a:t>the following 8 </a:t>
            </a:r>
            <a:r>
              <a:rPr lang="en-GB" sz="1600" b="0" dirty="0" smtClean="0"/>
              <a:t>bits (b</a:t>
            </a:r>
            <a:r>
              <a:rPr lang="en-GB" sz="1600" b="0" baseline="-25000" dirty="0" smtClean="0"/>
              <a:t>N+8</a:t>
            </a:r>
            <a:r>
              <a:rPr lang="en-GB" sz="1600" b="0" dirty="0" smtClean="0"/>
              <a:t> to b</a:t>
            </a:r>
            <a:r>
              <a:rPr lang="en-GB" sz="1600" b="0" baseline="-25000" dirty="0" smtClean="0"/>
              <a:t>N+15</a:t>
            </a:r>
            <a:r>
              <a:rPr lang="en-GB" sz="1600" b="0" dirty="0" smtClean="0"/>
              <a:t>)</a:t>
            </a:r>
            <a:endParaRPr lang="en-GB" sz="1600" b="0" dirty="0"/>
          </a:p>
          <a:p>
            <a:r>
              <a:rPr lang="en-GB" sz="1600" b="0" dirty="0" smtClean="0"/>
              <a:t>i.e.  For n = 0 to 7 Bits in Check field are  </a:t>
            </a:r>
            <a:r>
              <a:rPr lang="en-GB" sz="1600" b="0" dirty="0" err="1" smtClean="0"/>
              <a:t>b</a:t>
            </a:r>
            <a:r>
              <a:rPr lang="en-GB" sz="1600" b="0" baseline="-25000" dirty="0" err="1" smtClean="0"/>
              <a:t>n</a:t>
            </a:r>
            <a:r>
              <a:rPr lang="en-GB" sz="1600" b="0" dirty="0" smtClean="0"/>
              <a:t> = EX-OR (</a:t>
            </a:r>
            <a:r>
              <a:rPr lang="en-GB" sz="1600" b="0" dirty="0" err="1" smtClean="0"/>
              <a:t>b</a:t>
            </a:r>
            <a:r>
              <a:rPr lang="en-GB" sz="1600" b="0" baseline="-25000" dirty="0" err="1" smtClean="0"/>
              <a:t>N+n</a:t>
            </a:r>
            <a:r>
              <a:rPr lang="en-GB" sz="1600" b="0" dirty="0" smtClean="0"/>
              <a:t>, b</a:t>
            </a:r>
            <a:r>
              <a:rPr lang="en-GB" sz="1600" b="0" baseline="-25000" dirty="0" smtClean="0"/>
              <a:t>N+n+8</a:t>
            </a:r>
            <a:r>
              <a:rPr lang="en-GB" sz="1600" b="0" dirty="0" smtClean="0"/>
              <a:t>)  where 	</a:t>
            </a:r>
            <a:r>
              <a:rPr lang="en-GB" sz="1600" b="0" dirty="0" err="1" smtClean="0"/>
              <a:t>b</a:t>
            </a:r>
            <a:r>
              <a:rPr lang="en-GB" sz="1600" b="0" baseline="-25000" dirty="0" err="1" smtClean="0"/>
              <a:t>N</a:t>
            </a:r>
            <a:r>
              <a:rPr lang="en-GB" sz="1600" b="0" dirty="0" smtClean="0"/>
              <a:t> is Nth bit in IRMK</a:t>
            </a:r>
          </a:p>
          <a:p>
            <a:r>
              <a:rPr lang="en-GB" sz="1600" dirty="0" smtClean="0"/>
              <a:t>		</a:t>
            </a:r>
            <a:endParaRPr lang="en-US" sz="1600" dirty="0"/>
          </a:p>
          <a:p>
            <a:r>
              <a:rPr lang="en-US" sz="1600" dirty="0" smtClean="0"/>
              <a:t>Acts </a:t>
            </a:r>
            <a:r>
              <a:rPr lang="en-US" sz="1600" dirty="0"/>
              <a:t>as a “Hint” to the AP so AP can quickly find a stored </a:t>
            </a:r>
            <a:r>
              <a:rPr lang="en-US" sz="1600" dirty="0" smtClean="0"/>
              <a:t>IRMK.   </a:t>
            </a:r>
          </a:p>
          <a:p>
            <a:r>
              <a:rPr lang="en-US" sz="1600" dirty="0"/>
              <a:t>	</a:t>
            </a:r>
            <a:r>
              <a:rPr lang="en-US" sz="1600" dirty="0" smtClean="0"/>
              <a:t>	Reduces the list of IRMKs by 1/256</a:t>
            </a:r>
          </a:p>
          <a:p>
            <a:r>
              <a:rPr lang="en-US" sz="1600" dirty="0" smtClean="0">
                <a:solidFill>
                  <a:srgbClr val="FF0000"/>
                </a:solidFill>
              </a:rPr>
              <a:t>e.g., correct key in a list of 1000 IRMKs found with just 2 calculations</a:t>
            </a:r>
            <a:endParaRPr lang="en-US" sz="2000" dirty="0"/>
          </a:p>
          <a:p>
            <a:endParaRPr lang="en-US" sz="1600" b="0" dirty="0" smtClean="0"/>
          </a:p>
          <a:p>
            <a:r>
              <a:rPr lang="en-US" sz="1600" b="0" i="1" dirty="0" smtClean="0"/>
              <a:t>Note that 256 combinations of the 16 bits satisfy the 8 bit Check field.</a:t>
            </a:r>
          </a:p>
          <a:p>
            <a:r>
              <a:rPr lang="en-US" sz="1600" b="0" i="1" dirty="0" smtClean="0"/>
              <a:t>Reduces the integrity of key from 72 bits to 64 bits</a:t>
            </a:r>
          </a:p>
        </p:txBody>
      </p:sp>
    </p:spTree>
    <p:extLst>
      <p:ext uri="{BB962C8B-B14F-4D97-AF65-F5344CB8AC3E}">
        <p14:creationId xmlns:p14="http://schemas.microsoft.com/office/powerpoint/2010/main" val="14947893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63388" y="1255059"/>
            <a:ext cx="7772400" cy="4114800"/>
          </a:xfrm>
        </p:spPr>
        <p:txBody>
          <a:bodyPr/>
          <a:lstStyle/>
          <a:p>
            <a:r>
              <a:rPr lang="en-US" dirty="0" smtClean="0"/>
              <a:t>Scenario:</a:t>
            </a:r>
          </a:p>
          <a:p>
            <a:pPr lvl="1"/>
            <a:r>
              <a:rPr lang="en-US" dirty="0" smtClean="0"/>
              <a:t>Rogue STA copies the association of the ‘real” STA</a:t>
            </a:r>
          </a:p>
          <a:p>
            <a:pPr lvl="2"/>
            <a:r>
              <a:rPr lang="en-US" dirty="0" smtClean="0"/>
              <a:t>IRMA and IRM OKM</a:t>
            </a:r>
          </a:p>
          <a:p>
            <a:pPr lvl="1"/>
            <a:r>
              <a:rPr lang="en-US" dirty="0" smtClean="0"/>
              <a:t>Rogue associates to AP  (worse case, it knows the password)</a:t>
            </a:r>
          </a:p>
          <a:p>
            <a:pPr lvl="2"/>
            <a:r>
              <a:rPr lang="en-US" dirty="0" smtClean="0"/>
              <a:t>Indicates “Known”</a:t>
            </a:r>
          </a:p>
          <a:p>
            <a:r>
              <a:rPr lang="en-US" dirty="0" smtClean="0"/>
              <a:t>What happens:</a:t>
            </a:r>
          </a:p>
          <a:p>
            <a:pPr lvl="1"/>
            <a:r>
              <a:rPr lang="en-US" dirty="0" smtClean="0"/>
              <a:t>AP does not find the IRMK that complies and will request an IRMK (with reason “No IRMK found”)</a:t>
            </a:r>
          </a:p>
          <a:p>
            <a:r>
              <a:rPr lang="en-US" dirty="0" smtClean="0"/>
              <a:t>Why?</a:t>
            </a:r>
          </a:p>
          <a:p>
            <a:pPr lvl="1"/>
            <a:r>
              <a:rPr lang="en-US" dirty="0" smtClean="0"/>
              <a:t>When the ‘real’ STA associated with that IRMK, it was recognized by AP and then a </a:t>
            </a:r>
            <a:r>
              <a:rPr lang="en-US" u="sng" dirty="0" smtClean="0"/>
              <a:t>new IRMK </a:t>
            </a:r>
            <a:r>
              <a:rPr lang="en-US" dirty="0" smtClean="0"/>
              <a:t>was issued.</a:t>
            </a:r>
          </a:p>
          <a:p>
            <a:r>
              <a:rPr lang="en-US" dirty="0" smtClean="0"/>
              <a:t>Result:</a:t>
            </a:r>
          </a:p>
          <a:p>
            <a:pPr lvl="1"/>
            <a:r>
              <a:rPr lang="en-US" dirty="0" smtClean="0"/>
              <a:t>Rogue STA cannot masquerade as the real STA.</a:t>
            </a:r>
          </a:p>
        </p:txBody>
      </p:sp>
      <p:sp>
        <p:nvSpPr>
          <p:cNvPr id="3" name="Title 2"/>
          <p:cNvSpPr>
            <a:spLocks noGrp="1"/>
          </p:cNvSpPr>
          <p:nvPr>
            <p:ph type="title"/>
          </p:nvPr>
        </p:nvSpPr>
        <p:spPr>
          <a:xfrm>
            <a:off x="685800" y="685800"/>
            <a:ext cx="7772400" cy="533400"/>
          </a:xfrm>
        </p:spPr>
        <p:txBody>
          <a:bodyPr/>
          <a:lstStyle/>
          <a:p>
            <a:r>
              <a:rPr lang="en-US" dirty="0" smtClean="0"/>
              <a:t>Spoof STA attack</a:t>
            </a:r>
            <a:endParaRPr lang="en-US" dirty="0"/>
          </a:p>
        </p:txBody>
      </p:sp>
      <p:sp>
        <p:nvSpPr>
          <p:cNvPr id="4" name="Date Placeholder 3"/>
          <p:cNvSpPr>
            <a:spLocks noGrp="1"/>
          </p:cNvSpPr>
          <p:nvPr>
            <p:ph type="dt" sz="half" idx="10"/>
          </p:nvPr>
        </p:nvSpPr>
        <p:spPr/>
        <p:txBody>
          <a:bodyPr/>
          <a:lstStyle/>
          <a:p>
            <a:pPr>
              <a:defRPr/>
            </a:pPr>
            <a:r>
              <a:rPr lang="en-US" smtClean="0"/>
              <a:t>Jan 2022</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9</a:t>
            </a:fld>
            <a:endParaRPr lang="en-US" dirty="0"/>
          </a:p>
        </p:txBody>
      </p:sp>
    </p:spTree>
    <p:extLst>
      <p:ext uri="{BB962C8B-B14F-4D97-AF65-F5344CB8AC3E}">
        <p14:creationId xmlns:p14="http://schemas.microsoft.com/office/powerpoint/2010/main" val="833015213"/>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104982</TotalTime>
  <Words>1552</Words>
  <Application>Microsoft Office PowerPoint</Application>
  <PresentationFormat>On-screen Show (4:3)</PresentationFormat>
  <Paragraphs>223</Paragraphs>
  <Slides>15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Times New Roman</vt:lpstr>
      <vt:lpstr>Default Design</vt:lpstr>
      <vt:lpstr>TG bh Identifiable Random MAC Address Discussion - Protection against Spoofing</vt:lpstr>
      <vt:lpstr>Intro</vt:lpstr>
      <vt:lpstr>Identifiable Random MAC </vt:lpstr>
      <vt:lpstr>Terms</vt:lpstr>
      <vt:lpstr>IRM element</vt:lpstr>
      <vt:lpstr>Brief Overview of IRM scheme</vt:lpstr>
      <vt:lpstr>PowerPoint Presentation</vt:lpstr>
      <vt:lpstr>IRMK Check field</vt:lpstr>
      <vt:lpstr>Spoof STA attack</vt:lpstr>
      <vt:lpstr>Third Party snooping </vt:lpstr>
      <vt:lpstr>AP Spoof</vt:lpstr>
      <vt:lpstr>Method to prevent/reduce Spoof AP attack</vt:lpstr>
      <vt:lpstr>Spoof AP discussion</vt:lpstr>
      <vt:lpstr>Summary and Conclusion</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Outdoor Enterprise DSC</dc:title>
  <dc:creator>gsmith@srtrl.com</dc:creator>
  <cp:lastModifiedBy>User</cp:lastModifiedBy>
  <cp:revision>1810</cp:revision>
  <cp:lastPrinted>1998-02-10T13:28:06Z</cp:lastPrinted>
  <dcterms:created xsi:type="dcterms:W3CDTF">1998-02-10T13:07:52Z</dcterms:created>
  <dcterms:modified xsi:type="dcterms:W3CDTF">2022-01-14T18:53:05Z</dcterms:modified>
</cp:coreProperties>
</file>