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69" r:id="rId23"/>
    <p:sldId id="370" r:id="rId24"/>
    <p:sldId id="347" r:id="rId25"/>
    <p:sldId id="344" r:id="rId26"/>
    <p:sldId id="333" r:id="rId27"/>
    <p:sldId id="322" r:id="rId28"/>
    <p:sldId id="320" r:id="rId29"/>
    <p:sldId id="327" r:id="rId30"/>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802.11-22/0052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802.11-22/0052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802.11-22/0052</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802.11-22/0052</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802.11-22/0052r01</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January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January 11,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2022-01-11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46"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F1D3EC84-F1DF-E840-A285-C91580A159BC}"/>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490931C7-0974-7F41-B7F1-B6FB63271718}"/>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January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January 11,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539552" y="3651870"/>
            <a:ext cx="4318247" cy="1197760"/>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a:p>
            <a:pPr marL="285750" indent="-285750">
              <a:buFont typeface="Arial" panose="020B0604020202020204" pitchFamily="34" charset="0"/>
              <a:buChar char="•"/>
            </a:pPr>
            <a:r>
              <a:rPr lang="en-US" sz="1050" dirty="0"/>
              <a:t>Preferable for the January telco</a:t>
            </a:r>
          </a:p>
          <a:p>
            <a:pPr marL="285750" indent="-285750">
              <a:buFont typeface="Arial" panose="020B0604020202020204" pitchFamily="34" charset="0"/>
              <a:buChar char="•"/>
            </a:pPr>
            <a:r>
              <a:rPr lang="en-US" sz="1050" dirty="0"/>
              <a:t>For the Jan interim meeting the latest</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January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4760075" y="3664470"/>
            <a:ext cx="4318247" cy="119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Please, at least review CIDs assigned to you until the January 4</a:t>
            </a:r>
            <a:r>
              <a:rPr lang="en-US" sz="1050" kern="0" baseline="30000" dirty="0"/>
              <a:t>th</a:t>
            </a:r>
            <a:r>
              <a:rPr lang="en-US" sz="1050" kern="0" dirty="0"/>
              <a:t> telco</a:t>
            </a:r>
          </a:p>
          <a:p>
            <a:pPr marL="285750" indent="-285750">
              <a:buFont typeface="Arial" panose="020B0604020202020204" pitchFamily="34" charset="0"/>
              <a:buChar char="•"/>
            </a:pPr>
            <a:r>
              <a:rPr lang="en-US" sz="1050" kern="0" dirty="0"/>
              <a:t>To discuss open issues</a:t>
            </a:r>
          </a:p>
          <a:p>
            <a:pPr marL="285750" indent="-285750">
              <a:buFont typeface="Arial" panose="020B0604020202020204" pitchFamily="34" charset="0"/>
              <a:buChar char="•"/>
            </a:pPr>
            <a:r>
              <a:rPr lang="en-US" sz="1050" kern="0" dirty="0"/>
              <a:t>Potentially reassign comments in the first week of Jan</a:t>
            </a:r>
          </a:p>
        </p:txBody>
      </p:sp>
      <p:graphicFrame>
        <p:nvGraphicFramePr>
          <p:cNvPr id="11" name="Table 10">
            <a:extLst>
              <a:ext uri="{FF2B5EF4-FFF2-40B4-BE49-F238E27FC236}">
                <a16:creationId xmlns:a16="http://schemas.microsoft.com/office/drawing/2014/main" id="{AE23974C-13CA-FE44-9181-B5B4E056B9C5}"/>
              </a:ext>
            </a:extLst>
          </p:cNvPr>
          <p:cNvGraphicFramePr>
            <a:graphicFrameLocks noGrp="1"/>
          </p:cNvGraphicFramePr>
          <p:nvPr>
            <p:extLst>
              <p:ext uri="{D42A27DB-BD31-4B8C-83A1-F6EECF244321}">
                <p14:modId xmlns:p14="http://schemas.microsoft.com/office/powerpoint/2010/main" val="1201390719"/>
              </p:ext>
            </p:extLst>
          </p:nvPr>
        </p:nvGraphicFramePr>
        <p:xfrm>
          <a:off x="599549" y="1299944"/>
          <a:ext cx="3310136" cy="1851660"/>
        </p:xfrm>
        <a:graphic>
          <a:graphicData uri="http://schemas.openxmlformats.org/drawingml/2006/table">
            <a:tbl>
              <a:tblPr/>
              <a:tblGrid>
                <a:gridCol w="1653952">
                  <a:extLst>
                    <a:ext uri="{9D8B030D-6E8A-4147-A177-3AD203B41FA5}">
                      <a16:colId xmlns:a16="http://schemas.microsoft.com/office/drawing/2014/main" val="4166471763"/>
                    </a:ext>
                  </a:extLst>
                </a:gridCol>
                <a:gridCol w="1656184">
                  <a:extLst>
                    <a:ext uri="{9D8B030D-6E8A-4147-A177-3AD203B41FA5}">
                      <a16:colId xmlns:a16="http://schemas.microsoft.com/office/drawing/2014/main" val="1858009035"/>
                    </a:ext>
                  </a:extLst>
                </a:gridCol>
              </a:tblGrid>
              <a:tr h="205740">
                <a:tc>
                  <a:txBody>
                    <a:bodyPr/>
                    <a:lstStyle/>
                    <a:p>
                      <a:pPr algn="ctr"/>
                      <a:r>
                        <a:rPr lang="en-GB" sz="1300" b="1">
                          <a:solidFill>
                            <a:srgbClr val="FFFFFF"/>
                          </a:solidFill>
                          <a:effectLst/>
                          <a:latin typeface="Calibri" panose="020F0502020204030204" pitchFamily="34" charset="0"/>
                        </a:rPr>
                        <a:t>Owning Ad-hoc</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sz="1300" b="1">
                          <a:solidFill>
                            <a:srgbClr val="FFFFFF"/>
                          </a:solidFill>
                          <a:effectLst/>
                          <a:latin typeface="Calibri" panose="020F0502020204030204" pitchFamily="34" charset="0"/>
                        </a:rPr>
                        <a:t>Count of CID</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2297389603"/>
                  </a:ext>
                </a:extLst>
              </a:tr>
              <a:tr h="205740">
                <a:tc>
                  <a:txBody>
                    <a:bodyPr/>
                    <a:lstStyle/>
                    <a:p>
                      <a:r>
                        <a:rPr lang="en-GB" sz="1300" b="1">
                          <a:effectLst/>
                          <a:latin typeface="Calibri" panose="020F0502020204030204" pitchFamily="34" charset="0"/>
                        </a:rPr>
                        <a:t>EDITOR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99</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18802395"/>
                  </a:ext>
                </a:extLst>
              </a:tr>
              <a:tr h="205740">
                <a:tc>
                  <a:txBody>
                    <a:bodyPr/>
                    <a:lstStyle/>
                    <a:p>
                      <a:r>
                        <a:rPr lang="en-GB" sz="1300">
                          <a:effectLst/>
                          <a:latin typeface="Calibri" panose="020F0502020204030204" pitchFamily="34" charset="0"/>
                        </a:rPr>
                        <a:t>2021-11-11 -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62</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4302133"/>
                  </a:ext>
                </a:extLst>
              </a:tr>
              <a:tr h="205740">
                <a:tc>
                  <a:txBody>
                    <a:bodyPr/>
                    <a:lstStyle/>
                    <a:p>
                      <a:r>
                        <a:rPr lang="en-GB" sz="1300">
                          <a:effectLst/>
                          <a:latin typeface="Calibri" panose="020F0502020204030204" pitchFamily="34" charset="0"/>
                        </a:rPr>
                        <a:t>2021-11-12 -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671290"/>
                  </a:ext>
                </a:extLst>
              </a:tr>
              <a:tr h="205740">
                <a:tc>
                  <a:txBody>
                    <a:bodyPr/>
                    <a:lstStyle/>
                    <a:p>
                      <a:r>
                        <a:rPr lang="en-GB" sz="1300">
                          <a:effectLst/>
                          <a:latin typeface="Calibri" panose="020F0502020204030204" pitchFamily="34" charset="0"/>
                        </a:rPr>
                        <a:t>2021-11-23 -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18</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020921"/>
                  </a:ext>
                </a:extLst>
              </a:tr>
              <a:tr h="205740">
                <a:tc>
                  <a:txBody>
                    <a:bodyPr/>
                    <a:lstStyle/>
                    <a:p>
                      <a:r>
                        <a:rPr lang="en-GB" sz="1300">
                          <a:effectLst/>
                          <a:latin typeface="Calibri" panose="020F0502020204030204" pitchFamily="34" charset="0"/>
                        </a:rPr>
                        <a:t>2022-01-04 -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9197605"/>
                  </a:ext>
                </a:extLst>
              </a:tr>
              <a:tr h="205740">
                <a:tc>
                  <a:txBody>
                    <a:bodyPr/>
                    <a:lstStyle/>
                    <a:p>
                      <a:r>
                        <a:rPr lang="en-GB" sz="1300" b="1">
                          <a:effectLst/>
                          <a:latin typeface="Calibri" panose="020F0502020204030204" pitchFamily="34" charset="0"/>
                        </a:rPr>
                        <a:t>CHAIR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195</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013966029"/>
                  </a:ext>
                </a:extLst>
              </a:tr>
              <a:tr h="205740">
                <a:tc>
                  <a:txBody>
                    <a:bodyPr/>
                    <a:lstStyle/>
                    <a:p>
                      <a:r>
                        <a:rPr lang="en-GB" sz="1300">
                          <a:effectLst/>
                          <a:latin typeface="Calibri" panose="020F0502020204030204" pitchFamily="34" charset="0"/>
                        </a:rPr>
                        <a:t>(Leer)</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195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310350"/>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294</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6522201"/>
                  </a:ext>
                </a:extLst>
              </a:tr>
            </a:tbl>
          </a:graphicData>
        </a:graphic>
      </p:graphicFrame>
      <p:graphicFrame>
        <p:nvGraphicFramePr>
          <p:cNvPr id="12" name="Table 11">
            <a:extLst>
              <a:ext uri="{FF2B5EF4-FFF2-40B4-BE49-F238E27FC236}">
                <a16:creationId xmlns:a16="http://schemas.microsoft.com/office/drawing/2014/main" id="{024C8EE0-B2D2-B94A-B0E1-CFBCC0D27080}"/>
              </a:ext>
            </a:extLst>
          </p:cNvPr>
          <p:cNvGraphicFramePr>
            <a:graphicFrameLocks noGrp="1"/>
          </p:cNvGraphicFramePr>
          <p:nvPr>
            <p:extLst>
              <p:ext uri="{D42A27DB-BD31-4B8C-83A1-F6EECF244321}">
                <p14:modId xmlns:p14="http://schemas.microsoft.com/office/powerpoint/2010/main" val="491316786"/>
              </p:ext>
            </p:extLst>
          </p:nvPr>
        </p:nvGraphicFramePr>
        <p:xfrm>
          <a:off x="5724128" y="1318652"/>
          <a:ext cx="2658244" cy="2263140"/>
        </p:xfrm>
        <a:graphic>
          <a:graphicData uri="http://schemas.openxmlformats.org/drawingml/2006/table">
            <a:tbl>
              <a:tblPr/>
              <a:tblGrid>
                <a:gridCol w="1869976">
                  <a:extLst>
                    <a:ext uri="{9D8B030D-6E8A-4147-A177-3AD203B41FA5}">
                      <a16:colId xmlns:a16="http://schemas.microsoft.com/office/drawing/2014/main" val="1181689327"/>
                    </a:ext>
                  </a:extLst>
                </a:gridCol>
                <a:gridCol w="788268">
                  <a:extLst>
                    <a:ext uri="{9D8B030D-6E8A-4147-A177-3AD203B41FA5}">
                      <a16:colId xmlns:a16="http://schemas.microsoft.com/office/drawing/2014/main" val="412485105"/>
                    </a:ext>
                  </a:extLst>
                </a:gridCol>
              </a:tblGrid>
              <a:tr h="205740">
                <a:tc>
                  <a:txBody>
                    <a:bodyPr/>
                    <a:lstStyle/>
                    <a:p>
                      <a:r>
                        <a:rPr lang="en-GB" sz="1300" b="1" dirty="0">
                          <a:solidFill>
                            <a:srgbClr val="FFFFFF"/>
                          </a:solidFill>
                          <a:effectLst/>
                          <a:latin typeface="Calibri" panose="020F0502020204030204" pitchFamily="34" charset="0"/>
                        </a:rPr>
                        <a:t>Volunteer</a:t>
                      </a:r>
                      <a:endParaRPr lang="en-GB" sz="1300"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endParaRPr lang="en-GB" sz="1300" dirty="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1006697946"/>
                  </a:ext>
                </a:extLst>
              </a:tr>
              <a:tr h="205740">
                <a:tc>
                  <a:txBody>
                    <a:bodyPr/>
                    <a:lstStyle/>
                    <a:p>
                      <a:r>
                        <a:rPr lang="en-GB" sz="1300" b="1">
                          <a:effectLst/>
                          <a:latin typeface="Calibri" panose="020F0502020204030204" pitchFamily="34" charset="0"/>
                        </a:rPr>
                        <a:t>Mark Rison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82692869"/>
                  </a:ext>
                </a:extLst>
              </a:tr>
              <a:tr h="205740">
                <a:tc>
                  <a:txBody>
                    <a:bodyPr/>
                    <a:lstStyle/>
                    <a:p>
                      <a:r>
                        <a:rPr lang="en-GB" sz="1300" b="1">
                          <a:effectLst/>
                          <a:latin typeface="Calibri" panose="020F0502020204030204" pitchFamily="34" charset="0"/>
                        </a:rPr>
                        <a:t>Stephen McCann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4</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127501450"/>
                  </a:ext>
                </a:extLst>
              </a:tr>
              <a:tr h="205740">
                <a:tc>
                  <a:txBody>
                    <a:bodyPr/>
                    <a:lstStyle/>
                    <a:p>
                      <a:r>
                        <a:rPr lang="en-GB" sz="1300" b="1">
                          <a:effectLst/>
                          <a:latin typeface="Calibri" panose="020F0502020204030204" pitchFamily="34" charset="0"/>
                        </a:rPr>
                        <a:t>Abhishek Patil</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20</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98444144"/>
                  </a:ext>
                </a:extLst>
              </a:tr>
              <a:tr h="205740">
                <a:tc>
                  <a:txBody>
                    <a:bodyPr/>
                    <a:lstStyle/>
                    <a:p>
                      <a:r>
                        <a:rPr lang="en-GB" sz="1300" b="1">
                          <a:effectLst/>
                          <a:latin typeface="Calibri" panose="020F0502020204030204" pitchFamily="34" charset="0"/>
                        </a:rPr>
                        <a:t>Hitoshi Morioka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52</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80788114"/>
                  </a:ext>
                </a:extLst>
              </a:tr>
              <a:tr h="205740">
                <a:tc>
                  <a:txBody>
                    <a:bodyPr/>
                    <a:lstStyle/>
                    <a:p>
                      <a:r>
                        <a:rPr lang="en-GB" sz="1300" b="1">
                          <a:effectLst/>
                          <a:latin typeface="Calibri" panose="020F0502020204030204" pitchFamily="34" charset="0"/>
                        </a:rPr>
                        <a:t>Xiaofei Wang</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36</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4232660373"/>
                  </a:ext>
                </a:extLst>
              </a:tr>
              <a:tr h="205740">
                <a:tc>
                  <a:txBody>
                    <a:bodyPr/>
                    <a:lstStyle/>
                    <a:p>
                      <a:r>
                        <a:rPr lang="en-GB" sz="1300" b="1">
                          <a:effectLst/>
                          <a:latin typeface="Calibri" panose="020F0502020204030204" pitchFamily="34" charset="0"/>
                        </a:rPr>
                        <a:t>Carol Ansley</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0582078"/>
                  </a:ext>
                </a:extLst>
              </a:tr>
              <a:tr h="205740">
                <a:tc>
                  <a:txBody>
                    <a:bodyPr/>
                    <a:lstStyle/>
                    <a:p>
                      <a:r>
                        <a:rPr lang="en-GB" sz="1300" b="1">
                          <a:effectLst/>
                          <a:latin typeface="Calibri" panose="020F0502020204030204" pitchFamily="34" charset="0"/>
                        </a:rPr>
                        <a:t>John Wullert</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680002067"/>
                  </a:ext>
                </a:extLst>
              </a:tr>
              <a:tr h="205740">
                <a:tc>
                  <a:txBody>
                    <a:bodyPr/>
                    <a:lstStyle/>
                    <a:p>
                      <a:r>
                        <a:rPr lang="en-GB" sz="1300" b="1">
                          <a:effectLst/>
                          <a:latin typeface="Calibri" panose="020F0502020204030204" pitchFamily="34" charset="0"/>
                        </a:rPr>
                        <a:t>Pei Zhou</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257866086"/>
                  </a:ext>
                </a:extLst>
              </a:tr>
              <a:tr h="205740">
                <a:tc>
                  <a:txBody>
                    <a:bodyPr/>
                    <a:lstStyle/>
                    <a:p>
                      <a:r>
                        <a:rPr lang="en-GB" sz="1300" b="1">
                          <a:effectLst/>
                          <a:latin typeface="Calibri" panose="020F0502020204030204" pitchFamily="34" charset="0"/>
                        </a:rPr>
                        <a:t>Antonio de la Oliva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085512398"/>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195</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01376"/>
                  </a:ext>
                </a:extLst>
              </a:tr>
            </a:tbl>
          </a:graphicData>
        </a:graphic>
      </p:graphicFrame>
    </p:spTree>
    <p:extLst>
      <p:ext uri="{BB962C8B-B14F-4D97-AF65-F5344CB8AC3E}">
        <p14:creationId xmlns:p14="http://schemas.microsoft.com/office/powerpoint/2010/main" val="3254998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January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27</a:t>
            </a:fld>
            <a:endParaRPr lang="en-GB"/>
          </a:p>
        </p:txBody>
      </p:sp>
    </p:spTree>
    <p:extLst>
      <p:ext uri="{BB962C8B-B14F-4D97-AF65-F5344CB8AC3E}">
        <p14:creationId xmlns:p14="http://schemas.microsoft.com/office/powerpoint/2010/main" val="34387422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=m51278a9daaf7a2333719083a953b99a8</a:t>
            </a:r>
          </a:p>
          <a:p>
            <a:endParaRPr lang="en-GB" sz="1600" dirty="0"/>
          </a:p>
          <a:p>
            <a:r>
              <a:rPr lang="en-GB" sz="1600" dirty="0"/>
              <a:t>Meeting number: 233 346 51611</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strike="sngStrike"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January 2022</a:t>
            </a:r>
            <a:endParaRPr lang="en-GB" dirty="0"/>
          </a:p>
        </p:txBody>
      </p:sp>
      <p:graphicFrame>
        <p:nvGraphicFramePr>
          <p:cNvPr id="3" name="Table 2">
            <a:extLst>
              <a:ext uri="{FF2B5EF4-FFF2-40B4-BE49-F238E27FC236}">
                <a16:creationId xmlns:a16="http://schemas.microsoft.com/office/drawing/2014/main" id="{C3E69FAE-2445-684C-87FA-0A03B4BF32DE}"/>
              </a:ext>
            </a:extLst>
          </p:cNvPr>
          <p:cNvGraphicFramePr>
            <a:graphicFrameLocks noGrp="1"/>
          </p:cNvGraphicFramePr>
          <p:nvPr/>
        </p:nvGraphicFramePr>
        <p:xfrm>
          <a:off x="687388" y="1403350"/>
          <a:ext cx="7770812" cy="2339600"/>
        </p:xfrm>
        <a:graphic>
          <a:graphicData uri="http://schemas.openxmlformats.org/drawingml/2006/table">
            <a:tbl>
              <a:tblPr>
                <a:tableStyleId>{5C22544A-7EE6-4342-B048-85BDC9FD1C3A}</a:tableStyleId>
              </a:tblPr>
              <a:tblGrid>
                <a:gridCol w="681055">
                  <a:extLst>
                    <a:ext uri="{9D8B030D-6E8A-4147-A177-3AD203B41FA5}">
                      <a16:colId xmlns:a16="http://schemas.microsoft.com/office/drawing/2014/main" val="2055253071"/>
                    </a:ext>
                  </a:extLst>
                </a:gridCol>
                <a:gridCol w="354879">
                  <a:extLst>
                    <a:ext uri="{9D8B030D-6E8A-4147-A177-3AD203B41FA5}">
                      <a16:colId xmlns:a16="http://schemas.microsoft.com/office/drawing/2014/main" val="3692304530"/>
                    </a:ext>
                  </a:extLst>
                </a:gridCol>
                <a:gridCol w="354879">
                  <a:extLst>
                    <a:ext uri="{9D8B030D-6E8A-4147-A177-3AD203B41FA5}">
                      <a16:colId xmlns:a16="http://schemas.microsoft.com/office/drawing/2014/main" val="1921008834"/>
                    </a:ext>
                  </a:extLst>
                </a:gridCol>
                <a:gridCol w="354879">
                  <a:extLst>
                    <a:ext uri="{9D8B030D-6E8A-4147-A177-3AD203B41FA5}">
                      <a16:colId xmlns:a16="http://schemas.microsoft.com/office/drawing/2014/main" val="2961112985"/>
                    </a:ext>
                  </a:extLst>
                </a:gridCol>
                <a:gridCol w="542756">
                  <a:extLst>
                    <a:ext uri="{9D8B030D-6E8A-4147-A177-3AD203B41FA5}">
                      <a16:colId xmlns:a16="http://schemas.microsoft.com/office/drawing/2014/main" val="4000166527"/>
                    </a:ext>
                  </a:extLst>
                </a:gridCol>
                <a:gridCol w="2309325">
                  <a:extLst>
                    <a:ext uri="{9D8B030D-6E8A-4147-A177-3AD203B41FA5}">
                      <a16:colId xmlns:a16="http://schemas.microsoft.com/office/drawing/2014/main" val="128106843"/>
                    </a:ext>
                  </a:extLst>
                </a:gridCol>
                <a:gridCol w="1920524">
                  <a:extLst>
                    <a:ext uri="{9D8B030D-6E8A-4147-A177-3AD203B41FA5}">
                      <a16:colId xmlns:a16="http://schemas.microsoft.com/office/drawing/2014/main" val="3952095925"/>
                    </a:ext>
                  </a:extLst>
                </a:gridCol>
                <a:gridCol w="1252515">
                  <a:extLst>
                    <a:ext uri="{9D8B030D-6E8A-4147-A177-3AD203B41FA5}">
                      <a16:colId xmlns:a16="http://schemas.microsoft.com/office/drawing/2014/main" val="2232245380"/>
                    </a:ext>
                  </a:extLst>
                </a:gridCol>
              </a:tblGrid>
              <a:tr h="292450">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Group</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Comment</a:t>
                      </a:r>
                      <a:endParaRPr lang="en-GB" sz="800" b="0" i="0" u="none" strike="noStrike">
                        <a:effectLst/>
                        <a:latin typeface="Arial" panose="020B0604020202020204" pitchFamily="34" charset="0"/>
                      </a:endParaRPr>
                    </a:p>
                  </a:txBody>
                  <a:tcPr marL="7833" marR="7833" marT="7833" marB="0"/>
                </a:tc>
                <a:extLst>
                  <a:ext uri="{0D108BD9-81ED-4DB2-BD59-A6C34878D82A}">
                    <a16:rowId xmlns:a16="http://schemas.microsoft.com/office/drawing/2014/main" val="2799365395"/>
                  </a:ext>
                </a:extLst>
              </a:tr>
              <a:tr h="292450">
                <a:tc>
                  <a:txBody>
                    <a:bodyPr/>
                    <a:lstStyle/>
                    <a:p>
                      <a:pPr algn="l" fontAlgn="t"/>
                      <a:r>
                        <a:rPr lang="en-GB" sz="800" u="none" strike="noStrike">
                          <a:effectLst/>
                        </a:rPr>
                        <a:t>10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2016</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5</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Proposed Comment Resolutions for Two CDs - Clause 9.4.1.69 (LB257)</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John Wullert (Peraton Labs)</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Revisit from last telco</a:t>
                      </a:r>
                      <a:endParaRPr lang="en-GB" sz="800" b="0" i="0" u="none" strike="noStrike">
                        <a:effectLst/>
                        <a:latin typeface="Arial" panose="020B0604020202020204" pitchFamily="34" charset="0"/>
                      </a:endParaRPr>
                    </a:p>
                  </a:txBody>
                  <a:tcPr marL="7833" marR="7833" marT="7833" marB="0"/>
                </a:tc>
                <a:extLst>
                  <a:ext uri="{0D108BD9-81ED-4DB2-BD59-A6C34878D82A}">
                    <a16:rowId xmlns:a16="http://schemas.microsoft.com/office/drawing/2014/main" val="406750434"/>
                  </a:ext>
                </a:extLst>
              </a:tr>
              <a:tr h="292450">
                <a:tc>
                  <a:txBody>
                    <a:bodyPr/>
                    <a:lstStyle/>
                    <a:p>
                      <a:pPr algn="l" fontAlgn="t"/>
                      <a:r>
                        <a:rPr lang="en-GB" sz="800" u="none" strike="noStrike">
                          <a:effectLst/>
                        </a:rPr>
                        <a:t>11</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2017</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Comment Resolution Spreadsheet for Document 2016</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John Wullert (Peraton Labs)</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Revisit from last telco</a:t>
                      </a:r>
                      <a:endParaRPr lang="en-GB" sz="800" b="0" i="0" u="none" strike="noStrike">
                        <a:effectLst/>
                        <a:latin typeface="Arial" panose="020B0604020202020204" pitchFamily="34" charset="0"/>
                      </a:endParaRPr>
                    </a:p>
                  </a:txBody>
                  <a:tcPr marL="7833" marR="7833" marT="7833" marB="0"/>
                </a:tc>
                <a:extLst>
                  <a:ext uri="{0D108BD9-81ED-4DB2-BD59-A6C34878D82A}">
                    <a16:rowId xmlns:a16="http://schemas.microsoft.com/office/drawing/2014/main" val="3289540689"/>
                  </a:ext>
                </a:extLst>
              </a:tr>
              <a:tr h="146225">
                <a:tc>
                  <a:txBody>
                    <a:bodyPr/>
                    <a:lstStyle/>
                    <a:p>
                      <a:pPr algn="l" fontAlgn="t"/>
                      <a:r>
                        <a:rPr lang="en-GB" sz="800" u="none" strike="noStrike">
                          <a:effectLst/>
                        </a:rPr>
                        <a:t>20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dirty="0">
                          <a:effectLst/>
                        </a:rPr>
                        <a:t>1829</a:t>
                      </a:r>
                      <a:endParaRPr lang="en-GB" sz="800" b="0" i="0" u="none" strike="noStrike" dirty="0">
                        <a:effectLst/>
                        <a:latin typeface="Arial" panose="020B0604020202020204" pitchFamily="34" charset="0"/>
                      </a:endParaRPr>
                    </a:p>
                  </a:txBody>
                  <a:tcPr marL="7833" marR="7833" marT="7833"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dirty="0">
                          <a:effectLst/>
                        </a:rPr>
                        <a:t>EBCS Data Transmission Timing</a:t>
                      </a:r>
                      <a:endParaRPr lang="en-GB" sz="800" b="0" i="0" u="none" strike="noStrike" dirty="0">
                        <a:effectLst/>
                        <a:latin typeface="Arial" panose="020B0604020202020204" pitchFamily="34" charset="0"/>
                      </a:endParaRPr>
                    </a:p>
                  </a:txBody>
                  <a:tcPr marL="7833" marR="7833" marT="7833"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Revisit from last telco</a:t>
                      </a:r>
                      <a:endParaRPr lang="en-GB" sz="800" b="0" i="0" u="none" strike="noStrike">
                        <a:effectLst/>
                        <a:latin typeface="Arial" panose="020B0604020202020204" pitchFamily="34" charset="0"/>
                      </a:endParaRPr>
                    </a:p>
                  </a:txBody>
                  <a:tcPr marL="7833" marR="7833" marT="7833" marB="0"/>
                </a:tc>
                <a:extLst>
                  <a:ext uri="{0D108BD9-81ED-4DB2-BD59-A6C34878D82A}">
                    <a16:rowId xmlns:a16="http://schemas.microsoft.com/office/drawing/2014/main" val="3161063697"/>
                  </a:ext>
                </a:extLst>
              </a:tr>
              <a:tr h="292450">
                <a:tc>
                  <a:txBody>
                    <a:bodyPr/>
                    <a:lstStyle/>
                    <a:p>
                      <a:pPr algn="l" fontAlgn="t"/>
                      <a:r>
                        <a:rPr lang="en-GB" sz="800" u="none" strike="noStrike">
                          <a:effectLst/>
                        </a:rPr>
                        <a:t>80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13</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PHY Type subfield</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dirty="0">
                          <a:effectLst/>
                        </a:rPr>
                        <a:t>Discussion required to proceed with resolutions</a:t>
                      </a:r>
                      <a:endParaRPr lang="en-GB" sz="800" b="0" i="0" u="none" strike="noStrike" dirty="0">
                        <a:effectLst/>
                        <a:latin typeface="Arial" panose="020B0604020202020204" pitchFamily="34" charset="0"/>
                      </a:endParaRPr>
                    </a:p>
                  </a:txBody>
                  <a:tcPr marL="7833" marR="7833" marT="7833" marB="0"/>
                </a:tc>
                <a:extLst>
                  <a:ext uri="{0D108BD9-81ED-4DB2-BD59-A6C34878D82A}">
                    <a16:rowId xmlns:a16="http://schemas.microsoft.com/office/drawing/2014/main" val="1708784750"/>
                  </a:ext>
                </a:extLst>
              </a:tr>
              <a:tr h="146225">
                <a:tc>
                  <a:txBody>
                    <a:bodyPr/>
                    <a:lstStyle/>
                    <a:p>
                      <a:pPr algn="l" fontAlgn="t"/>
                      <a:r>
                        <a:rPr lang="en-GB" sz="800" u="none" strike="noStrike">
                          <a:effectLst/>
                        </a:rPr>
                        <a:t>90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44</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Editorial-CIDs-lb257</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Carol Ansley (Cox)</a:t>
                      </a:r>
                      <a:endParaRPr lang="en-GB" sz="800" b="0" i="0" u="none" strike="noStrike">
                        <a:effectLst/>
                        <a:latin typeface="Arial" panose="020B0604020202020204" pitchFamily="34" charset="0"/>
                      </a:endParaRPr>
                    </a:p>
                  </a:txBody>
                  <a:tcPr marL="7833" marR="7833" marT="7833" marB="0"/>
                </a:tc>
                <a:tc>
                  <a:txBody>
                    <a:bodyPr/>
                    <a:lstStyle/>
                    <a:p>
                      <a:pPr algn="l" fontAlgn="t"/>
                      <a:endParaRPr lang="en-GB" sz="800" b="0" i="0" u="none" strike="noStrike">
                        <a:effectLst/>
                        <a:latin typeface="Arial" panose="020B0604020202020204" pitchFamily="34" charset="0"/>
                      </a:endParaRPr>
                    </a:p>
                  </a:txBody>
                  <a:tcPr marL="7833" marR="7833" marT="7833" marB="0"/>
                </a:tc>
                <a:extLst>
                  <a:ext uri="{0D108BD9-81ED-4DB2-BD59-A6C34878D82A}">
                    <a16:rowId xmlns:a16="http://schemas.microsoft.com/office/drawing/2014/main" val="1622112064"/>
                  </a:ext>
                </a:extLst>
              </a:tr>
              <a:tr h="292450">
                <a:tc>
                  <a:txBody>
                    <a:bodyPr/>
                    <a:lstStyle/>
                    <a:p>
                      <a:pPr algn="l" fontAlgn="t"/>
                      <a:r>
                        <a:rPr lang="en-GB" sz="800" u="none" strike="noStrike">
                          <a:effectLst/>
                        </a:rPr>
                        <a:t>110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Comments Resolution for CID 2178,2179,2180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833" marR="7833" marT="7833" marB="0"/>
                </a:tc>
                <a:tc>
                  <a:txBody>
                    <a:bodyPr/>
                    <a:lstStyle/>
                    <a:p>
                      <a:pPr algn="l" fontAlgn="t"/>
                      <a:endParaRPr lang="en-GB" sz="800" b="0" i="0" u="none" strike="noStrike">
                        <a:effectLst/>
                        <a:latin typeface="Arial" panose="020B0604020202020204" pitchFamily="34" charset="0"/>
                      </a:endParaRPr>
                    </a:p>
                  </a:txBody>
                  <a:tcPr marL="7833" marR="7833" marT="7833" marB="0"/>
                </a:tc>
                <a:extLst>
                  <a:ext uri="{0D108BD9-81ED-4DB2-BD59-A6C34878D82A}">
                    <a16:rowId xmlns:a16="http://schemas.microsoft.com/office/drawing/2014/main" val="2265857685"/>
                  </a:ext>
                </a:extLst>
              </a:tr>
              <a:tr h="292450">
                <a:tc>
                  <a:txBody>
                    <a:bodyPr/>
                    <a:lstStyle/>
                    <a:p>
                      <a:pPr algn="l" fontAlgn="t"/>
                      <a:r>
                        <a:rPr lang="en-GB" sz="800" u="none" strike="noStrike">
                          <a:effectLst/>
                        </a:rPr>
                        <a:t>120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43</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LB 257 CIDs assigned to Abhi - Part 2 (Excel)</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Abhishek Patil (Qualcomm)</a:t>
                      </a:r>
                      <a:endParaRPr lang="en-GB" sz="800" b="0" i="0" u="none" strike="noStrike">
                        <a:effectLst/>
                        <a:latin typeface="Arial" panose="020B0604020202020204" pitchFamily="34" charset="0"/>
                      </a:endParaRPr>
                    </a:p>
                  </a:txBody>
                  <a:tcPr marL="7833" marR="7833" marT="7833" marB="0"/>
                </a:tc>
                <a:tc>
                  <a:txBody>
                    <a:bodyPr/>
                    <a:lstStyle/>
                    <a:p>
                      <a:pPr algn="l" fontAlgn="t"/>
                      <a:endParaRPr lang="en-GB" sz="800" b="0" i="0" u="none" strike="noStrike">
                        <a:effectLst/>
                        <a:latin typeface="Arial" panose="020B0604020202020204" pitchFamily="34" charset="0"/>
                      </a:endParaRPr>
                    </a:p>
                  </a:txBody>
                  <a:tcPr marL="7833" marR="7833" marT="7833" marB="0"/>
                </a:tc>
                <a:extLst>
                  <a:ext uri="{0D108BD9-81ED-4DB2-BD59-A6C34878D82A}">
                    <a16:rowId xmlns:a16="http://schemas.microsoft.com/office/drawing/2014/main" val="737261882"/>
                  </a:ext>
                </a:extLst>
              </a:tr>
              <a:tr h="146225">
                <a:tc>
                  <a:txBody>
                    <a:bodyPr/>
                    <a:lstStyle/>
                    <a:p>
                      <a:pPr algn="l" fontAlgn="t"/>
                      <a:r>
                        <a:rPr lang="en-GB" sz="800" u="none" strike="noStrike">
                          <a:effectLst/>
                        </a:rPr>
                        <a:t>121</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42</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CIDs assigned to Abhi - Part 2</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Abhishek Patil (Qualcomm)</a:t>
                      </a:r>
                      <a:endParaRPr lang="en-GB" sz="800" b="0" i="0" u="none" strike="noStrike">
                        <a:effectLst/>
                        <a:latin typeface="Arial" panose="020B0604020202020204" pitchFamily="34" charset="0"/>
                      </a:endParaRPr>
                    </a:p>
                  </a:txBody>
                  <a:tcPr marL="7833" marR="7833" marT="7833" marB="0"/>
                </a:tc>
                <a:tc>
                  <a:txBody>
                    <a:bodyPr/>
                    <a:lstStyle/>
                    <a:p>
                      <a:pPr algn="l" fontAlgn="t"/>
                      <a:endParaRPr lang="en-GB" sz="800" b="0" i="0" u="none" strike="noStrike">
                        <a:effectLst/>
                        <a:latin typeface="Arial" panose="020B0604020202020204" pitchFamily="34" charset="0"/>
                      </a:endParaRPr>
                    </a:p>
                  </a:txBody>
                  <a:tcPr marL="7833" marR="7833" marT="7833" marB="0"/>
                </a:tc>
                <a:extLst>
                  <a:ext uri="{0D108BD9-81ED-4DB2-BD59-A6C34878D82A}">
                    <a16:rowId xmlns:a16="http://schemas.microsoft.com/office/drawing/2014/main" val="2945990761"/>
                  </a:ext>
                </a:extLst>
              </a:tr>
              <a:tr h="146225">
                <a:tc>
                  <a:txBody>
                    <a:bodyPr/>
                    <a:lstStyle/>
                    <a:p>
                      <a:pPr algn="l" fontAlgn="t"/>
                      <a:r>
                        <a:rPr lang="en-GB" sz="800" u="none" strike="noStrike">
                          <a:effectLst/>
                        </a:rPr>
                        <a:t>130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53</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CID-2099-annex-C-mib</a:t>
                      </a:r>
                      <a:endParaRPr lang="en-GB" sz="800" b="0" i="0" u="none" strike="noStrike">
                        <a:effectLst/>
                        <a:latin typeface="Arial" panose="020B0604020202020204" pitchFamily="34" charset="0"/>
                      </a:endParaRPr>
                    </a:p>
                  </a:txBody>
                  <a:tcPr marL="7833" marR="7833" marT="7833" marB="0"/>
                </a:tc>
                <a:tc>
                  <a:txBody>
                    <a:bodyPr/>
                    <a:lstStyle/>
                    <a:p>
                      <a:pPr algn="l" fontAlgn="t"/>
                      <a:r>
                        <a:rPr lang="en-GB" sz="800" u="none" strike="noStrike">
                          <a:effectLst/>
                        </a:rPr>
                        <a:t>Stephen McCann (Huawei)</a:t>
                      </a:r>
                      <a:endParaRPr lang="en-GB" sz="800" b="0" i="0" u="none" strike="noStrike">
                        <a:effectLst/>
                        <a:latin typeface="Arial" panose="020B0604020202020204" pitchFamily="34" charset="0"/>
                      </a:endParaRPr>
                    </a:p>
                  </a:txBody>
                  <a:tcPr marL="7833" marR="7833" marT="7833" marB="0"/>
                </a:tc>
                <a:tc>
                  <a:txBody>
                    <a:bodyPr/>
                    <a:lstStyle/>
                    <a:p>
                      <a:pPr algn="l" fontAlgn="t"/>
                      <a:endParaRPr lang="en-GB" sz="800" b="0" i="0" u="none" strike="noStrike" dirty="0">
                        <a:effectLst/>
                        <a:latin typeface="Arial" panose="020B0604020202020204" pitchFamily="34" charset="0"/>
                      </a:endParaRPr>
                    </a:p>
                  </a:txBody>
                  <a:tcPr marL="7833" marR="7833" marT="7833" marB="0"/>
                </a:tc>
                <a:extLst>
                  <a:ext uri="{0D108BD9-81ED-4DB2-BD59-A6C34878D82A}">
                    <a16:rowId xmlns:a16="http://schemas.microsoft.com/office/drawing/2014/main" val="3148987159"/>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3814</TotalTime>
  <Words>2411</Words>
  <Application>Microsoft Macintosh PowerPoint</Application>
  <PresentationFormat>On-screen Show (16:9)</PresentationFormat>
  <Paragraphs>367</Paragraphs>
  <Slides>29</Slides>
  <Notes>2</Notes>
  <HiddenSlides>3</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Arial</vt:lpstr>
      <vt:lpstr>Calibri</vt:lpstr>
      <vt:lpstr>Monotype Sorts</vt:lpstr>
      <vt:lpstr>Times New Roman</vt:lpstr>
      <vt:lpstr>802-11-BCS-Chair-Slides-Template</vt:lpstr>
      <vt:lpstr>Document</vt:lpstr>
      <vt:lpstr>Agenda TGbc Telco January 11,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Status Quo Comment Resolution process</vt:lpstr>
      <vt:lpstr>Status Quo comment resolution process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353</cp:revision>
  <cp:lastPrinted>1601-01-01T00:00:00Z</cp:lastPrinted>
  <dcterms:created xsi:type="dcterms:W3CDTF">2020-02-25T15:01:23Z</dcterms:created>
  <dcterms:modified xsi:type="dcterms:W3CDTF">2022-01-11T16:04:51Z</dcterms:modified>
  <cp:category/>
</cp:coreProperties>
</file>