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802.11-22/0052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802.11-22/0052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802.11-22/0052</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802.11-22/0052</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802.11-22/0052r00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11,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2022-01-11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41"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F1D3EC84-F1DF-E840-A285-C91580A159BC}"/>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11,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January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graphicFrame>
        <p:nvGraphicFramePr>
          <p:cNvPr id="11" name="Table 10">
            <a:extLst>
              <a:ext uri="{FF2B5EF4-FFF2-40B4-BE49-F238E27FC236}">
                <a16:creationId xmlns:a16="http://schemas.microsoft.com/office/drawing/2014/main" id="{AE23974C-13CA-FE44-9181-B5B4E056B9C5}"/>
              </a:ext>
            </a:extLst>
          </p:cNvPr>
          <p:cNvGraphicFramePr>
            <a:graphicFrameLocks noGrp="1"/>
          </p:cNvGraphicFramePr>
          <p:nvPr>
            <p:extLst>
              <p:ext uri="{D42A27DB-BD31-4B8C-83A1-F6EECF244321}">
                <p14:modId xmlns:p14="http://schemas.microsoft.com/office/powerpoint/2010/main" val="1201390719"/>
              </p:ext>
            </p:extLst>
          </p:nvPr>
        </p:nvGraphicFramePr>
        <p:xfrm>
          <a:off x="599549" y="1299944"/>
          <a:ext cx="3310136" cy="1851660"/>
        </p:xfrm>
        <a:graphic>
          <a:graphicData uri="http://schemas.openxmlformats.org/drawingml/2006/table">
            <a:tbl>
              <a:tblPr/>
              <a:tblGrid>
                <a:gridCol w="1653952">
                  <a:extLst>
                    <a:ext uri="{9D8B030D-6E8A-4147-A177-3AD203B41FA5}">
                      <a16:colId xmlns:a16="http://schemas.microsoft.com/office/drawing/2014/main" val="4166471763"/>
                    </a:ext>
                  </a:extLst>
                </a:gridCol>
                <a:gridCol w="1656184">
                  <a:extLst>
                    <a:ext uri="{9D8B030D-6E8A-4147-A177-3AD203B41FA5}">
                      <a16:colId xmlns:a16="http://schemas.microsoft.com/office/drawing/2014/main" val="1858009035"/>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297389603"/>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188023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302133"/>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671290"/>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20921"/>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197605"/>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195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3966029"/>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195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10350"/>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522201"/>
                  </a:ext>
                </a:extLst>
              </a:tr>
            </a:tbl>
          </a:graphicData>
        </a:graphic>
      </p:graphicFrame>
      <p:graphicFrame>
        <p:nvGraphicFramePr>
          <p:cNvPr id="12" name="Table 11">
            <a:extLst>
              <a:ext uri="{FF2B5EF4-FFF2-40B4-BE49-F238E27FC236}">
                <a16:creationId xmlns:a16="http://schemas.microsoft.com/office/drawing/2014/main" id="{024C8EE0-B2D2-B94A-B0E1-CFBCC0D27080}"/>
              </a:ext>
            </a:extLst>
          </p:cNvPr>
          <p:cNvGraphicFramePr>
            <a:graphicFrameLocks noGrp="1"/>
          </p:cNvGraphicFramePr>
          <p:nvPr>
            <p:extLst>
              <p:ext uri="{D42A27DB-BD31-4B8C-83A1-F6EECF244321}">
                <p14:modId xmlns:p14="http://schemas.microsoft.com/office/powerpoint/2010/main" val="491316786"/>
              </p:ext>
            </p:extLst>
          </p:nvPr>
        </p:nvGraphicFramePr>
        <p:xfrm>
          <a:off x="5724128" y="1318652"/>
          <a:ext cx="2658244" cy="2263140"/>
        </p:xfrm>
        <a:graphic>
          <a:graphicData uri="http://schemas.openxmlformats.org/drawingml/2006/table">
            <a:tbl>
              <a:tblPr/>
              <a:tblGrid>
                <a:gridCol w="1869976">
                  <a:extLst>
                    <a:ext uri="{9D8B030D-6E8A-4147-A177-3AD203B41FA5}">
                      <a16:colId xmlns:a16="http://schemas.microsoft.com/office/drawing/2014/main" val="1181689327"/>
                    </a:ext>
                  </a:extLst>
                </a:gridCol>
                <a:gridCol w="788268">
                  <a:extLst>
                    <a:ext uri="{9D8B030D-6E8A-4147-A177-3AD203B41FA5}">
                      <a16:colId xmlns:a16="http://schemas.microsoft.com/office/drawing/2014/main" val="412485105"/>
                    </a:ext>
                  </a:extLst>
                </a:gridCol>
              </a:tblGrid>
              <a:tr h="205740">
                <a:tc>
                  <a:txBody>
                    <a:bodyPr/>
                    <a:lstStyle/>
                    <a:p>
                      <a:r>
                        <a:rPr lang="en-GB" sz="1300" b="1" dirty="0">
                          <a:solidFill>
                            <a:srgbClr val="FFFFFF"/>
                          </a:solidFill>
                          <a:effectLst/>
                          <a:latin typeface="Calibri" panose="020F0502020204030204" pitchFamily="34" charset="0"/>
                        </a:rPr>
                        <a:t>Volunteer</a:t>
                      </a: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006697946"/>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2692869"/>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127501450"/>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98444144"/>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80788114"/>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36</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4232660373"/>
                  </a:ext>
                </a:extLst>
              </a:tr>
              <a:tr h="205740">
                <a:tc>
                  <a:txBody>
                    <a:bodyPr/>
                    <a:lstStyle/>
                    <a:p>
                      <a:r>
                        <a:rPr lang="en-GB" sz="1300" b="1">
                          <a:effectLst/>
                          <a:latin typeface="Calibri" panose="020F0502020204030204" pitchFamily="34" charset="0"/>
                        </a:rPr>
                        <a:t>Carol Ansley</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0582078"/>
                  </a:ext>
                </a:extLst>
              </a:tr>
              <a:tr h="205740">
                <a:tc>
                  <a:txBody>
                    <a:bodyPr/>
                    <a:lstStyle/>
                    <a:p>
                      <a:r>
                        <a:rPr lang="en-GB" sz="1300" b="1">
                          <a:effectLst/>
                          <a:latin typeface="Calibri" panose="020F0502020204030204" pitchFamily="34" charset="0"/>
                        </a:rPr>
                        <a:t>John Wullert</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80002067"/>
                  </a:ext>
                </a:extLst>
              </a:tr>
              <a:tr h="205740">
                <a:tc>
                  <a:txBody>
                    <a:bodyPr/>
                    <a:lstStyle/>
                    <a:p>
                      <a:r>
                        <a:rPr lang="en-GB" sz="1300" b="1">
                          <a:effectLst/>
                          <a:latin typeface="Calibri" panose="020F0502020204030204" pitchFamily="34" charset="0"/>
                        </a:rPr>
                        <a:t>Pei Zhou</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7866086"/>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85512398"/>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195</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01376"/>
                  </a:ext>
                </a:extLst>
              </a:tr>
            </a:tbl>
          </a:graphicData>
        </a:graphic>
      </p:graphicFrame>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=m51278a9daaf7a2333719083a953b99a8</a:t>
            </a:r>
          </a:p>
          <a:p>
            <a:endParaRPr lang="en-GB" sz="1600" dirty="0"/>
          </a:p>
          <a:p>
            <a:r>
              <a:rPr lang="en-GB" sz="1600" dirty="0"/>
              <a:t>Meeting number: 233 346 51611</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January 2022</a:t>
            </a:r>
            <a:endParaRPr lang="en-GB" dirty="0"/>
          </a:p>
        </p:txBody>
      </p:sp>
      <p:graphicFrame>
        <p:nvGraphicFramePr>
          <p:cNvPr id="7" name="Table 6">
            <a:extLst>
              <a:ext uri="{FF2B5EF4-FFF2-40B4-BE49-F238E27FC236}">
                <a16:creationId xmlns:a16="http://schemas.microsoft.com/office/drawing/2014/main" id="{ECA91A1D-8758-4C40-9A95-B75E7029AA7F}"/>
              </a:ext>
            </a:extLst>
          </p:cNvPr>
          <p:cNvGraphicFramePr>
            <a:graphicFrameLocks noGrp="1"/>
          </p:cNvGraphicFramePr>
          <p:nvPr/>
        </p:nvGraphicFramePr>
        <p:xfrm>
          <a:off x="687388" y="1749425"/>
          <a:ext cx="7770811" cy="1646084"/>
        </p:xfrm>
        <a:graphic>
          <a:graphicData uri="http://schemas.openxmlformats.org/drawingml/2006/table">
            <a:tbl>
              <a:tblPr>
                <a:tableStyleId>{5C22544A-7EE6-4342-B048-85BDC9FD1C3A}</a:tableStyleId>
              </a:tblPr>
              <a:tblGrid>
                <a:gridCol w="696730">
                  <a:extLst>
                    <a:ext uri="{9D8B030D-6E8A-4147-A177-3AD203B41FA5}">
                      <a16:colId xmlns:a16="http://schemas.microsoft.com/office/drawing/2014/main" val="1297066711"/>
                    </a:ext>
                  </a:extLst>
                </a:gridCol>
                <a:gridCol w="363047">
                  <a:extLst>
                    <a:ext uri="{9D8B030D-6E8A-4147-A177-3AD203B41FA5}">
                      <a16:colId xmlns:a16="http://schemas.microsoft.com/office/drawing/2014/main" val="331342622"/>
                    </a:ext>
                  </a:extLst>
                </a:gridCol>
                <a:gridCol w="363047">
                  <a:extLst>
                    <a:ext uri="{9D8B030D-6E8A-4147-A177-3AD203B41FA5}">
                      <a16:colId xmlns:a16="http://schemas.microsoft.com/office/drawing/2014/main" val="2805188429"/>
                    </a:ext>
                  </a:extLst>
                </a:gridCol>
                <a:gridCol w="363047">
                  <a:extLst>
                    <a:ext uri="{9D8B030D-6E8A-4147-A177-3AD203B41FA5}">
                      <a16:colId xmlns:a16="http://schemas.microsoft.com/office/drawing/2014/main" val="3068874379"/>
                    </a:ext>
                  </a:extLst>
                </a:gridCol>
                <a:gridCol w="2682812">
                  <a:extLst>
                    <a:ext uri="{9D8B030D-6E8A-4147-A177-3AD203B41FA5}">
                      <a16:colId xmlns:a16="http://schemas.microsoft.com/office/drawing/2014/main" val="999271435"/>
                    </a:ext>
                  </a:extLst>
                </a:gridCol>
                <a:gridCol w="1964726">
                  <a:extLst>
                    <a:ext uri="{9D8B030D-6E8A-4147-A177-3AD203B41FA5}">
                      <a16:colId xmlns:a16="http://schemas.microsoft.com/office/drawing/2014/main" val="1629321756"/>
                    </a:ext>
                  </a:extLst>
                </a:gridCol>
                <a:gridCol w="1337402">
                  <a:extLst>
                    <a:ext uri="{9D8B030D-6E8A-4147-A177-3AD203B41FA5}">
                      <a16:colId xmlns:a16="http://schemas.microsoft.com/office/drawing/2014/main" val="772099051"/>
                    </a:ext>
                  </a:extLst>
                </a:gridCol>
              </a:tblGrid>
              <a:tr h="299288">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Comment</a:t>
                      </a:r>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1227428529"/>
                  </a:ext>
                </a:extLst>
              </a:tr>
              <a:tr h="299288">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2016</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4</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Proposed Comment Resolutions for Two CDs - Clause 9.4.1.69 (LB257)</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John Wullert (Peraton Labs)</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1617039883"/>
                  </a:ext>
                </a:extLst>
              </a:tr>
              <a:tr h="299288">
                <a:tc>
                  <a:txBody>
                    <a:bodyPr/>
                    <a:lstStyle/>
                    <a:p>
                      <a:pPr algn="l" fontAlgn="t"/>
                      <a:r>
                        <a:rPr lang="en-GB" sz="800" u="none" strike="noStrike">
                          <a:effectLst/>
                        </a:rPr>
                        <a:t>11</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2017</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Comment Resolution Spreadsheet for Document 2016</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John Wullert (Peraton Labs)</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2574129797"/>
                  </a:ext>
                </a:extLst>
              </a:tr>
              <a:tr h="149644">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1829</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EBCS Data Transmission Timing</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Revisit from last telco</a:t>
                      </a:r>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3739374542"/>
                  </a:ext>
                </a:extLst>
              </a:tr>
              <a:tr h="149644">
                <a:tc>
                  <a:txBody>
                    <a:bodyPr/>
                    <a:lstStyle/>
                    <a:p>
                      <a:pPr algn="l" fontAlgn="t"/>
                      <a:r>
                        <a:rPr lang="en-GB" sz="800" u="none" strike="noStrike">
                          <a:effectLst/>
                        </a:rPr>
                        <a:t>30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Comments Resolution for CID 2178,2179,2180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Defer to Jan 11 telco</a:t>
                      </a:r>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3448278040"/>
                  </a:ext>
                </a:extLst>
              </a:tr>
              <a:tr h="149644">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44</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Editorial-CIDs-lb257</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8017" marR="8017" marT="8017" marB="0"/>
                </a:tc>
                <a:tc>
                  <a:txBody>
                    <a:bodyPr/>
                    <a:lstStyle/>
                    <a:p>
                      <a:pPr algn="l" fontAlgn="t"/>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793753946"/>
                  </a:ext>
                </a:extLst>
              </a:tr>
              <a:tr h="149644">
                <a:tc>
                  <a:txBody>
                    <a:bodyPr/>
                    <a:lstStyle/>
                    <a:p>
                      <a:pPr algn="l" fontAlgn="t"/>
                      <a:r>
                        <a:rPr lang="en-GB" sz="800" u="none" strike="noStrike">
                          <a:effectLst/>
                        </a:rPr>
                        <a:t>210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43</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LB 257 CIDs assigned to Abhi - Part 2 (Excel)</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Abhishek Patil (Qualcomm)</a:t>
                      </a:r>
                      <a:endParaRPr lang="en-GB" sz="800" b="0" i="0" u="none" strike="noStrike">
                        <a:effectLst/>
                        <a:latin typeface="Arial" panose="020B0604020202020204" pitchFamily="34" charset="0"/>
                      </a:endParaRPr>
                    </a:p>
                  </a:txBody>
                  <a:tcPr marL="8017" marR="8017" marT="8017" marB="0"/>
                </a:tc>
                <a:tc>
                  <a:txBody>
                    <a:bodyPr/>
                    <a:lstStyle/>
                    <a:p>
                      <a:pPr algn="l" fontAlgn="t"/>
                      <a:endParaRPr lang="en-GB" sz="800" b="0" i="0" u="none" strike="noStrike">
                        <a:effectLst/>
                        <a:latin typeface="Arial" panose="020B0604020202020204" pitchFamily="34" charset="0"/>
                      </a:endParaRPr>
                    </a:p>
                  </a:txBody>
                  <a:tcPr marL="8017" marR="8017" marT="8017" marB="0"/>
                </a:tc>
                <a:extLst>
                  <a:ext uri="{0D108BD9-81ED-4DB2-BD59-A6C34878D82A}">
                    <a16:rowId xmlns:a16="http://schemas.microsoft.com/office/drawing/2014/main" val="2565967948"/>
                  </a:ext>
                </a:extLst>
              </a:tr>
              <a:tr h="149644">
                <a:tc>
                  <a:txBody>
                    <a:bodyPr/>
                    <a:lstStyle/>
                    <a:p>
                      <a:pPr algn="l" fontAlgn="t"/>
                      <a:r>
                        <a:rPr lang="en-GB" sz="800" u="none" strike="noStrike">
                          <a:effectLst/>
                        </a:rPr>
                        <a:t>220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2022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42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CIDs assigned to Abhi - Part 2</a:t>
                      </a:r>
                      <a:endParaRPr lang="en-GB" sz="800" b="0" i="0" u="none" strike="noStrike">
                        <a:effectLst/>
                        <a:latin typeface="Arial" panose="020B0604020202020204" pitchFamily="34" charset="0"/>
                      </a:endParaRPr>
                    </a:p>
                  </a:txBody>
                  <a:tcPr marL="8017" marR="8017" marT="8017" marB="0"/>
                </a:tc>
                <a:tc>
                  <a:txBody>
                    <a:bodyPr/>
                    <a:lstStyle/>
                    <a:p>
                      <a:pPr algn="l" fontAlgn="t"/>
                      <a:r>
                        <a:rPr lang="en-GB" sz="800" u="none" strike="noStrike">
                          <a:effectLst/>
                        </a:rPr>
                        <a:t>Abhishek Patil (Qualcomm)</a:t>
                      </a:r>
                      <a:endParaRPr lang="en-GB" sz="800" b="0" i="0" u="none" strike="noStrike">
                        <a:effectLst/>
                        <a:latin typeface="Arial" panose="020B0604020202020204" pitchFamily="34" charset="0"/>
                      </a:endParaRPr>
                    </a:p>
                  </a:txBody>
                  <a:tcPr marL="8017" marR="8017" marT="8017" marB="0"/>
                </a:tc>
                <a:tc>
                  <a:txBody>
                    <a:bodyPr/>
                    <a:lstStyle/>
                    <a:p>
                      <a:pPr algn="l" fontAlgn="t"/>
                      <a:endParaRPr lang="en-GB" sz="800" b="0" i="0" u="none" strike="noStrike" dirty="0">
                        <a:effectLst/>
                        <a:latin typeface="Arial" panose="020B0604020202020204" pitchFamily="34" charset="0"/>
                      </a:endParaRPr>
                    </a:p>
                  </a:txBody>
                  <a:tcPr marL="8017" marR="8017" marT="8017" marB="0"/>
                </a:tc>
                <a:extLst>
                  <a:ext uri="{0D108BD9-81ED-4DB2-BD59-A6C34878D82A}">
                    <a16:rowId xmlns:a16="http://schemas.microsoft.com/office/drawing/2014/main" val="35927534"/>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3701</TotalTime>
  <Words>2377</Words>
  <Application>Microsoft Macintosh PowerPoint</Application>
  <PresentationFormat>On-screen Show (16:9)</PresentationFormat>
  <Paragraphs>345</Paragraphs>
  <Slides>29</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January 11,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350</cp:revision>
  <cp:lastPrinted>1601-01-01T00:00:00Z</cp:lastPrinted>
  <dcterms:created xsi:type="dcterms:W3CDTF">2020-02-25T15:01:23Z</dcterms:created>
  <dcterms:modified xsi:type="dcterms:W3CDTF">2022-01-11T09:41:40Z</dcterms:modified>
  <cp:category/>
</cp:coreProperties>
</file>