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592" r:id="rId3"/>
    <p:sldId id="581" r:id="rId4"/>
    <p:sldId id="585" r:id="rId5"/>
    <p:sldId id="591" r:id="rId6"/>
    <p:sldId id="582" r:id="rId7"/>
    <p:sldId id="587" r:id="rId8"/>
    <p:sldId id="586" r:id="rId9"/>
    <p:sldId id="588" r:id="rId10"/>
    <p:sldId id="580" r:id="rId11"/>
    <p:sldId id="578" r:id="rId12"/>
    <p:sldId id="593" r:id="rId13"/>
    <p:sldId id="594" r:id="rId14"/>
    <p:sldId id="589" r:id="rId15"/>
    <p:sldId id="590" r:id="rId16"/>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20" autoAdjust="0"/>
    <p:restoredTop sz="96472" autoAdjust="0"/>
  </p:normalViewPr>
  <p:slideViewPr>
    <p:cSldViewPr>
      <p:cViewPr varScale="1">
        <p:scale>
          <a:sx n="116" d="100"/>
          <a:sy n="116" d="100"/>
        </p:scale>
        <p:origin x="1308" y="-30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1/10/2022</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smtClean="0"/>
              <a:t>Guogang</a:t>
            </a:r>
            <a:r>
              <a:rPr lang="en-US" altLang="zh-CN" dirty="0" smtClean="0"/>
              <a:t> Huang</a:t>
            </a:r>
            <a:r>
              <a:rPr lang="en-GB" altLang="zh-CN" dirty="0" smtClean="0"/>
              <a:t>, et al</a:t>
            </a:r>
          </a:p>
          <a:p>
            <a:endParaRPr lang="en-GB" altLang="zh-CN" dirty="0"/>
          </a:p>
        </p:txBody>
      </p:sp>
      <p:sp>
        <p:nvSpPr>
          <p:cNvPr id="7" name="Rectangle 3"/>
          <p:cNvSpPr txBox="1">
            <a:spLocks noChangeArrowheads="1"/>
          </p:cNvSpPr>
          <p:nvPr userDrawn="1"/>
        </p:nvSpPr>
        <p:spPr bwMode="auto">
          <a:xfrm>
            <a:off x="7620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January</a:t>
            </a:r>
            <a:r>
              <a:rPr lang="en-US" dirty="0" smtClean="0"/>
              <a:t>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9"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smtClean="0"/>
              <a:t>Guogang</a:t>
            </a:r>
            <a:r>
              <a:rPr lang="en-US" altLang="zh-CN" dirty="0" smtClean="0"/>
              <a:t> Huang</a:t>
            </a:r>
            <a:r>
              <a:rPr lang="en-GB" altLang="zh-CN" dirty="0" smtClean="0"/>
              <a:t>, et al</a:t>
            </a:r>
          </a:p>
          <a:p>
            <a:endParaRPr lang="en-GB" altLang="zh-CN" dirty="0"/>
          </a:p>
        </p:txBody>
      </p:sp>
      <p:sp>
        <p:nvSpPr>
          <p:cNvPr id="8" name="Rectangle 3"/>
          <p:cNvSpPr txBox="1">
            <a:spLocks noChangeArrowheads="1"/>
          </p:cNvSpPr>
          <p:nvPr userDrawn="1"/>
        </p:nvSpPr>
        <p:spPr bwMode="auto">
          <a:xfrm>
            <a:off x="7620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January</a:t>
            </a:r>
            <a:r>
              <a:rPr lang="en-US" dirty="0" smtClean="0"/>
              <a:t>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txBox="1">
            <a:spLocks noChangeArrowheads="1"/>
          </p:cNvSpPr>
          <p:nvPr userDrawn="1"/>
        </p:nvSpPr>
        <p:spPr bwMode="auto">
          <a:xfrm>
            <a:off x="7620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January</a:t>
            </a:r>
            <a:r>
              <a:rPr lang="en-US" dirty="0" smtClean="0"/>
              <a:t> 2022</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smtClean="0"/>
              <a:t>Guogang</a:t>
            </a:r>
            <a:r>
              <a:rPr lang="en-US" altLang="zh-CN" dirty="0" smtClean="0"/>
              <a:t> Huang</a:t>
            </a:r>
            <a:r>
              <a:rPr lang="en-GB" altLang="zh-CN" dirty="0" smtClean="0"/>
              <a:t>,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802.11-20/2037r0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January</a:t>
            </a:r>
            <a:r>
              <a:rPr lang="en-US" dirty="0" smtClean="0"/>
              <a:t> 2022</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Some </a:t>
            </a:r>
            <a:r>
              <a:rPr lang="en-US" altLang="zh-CN" sz="2800" dirty="0" smtClean="0"/>
              <a:t>Issues </a:t>
            </a:r>
            <a:r>
              <a:rPr lang="en-US" altLang="zh-CN" sz="2800" dirty="0"/>
              <a:t>on </a:t>
            </a:r>
            <a:r>
              <a:rPr lang="en-US" sz="2800" dirty="0" smtClean="0"/>
              <a:t>SCS Operation</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2022-1-10</a:t>
            </a:r>
            <a:endParaRPr lang="en-GB" sz="2000" b="0" dirty="0"/>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a:t>Guogang</a:t>
            </a:r>
            <a:r>
              <a:rPr lang="en-GB" altLang="zh-CN" dirty="0"/>
              <a:t> Huang, et al</a:t>
            </a:r>
          </a:p>
          <a:p>
            <a:endParaRPr lang="en-GB" altLang="zh-CN" dirty="0"/>
          </a:p>
        </p:txBody>
      </p:sp>
      <p:graphicFrame>
        <p:nvGraphicFramePr>
          <p:cNvPr id="9" name="Object 3"/>
          <p:cNvGraphicFramePr>
            <a:graphicFrameLocks noChangeAspect="1"/>
          </p:cNvGraphicFramePr>
          <p:nvPr>
            <p:extLst>
              <p:ext uri="{D42A27DB-BD31-4B8C-83A1-F6EECF244321}">
                <p14:modId xmlns:p14="http://schemas.microsoft.com/office/powerpoint/2010/main" val="520844186"/>
              </p:ext>
            </p:extLst>
          </p:nvPr>
        </p:nvGraphicFramePr>
        <p:xfrm>
          <a:off x="409575" y="3240088"/>
          <a:ext cx="8734425" cy="4205287"/>
        </p:xfrm>
        <a:graphic>
          <a:graphicData uri="http://schemas.openxmlformats.org/presentationml/2006/ole">
            <mc:AlternateContent xmlns:mc="http://schemas.openxmlformats.org/markup-compatibility/2006">
              <mc:Choice xmlns:v="urn:schemas-microsoft-com:vml" Requires="v">
                <p:oleObj spid="_x0000_s1094" name="Document" r:id="rId4" imgW="10161641" imgH="4899394" progId="Word.Document.8">
                  <p:embed/>
                </p:oleObj>
              </mc:Choice>
              <mc:Fallback>
                <p:oleObj name="Document" r:id="rId4" imgW="10161641" imgH="4899394" progId="Word.Document.8">
                  <p:embed/>
                  <p:pic>
                    <p:nvPicPr>
                      <p:cNvPr id="11" name="Object 3"/>
                      <p:cNvPicPr>
                        <a:picLocks noChangeAspect="1" noChangeArrowheads="1"/>
                      </p:cNvPicPr>
                      <p:nvPr/>
                    </p:nvPicPr>
                    <p:blipFill>
                      <a:blip r:embed="rId5"/>
                      <a:srcRect/>
                      <a:stretch>
                        <a:fillRect/>
                      </a:stretch>
                    </p:blipFill>
                    <p:spPr bwMode="auto">
                      <a:xfrm>
                        <a:off x="409575" y="3240088"/>
                        <a:ext cx="8734425" cy="4205287"/>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a:t>This contribution discussed about the current </a:t>
            </a:r>
            <a:r>
              <a:rPr lang="en-GB" altLang="zh-CN" sz="2000" b="0" dirty="0" smtClean="0"/>
              <a:t>issue on the SCS operation and classify the SCS stream into two types:</a:t>
            </a:r>
          </a:p>
          <a:p>
            <a:pPr lvl="1">
              <a:buFont typeface="Arial" panose="020B0604020202020204" pitchFamily="34" charset="0"/>
              <a:buChar char="•"/>
            </a:pPr>
            <a:r>
              <a:rPr lang="en-GB" altLang="zh-CN" sz="1600" dirty="0" smtClean="0"/>
              <a:t>SCS stream without parameterized </a:t>
            </a:r>
            <a:r>
              <a:rPr lang="en-GB" altLang="zh-CN" sz="1600" dirty="0" err="1" smtClean="0"/>
              <a:t>QoS</a:t>
            </a:r>
            <a:r>
              <a:rPr lang="en-GB" altLang="zh-CN" sz="1600" dirty="0" smtClean="0"/>
              <a:t> Requirements</a:t>
            </a:r>
          </a:p>
          <a:p>
            <a:pPr lvl="1">
              <a:buFont typeface="Arial" panose="020B0604020202020204" pitchFamily="34" charset="0"/>
              <a:buChar char="•"/>
            </a:pPr>
            <a:r>
              <a:rPr lang="en-GB" altLang="zh-CN" sz="1600" dirty="0" smtClean="0"/>
              <a:t>SCS </a:t>
            </a:r>
            <a:r>
              <a:rPr lang="en-GB" altLang="zh-CN" sz="1600" dirty="0"/>
              <a:t>stream </a:t>
            </a:r>
            <a:r>
              <a:rPr lang="en-GB" altLang="zh-CN" sz="1600" dirty="0" smtClean="0"/>
              <a:t>with </a:t>
            </a:r>
            <a:r>
              <a:rPr lang="en-GB" altLang="zh-CN" sz="1600" dirty="0"/>
              <a:t>parameterized </a:t>
            </a:r>
            <a:r>
              <a:rPr lang="en-GB" altLang="zh-CN" sz="1600" dirty="0" err="1"/>
              <a:t>QoS</a:t>
            </a:r>
            <a:r>
              <a:rPr lang="en-GB" altLang="zh-CN" sz="1600" dirty="0"/>
              <a:t> </a:t>
            </a:r>
            <a:r>
              <a:rPr lang="en-GB" altLang="zh-CN" sz="1600" dirty="0" smtClean="0"/>
              <a:t>Requirements</a:t>
            </a:r>
            <a:endParaRPr lang="en-GB" altLang="zh-CN" sz="1600" dirty="0"/>
          </a:p>
          <a:p>
            <a:pPr>
              <a:buFont typeface="Arial" panose="020B0604020202020204" pitchFamily="34" charset="0"/>
              <a:buChar char="•"/>
            </a:pPr>
            <a:r>
              <a:rPr lang="en-GB" altLang="zh-CN" sz="2000" b="0" dirty="0"/>
              <a:t>For the SCS stream without parameterized </a:t>
            </a:r>
            <a:r>
              <a:rPr lang="en-GB" altLang="zh-CN" sz="2000" b="0" dirty="0" err="1"/>
              <a:t>QoS</a:t>
            </a:r>
            <a:r>
              <a:rPr lang="en-GB" altLang="zh-CN" sz="2000" b="0" dirty="0"/>
              <a:t> Requirements, </a:t>
            </a:r>
            <a:endParaRPr lang="en-GB" altLang="zh-CN" sz="2000" b="0" dirty="0" smtClean="0"/>
          </a:p>
          <a:p>
            <a:pPr lvl="1">
              <a:buFont typeface="Arial" panose="020B0604020202020204" pitchFamily="34" charset="0"/>
              <a:buChar char="•"/>
            </a:pPr>
            <a:r>
              <a:rPr lang="en-GB" altLang="zh-CN" sz="1600" dirty="0"/>
              <a:t> </a:t>
            </a:r>
            <a:r>
              <a:rPr lang="en-GB" altLang="zh-CN" sz="1600" dirty="0" smtClean="0"/>
              <a:t>It </a:t>
            </a:r>
            <a:r>
              <a:rPr lang="en-GB" altLang="zh-CN" sz="1600" dirty="0"/>
              <a:t>still follow the pre-11be SCS operation, i.e. allowing more than one SCS stream to be mapped to the same TID (0-7)</a:t>
            </a:r>
          </a:p>
          <a:p>
            <a:pPr>
              <a:buFont typeface="Arial" panose="020B0604020202020204" pitchFamily="34" charset="0"/>
              <a:buChar char="•"/>
            </a:pPr>
            <a:r>
              <a:rPr lang="en-GB" altLang="zh-CN" sz="2000" b="0" dirty="0"/>
              <a:t>For the SCS stream with parameterized </a:t>
            </a:r>
            <a:r>
              <a:rPr lang="en-GB" altLang="zh-CN" sz="2000" b="0" dirty="0" err="1"/>
              <a:t>QoS</a:t>
            </a:r>
            <a:r>
              <a:rPr lang="en-GB" altLang="zh-CN" sz="2000" b="0" dirty="0"/>
              <a:t> Requirements, </a:t>
            </a:r>
            <a:r>
              <a:rPr lang="en-GB" altLang="zh-CN" sz="2000" b="0" dirty="0" smtClean="0"/>
              <a:t> </a:t>
            </a:r>
            <a:endParaRPr lang="en-GB" altLang="zh-CN" sz="2000" b="0" dirty="0"/>
          </a:p>
          <a:p>
            <a:pPr lvl="1">
              <a:buFont typeface="Arial" panose="020B0604020202020204" pitchFamily="34" charset="0"/>
              <a:buChar char="•"/>
            </a:pPr>
            <a:r>
              <a:rPr lang="en-GB" altLang="zh-CN" sz="1600" dirty="0" smtClean="0"/>
              <a:t>The </a:t>
            </a:r>
            <a:r>
              <a:rPr lang="en-GB" altLang="zh-CN" sz="1600" dirty="0"/>
              <a:t>TID </a:t>
            </a:r>
            <a:r>
              <a:rPr lang="en-GB" altLang="zh-CN" sz="1600" dirty="0" smtClean="0"/>
              <a:t>values </a:t>
            </a:r>
            <a:r>
              <a:rPr lang="en-GB" altLang="zh-CN" sz="1600" dirty="0"/>
              <a:t>from 8 to </a:t>
            </a:r>
            <a:r>
              <a:rPr lang="en-GB" altLang="zh-CN" sz="1600" dirty="0" smtClean="0"/>
              <a:t>15 (i.e. TSID) are used</a:t>
            </a:r>
          </a:p>
          <a:p>
            <a:pPr lvl="1">
              <a:buFont typeface="Arial" panose="020B0604020202020204" pitchFamily="34" charset="0"/>
              <a:buChar char="•"/>
            </a:pPr>
            <a:r>
              <a:rPr lang="en-GB" altLang="zh-CN" sz="1600" dirty="0" smtClean="0"/>
              <a:t>Each </a:t>
            </a:r>
            <a:r>
              <a:rPr lang="en-GB" altLang="zh-CN" sz="1600" dirty="0"/>
              <a:t>SCS stream with parameterized </a:t>
            </a:r>
            <a:r>
              <a:rPr lang="en-GB" altLang="zh-CN" sz="1600" dirty="0" err="1"/>
              <a:t>QoS</a:t>
            </a:r>
            <a:r>
              <a:rPr lang="en-GB" altLang="zh-CN" sz="1600" dirty="0"/>
              <a:t> requirements is assigned a dedicated TSID. </a:t>
            </a:r>
            <a:endParaRPr lang="zh-CN" altLang="en-US" sz="1600" dirty="0"/>
          </a:p>
          <a:p>
            <a:pPr lvl="1">
              <a:buFont typeface="Arial" panose="020B0604020202020204" pitchFamily="34" charset="0"/>
              <a:buChar char="•"/>
            </a:pPr>
            <a:endParaRPr lang="en-GB" altLang="zh-CN" sz="1600" dirty="0"/>
          </a:p>
          <a:p>
            <a:pPr lvl="1">
              <a:buFont typeface="Arial" panose="020B0604020202020204" pitchFamily="34" charset="0"/>
              <a:buChar char="•"/>
            </a:pPr>
            <a:endParaRPr lang="en-US" altLang="zh-CN"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6"/>
          </p:nvPr>
        </p:nvSpPr>
        <p:spPr>
          <a:xfrm>
            <a:off x="5357818" y="6475413"/>
            <a:ext cx="3184520" cy="180975"/>
          </a:xfrm>
        </p:spPr>
        <p:txBody>
          <a:bodyPr/>
          <a:lstStyle/>
          <a:p>
            <a:r>
              <a:rPr lang="en-GB" altLang="zh-CN"/>
              <a:t>Pascal Viger, Canon, et al</a:t>
            </a:r>
            <a:endParaRPr lang="en-GB" altLang="zh-CN" dirty="0"/>
          </a:p>
        </p:txBody>
      </p:sp>
    </p:spTree>
    <p:extLst>
      <p:ext uri="{BB962C8B-B14F-4D97-AF65-F5344CB8AC3E}">
        <p14:creationId xmlns:p14="http://schemas.microsoft.com/office/powerpoint/2010/main" val="357769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a:t>
            </a:r>
            <a:r>
              <a:rPr lang="en-US" sz="2000" dirty="0" smtClean="0"/>
              <a:t>to extend TID from 0-7 to 0-15 in 11be?</a:t>
            </a:r>
          </a:p>
          <a:p>
            <a:pPr lvl="0" defTabSz="914400">
              <a:buClrTx/>
              <a:buSzTx/>
              <a:buFontTx/>
              <a:buChar char="•"/>
              <a:defRPr/>
            </a:pPr>
            <a:endParaRPr lang="en-US" altLang="zh-CN" sz="2000" dirty="0"/>
          </a:p>
          <a:p>
            <a:pPr lvl="0" defTabSz="914400">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6"/>
          </p:nvPr>
        </p:nvSpPr>
        <p:spPr>
          <a:xfrm>
            <a:off x="5357818" y="6475413"/>
            <a:ext cx="3184520" cy="180975"/>
          </a:xfrm>
        </p:spPr>
        <p:txBody>
          <a:bodyPr/>
          <a:lstStyle/>
          <a:p>
            <a:r>
              <a:rPr lang="en-GB" altLang="zh-CN"/>
              <a:t>Pascal Viger, Canon, et al</a:t>
            </a:r>
            <a:endParaRPr lang="en-GB" altLang="zh-CN" dirty="0"/>
          </a:p>
        </p:txBody>
      </p:sp>
    </p:spTree>
    <p:extLst>
      <p:ext uri="{BB962C8B-B14F-4D97-AF65-F5344CB8AC3E}">
        <p14:creationId xmlns:p14="http://schemas.microsoft.com/office/powerpoint/2010/main" val="89122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3" name="内容占位符 2"/>
          <p:cNvSpPr>
            <a:spLocks noGrp="1"/>
          </p:cNvSpPr>
          <p:nvPr>
            <p:ph idx="1"/>
          </p:nvPr>
        </p:nvSpPr>
        <p:spPr/>
        <p:txBody>
          <a:bodyPr/>
          <a:lstStyle/>
          <a:p>
            <a:pPr defTabSz="914400">
              <a:buClrTx/>
              <a:buSzTx/>
              <a:buFontTx/>
              <a:buChar char="•"/>
              <a:defRPr/>
            </a:pPr>
            <a:r>
              <a:rPr lang="en-US" altLang="zh-CN" sz="2000" dirty="0"/>
              <a:t>Do you support that the TID </a:t>
            </a:r>
            <a:r>
              <a:rPr lang="en-US" altLang="zh-CN" sz="2000" dirty="0" smtClean="0"/>
              <a:t>value within 8 </a:t>
            </a:r>
            <a:r>
              <a:rPr lang="en-US" altLang="zh-CN" sz="2000" dirty="0"/>
              <a:t>to 15 (i.e. TSID) </a:t>
            </a:r>
            <a:r>
              <a:rPr lang="en-US" altLang="zh-CN" sz="2000" dirty="0" smtClean="0"/>
              <a:t>is </a:t>
            </a:r>
            <a:r>
              <a:rPr lang="en-US" altLang="zh-CN" sz="2000" dirty="0"/>
              <a:t>used </a:t>
            </a:r>
            <a:r>
              <a:rPr lang="en-US" altLang="zh-CN" sz="2000" dirty="0" smtClean="0"/>
              <a:t>to identify a </a:t>
            </a:r>
            <a:r>
              <a:rPr lang="en-US" altLang="zh-CN" sz="2000" dirty="0"/>
              <a:t>SCS stream with parameterized </a:t>
            </a:r>
            <a:r>
              <a:rPr lang="en-US" altLang="zh-CN" sz="2000" dirty="0" err="1"/>
              <a:t>QoS</a:t>
            </a:r>
            <a:r>
              <a:rPr lang="en-US" altLang="zh-CN" sz="2000" dirty="0"/>
              <a:t> </a:t>
            </a:r>
            <a:r>
              <a:rPr lang="en-US" altLang="zh-CN" sz="2000" dirty="0" smtClean="0"/>
              <a:t>requirements?</a:t>
            </a:r>
          </a:p>
          <a:p>
            <a:pPr defTabSz="914400">
              <a:buClrTx/>
              <a:buSzTx/>
              <a:buFontTx/>
              <a:buChar char="•"/>
              <a:defRPr/>
            </a:pPr>
            <a:endParaRPr lang="en-US" altLang="zh-CN" sz="2000" dirty="0"/>
          </a:p>
          <a:p>
            <a:pPr defTabSz="914400">
              <a:buClrTx/>
              <a:buSzTx/>
              <a:buFontTx/>
              <a:buChar char="•"/>
              <a:defRPr/>
            </a:pPr>
            <a:r>
              <a:rPr lang="en-GB" altLang="zh-CN" sz="2000" dirty="0"/>
              <a:t>Results: Y/N/A</a:t>
            </a:r>
            <a:endParaRPr lang="zh-CN" altLang="en-US" sz="2000" dirty="0"/>
          </a:p>
          <a:p>
            <a:pPr defTabSz="914400">
              <a:buClrTx/>
              <a:buSzTx/>
              <a:buFontTx/>
              <a:buChar char="•"/>
              <a:defRPr/>
            </a:pP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spTree>
    <p:extLst>
      <p:ext uri="{BB962C8B-B14F-4D97-AF65-F5344CB8AC3E}">
        <p14:creationId xmlns:p14="http://schemas.microsoft.com/office/powerpoint/2010/main" val="2081601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94179" y="3352800"/>
            <a:ext cx="7770813" cy="1065213"/>
          </a:xfrm>
        </p:spPr>
        <p:txBody>
          <a:bodyPr/>
          <a:lstStyle/>
          <a:p>
            <a:r>
              <a:rPr lang="en-US" altLang="zh-CN" dirty="0" smtClean="0"/>
              <a:t>Backups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spTree>
    <p:extLst>
      <p:ext uri="{BB962C8B-B14F-4D97-AF65-F5344CB8AC3E}">
        <p14:creationId xmlns:p14="http://schemas.microsoft.com/office/powerpoint/2010/main" val="3880553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0206" y="440131"/>
            <a:ext cx="8458200" cy="1065213"/>
          </a:xfrm>
        </p:spPr>
        <p:txBody>
          <a:bodyPr/>
          <a:lstStyle/>
          <a:p>
            <a:r>
              <a:rPr lang="en-US" altLang="zh-CN" dirty="0" smtClean="0"/>
              <a:t>Comparison between ADDTS and SCS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graphicFrame>
        <p:nvGraphicFramePr>
          <p:cNvPr id="7" name="表格 6"/>
          <p:cNvGraphicFramePr>
            <a:graphicFrameLocks noGrp="1"/>
          </p:cNvGraphicFramePr>
          <p:nvPr>
            <p:extLst>
              <p:ext uri="{D42A27DB-BD31-4B8C-83A1-F6EECF244321}">
                <p14:modId xmlns:p14="http://schemas.microsoft.com/office/powerpoint/2010/main" val="3657139763"/>
              </p:ext>
            </p:extLst>
          </p:nvPr>
        </p:nvGraphicFramePr>
        <p:xfrm>
          <a:off x="357552" y="1371600"/>
          <a:ext cx="8497888" cy="4858074"/>
        </p:xfrm>
        <a:graphic>
          <a:graphicData uri="http://schemas.openxmlformats.org/drawingml/2006/table">
            <a:tbl>
              <a:tblPr firstRow="1" bandRow="1">
                <a:tableStyleId>{5C22544A-7EE6-4342-B048-85BDC9FD1C3A}</a:tableStyleId>
              </a:tblPr>
              <a:tblGrid>
                <a:gridCol w="1647778"/>
                <a:gridCol w="3249660"/>
                <a:gridCol w="3600450"/>
              </a:tblGrid>
              <a:tr h="299121">
                <a:tc>
                  <a:txBody>
                    <a:bodyPr/>
                    <a:lstStyle/>
                    <a:p>
                      <a:r>
                        <a:rPr lang="en-US" altLang="zh-CN" sz="1000" b="1" dirty="0" smtClean="0"/>
                        <a:t>Features</a:t>
                      </a:r>
                      <a:endParaRPr lang="zh-CN" altLang="en-US" sz="1000" b="1" dirty="0"/>
                    </a:p>
                  </a:txBody>
                  <a:tcPr marL="91450" marR="91450" marT="45727" marB="45727"/>
                </a:tc>
                <a:tc>
                  <a:txBody>
                    <a:bodyPr/>
                    <a:lstStyle/>
                    <a:p>
                      <a:r>
                        <a:rPr lang="en-US" altLang="zh-CN" sz="1000" b="1" dirty="0" smtClean="0"/>
                        <a:t>ADDTS</a:t>
                      </a:r>
                      <a:endParaRPr lang="zh-CN" altLang="en-US" sz="1000" b="1" dirty="0"/>
                    </a:p>
                  </a:txBody>
                  <a:tcPr marL="91450" marR="91450" marT="45727" marB="45727"/>
                </a:tc>
                <a:tc>
                  <a:txBody>
                    <a:bodyPr/>
                    <a:lstStyle/>
                    <a:p>
                      <a:r>
                        <a:rPr lang="en-US" altLang="zh-CN" sz="1000" b="1" dirty="0" smtClean="0"/>
                        <a:t>SCS</a:t>
                      </a:r>
                      <a:endParaRPr lang="zh-CN" altLang="en-US" sz="1000" b="1" dirty="0"/>
                    </a:p>
                  </a:txBody>
                  <a:tcPr marL="91450" marR="91450" marT="45727" marB="45727"/>
                </a:tc>
              </a:tr>
              <a:tr h="847659">
                <a:tc>
                  <a:txBody>
                    <a:bodyPr/>
                    <a:lstStyle/>
                    <a:p>
                      <a:r>
                        <a:rPr lang="en-US" altLang="zh-CN" sz="1000" b="1" dirty="0" smtClean="0"/>
                        <a:t>Differentiation</a:t>
                      </a:r>
                      <a:endParaRPr lang="zh-CN" altLang="en-US" sz="1000" b="1" dirty="0"/>
                    </a:p>
                  </a:txBody>
                  <a:tcPr marL="91450" marR="91450" marT="45727" marB="45727"/>
                </a:tc>
                <a:tc>
                  <a:txBody>
                    <a:bodyPr/>
                    <a:lstStyle/>
                    <a:p>
                      <a:r>
                        <a:rPr lang="en-US" altLang="zh-CN" sz="1000" dirty="0" smtClean="0"/>
                        <a:t>TSID</a:t>
                      </a:r>
                    </a:p>
                    <a:p>
                      <a:endParaRPr lang="en-US" altLang="zh-CN" sz="1000" dirty="0" smtClean="0"/>
                    </a:p>
                    <a:p>
                      <a:r>
                        <a:rPr lang="en-US" altLang="zh-CN" sz="1000" dirty="0" smtClean="0"/>
                        <a:t>“The TS is </a:t>
                      </a:r>
                      <a:r>
                        <a:rPr lang="en-US" altLang="zh-CN" sz="1000" dirty="0" smtClean="0">
                          <a:solidFill>
                            <a:srgbClr val="FF0000"/>
                          </a:solidFill>
                        </a:rPr>
                        <a:t>identified</a:t>
                      </a:r>
                      <a:r>
                        <a:rPr lang="en-US" altLang="zh-CN" sz="1000" dirty="0" smtClean="0"/>
                        <a:t> by the TSID (8-15) and Direction fields within the TSPEC element (REV1.0 P1852L57)”</a:t>
                      </a:r>
                    </a:p>
                  </a:txBody>
                  <a:tcPr marL="91450" marR="91450" marT="45727" marB="45727"/>
                </a:tc>
                <a:tc>
                  <a:txBody>
                    <a:bodyPr/>
                    <a:lstStyle/>
                    <a:p>
                      <a:r>
                        <a:rPr lang="en-US" altLang="zh-CN" sz="1000" dirty="0" smtClean="0"/>
                        <a:t>SCSID</a:t>
                      </a:r>
                    </a:p>
                    <a:p>
                      <a:endParaRPr lang="en-US" altLang="zh-CN" sz="1000" dirty="0" smtClean="0"/>
                    </a:p>
                    <a:p>
                      <a:r>
                        <a:rPr lang="en-US" altLang="zh-CN" sz="1000" b="0" i="0" kern="1200" dirty="0" smtClean="0">
                          <a:solidFill>
                            <a:schemeClr val="dk1"/>
                          </a:solidFill>
                          <a:effectLst/>
                          <a:latin typeface="+mn-lt"/>
                          <a:ea typeface="+mn-ea"/>
                          <a:cs typeface="+mn-cs"/>
                        </a:rPr>
                        <a:t>The SCSID field is set to a nonzero value chosen by the non-AP STA identifying the SCS stream specified</a:t>
                      </a:r>
                      <a:r>
                        <a:rPr lang="en-US" altLang="zh-CN" sz="1000" kern="1200" dirty="0" smtClean="0">
                          <a:solidFill>
                            <a:schemeClr val="dk1"/>
                          </a:solidFill>
                          <a:effectLst/>
                          <a:latin typeface="+mn-lt"/>
                          <a:ea typeface="+mn-ea"/>
                          <a:cs typeface="+mn-cs"/>
                        </a:rPr>
                        <a:t/>
                      </a:r>
                      <a:br>
                        <a:rPr lang="en-US" altLang="zh-CN" sz="1000" kern="1200" dirty="0" smtClean="0">
                          <a:solidFill>
                            <a:schemeClr val="dk1"/>
                          </a:solidFill>
                          <a:effectLst/>
                          <a:latin typeface="+mn-lt"/>
                          <a:ea typeface="+mn-ea"/>
                          <a:cs typeface="+mn-cs"/>
                        </a:rPr>
                      </a:br>
                      <a:r>
                        <a:rPr lang="en-US" altLang="zh-CN" sz="1000" b="0" i="0" kern="1200" dirty="0" smtClean="0">
                          <a:solidFill>
                            <a:schemeClr val="dk1"/>
                          </a:solidFill>
                          <a:effectLst/>
                          <a:latin typeface="+mn-lt"/>
                          <a:ea typeface="+mn-ea"/>
                          <a:cs typeface="+mn-cs"/>
                        </a:rPr>
                        <a:t>in this SCS Descriptor element.</a:t>
                      </a:r>
                      <a:endParaRPr lang="zh-CN" altLang="en-US" sz="1000" dirty="0" smtClean="0"/>
                    </a:p>
                  </a:txBody>
                  <a:tcPr marL="91450" marR="91450" marT="45727" marB="45727"/>
                </a:tc>
              </a:tr>
              <a:tr h="6879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err="1" smtClean="0"/>
                        <a:t>QoS</a:t>
                      </a:r>
                      <a:r>
                        <a:rPr lang="en-US" altLang="zh-CN" sz="1000" b="1" dirty="0" smtClean="0"/>
                        <a:t> Parameters</a:t>
                      </a:r>
                      <a:endParaRPr lang="zh-CN" altLang="en-US" sz="1000" b="1" dirty="0" smtClean="0"/>
                    </a:p>
                    <a:p>
                      <a:endParaRPr lang="zh-CN" altLang="en-US" sz="1000" dirty="0"/>
                    </a:p>
                  </a:txBody>
                  <a:tcPr marL="91450" marR="91450" marT="45727" marB="45727"/>
                </a:tc>
                <a:tc>
                  <a:txBody>
                    <a:bodyPr/>
                    <a:lstStyle/>
                    <a:p>
                      <a:r>
                        <a:rPr lang="en-US" altLang="zh-CN" sz="1000" dirty="0" smtClean="0"/>
                        <a:t>TSPEC element</a:t>
                      </a:r>
                    </a:p>
                    <a:p>
                      <a:endParaRPr lang="en-US" altLang="zh-CN" sz="1000" dirty="0" smtClean="0"/>
                    </a:p>
                    <a:p>
                      <a:r>
                        <a:rPr lang="en-US" altLang="zh-CN" sz="1000" dirty="0" smtClean="0"/>
                        <a:t>“The TSPEC element contains the </a:t>
                      </a:r>
                      <a:r>
                        <a:rPr lang="en-US" altLang="zh-CN" sz="1000" dirty="0" err="1" smtClean="0"/>
                        <a:t>QoS</a:t>
                      </a:r>
                      <a:r>
                        <a:rPr lang="en-US" altLang="zh-CN" sz="1000" dirty="0" smtClean="0"/>
                        <a:t> parameters that define the TS”</a:t>
                      </a:r>
                      <a:endParaRPr lang="zh-CN" altLang="en-US" sz="1000" dirty="0" smtClean="0"/>
                    </a:p>
                  </a:txBody>
                  <a:tcPr marL="91450" marR="91450" marT="45727" marB="45727"/>
                </a:tc>
                <a:tc>
                  <a:txBody>
                    <a:bodyPr/>
                    <a:lstStyle/>
                    <a:p>
                      <a:r>
                        <a:rPr lang="en-US" altLang="zh-CN" sz="1000" b="0" i="0" u="none" strike="noStrike" kern="1200" baseline="0" dirty="0" err="1" smtClean="0">
                          <a:solidFill>
                            <a:schemeClr val="dk1"/>
                          </a:solidFill>
                          <a:latin typeface="+mn-lt"/>
                          <a:ea typeface="+mn-ea"/>
                          <a:cs typeface="+mn-cs"/>
                        </a:rPr>
                        <a:t>QoS</a:t>
                      </a:r>
                      <a:r>
                        <a:rPr lang="en-US" altLang="zh-CN" sz="1000" b="0" i="0" u="none" strike="noStrike" kern="1200" baseline="0" dirty="0" smtClean="0">
                          <a:solidFill>
                            <a:schemeClr val="dk1"/>
                          </a:solidFill>
                          <a:latin typeface="+mn-lt"/>
                          <a:ea typeface="+mn-ea"/>
                          <a:cs typeface="+mn-cs"/>
                        </a:rPr>
                        <a:t> Characteristics element </a:t>
                      </a:r>
                    </a:p>
                    <a:p>
                      <a:endParaRPr lang="en-US" altLang="zh-CN" sz="1000" b="0" i="0" u="none" strike="noStrike" kern="1200" baseline="0" dirty="0" smtClean="0">
                        <a:solidFill>
                          <a:schemeClr val="dk1"/>
                        </a:solidFill>
                        <a:latin typeface="+mn-lt"/>
                        <a:ea typeface="+mn-ea"/>
                        <a:cs typeface="+mn-cs"/>
                      </a:endParaRPr>
                    </a:p>
                    <a:p>
                      <a:r>
                        <a:rPr lang="en-US" altLang="zh-CN" sz="1000" b="0" i="0" u="none" strike="noStrike" kern="1200" baseline="0" dirty="0" smtClean="0">
                          <a:solidFill>
                            <a:schemeClr val="dk1"/>
                          </a:solidFill>
                          <a:latin typeface="+mn-lt"/>
                          <a:ea typeface="+mn-ea"/>
                          <a:cs typeface="+mn-cs"/>
                        </a:rPr>
                        <a:t>“The </a:t>
                      </a:r>
                      <a:r>
                        <a:rPr lang="en-US" altLang="zh-CN" sz="1000" b="0" i="0" u="none" strike="noStrike" kern="1200" baseline="0" dirty="0" err="1" smtClean="0">
                          <a:solidFill>
                            <a:schemeClr val="dk1"/>
                          </a:solidFill>
                          <a:latin typeface="+mn-lt"/>
                          <a:ea typeface="+mn-ea"/>
                          <a:cs typeface="+mn-cs"/>
                        </a:rPr>
                        <a:t>QoS</a:t>
                      </a:r>
                      <a:r>
                        <a:rPr lang="en-US" altLang="zh-CN" sz="1000" b="0" i="0" u="none" strike="noStrike" kern="1200" baseline="0" dirty="0" smtClean="0">
                          <a:solidFill>
                            <a:schemeClr val="dk1"/>
                          </a:solidFill>
                          <a:latin typeface="+mn-lt"/>
                          <a:ea typeface="+mn-ea"/>
                          <a:cs typeface="+mn-cs"/>
                        </a:rPr>
                        <a:t> Characteristics element contains a set of parameters that define the characteristics and </a:t>
                      </a:r>
                      <a:r>
                        <a:rPr lang="en-US" altLang="zh-CN" sz="1000" b="0" i="0" u="none" strike="noStrike" kern="1200" baseline="0" dirty="0" err="1" smtClean="0">
                          <a:solidFill>
                            <a:schemeClr val="dk1"/>
                          </a:solidFill>
                          <a:latin typeface="+mn-lt"/>
                          <a:ea typeface="+mn-ea"/>
                          <a:cs typeface="+mn-cs"/>
                        </a:rPr>
                        <a:t>QoS</a:t>
                      </a:r>
                      <a:r>
                        <a:rPr lang="en-US" altLang="zh-CN" sz="1000" b="0" i="0" u="none" strike="noStrike" kern="1200" baseline="0" dirty="0" smtClean="0">
                          <a:solidFill>
                            <a:schemeClr val="dk1"/>
                          </a:solidFill>
                          <a:latin typeface="+mn-lt"/>
                          <a:ea typeface="+mn-ea"/>
                          <a:cs typeface="+mn-cs"/>
                        </a:rPr>
                        <a:t> expectations of a </a:t>
                      </a:r>
                      <a:r>
                        <a:rPr lang="en-US" altLang="zh-CN" sz="1000" b="0" i="0" u="sng" strike="noStrike" kern="1200" baseline="0" dirty="0" smtClean="0">
                          <a:solidFill>
                            <a:schemeClr val="dk1"/>
                          </a:solidFill>
                          <a:latin typeface="+mn-lt"/>
                          <a:ea typeface="+mn-ea"/>
                          <a:cs typeface="+mn-cs"/>
                        </a:rPr>
                        <a:t>traffic flow</a:t>
                      </a:r>
                      <a:r>
                        <a:rPr lang="en-US" altLang="zh-CN" sz="1000" b="0" i="0" u="none" strike="noStrike" kern="1200" baseline="0" dirty="0" smtClean="0">
                          <a:solidFill>
                            <a:schemeClr val="dk1"/>
                          </a:solidFill>
                          <a:latin typeface="+mn-lt"/>
                          <a:ea typeface="+mn-ea"/>
                          <a:cs typeface="+mn-cs"/>
                        </a:rPr>
                        <a:t>”</a:t>
                      </a:r>
                      <a:endParaRPr lang="zh-CN" altLang="en-US" sz="1000" dirty="0" smtClean="0"/>
                    </a:p>
                  </a:txBody>
                  <a:tcPr marL="91450" marR="91450" marT="45727" marB="45727"/>
                </a:tc>
              </a:tr>
              <a:tr h="687991">
                <a:tc>
                  <a:txBody>
                    <a:bodyPr/>
                    <a:lstStyle/>
                    <a:p>
                      <a:r>
                        <a:rPr lang="en-US" altLang="zh-CN" sz="1000" b="1" dirty="0" smtClean="0"/>
                        <a:t>Baseline</a:t>
                      </a:r>
                      <a:endParaRPr lang="zh-CN" altLang="en-US" sz="1000" b="1" dirty="0"/>
                    </a:p>
                  </a:txBody>
                  <a:tcPr marL="91450" marR="91450"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Each TS is mapped to a </a:t>
                      </a:r>
                      <a:r>
                        <a:rPr lang="en-US" altLang="zh-CN" sz="1000" dirty="0" smtClean="0">
                          <a:solidFill>
                            <a:schemeClr val="tx1"/>
                          </a:solidFill>
                        </a:rPr>
                        <a:t>dedicated</a:t>
                      </a:r>
                      <a:r>
                        <a:rPr lang="en-US" altLang="zh-CN" sz="1000" baseline="0" dirty="0" smtClean="0">
                          <a:solidFill>
                            <a:schemeClr val="tx1"/>
                          </a:solidFill>
                        </a:rPr>
                        <a:t> TSID. When the STA reports a new TS with a TSID which has already been used before, the new request will </a:t>
                      </a:r>
                      <a:r>
                        <a:rPr lang="en-US" altLang="zh-CN" sz="1000" baseline="0" dirty="0" smtClean="0">
                          <a:solidFill>
                            <a:srgbClr val="FF0000"/>
                          </a:solidFill>
                        </a:rPr>
                        <a:t>override</a:t>
                      </a:r>
                      <a:r>
                        <a:rPr lang="en-US" altLang="zh-CN" sz="1000" baseline="0" dirty="0" smtClean="0">
                          <a:solidFill>
                            <a:schemeClr val="tx1"/>
                          </a:solidFill>
                        </a:rPr>
                        <a:t> the previous one. (</a:t>
                      </a:r>
                      <a:r>
                        <a:rPr lang="en-US" altLang="zh-CN" sz="1000" b="1" u="sng" baseline="0" dirty="0" smtClean="0">
                          <a:solidFill>
                            <a:schemeClr val="tx1"/>
                          </a:solidFill>
                        </a:rPr>
                        <a:t>One TS -to-one TSID</a:t>
                      </a:r>
                      <a:r>
                        <a:rPr lang="en-US" altLang="zh-CN" sz="1000" b="1" baseline="0" dirty="0" smtClean="0">
                          <a:solidFill>
                            <a:schemeClr val="tx1"/>
                          </a:solidFill>
                        </a:rPr>
                        <a:t>, see Appendix</a:t>
                      </a:r>
                      <a:r>
                        <a:rPr lang="en-US" altLang="zh-CN" sz="1000" baseline="0" dirty="0" smtClean="0">
                          <a:solidFill>
                            <a:schemeClr val="tx1"/>
                          </a:solidFill>
                        </a:rPr>
                        <a:t>)</a:t>
                      </a:r>
                      <a:endParaRPr lang="zh-CN" altLang="en-US" sz="1000" dirty="0" smtClean="0">
                        <a:solidFill>
                          <a:schemeClr val="tx1"/>
                        </a:solidFill>
                      </a:endParaRPr>
                    </a:p>
                  </a:txBody>
                  <a:tcPr marL="91450" marR="91450"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Maybe several application-level SCS streams are mapped to </a:t>
                      </a:r>
                      <a:r>
                        <a:rPr lang="en-US" altLang="zh-CN" sz="1000" dirty="0" smtClean="0">
                          <a:solidFill>
                            <a:schemeClr val="tx1"/>
                          </a:solidFill>
                        </a:rPr>
                        <a:t>the same TID (</a:t>
                      </a:r>
                      <a:r>
                        <a:rPr lang="en-US" altLang="zh-CN" sz="1000" b="1" u="sng" dirty="0" smtClean="0">
                          <a:solidFill>
                            <a:schemeClr val="tx1"/>
                          </a:solidFill>
                        </a:rPr>
                        <a:t>Many SCSID-to-one TID</a:t>
                      </a:r>
                      <a:r>
                        <a:rPr lang="en-US" altLang="zh-CN" sz="1000" dirty="0" smtClean="0">
                          <a:solidFill>
                            <a:schemeClr val="tx1"/>
                          </a:solidFill>
                        </a:rPr>
                        <a:t>)</a:t>
                      </a:r>
                      <a:endParaRPr lang="zh-CN" altLang="en-US" sz="1000" dirty="0" smtClean="0">
                        <a:solidFill>
                          <a:schemeClr val="tx1"/>
                        </a:solidFill>
                      </a:endParaRPr>
                    </a:p>
                  </a:txBody>
                  <a:tcPr marL="91450" marR="91450" marT="45727" marB="45727"/>
                </a:tc>
              </a:tr>
              <a:tr h="1016983">
                <a:tc>
                  <a:txBody>
                    <a:bodyPr/>
                    <a:lstStyle/>
                    <a:p>
                      <a:r>
                        <a:rPr lang="en-US" altLang="zh-CN" sz="1000" b="1" dirty="0" smtClean="0"/>
                        <a:t>Measurement Report</a:t>
                      </a:r>
                      <a:endParaRPr lang="zh-CN" altLang="en-US" sz="1000" b="1" dirty="0"/>
                    </a:p>
                  </a:txBody>
                  <a:tcPr marL="91450" marR="91450" marT="45727" marB="457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TID-based Measurement Report</a:t>
                      </a:r>
                      <a:endParaRPr lang="zh-CN" altLang="en-US" sz="1000" dirty="0" smtClean="0"/>
                    </a:p>
                    <a:p>
                      <a:endParaRPr lang="en-US" altLang="zh-CN" sz="10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The AP can directly take some actions to improve the experienced </a:t>
                      </a:r>
                      <a:r>
                        <a:rPr lang="en-US" altLang="zh-CN" sz="1000" dirty="0" err="1" smtClean="0"/>
                        <a:t>QoS</a:t>
                      </a:r>
                      <a:r>
                        <a:rPr lang="en-US" altLang="zh-CN" sz="1000" dirty="0" smtClean="0"/>
                        <a:t> for a specific TS. Because the current transmission architecture is based on TID</a:t>
                      </a:r>
                    </a:p>
                    <a:p>
                      <a:endParaRPr lang="zh-CN" altLang="en-US" sz="1000" dirty="0"/>
                    </a:p>
                  </a:txBody>
                  <a:tcPr marL="91450" marR="91450" marT="45727" marB="45727"/>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000" kern="1200" dirty="0" smtClean="0">
                          <a:solidFill>
                            <a:schemeClr val="dk1"/>
                          </a:solidFill>
                          <a:latin typeface="+mn-lt"/>
                          <a:ea typeface="+mn-ea"/>
                          <a:cs typeface="+mn-cs"/>
                        </a:rPr>
                        <a:t>It will cause the TID-based measurement report useless. Maybe a SCSID-based measurement report is needed.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sz="1000" kern="1200" dirty="0" smtClean="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000" kern="1200" dirty="0" smtClean="0">
                          <a:solidFill>
                            <a:schemeClr val="dk1"/>
                          </a:solidFill>
                          <a:latin typeface="+mn-lt"/>
                          <a:ea typeface="+mn-ea"/>
                          <a:cs typeface="+mn-cs"/>
                        </a:rPr>
                        <a:t>The AP cannot directly take some actions to improve the experienced </a:t>
                      </a:r>
                      <a:r>
                        <a:rPr lang="en-US" altLang="zh-CN" sz="1000" kern="1200" dirty="0" err="1" smtClean="0">
                          <a:solidFill>
                            <a:schemeClr val="dk1"/>
                          </a:solidFill>
                          <a:latin typeface="+mn-lt"/>
                          <a:ea typeface="+mn-ea"/>
                          <a:cs typeface="+mn-cs"/>
                        </a:rPr>
                        <a:t>QoS</a:t>
                      </a:r>
                      <a:r>
                        <a:rPr lang="en-US" altLang="zh-CN" sz="1000" kern="1200" dirty="0" smtClean="0">
                          <a:solidFill>
                            <a:schemeClr val="dk1"/>
                          </a:solidFill>
                          <a:latin typeface="+mn-lt"/>
                          <a:ea typeface="+mn-ea"/>
                          <a:cs typeface="+mn-cs"/>
                        </a:rPr>
                        <a:t> for a specific SCS stream. Because the current transmission architecture is based on TID</a:t>
                      </a:r>
                    </a:p>
                  </a:txBody>
                  <a:tcPr marL="91450" marR="91450" marT="45727" marB="45727"/>
                </a:tc>
              </a:tr>
              <a:tr h="1286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b="1" dirty="0" smtClean="0"/>
                        <a:t>Fairness issue</a:t>
                      </a:r>
                      <a:endParaRPr lang="zh-CN" altLang="en-US" sz="1000" b="1" dirty="0" smtClean="0"/>
                    </a:p>
                    <a:p>
                      <a:endParaRPr lang="zh-CN" altLang="en-US" sz="1000" b="1" dirty="0"/>
                    </a:p>
                  </a:txBody>
                  <a:tcPr marL="91450" marR="91450" marT="45727" marB="45727"/>
                </a:tc>
                <a:tc>
                  <a:txBody>
                    <a:bodyPr/>
                    <a:lstStyle/>
                    <a:p>
                      <a:r>
                        <a:rPr lang="en-US" altLang="zh-CN" sz="1000" dirty="0" smtClean="0"/>
                        <a:t>There is no fairness issue because </a:t>
                      </a:r>
                    </a:p>
                    <a:p>
                      <a:pPr marL="171450" indent="-171450">
                        <a:buFont typeface="Arial" panose="020B0604020202020204" pitchFamily="34" charset="0"/>
                        <a:buChar char="•"/>
                      </a:pPr>
                      <a:r>
                        <a:rPr lang="en-US" altLang="zh-CN" sz="1000" dirty="0" smtClean="0"/>
                        <a:t>A dedicated TSID is assigned to each TS</a:t>
                      </a:r>
                    </a:p>
                    <a:p>
                      <a:pPr marL="171450" indent="-171450">
                        <a:buFont typeface="Arial" panose="020B0604020202020204" pitchFamily="34" charset="0"/>
                        <a:buChar char="•"/>
                      </a:pPr>
                      <a:r>
                        <a:rPr lang="en-US" altLang="zh-CN" sz="1000" dirty="0" smtClean="0"/>
                        <a:t>The AP can reject the non-AP STA’s request due to the incorrect UP used. </a:t>
                      </a:r>
                    </a:p>
                    <a:p>
                      <a:endParaRPr lang="zh-CN" altLang="en-US" sz="1000" dirty="0"/>
                    </a:p>
                  </a:txBody>
                  <a:tcPr marL="91450" marR="91450" marT="45727" marB="45727"/>
                </a:tc>
                <a:tc>
                  <a:txBody>
                    <a:bodyPr/>
                    <a:lstStyle/>
                    <a:p>
                      <a:pPr marL="171450" indent="-171450">
                        <a:buFont typeface="Arial" panose="020B0604020202020204" pitchFamily="34" charset="0"/>
                        <a:buChar char="•"/>
                      </a:pPr>
                      <a:r>
                        <a:rPr lang="en-US" altLang="zh-CN" sz="1000" dirty="0" smtClean="0"/>
                        <a:t>Fairness issue 1. The SCS streams sharing the same TID will take advantage of the SCS stream with the highest </a:t>
                      </a:r>
                      <a:r>
                        <a:rPr lang="en-US" altLang="zh-CN" sz="1000" dirty="0" err="1" smtClean="0"/>
                        <a:t>QoS</a:t>
                      </a:r>
                      <a:r>
                        <a:rPr lang="en-US" altLang="zh-CN" sz="1000" dirty="0" smtClean="0"/>
                        <a:t> requirements</a:t>
                      </a:r>
                    </a:p>
                    <a:p>
                      <a:pPr marL="171450" indent="-171450">
                        <a:buFont typeface="Arial" panose="020B0604020202020204" pitchFamily="34" charset="0"/>
                        <a:buChar char="•"/>
                      </a:pPr>
                      <a:endParaRPr lang="en-US" altLang="zh-CN" sz="1000" dirty="0" smtClean="0"/>
                    </a:p>
                    <a:p>
                      <a:pPr marL="171450" indent="-171450">
                        <a:buFont typeface="Arial" panose="020B0604020202020204" pitchFamily="34" charset="0"/>
                        <a:buChar char="•"/>
                      </a:pPr>
                      <a:r>
                        <a:rPr lang="en-US" altLang="zh-CN" sz="1000" dirty="0" smtClean="0"/>
                        <a:t>Fairness issue 2. Different STAs may select different TID/UP/AC for the similar SCS stream. Hence, it shall be the AP to decide which UP/TID is used.</a:t>
                      </a:r>
                    </a:p>
                  </a:txBody>
                  <a:tcPr marL="91450" marR="91450" marT="45727" marB="45727"/>
                </a:tc>
              </a:tr>
            </a:tbl>
          </a:graphicData>
        </a:graphic>
      </p:graphicFrame>
    </p:spTree>
    <p:extLst>
      <p:ext uri="{BB962C8B-B14F-4D97-AF65-F5344CB8AC3E}">
        <p14:creationId xmlns:p14="http://schemas.microsoft.com/office/powerpoint/2010/main" val="828218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TS Operation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pic>
        <p:nvPicPr>
          <p:cNvPr id="7" name="图片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2386" y="2066078"/>
            <a:ext cx="756995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505200"/>
            <a:ext cx="7714844" cy="1592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495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000" dirty="0"/>
              <a:t>In pre-11be, the SCS operation is used to map a SCS stream without </a:t>
            </a:r>
            <a:r>
              <a:rPr lang="en-GB" altLang="zh-CN" sz="2000" dirty="0"/>
              <a:t>parameterized </a:t>
            </a:r>
            <a:r>
              <a:rPr lang="en-GB" altLang="zh-CN" sz="2000" dirty="0" err="1"/>
              <a:t>QoS</a:t>
            </a:r>
            <a:r>
              <a:rPr lang="en-GB" altLang="zh-CN" sz="2000" dirty="0"/>
              <a:t> </a:t>
            </a:r>
            <a:r>
              <a:rPr lang="en-GB" altLang="zh-CN" sz="2000" dirty="0" smtClean="0"/>
              <a:t>requirements (i.e. no </a:t>
            </a:r>
            <a:r>
              <a:rPr lang="en-GB" altLang="zh-CN" sz="2000" dirty="0" err="1" smtClean="0"/>
              <a:t>QoS</a:t>
            </a:r>
            <a:r>
              <a:rPr lang="en-GB" altLang="zh-CN" sz="2000" dirty="0" smtClean="0"/>
              <a:t> Characteristics element is included within the SCS Descriptor element) </a:t>
            </a:r>
            <a:r>
              <a:rPr lang="en-GB" altLang="zh-CN" sz="2000" dirty="0"/>
              <a:t>into a transmit </a:t>
            </a:r>
            <a:r>
              <a:rPr lang="en-GB" altLang="zh-CN" sz="2000" dirty="0" smtClean="0"/>
              <a:t>category (TID/UP 0-7). </a:t>
            </a:r>
          </a:p>
          <a:p>
            <a:pPr>
              <a:buFont typeface="Arial" panose="020B0604020202020204" pitchFamily="34" charset="0"/>
              <a:buChar char="•"/>
            </a:pPr>
            <a:r>
              <a:rPr lang="en-GB" altLang="zh-CN" sz="2000" dirty="0" smtClean="0"/>
              <a:t>In 11be, the </a:t>
            </a:r>
            <a:r>
              <a:rPr lang="en-US" altLang="zh-CN" sz="2000" dirty="0"/>
              <a:t>SCS operation </a:t>
            </a:r>
            <a:r>
              <a:rPr lang="en-US" altLang="zh-CN" sz="2000" dirty="0" smtClean="0"/>
              <a:t>is modified to report a </a:t>
            </a:r>
            <a:r>
              <a:rPr lang="en-US" altLang="zh-CN" sz="2000" dirty="0"/>
              <a:t>SCS stream </a:t>
            </a:r>
            <a:r>
              <a:rPr lang="en-US" altLang="zh-CN" sz="2000" dirty="0" smtClean="0"/>
              <a:t>with </a:t>
            </a:r>
            <a:r>
              <a:rPr lang="en-GB" altLang="zh-CN" sz="2000" dirty="0"/>
              <a:t>parameterized </a:t>
            </a:r>
            <a:r>
              <a:rPr lang="en-GB" altLang="zh-CN" sz="2000" dirty="0" err="1"/>
              <a:t>QoS</a:t>
            </a:r>
            <a:r>
              <a:rPr lang="en-GB" altLang="zh-CN" sz="2000" dirty="0"/>
              <a:t> </a:t>
            </a:r>
            <a:r>
              <a:rPr lang="en-GB" altLang="zh-CN" sz="2000" dirty="0" smtClean="0"/>
              <a:t>requirements. </a:t>
            </a:r>
          </a:p>
          <a:p>
            <a:pPr>
              <a:buFont typeface="Arial" panose="020B0604020202020204" pitchFamily="34" charset="0"/>
              <a:buChar char="•"/>
            </a:pPr>
            <a:r>
              <a:rPr lang="en-GB" altLang="zh-CN" sz="2000" dirty="0" smtClean="0"/>
              <a:t>In this contribution, we discuss technical issues for the SCS operation based on the current draft text. </a:t>
            </a: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spTree>
    <p:extLst>
      <p:ext uri="{BB962C8B-B14F-4D97-AF65-F5344CB8AC3E}">
        <p14:creationId xmlns:p14="http://schemas.microsoft.com/office/powerpoint/2010/main" val="2938747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idx="1"/>
          </p:nvPr>
        </p:nvSpPr>
        <p:spPr>
          <a:xfrm>
            <a:off x="670139" y="1842745"/>
            <a:ext cx="8001000" cy="4558055"/>
          </a:xfrm>
        </p:spPr>
        <p:txBody>
          <a:bodyPr/>
          <a:lstStyle/>
          <a:p>
            <a:pPr>
              <a:buFont typeface="Arial" panose="020B0604020202020204" pitchFamily="34" charset="0"/>
              <a:buChar char="•"/>
            </a:pPr>
            <a:r>
              <a:rPr lang="en-GB" sz="2000" dirty="0" smtClean="0"/>
              <a:t>There is some inconsistency in 802.11be D1.1 :</a:t>
            </a:r>
          </a:p>
          <a:p>
            <a:pPr lvl="1">
              <a:buFontTx/>
              <a:buChar char="-"/>
            </a:pPr>
            <a:r>
              <a:rPr lang="en-GB" sz="1600" dirty="0" smtClean="0"/>
              <a:t>In 802.11, the MPDU delivery is per TID, e.g. SN assignment, BA agreement and TID-based </a:t>
            </a:r>
            <a:r>
              <a:rPr lang="en-US" altLang="zh-CN" sz="1600" dirty="0" smtClean="0"/>
              <a:t>measurement Request/Report (i.e. transmit stream/category measurement Request/Report)</a:t>
            </a:r>
            <a:endParaRPr lang="en-GB" sz="1600" dirty="0" smtClean="0"/>
          </a:p>
          <a:p>
            <a:pPr lvl="1">
              <a:buFontTx/>
              <a:buChar char="-"/>
            </a:pPr>
            <a:r>
              <a:rPr lang="en-GB" sz="1600" dirty="0" smtClean="0"/>
              <a:t>But for the SCS operation, each SCS stream is identified by the SCSID. </a:t>
            </a:r>
          </a:p>
          <a:p>
            <a:pPr>
              <a:buFontTx/>
              <a:buChar char="-"/>
            </a:pPr>
            <a:r>
              <a:rPr lang="en-GB" sz="2000" dirty="0" smtClean="0"/>
              <a:t>According to the current draft text, the TID values from 0 to 7 are used in 11be. Then the following situation will very probably happen: </a:t>
            </a:r>
          </a:p>
          <a:p>
            <a:pPr lvl="1">
              <a:buFontTx/>
              <a:buChar char="-"/>
            </a:pPr>
            <a:r>
              <a:rPr lang="en-GB" sz="1600" b="1" dirty="0" smtClean="0"/>
              <a:t>Issue 1.</a:t>
            </a:r>
            <a:r>
              <a:rPr lang="en-GB" sz="1600" dirty="0" smtClean="0"/>
              <a:t> The traffic belonging to SCS streams with </a:t>
            </a:r>
            <a:r>
              <a:rPr lang="en-GB" altLang="zh-CN" sz="1600" dirty="0"/>
              <a:t>parameterized </a:t>
            </a:r>
            <a:r>
              <a:rPr lang="en-GB" altLang="zh-CN" sz="1600" dirty="0" err="1" smtClean="0"/>
              <a:t>QoS</a:t>
            </a:r>
            <a:r>
              <a:rPr lang="en-GB" altLang="zh-CN" sz="1600" dirty="0" smtClean="0"/>
              <a:t> requirements</a:t>
            </a:r>
            <a:r>
              <a:rPr lang="en-GB" sz="1600" dirty="0" smtClean="0"/>
              <a:t> will mixed with the traffic without </a:t>
            </a:r>
            <a:r>
              <a:rPr lang="en-GB" altLang="zh-CN" sz="1600" dirty="0" smtClean="0"/>
              <a:t>parameterized </a:t>
            </a:r>
            <a:r>
              <a:rPr lang="en-GB" altLang="zh-CN" sz="1600" dirty="0" err="1" smtClean="0"/>
              <a:t>QoS</a:t>
            </a:r>
            <a:r>
              <a:rPr lang="en-GB" altLang="zh-CN" sz="1600" dirty="0" smtClean="0"/>
              <a:t> requirements (i.e. </a:t>
            </a:r>
            <a:r>
              <a:rPr lang="en-GB" altLang="zh-CN" sz="1600" dirty="0"/>
              <a:t>based on DSCP-to-UP mapping </a:t>
            </a:r>
            <a:r>
              <a:rPr lang="en-GB" altLang="zh-CN" sz="1600" dirty="0" smtClean="0"/>
              <a:t>)</a:t>
            </a:r>
            <a:r>
              <a:rPr lang="en-GB" sz="1600" dirty="0" smtClean="0"/>
              <a:t>  </a:t>
            </a:r>
          </a:p>
          <a:p>
            <a:pPr lvl="1">
              <a:buFontTx/>
              <a:buChar char="-"/>
            </a:pPr>
            <a:r>
              <a:rPr lang="en-GB" altLang="zh-CN" sz="1600" b="1" dirty="0"/>
              <a:t>Issue </a:t>
            </a:r>
            <a:r>
              <a:rPr lang="en-GB" altLang="zh-CN" sz="1600" b="1" dirty="0" smtClean="0"/>
              <a:t>2.</a:t>
            </a:r>
            <a:r>
              <a:rPr lang="en-GB" altLang="zh-CN" sz="1600" dirty="0" smtClean="0"/>
              <a:t> </a:t>
            </a:r>
            <a:r>
              <a:rPr lang="en-GB" sz="1600" dirty="0" smtClean="0"/>
              <a:t>The traffic </a:t>
            </a:r>
            <a:r>
              <a:rPr lang="en-GB" altLang="zh-CN" sz="1600" dirty="0"/>
              <a:t>belonging to</a:t>
            </a:r>
            <a:r>
              <a:rPr lang="en-GB" sz="1600" dirty="0" smtClean="0"/>
              <a:t> a SCS stream will mixed with the traffic </a:t>
            </a:r>
            <a:r>
              <a:rPr lang="en-GB" altLang="zh-CN" sz="1600" dirty="0"/>
              <a:t>belonging to</a:t>
            </a:r>
            <a:r>
              <a:rPr lang="en-GB" sz="1600" dirty="0" smtClean="0"/>
              <a:t> another SCS stream with different </a:t>
            </a:r>
            <a:r>
              <a:rPr lang="en-GB" altLang="zh-CN" sz="1600" dirty="0" err="1" smtClean="0"/>
              <a:t>QoS</a:t>
            </a:r>
            <a:r>
              <a:rPr lang="en-GB" altLang="zh-CN" sz="1600" dirty="0" smtClean="0"/>
              <a:t> requirements</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6"/>
          </p:nvPr>
        </p:nvSpPr>
        <p:spPr>
          <a:xfrm>
            <a:off x="5357818" y="6475413"/>
            <a:ext cx="3184520" cy="180975"/>
          </a:xfrm>
        </p:spPr>
        <p:txBody>
          <a:bodyPr/>
          <a:lstStyle/>
          <a:p>
            <a:r>
              <a:rPr lang="en-GB" altLang="zh-CN" dirty="0" err="1"/>
              <a:t>Guogang</a:t>
            </a:r>
            <a:r>
              <a:rPr lang="en-GB" altLang="zh-CN" dirty="0"/>
              <a:t> Huang, et al</a:t>
            </a:r>
          </a:p>
        </p:txBody>
      </p:sp>
    </p:spTree>
    <p:extLst>
      <p:ext uri="{BB962C8B-B14F-4D97-AF65-F5344CB8AC3E}">
        <p14:creationId xmlns:p14="http://schemas.microsoft.com/office/powerpoint/2010/main" val="2870455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Existing Issues</a:t>
            </a:r>
            <a:endParaRPr lang="zh-CN" altLang="en-US" dirty="0"/>
          </a:p>
        </p:txBody>
      </p:sp>
      <p:sp>
        <p:nvSpPr>
          <p:cNvPr id="3" name="内容占位符 2"/>
          <p:cNvSpPr>
            <a:spLocks noGrp="1"/>
          </p:cNvSpPr>
          <p:nvPr>
            <p:ph idx="1"/>
          </p:nvPr>
        </p:nvSpPr>
        <p:spPr>
          <a:xfrm>
            <a:off x="685800" y="1830388"/>
            <a:ext cx="8153400" cy="4343400"/>
          </a:xfrm>
        </p:spPr>
        <p:txBody>
          <a:bodyPr/>
          <a:lstStyle/>
          <a:p>
            <a:pPr>
              <a:buFont typeface="Arial" panose="020B0604020202020204" pitchFamily="34" charset="0"/>
              <a:buChar char="•"/>
            </a:pPr>
            <a:r>
              <a:rPr lang="en-GB" altLang="zh-CN" sz="2000" dirty="0"/>
              <a:t>For example,</a:t>
            </a:r>
          </a:p>
          <a:p>
            <a:pPr lvl="1">
              <a:buFontTx/>
              <a:buChar char="-"/>
            </a:pPr>
            <a:r>
              <a:rPr lang="en-GB" altLang="zh-CN" sz="1600" dirty="0"/>
              <a:t>SCS Request/Response with SCSID #i, Request Type=ADD, </a:t>
            </a:r>
            <a:r>
              <a:rPr lang="en-GB" altLang="zh-CN" sz="1600" dirty="0" smtClean="0"/>
              <a:t>TID </a:t>
            </a:r>
            <a:r>
              <a:rPr lang="en-GB" altLang="zh-CN" sz="1600" dirty="0"/>
              <a:t>#n, Direction=UL, QoS_Requirement1</a:t>
            </a:r>
          </a:p>
          <a:p>
            <a:pPr lvl="1">
              <a:buFontTx/>
              <a:buChar char="-"/>
            </a:pPr>
            <a:r>
              <a:rPr lang="en-GB" altLang="zh-CN" sz="1600" dirty="0"/>
              <a:t>SCS Request/Response with SCSID #j, Request Type=ADD, </a:t>
            </a:r>
            <a:r>
              <a:rPr lang="en-GB" altLang="zh-CN" sz="1600" dirty="0" smtClean="0"/>
              <a:t>TID </a:t>
            </a:r>
            <a:r>
              <a:rPr lang="en-GB" altLang="zh-CN" sz="1600" dirty="0"/>
              <a:t>#n, Direction=UL, QoS_Requirement2</a:t>
            </a:r>
          </a:p>
          <a:p>
            <a:pPr>
              <a:buFont typeface="Arial" panose="020B0604020202020204" pitchFamily="34" charset="0"/>
              <a:buChar char="•"/>
            </a:pPr>
            <a:r>
              <a:rPr lang="en-GB" altLang="zh-CN" sz="2000" dirty="0"/>
              <a:t>Then the question is </a:t>
            </a:r>
            <a:r>
              <a:rPr lang="en-US" altLang="zh-CN" sz="2000" dirty="0" smtClean="0"/>
              <a:t>how </a:t>
            </a:r>
            <a:r>
              <a:rPr lang="en-US" altLang="zh-CN" sz="2000" dirty="0"/>
              <a:t>to derive the </a:t>
            </a:r>
            <a:r>
              <a:rPr lang="en-US" altLang="zh-CN" sz="2000" dirty="0" err="1"/>
              <a:t>QoS</a:t>
            </a:r>
            <a:r>
              <a:rPr lang="en-US" altLang="zh-CN" sz="2000" dirty="0"/>
              <a:t> requirement for </a:t>
            </a:r>
            <a:r>
              <a:rPr lang="en-US" altLang="zh-CN" sz="2000" dirty="0" smtClean="0"/>
              <a:t>TID </a:t>
            </a:r>
            <a:r>
              <a:rPr lang="en-US" altLang="zh-CN" sz="2000" dirty="0"/>
              <a:t>#</a:t>
            </a:r>
            <a:r>
              <a:rPr lang="en-US" altLang="zh-CN" sz="2000" dirty="0" smtClean="0"/>
              <a:t>n?</a:t>
            </a:r>
          </a:p>
          <a:p>
            <a:pPr lvl="1">
              <a:buFontTx/>
              <a:buChar char="-"/>
            </a:pPr>
            <a:r>
              <a:rPr lang="en-US" altLang="zh-CN" sz="1600" dirty="0"/>
              <a:t>It’s hard to fuse different </a:t>
            </a:r>
            <a:r>
              <a:rPr lang="en-US" altLang="zh-CN" sz="1600" dirty="0" err="1"/>
              <a:t>QoS</a:t>
            </a:r>
            <a:r>
              <a:rPr lang="en-US" altLang="zh-CN" sz="1600" dirty="0"/>
              <a:t> requirements of SCS </a:t>
            </a:r>
            <a:r>
              <a:rPr lang="en-US" altLang="zh-CN" sz="1600" dirty="0" smtClean="0"/>
              <a:t>streams, e.g. Delay Bound, MSDU Delivery Ratio and so on. </a:t>
            </a:r>
            <a:endParaRPr lang="en-US" altLang="zh-CN" sz="1600" dirty="0"/>
          </a:p>
          <a:p>
            <a:pPr lvl="1">
              <a:buFontTx/>
              <a:buChar char="-"/>
            </a:pPr>
            <a:r>
              <a:rPr lang="en-US" altLang="zh-CN" sz="1600" dirty="0"/>
              <a:t>Even it can be achieved, the SCS stream with relatively low </a:t>
            </a:r>
            <a:r>
              <a:rPr lang="en-US" altLang="zh-CN" sz="1600" dirty="0" err="1"/>
              <a:t>QoS</a:t>
            </a:r>
            <a:r>
              <a:rPr lang="en-US" altLang="zh-CN" sz="1600" dirty="0"/>
              <a:t> requirements will </a:t>
            </a:r>
            <a:r>
              <a:rPr lang="en-GB" altLang="zh-CN" sz="1600" dirty="0"/>
              <a:t>take advantage of medium access offered to SCS stream with </a:t>
            </a:r>
            <a:r>
              <a:rPr lang="en-US" altLang="zh-CN" sz="1600" dirty="0"/>
              <a:t>relatively high </a:t>
            </a:r>
            <a:r>
              <a:rPr lang="en-US" altLang="zh-CN" sz="1600" dirty="0" err="1"/>
              <a:t>QoS</a:t>
            </a:r>
            <a:r>
              <a:rPr lang="en-US" altLang="zh-CN" sz="1600" dirty="0"/>
              <a:t> requirements</a:t>
            </a:r>
          </a:p>
          <a:p>
            <a:pPr lvl="1">
              <a:buFontTx/>
              <a:buChar char="-"/>
            </a:pPr>
            <a:r>
              <a:rPr lang="en-US" altLang="zh-CN" sz="1600" dirty="0"/>
              <a:t>Furthermore, in this case, the transmitter cannot prioritize the traffic </a:t>
            </a:r>
            <a:r>
              <a:rPr lang="en-GB" altLang="zh-CN" sz="1600" dirty="0"/>
              <a:t>belonging to</a:t>
            </a:r>
            <a:r>
              <a:rPr lang="en-US" altLang="zh-CN" sz="1600" dirty="0"/>
              <a:t> </a:t>
            </a:r>
            <a:r>
              <a:rPr lang="en-US" altLang="zh-CN" sz="1600" dirty="0" smtClean="0"/>
              <a:t>a particular </a:t>
            </a:r>
            <a:r>
              <a:rPr lang="en-US" altLang="zh-CN" sz="1600" dirty="0"/>
              <a:t>SCS </a:t>
            </a:r>
            <a:r>
              <a:rPr lang="en-US" altLang="zh-CN" sz="1600" dirty="0" smtClean="0"/>
              <a:t>stream since the traffic belonging to different SCS streams but sharing the same TID are mixed together. </a:t>
            </a:r>
            <a:r>
              <a:rPr lang="en-US" altLang="zh-CN" sz="1600" dirty="0"/>
              <a:t>And we need to define a new SCSID-based measurement report to provide the statistic info on the experienced </a:t>
            </a:r>
            <a:r>
              <a:rPr lang="en-US" altLang="zh-CN" sz="1600" dirty="0" err="1"/>
              <a:t>QoS</a:t>
            </a:r>
            <a:r>
              <a:rPr lang="en-US" altLang="zh-CN" sz="1600" dirty="0"/>
              <a:t>, which is very useful to AP to see if there is improvement in </a:t>
            </a:r>
            <a:r>
              <a:rPr lang="en-US" altLang="zh-CN" sz="1600" dirty="0" err="1"/>
              <a:t>QoS</a:t>
            </a:r>
            <a:r>
              <a:rPr lang="en-US" altLang="zh-CN" sz="1600" dirty="0"/>
              <a:t>.  </a:t>
            </a:r>
            <a:endParaRPr lang="en-GB" altLang="zh-CN" sz="1600" dirty="0"/>
          </a:p>
          <a:p>
            <a:pPr lvl="1">
              <a:buFont typeface="Arial" panose="020B0604020202020204" pitchFamily="34" charset="0"/>
              <a:buChar char="•"/>
            </a:pPr>
            <a:endParaRPr lang="en-US" altLang="zh-CN" sz="16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页脚占位符 5"/>
          <p:cNvSpPr>
            <a:spLocks noGrp="1"/>
          </p:cNvSpPr>
          <p:nvPr>
            <p:ph type="ftr" idx="16"/>
          </p:nvPr>
        </p:nvSpPr>
        <p:spPr/>
        <p:txBody>
          <a:bodyPr/>
          <a:lstStyle/>
          <a:p>
            <a:r>
              <a:rPr lang="en-US" altLang="zh-CN" dirty="0" err="1" smtClean="0"/>
              <a:t>Guogang</a:t>
            </a:r>
            <a:r>
              <a:rPr lang="en-US" altLang="zh-CN" dirty="0" smtClean="0"/>
              <a:t> Huang</a:t>
            </a:r>
            <a:r>
              <a:rPr lang="en-GB" altLang="zh-CN" dirty="0" smtClean="0"/>
              <a:t>, </a:t>
            </a:r>
            <a:r>
              <a:rPr lang="en-US" altLang="zh-CN" dirty="0" smtClean="0"/>
              <a:t>et al</a:t>
            </a:r>
            <a:endParaRPr lang="en-GB" altLang="zh-CN" dirty="0"/>
          </a:p>
        </p:txBody>
      </p:sp>
    </p:spTree>
    <p:extLst>
      <p:ext uri="{BB962C8B-B14F-4D97-AF65-F5344CB8AC3E}">
        <p14:creationId xmlns:p14="http://schemas.microsoft.com/office/powerpoint/2010/main" val="336023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Related CIDs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graphicFrame>
        <p:nvGraphicFramePr>
          <p:cNvPr id="7" name="Table 6"/>
          <p:cNvGraphicFramePr>
            <a:graphicFrameLocks noGrp="1"/>
          </p:cNvGraphicFramePr>
          <p:nvPr>
            <p:extLst>
              <p:ext uri="{D42A27DB-BD31-4B8C-83A1-F6EECF244321}">
                <p14:modId xmlns:p14="http://schemas.microsoft.com/office/powerpoint/2010/main" val="4091134013"/>
              </p:ext>
            </p:extLst>
          </p:nvPr>
        </p:nvGraphicFramePr>
        <p:xfrm>
          <a:off x="1143000" y="1981200"/>
          <a:ext cx="6705601" cy="3428382"/>
        </p:xfrm>
        <a:graphic>
          <a:graphicData uri="http://schemas.openxmlformats.org/drawingml/2006/table">
            <a:tbl>
              <a:tblPr firstRow="1" firstCol="1" bandRow="1">
                <a:tableStyleId>{5C22544A-7EE6-4342-B048-85BDC9FD1C3A}</a:tableStyleId>
              </a:tblPr>
              <a:tblGrid>
                <a:gridCol w="533400">
                  <a:extLst>
                    <a:ext uri="{9D8B030D-6E8A-4147-A177-3AD203B41FA5}">
                      <a16:colId xmlns="" xmlns:a16="http://schemas.microsoft.com/office/drawing/2014/main" val="823748015"/>
                    </a:ext>
                  </a:extLst>
                </a:gridCol>
                <a:gridCol w="762000">
                  <a:extLst>
                    <a:ext uri="{9D8B030D-6E8A-4147-A177-3AD203B41FA5}">
                      <a16:colId xmlns="" xmlns:a16="http://schemas.microsoft.com/office/drawing/2014/main" val="3408132301"/>
                    </a:ext>
                  </a:extLst>
                </a:gridCol>
                <a:gridCol w="685800">
                  <a:extLst>
                    <a:ext uri="{9D8B030D-6E8A-4147-A177-3AD203B41FA5}">
                      <a16:colId xmlns="" xmlns:a16="http://schemas.microsoft.com/office/drawing/2014/main" val="894736421"/>
                    </a:ext>
                  </a:extLst>
                </a:gridCol>
                <a:gridCol w="2513763">
                  <a:extLst>
                    <a:ext uri="{9D8B030D-6E8A-4147-A177-3AD203B41FA5}">
                      <a16:colId xmlns="" xmlns:a16="http://schemas.microsoft.com/office/drawing/2014/main" val="3161621715"/>
                    </a:ext>
                  </a:extLst>
                </a:gridCol>
                <a:gridCol w="2210638">
                  <a:extLst>
                    <a:ext uri="{9D8B030D-6E8A-4147-A177-3AD203B41FA5}">
                      <a16:colId xmlns="" xmlns:a16="http://schemas.microsoft.com/office/drawing/2014/main" val="1654203266"/>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 xmlns:a16="http://schemas.microsoft.com/office/drawing/2014/main" val="3510475860"/>
                  </a:ext>
                </a:extLst>
              </a:tr>
              <a:tr h="1351568">
                <a:tc>
                  <a:txBody>
                    <a:bodyPr/>
                    <a:lstStyle/>
                    <a:p>
                      <a:pPr algn="r">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7620</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Tomoko</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US" sz="1050" dirty="0" smtClean="0">
                          <a:effectLst/>
                          <a:latin typeface="Tahoma" panose="020B0604030504040204" pitchFamily="34" charset="0"/>
                          <a:ea typeface="Tahoma" panose="020B0604030504040204" pitchFamily="34" charset="0"/>
                          <a:cs typeface="Tahoma" panose="020B0604030504040204" pitchFamily="34" charset="0"/>
                        </a:rPr>
                        <a:t>The MAC needs to be able to measure the delay of data delivery, from the time when data is passed from the upper layer till successful delivery at the peer MAC. This is fundamental to see if there is improvement in delay.</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As in comment.</a:t>
                      </a:r>
                      <a:endParaRPr lang="en-GB" sz="105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extLst>
                  <a:ext uri="{0D108BD9-81ED-4DB2-BD59-A6C34878D82A}">
                    <a16:rowId xmlns="" xmlns:a16="http://schemas.microsoft.com/office/drawing/2014/main" val="3342574014"/>
                  </a:ext>
                </a:extLst>
              </a:tr>
              <a:tr h="1802494">
                <a:tc>
                  <a:txBody>
                    <a:bodyPr/>
                    <a:lstStyle/>
                    <a:p>
                      <a:pPr algn="r">
                        <a:spcBef>
                          <a:spcPts val="300"/>
                        </a:spcBef>
                        <a:spcAft>
                          <a:spcPts val="300"/>
                        </a:spcAft>
                      </a:pPr>
                      <a:r>
                        <a:rPr lang="en-GB" sz="900" dirty="0" smtClean="0">
                          <a:effectLst/>
                          <a:latin typeface="Tahoma" panose="020B0604030504040204" pitchFamily="34" charset="0"/>
                          <a:ea typeface="MS Mincho"/>
                          <a:cs typeface="Times New Roman" panose="02020603050405020304" pitchFamily="18" charset="0"/>
                        </a:rPr>
                        <a:t>5196</a:t>
                      </a: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1000" dirty="0" err="1" smtClean="0">
                          <a:effectLst/>
                        </a:rPr>
                        <a:t>Guogang</a:t>
                      </a:r>
                      <a:r>
                        <a:rPr lang="en-GB" sz="1000" dirty="0" smtClean="0">
                          <a:effectLst/>
                        </a:rPr>
                        <a:t> Huang</a:t>
                      </a:r>
                      <a:endParaRPr lang="en-GB" sz="1050" dirty="0" smtClean="0">
                        <a:effectLst/>
                        <a:latin typeface="Tahoma" panose="020B0604030504040204" pitchFamily="34" charset="0"/>
                        <a:ea typeface="MS Mincho"/>
                        <a:cs typeface="Times New Roman" panose="02020603050405020304" pitchFamily="18" charset="0"/>
                      </a:endParaRPr>
                    </a:p>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35.6</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US" sz="1000" dirty="0" smtClean="0">
                          <a:effectLst/>
                          <a:latin typeface="Tahoma" panose="020B0604030504040204" pitchFamily="34" charset="0"/>
                          <a:ea typeface="MS Mincho"/>
                          <a:cs typeface="Times New Roman" panose="02020603050405020304" pitchFamily="18" charset="0"/>
                        </a:rPr>
                        <a:t>need to define a </a:t>
                      </a:r>
                      <a:r>
                        <a:rPr lang="en-US" sz="1000" dirty="0" err="1" smtClean="0">
                          <a:effectLst/>
                          <a:latin typeface="Tahoma" panose="020B0604030504040204" pitchFamily="34" charset="0"/>
                          <a:ea typeface="MS Mincho"/>
                          <a:cs typeface="Times New Roman" panose="02020603050405020304" pitchFamily="18" charset="0"/>
                        </a:rPr>
                        <a:t>QoS</a:t>
                      </a:r>
                      <a:r>
                        <a:rPr lang="en-US" sz="1000" dirty="0" smtClean="0">
                          <a:effectLst/>
                          <a:latin typeface="Tahoma" panose="020B0604030504040204" pitchFamily="34" charset="0"/>
                          <a:ea typeface="MS Mincho"/>
                          <a:cs typeface="Times New Roman" panose="02020603050405020304" pitchFamily="18" charset="0"/>
                        </a:rPr>
                        <a:t> report for the low-latency traffic stream, maybe we can reuse the existing measurement report, e.g. Transmit Stream/Category Measurement Request/Report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 xmlns:a16="http://schemas.microsoft.com/office/drawing/2014/main" val="3632902810"/>
                  </a:ext>
                </a:extLst>
              </a:tr>
            </a:tbl>
          </a:graphicData>
        </a:graphic>
      </p:graphicFrame>
    </p:spTree>
    <p:extLst>
      <p:ext uri="{BB962C8B-B14F-4D97-AF65-F5344CB8AC3E}">
        <p14:creationId xmlns:p14="http://schemas.microsoft.com/office/powerpoint/2010/main" val="2927647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Proposal 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z="2000" dirty="0"/>
              <a:t>In order to separate the traffic belonging to </a:t>
            </a:r>
            <a:r>
              <a:rPr lang="en-GB" sz="2000" dirty="0" smtClean="0"/>
              <a:t>SCS streams </a:t>
            </a:r>
            <a:r>
              <a:rPr lang="en-GB" sz="2000" dirty="0"/>
              <a:t>from the traffic without </a:t>
            </a:r>
            <a:r>
              <a:rPr lang="en-GB" altLang="zh-CN" sz="2000" dirty="0"/>
              <a:t>parameterized </a:t>
            </a:r>
            <a:r>
              <a:rPr lang="en-GB" altLang="zh-CN" sz="2000" dirty="0" err="1"/>
              <a:t>QoS</a:t>
            </a:r>
            <a:r>
              <a:rPr lang="en-GB" altLang="zh-CN" sz="2000" dirty="0"/>
              <a:t> requirements </a:t>
            </a:r>
            <a:r>
              <a:rPr lang="en-GB" sz="2000" dirty="0"/>
              <a:t>(i.e.</a:t>
            </a:r>
            <a:r>
              <a:rPr lang="en-GB" altLang="zh-CN" sz="2000" dirty="0"/>
              <a:t> based on </a:t>
            </a:r>
            <a:r>
              <a:rPr lang="en-GB" altLang="zh-CN" sz="2000" dirty="0" smtClean="0"/>
              <a:t>the </a:t>
            </a:r>
            <a:r>
              <a:rPr lang="en-GB" altLang="zh-CN" sz="2000" dirty="0" err="1" smtClean="0"/>
              <a:t>QoS</a:t>
            </a:r>
            <a:r>
              <a:rPr lang="en-GB" altLang="zh-CN" sz="2000" dirty="0" smtClean="0"/>
              <a:t> mapping</a:t>
            </a:r>
            <a:r>
              <a:rPr lang="en-GB" sz="2000" dirty="0" smtClean="0"/>
              <a:t>),  the SCS stream is classified into two types</a:t>
            </a:r>
          </a:p>
          <a:p>
            <a:pPr lvl="1">
              <a:buFont typeface="Arial" panose="020B0604020202020204" pitchFamily="34" charset="0"/>
              <a:buChar char="•"/>
            </a:pPr>
            <a:r>
              <a:rPr lang="en-GB" altLang="zh-CN" sz="1600" dirty="0"/>
              <a:t>SCS stream without parameterized </a:t>
            </a:r>
            <a:r>
              <a:rPr lang="en-GB" altLang="zh-CN" sz="1600" dirty="0" err="1"/>
              <a:t>QoS</a:t>
            </a:r>
            <a:r>
              <a:rPr lang="en-GB" altLang="zh-CN" sz="1600" dirty="0"/>
              <a:t> </a:t>
            </a:r>
            <a:r>
              <a:rPr lang="en-GB" altLang="zh-CN" sz="1600" dirty="0" smtClean="0"/>
              <a:t>Requirements</a:t>
            </a:r>
          </a:p>
          <a:p>
            <a:pPr lvl="2">
              <a:buFont typeface="Arial" panose="020B0604020202020204" pitchFamily="34" charset="0"/>
              <a:buChar char="•"/>
            </a:pPr>
            <a:r>
              <a:rPr lang="en-GB" altLang="zh-CN" sz="1400" dirty="0" smtClean="0"/>
              <a:t>i.e. there is no </a:t>
            </a:r>
            <a:r>
              <a:rPr lang="en-GB" altLang="zh-CN" sz="1400" dirty="0" err="1" smtClean="0"/>
              <a:t>QoS</a:t>
            </a:r>
            <a:r>
              <a:rPr lang="en-GB" altLang="zh-CN" sz="1400" dirty="0" smtClean="0"/>
              <a:t> Characteristics element within the SCS Descriptor element</a:t>
            </a:r>
            <a:endParaRPr lang="en-GB" altLang="zh-CN" sz="1400" dirty="0"/>
          </a:p>
          <a:p>
            <a:pPr lvl="1">
              <a:buFont typeface="Arial" panose="020B0604020202020204" pitchFamily="34" charset="0"/>
              <a:buChar char="•"/>
            </a:pPr>
            <a:r>
              <a:rPr lang="en-GB" altLang="zh-CN" sz="1600" dirty="0"/>
              <a:t>SCS stream with parameterized </a:t>
            </a:r>
            <a:r>
              <a:rPr lang="en-GB" altLang="zh-CN" sz="1600" dirty="0" err="1"/>
              <a:t>QoS</a:t>
            </a:r>
            <a:r>
              <a:rPr lang="en-GB" altLang="zh-CN" sz="1600" dirty="0"/>
              <a:t> </a:t>
            </a:r>
            <a:r>
              <a:rPr lang="en-GB" altLang="zh-CN" sz="1600" dirty="0" smtClean="0"/>
              <a:t>Requirements</a:t>
            </a:r>
          </a:p>
          <a:p>
            <a:pPr lvl="2">
              <a:buFont typeface="Arial" panose="020B0604020202020204" pitchFamily="34" charset="0"/>
              <a:buChar char="•"/>
            </a:pPr>
            <a:r>
              <a:rPr lang="en-GB" altLang="zh-CN" sz="1400" dirty="0" smtClean="0"/>
              <a:t>i.e</a:t>
            </a:r>
            <a:r>
              <a:rPr lang="en-GB" altLang="zh-CN" sz="1400" dirty="0"/>
              <a:t>. there is a</a:t>
            </a:r>
            <a:r>
              <a:rPr lang="en-GB" altLang="zh-CN" sz="1400" dirty="0" smtClean="0"/>
              <a:t> </a:t>
            </a:r>
            <a:r>
              <a:rPr lang="en-GB" altLang="zh-CN" sz="1400" dirty="0" err="1"/>
              <a:t>QoS</a:t>
            </a:r>
            <a:r>
              <a:rPr lang="en-GB" altLang="zh-CN" sz="1400" dirty="0"/>
              <a:t> Characteristics element within the SCS Descriptor </a:t>
            </a:r>
            <a:r>
              <a:rPr lang="en-GB" altLang="zh-CN" sz="1400" dirty="0" smtClean="0"/>
              <a:t>element</a:t>
            </a:r>
            <a:endParaRPr lang="en-GB" sz="1400" dirty="0" smtClean="0"/>
          </a:p>
          <a:p>
            <a:pPr>
              <a:buFont typeface="Arial" panose="020B0604020202020204" pitchFamily="34" charset="0"/>
              <a:buChar char="•"/>
            </a:pPr>
            <a:r>
              <a:rPr lang="en-GB" altLang="zh-CN" sz="2000" dirty="0"/>
              <a:t>For the SCS stream without parameterized </a:t>
            </a:r>
            <a:r>
              <a:rPr lang="en-GB" altLang="zh-CN" sz="2000" dirty="0" err="1"/>
              <a:t>QoS</a:t>
            </a:r>
            <a:r>
              <a:rPr lang="en-GB" altLang="zh-CN" sz="2000" dirty="0"/>
              <a:t> Requirements, </a:t>
            </a:r>
          </a:p>
          <a:p>
            <a:pPr lvl="1">
              <a:buFont typeface="Arial" panose="020B0604020202020204" pitchFamily="34" charset="0"/>
              <a:buChar char="•"/>
            </a:pPr>
            <a:r>
              <a:rPr lang="en-GB" altLang="zh-CN" sz="1600" dirty="0"/>
              <a:t> It still follow the pre-11be SCS operation, i.e. allowing more than one SCS stream to be mapped to the same TID (0-7)</a:t>
            </a:r>
          </a:p>
          <a:p>
            <a:pPr>
              <a:buFont typeface="Arial" panose="020B0604020202020204" pitchFamily="34" charset="0"/>
              <a:buChar char="•"/>
            </a:pPr>
            <a:r>
              <a:rPr lang="en-GB" altLang="zh-CN" sz="2000" dirty="0"/>
              <a:t>For the SCS stream with parameterized </a:t>
            </a:r>
            <a:r>
              <a:rPr lang="en-GB" altLang="zh-CN" sz="2000" dirty="0" err="1"/>
              <a:t>QoS</a:t>
            </a:r>
            <a:r>
              <a:rPr lang="en-GB" altLang="zh-CN" sz="2000" dirty="0"/>
              <a:t> Requirements,  </a:t>
            </a:r>
          </a:p>
          <a:p>
            <a:pPr lvl="1">
              <a:buFont typeface="Arial" panose="020B0604020202020204" pitchFamily="34" charset="0"/>
              <a:buChar char="•"/>
            </a:pPr>
            <a:r>
              <a:rPr lang="en-GB" altLang="zh-CN" sz="1600" dirty="0"/>
              <a:t>The TID </a:t>
            </a:r>
            <a:r>
              <a:rPr lang="en-GB" altLang="zh-CN" sz="1600" dirty="0" smtClean="0"/>
              <a:t>values </a:t>
            </a:r>
            <a:r>
              <a:rPr lang="en-GB" altLang="zh-CN" sz="1600" dirty="0"/>
              <a:t>from 8 to 15 (i.e. TSID) </a:t>
            </a:r>
            <a:r>
              <a:rPr lang="en-GB" altLang="zh-CN" sz="1600" dirty="0" smtClean="0"/>
              <a:t>are </a:t>
            </a:r>
            <a:r>
              <a:rPr lang="en-GB" altLang="zh-CN" sz="1600" dirty="0"/>
              <a:t>used</a:t>
            </a:r>
            <a:endParaRPr lang="en-GB" sz="2000" dirty="0"/>
          </a:p>
          <a:p>
            <a:pPr marL="0" indent="0"/>
            <a:endParaRPr lang="en-GB"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6"/>
          </p:nvPr>
        </p:nvSpPr>
        <p:spPr>
          <a:xfrm>
            <a:off x="5357818" y="6475413"/>
            <a:ext cx="3184520" cy="180975"/>
          </a:xfrm>
        </p:spPr>
        <p:txBody>
          <a:bodyPr/>
          <a:lstStyle/>
          <a:p>
            <a:r>
              <a:rPr lang="en-GB" altLang="zh-CN" smtClean="0"/>
              <a:t>Pascal Viger, Canon, et al</a:t>
            </a:r>
            <a:endParaRPr lang="en-GB" altLang="zh-CN" dirty="0"/>
          </a:p>
        </p:txBody>
      </p:sp>
    </p:spTree>
    <p:extLst>
      <p:ext uri="{BB962C8B-B14F-4D97-AF65-F5344CB8AC3E}">
        <p14:creationId xmlns:p14="http://schemas.microsoft.com/office/powerpoint/2010/main" val="189090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Draft Text</a:t>
            </a:r>
            <a:endParaRPr lang="zh-CN" altLang="en-US" dirty="0"/>
          </a:p>
        </p:txBody>
      </p:sp>
      <p:sp>
        <p:nvSpPr>
          <p:cNvPr id="3" name="内容占位符 2"/>
          <p:cNvSpPr>
            <a:spLocks noGrp="1"/>
          </p:cNvSpPr>
          <p:nvPr>
            <p:ph idx="1"/>
          </p:nvPr>
        </p:nvSpPr>
        <p:spPr>
          <a:xfrm>
            <a:off x="723899" y="1860950"/>
            <a:ext cx="7770813" cy="4113213"/>
          </a:xfrm>
        </p:spPr>
        <p:txBody>
          <a:bodyPr/>
          <a:lstStyle/>
          <a:p>
            <a:pPr>
              <a:buFont typeface="Arial" panose="020B0604020202020204" pitchFamily="34" charset="0"/>
              <a:buChar char="•"/>
            </a:pPr>
            <a:r>
              <a:rPr lang="en-US" altLang="zh-CN" sz="2000" dirty="0"/>
              <a:t>The TID </a:t>
            </a:r>
            <a:r>
              <a:rPr lang="en-US" altLang="zh-CN" sz="2000" dirty="0" smtClean="0"/>
              <a:t>subfield </a:t>
            </a:r>
            <a:r>
              <a:rPr lang="en-US" altLang="zh-CN" sz="2000" dirty="0"/>
              <a:t>of the Control Info field of the </a:t>
            </a:r>
            <a:r>
              <a:rPr lang="en-US" altLang="zh-CN" sz="2000" dirty="0" err="1"/>
              <a:t>QoS</a:t>
            </a:r>
            <a:r>
              <a:rPr lang="en-US" altLang="zh-CN" sz="2000" dirty="0"/>
              <a:t> Characteristics element are </a:t>
            </a:r>
            <a:r>
              <a:rPr lang="en-US" altLang="zh-CN" sz="2000" dirty="0" smtClean="0"/>
              <a:t>modified </a:t>
            </a:r>
            <a:r>
              <a:rPr lang="en-US" altLang="zh-CN" sz="2000" dirty="0"/>
              <a:t>as follows</a:t>
            </a:r>
            <a:r>
              <a:rPr lang="en-US" altLang="zh-CN" sz="2000" dirty="0" smtClean="0"/>
              <a:t>:</a:t>
            </a:r>
          </a:p>
          <a:p>
            <a:pPr lvl="1">
              <a:buFontTx/>
              <a:buChar char="-"/>
            </a:pPr>
            <a:r>
              <a:rPr lang="en-US" altLang="zh-CN" sz="1600" dirty="0" smtClean="0"/>
              <a:t>Rename the TID subfield as the TSID subfield and define as follows: The TSID subfield contains a value (8-15) that is a TSID</a:t>
            </a:r>
            <a:r>
              <a:rPr lang="en-US" altLang="zh-CN" sz="1600" dirty="0"/>
              <a:t>. Note that the MSB (bit 4 in TS Info field) of </a:t>
            </a:r>
            <a:r>
              <a:rPr lang="en-US" altLang="zh-CN" sz="1600" dirty="0" smtClean="0"/>
              <a:t>the TSID </a:t>
            </a:r>
            <a:r>
              <a:rPr lang="en-US" altLang="zh-CN" sz="1600" dirty="0"/>
              <a:t>subfield is always set to 1 when the </a:t>
            </a:r>
            <a:r>
              <a:rPr lang="en-US" altLang="zh-CN" sz="1600" dirty="0" err="1" smtClean="0"/>
              <a:t>QoS</a:t>
            </a:r>
            <a:r>
              <a:rPr lang="en-US" altLang="zh-CN" sz="1600" dirty="0" smtClean="0"/>
              <a:t> Characteristics </a:t>
            </a:r>
            <a:r>
              <a:rPr lang="en-US" altLang="zh-CN" sz="1600" dirty="0"/>
              <a:t>element is included within </a:t>
            </a:r>
            <a:r>
              <a:rPr lang="en-US" altLang="zh-CN" sz="1600" dirty="0" smtClean="0"/>
              <a:t>a SCS Response frame</a:t>
            </a:r>
            <a:r>
              <a:rPr lang="en-US" altLang="zh-CN" sz="1600" dirty="0"/>
              <a:t>.</a:t>
            </a:r>
            <a:endParaRPr lang="en-US" altLang="zh-CN" sz="1600" dirty="0" smtClean="0"/>
          </a:p>
          <a:p>
            <a:pPr marL="457200" lvl="1" indent="0"/>
            <a:endParaRPr lang="en-US" altLang="zh-CN" sz="1600" dirty="0"/>
          </a:p>
          <a:p>
            <a:r>
              <a:rPr lang="en-US" altLang="zh-CN" dirty="0"/>
              <a:t>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pic>
        <p:nvPicPr>
          <p:cNvPr id="7" name="图片 6"/>
          <p:cNvPicPr>
            <a:picLocks noChangeAspect="1"/>
          </p:cNvPicPr>
          <p:nvPr/>
        </p:nvPicPr>
        <p:blipFill>
          <a:blip r:embed="rId2"/>
          <a:stretch>
            <a:fillRect/>
          </a:stretch>
        </p:blipFill>
        <p:spPr>
          <a:xfrm>
            <a:off x="701031" y="3860227"/>
            <a:ext cx="5257800" cy="1612687"/>
          </a:xfrm>
          <a:prstGeom prst="rect">
            <a:avLst/>
          </a:prstGeom>
        </p:spPr>
      </p:pic>
      <p:pic>
        <p:nvPicPr>
          <p:cNvPr id="8" name="图片 7"/>
          <p:cNvPicPr>
            <a:picLocks noChangeAspect="1"/>
          </p:cNvPicPr>
          <p:nvPr/>
        </p:nvPicPr>
        <p:blipFill>
          <a:blip r:embed="rId3"/>
          <a:stretch>
            <a:fillRect/>
          </a:stretch>
        </p:blipFill>
        <p:spPr>
          <a:xfrm>
            <a:off x="1183481" y="5548052"/>
            <a:ext cx="3425825" cy="852223"/>
          </a:xfrm>
          <a:prstGeom prst="rect">
            <a:avLst/>
          </a:prstGeom>
        </p:spPr>
      </p:pic>
      <p:pic>
        <p:nvPicPr>
          <p:cNvPr id="9" name="图片 8"/>
          <p:cNvPicPr>
            <a:picLocks noChangeAspect="1"/>
          </p:cNvPicPr>
          <p:nvPr/>
        </p:nvPicPr>
        <p:blipFill>
          <a:blip r:embed="rId4"/>
          <a:stretch>
            <a:fillRect/>
          </a:stretch>
        </p:blipFill>
        <p:spPr>
          <a:xfrm>
            <a:off x="4800600" y="5703895"/>
            <a:ext cx="4153694" cy="274877"/>
          </a:xfrm>
          <a:prstGeom prst="rect">
            <a:avLst/>
          </a:prstGeom>
        </p:spPr>
      </p:pic>
    </p:spTree>
    <p:extLst>
      <p:ext uri="{BB962C8B-B14F-4D97-AF65-F5344CB8AC3E}">
        <p14:creationId xmlns:p14="http://schemas.microsoft.com/office/powerpoint/2010/main" val="906615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GB" altLang="zh-CN" sz="2000" dirty="0"/>
              <a:t>In order to separate the traffic belonging to a SCS stream with parameterized </a:t>
            </a:r>
            <a:r>
              <a:rPr lang="en-GB" altLang="zh-CN" sz="2000" dirty="0" err="1"/>
              <a:t>QoS</a:t>
            </a:r>
            <a:r>
              <a:rPr lang="en-GB" altLang="zh-CN" sz="2000" dirty="0"/>
              <a:t> requirements from the traffic belonging to other SCS streams with parameterized </a:t>
            </a:r>
            <a:r>
              <a:rPr lang="en-GB" altLang="zh-CN" sz="2000" dirty="0" err="1"/>
              <a:t>QoS</a:t>
            </a:r>
            <a:r>
              <a:rPr lang="en-GB" altLang="zh-CN" sz="2000" dirty="0"/>
              <a:t> requirements, each SCS stream with parameterized </a:t>
            </a:r>
            <a:r>
              <a:rPr lang="en-GB" altLang="zh-CN" sz="2000" dirty="0" err="1"/>
              <a:t>QoS</a:t>
            </a:r>
            <a:r>
              <a:rPr lang="en-GB" altLang="zh-CN" sz="2000" dirty="0"/>
              <a:t> requirements is assigned a dedicated TSID. </a:t>
            </a:r>
            <a:endParaRPr lang="en-GB" altLang="zh-CN" sz="2000" dirty="0" smtClean="0"/>
          </a:p>
          <a:p>
            <a:pPr>
              <a:buFont typeface="Arial" panose="020B0604020202020204" pitchFamily="34" charset="0"/>
              <a:buChar char="•"/>
            </a:pPr>
            <a:endParaRPr lang="en-GB" altLang="zh-CN" sz="2000" dirty="0" smtClean="0"/>
          </a:p>
          <a:p>
            <a:pPr>
              <a:buFont typeface="Arial" panose="020B0604020202020204" pitchFamily="34" charset="0"/>
              <a:buChar char="•"/>
            </a:pPr>
            <a:endParaRPr lang="en-GB" altLang="zh-CN" sz="2000" dirty="0" smtClean="0"/>
          </a:p>
          <a:p>
            <a:pPr>
              <a:buFont typeface="Arial" panose="020B0604020202020204" pitchFamily="34" charset="0"/>
              <a:buChar char="•"/>
            </a:pPr>
            <a:r>
              <a:rPr lang="en-GB" altLang="zh-CN" sz="2000" dirty="0" smtClean="0"/>
              <a:t>Then we can use the TID to differentiate the latency sensitive traffic.</a:t>
            </a:r>
          </a:p>
          <a:p>
            <a:pPr lvl="1">
              <a:buFontTx/>
              <a:buChar char="-"/>
            </a:pPr>
            <a:r>
              <a:rPr lang="en-GB" altLang="zh-CN" sz="1600" dirty="0" smtClean="0"/>
              <a:t>Currently, Section </a:t>
            </a:r>
            <a:r>
              <a:rPr lang="en-GB" altLang="zh-CN" sz="1600" dirty="0"/>
              <a:t>“35.7.2.1 Latency sensitive traffic differentiation” of 802.11be D1.1 is empty</a:t>
            </a:r>
          </a:p>
          <a:p>
            <a:pPr lvl="1">
              <a:buFont typeface="Arial" panose="020B0604020202020204" pitchFamily="34" charset="0"/>
              <a:buChar char="•"/>
            </a:pPr>
            <a:endParaRPr lang="zh-CN" altLang="en-US" sz="16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sp>
        <p:nvSpPr>
          <p:cNvPr id="7" name="文本框 4"/>
          <p:cNvSpPr txBox="1">
            <a:spLocks noChangeArrowheads="1"/>
          </p:cNvSpPr>
          <p:nvPr/>
        </p:nvSpPr>
        <p:spPr bwMode="auto">
          <a:xfrm>
            <a:off x="1270000" y="3810000"/>
            <a:ext cx="30749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dirty="0"/>
              <a:t>SCSID (i.e. SCS stream) </a:t>
            </a:r>
            <a:endParaRPr lang="zh-CN" altLang="en-US" dirty="0"/>
          </a:p>
        </p:txBody>
      </p:sp>
      <p:sp>
        <p:nvSpPr>
          <p:cNvPr id="8" name="文本框 5"/>
          <p:cNvSpPr txBox="1">
            <a:spLocks noChangeArrowheads="1"/>
          </p:cNvSpPr>
          <p:nvPr/>
        </p:nvSpPr>
        <p:spPr bwMode="auto">
          <a:xfrm>
            <a:off x="4848225" y="3810000"/>
            <a:ext cx="3048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dirty="0"/>
              <a:t>TSID + Direction (i.e. TS)</a:t>
            </a:r>
            <a:endParaRPr lang="zh-CN" altLang="en-US" dirty="0"/>
          </a:p>
        </p:txBody>
      </p:sp>
      <p:cxnSp>
        <p:nvCxnSpPr>
          <p:cNvPr id="9" name="直接箭头连接符 8"/>
          <p:cNvCxnSpPr/>
          <p:nvPr/>
        </p:nvCxnSpPr>
        <p:spPr>
          <a:xfrm>
            <a:off x="4221163" y="4017963"/>
            <a:ext cx="627062" cy="0"/>
          </a:xfrm>
          <a:prstGeom prst="straightConnector1">
            <a:avLst/>
          </a:prstGeom>
          <a:ln>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627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Proposed Draft Text</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000" dirty="0" smtClean="0"/>
              <a:t>The </a:t>
            </a:r>
            <a:r>
              <a:rPr lang="en-US" altLang="zh-CN" sz="2000" dirty="0"/>
              <a:t>SCS stream with </a:t>
            </a:r>
            <a:r>
              <a:rPr lang="en-GB" altLang="zh-CN" sz="2000" dirty="0"/>
              <a:t>parameterized </a:t>
            </a:r>
            <a:r>
              <a:rPr lang="en-GB" altLang="zh-CN" sz="2000" dirty="0" err="1"/>
              <a:t>QoS</a:t>
            </a:r>
            <a:r>
              <a:rPr lang="en-GB" altLang="zh-CN" sz="2000" dirty="0"/>
              <a:t> </a:t>
            </a:r>
            <a:r>
              <a:rPr lang="en-GB" altLang="zh-CN" sz="2000" dirty="0" smtClean="0"/>
              <a:t>requirements (i.e. TS)</a:t>
            </a:r>
            <a:r>
              <a:rPr lang="en-US" altLang="zh-CN" sz="2000" dirty="0" smtClean="0"/>
              <a:t> </a:t>
            </a:r>
            <a:r>
              <a:rPr lang="en-US" altLang="zh-CN" sz="2000" dirty="0"/>
              <a:t>is also </a:t>
            </a:r>
            <a:r>
              <a:rPr lang="en-US" altLang="zh-CN" sz="2000" dirty="0">
                <a:solidFill>
                  <a:srgbClr val="FF0000"/>
                </a:solidFill>
              </a:rPr>
              <a:t>identified</a:t>
            </a:r>
            <a:r>
              <a:rPr lang="en-US" altLang="zh-CN" sz="2000" dirty="0"/>
              <a:t> by the TSID (8-15) and Direction fields within the </a:t>
            </a:r>
            <a:r>
              <a:rPr lang="en-US" altLang="zh-CN" sz="2000" dirty="0" err="1"/>
              <a:t>QoS</a:t>
            </a:r>
            <a:r>
              <a:rPr lang="en-US" altLang="zh-CN" sz="2000" dirty="0"/>
              <a:t> Characteristics element besides the SCSID. </a:t>
            </a:r>
            <a:endParaRPr lang="en-US" altLang="zh-CN" dirty="0"/>
          </a:p>
          <a:p>
            <a:pPr>
              <a:buFont typeface="Arial" panose="020B0604020202020204" pitchFamily="34" charset="0"/>
              <a:buChar char="•"/>
            </a:pPr>
            <a:r>
              <a:rPr lang="en-US" altLang="zh-CN" sz="2000" dirty="0"/>
              <a:t>A non-AP EHT STA may attempt to modify </a:t>
            </a:r>
            <a:r>
              <a:rPr lang="en-US" altLang="zh-CN" sz="2000" dirty="0" smtClean="0"/>
              <a:t>the parameters </a:t>
            </a:r>
            <a:r>
              <a:rPr lang="en-US" altLang="zh-CN" sz="2000" dirty="0"/>
              <a:t>of </a:t>
            </a:r>
            <a:r>
              <a:rPr lang="en-US" altLang="zh-CN" sz="2000" dirty="0" smtClean="0"/>
              <a:t>a </a:t>
            </a:r>
            <a:r>
              <a:rPr lang="en-US" altLang="zh-CN" sz="2000" dirty="0" err="1" smtClean="0"/>
              <a:t>QoS</a:t>
            </a:r>
            <a:r>
              <a:rPr lang="en-US" altLang="zh-CN" sz="2000" dirty="0" smtClean="0"/>
              <a:t> Characteristics element for a </a:t>
            </a:r>
            <a:r>
              <a:rPr lang="en-US" altLang="zh-CN" sz="2000" dirty="0"/>
              <a:t>particular </a:t>
            </a:r>
            <a:r>
              <a:rPr lang="en-US" altLang="zh-CN" sz="2000" dirty="0" smtClean="0"/>
              <a:t>SCS stream by </a:t>
            </a:r>
            <a:r>
              <a:rPr lang="en-US" altLang="zh-CN" sz="2000" dirty="0"/>
              <a:t>transmitting a SCS Request frame with the Request Type equal to Change, the </a:t>
            </a:r>
            <a:r>
              <a:rPr lang="en-US" altLang="zh-CN" sz="2000" dirty="0" smtClean="0"/>
              <a:t>corresponding </a:t>
            </a:r>
            <a:r>
              <a:rPr lang="en-US" altLang="zh-CN" sz="2000" dirty="0"/>
              <a:t>SCSID, TSID and Direction. If the Status Code in the corresponding </a:t>
            </a:r>
            <a:r>
              <a:rPr lang="en-US" altLang="zh-CN" sz="2000" dirty="0" smtClean="0"/>
              <a:t>SCS Response frame </a:t>
            </a:r>
            <a:r>
              <a:rPr lang="en-US" altLang="zh-CN" sz="2000" dirty="0"/>
              <a:t>is </a:t>
            </a:r>
            <a:r>
              <a:rPr lang="en-US" altLang="zh-CN" sz="2000" dirty="0">
                <a:solidFill>
                  <a:schemeClr val="tx1"/>
                </a:solidFill>
              </a:rPr>
              <a:t>SUCCESS</a:t>
            </a:r>
            <a:r>
              <a:rPr lang="en-US" altLang="zh-CN" sz="2000" dirty="0" smtClean="0">
                <a:solidFill>
                  <a:schemeClr val="tx1"/>
                </a:solidFill>
              </a:rPr>
              <a:t>, then the </a:t>
            </a:r>
            <a:r>
              <a:rPr lang="en-US" altLang="zh-CN" sz="2000" dirty="0" err="1" smtClean="0">
                <a:solidFill>
                  <a:schemeClr val="tx1"/>
                </a:solidFill>
              </a:rPr>
              <a:t>QoS</a:t>
            </a:r>
            <a:r>
              <a:rPr lang="en-US" altLang="zh-CN" sz="2000" dirty="0" smtClean="0">
                <a:solidFill>
                  <a:schemeClr val="tx1"/>
                </a:solidFill>
              </a:rPr>
              <a:t> </a:t>
            </a:r>
            <a:r>
              <a:rPr lang="en-US" altLang="zh-CN" sz="2000" dirty="0">
                <a:solidFill>
                  <a:schemeClr val="tx1"/>
                </a:solidFill>
              </a:rPr>
              <a:t>Characteristics element with the same TSID and Direction </a:t>
            </a:r>
            <a:r>
              <a:rPr lang="en-US" altLang="zh-CN" sz="2000" dirty="0" smtClean="0">
                <a:solidFill>
                  <a:schemeClr val="tx1"/>
                </a:solidFill>
              </a:rPr>
              <a:t>is </a:t>
            </a:r>
            <a:r>
              <a:rPr lang="en-US" altLang="zh-CN" sz="2000" dirty="0" smtClean="0">
                <a:solidFill>
                  <a:srgbClr val="FF0000"/>
                </a:solidFill>
              </a:rPr>
              <a:t>overridden</a:t>
            </a:r>
            <a:r>
              <a:rPr lang="en-US" altLang="zh-CN" sz="2000" dirty="0" smtClean="0">
                <a:solidFill>
                  <a:schemeClr val="tx1"/>
                </a:solidFill>
              </a:rPr>
              <a:t> with the </a:t>
            </a:r>
            <a:r>
              <a:rPr lang="en-US" altLang="zh-CN" sz="2000" dirty="0" err="1">
                <a:solidFill>
                  <a:schemeClr val="tx1"/>
                </a:solidFill>
              </a:rPr>
              <a:t>QoS</a:t>
            </a:r>
            <a:r>
              <a:rPr lang="en-US" altLang="zh-CN" sz="2000" dirty="0">
                <a:solidFill>
                  <a:schemeClr val="tx1"/>
                </a:solidFill>
              </a:rPr>
              <a:t> Characteristics element </a:t>
            </a:r>
            <a:r>
              <a:rPr lang="en-US" altLang="zh-CN" sz="2000" dirty="0" smtClean="0">
                <a:solidFill>
                  <a:schemeClr val="tx1"/>
                </a:solidFill>
              </a:rPr>
              <a:t>in that frame. </a:t>
            </a:r>
          </a:p>
          <a:p>
            <a:pPr>
              <a:buFont typeface="Arial" panose="020B0604020202020204" pitchFamily="34" charset="0"/>
              <a:buChar char="•"/>
            </a:pPr>
            <a:r>
              <a:rPr lang="en-US" altLang="zh-CN" sz="2000" dirty="0"/>
              <a:t>The AP can reject the non-AP STA’s </a:t>
            </a:r>
            <a:r>
              <a:rPr lang="en-US" altLang="zh-CN" sz="2000" dirty="0" smtClean="0"/>
              <a:t>SCS request </a:t>
            </a:r>
            <a:r>
              <a:rPr lang="en-US" altLang="zh-CN" sz="2000" dirty="0"/>
              <a:t>due to the incorrect </a:t>
            </a:r>
            <a:r>
              <a:rPr lang="en-US" altLang="zh-CN" sz="2000" dirty="0" smtClean="0"/>
              <a:t>TID/UP </a:t>
            </a:r>
            <a:r>
              <a:rPr lang="en-US" altLang="zh-CN" sz="2000" dirty="0"/>
              <a:t>used. </a:t>
            </a:r>
          </a:p>
          <a:p>
            <a:pPr>
              <a:buFont typeface="Arial" panose="020B0604020202020204" pitchFamily="34" charset="0"/>
              <a:buChar char="•"/>
            </a:pPr>
            <a:endParaRPr lang="en-US" altLang="zh-CN" sz="2000" dirty="0" smtClean="0"/>
          </a:p>
          <a:p>
            <a:pPr>
              <a:buFont typeface="Arial" panose="020B0604020202020204" pitchFamily="34" charset="0"/>
              <a:buChar char="•"/>
            </a:pPr>
            <a:endParaRPr lang="en-US" altLang="zh-CN" sz="2000" dirty="0"/>
          </a:p>
          <a:p>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页脚占位符 5"/>
          <p:cNvSpPr>
            <a:spLocks noGrp="1"/>
          </p:cNvSpPr>
          <p:nvPr>
            <p:ph type="ftr" idx="16"/>
          </p:nvPr>
        </p:nvSpPr>
        <p:spPr/>
        <p:txBody>
          <a:bodyPr/>
          <a:lstStyle/>
          <a:p>
            <a:r>
              <a:rPr lang="en-US" altLang="zh-CN" smtClean="0"/>
              <a:t>Guogang Huang</a:t>
            </a:r>
            <a:r>
              <a:rPr lang="en-GB" altLang="zh-CN" smtClean="0"/>
              <a:t>, et al</a:t>
            </a:r>
          </a:p>
          <a:p>
            <a:endParaRPr lang="en-GB" altLang="zh-CN" dirty="0"/>
          </a:p>
        </p:txBody>
      </p:sp>
    </p:spTree>
    <p:extLst>
      <p:ext uri="{BB962C8B-B14F-4D97-AF65-F5344CB8AC3E}">
        <p14:creationId xmlns:p14="http://schemas.microsoft.com/office/powerpoint/2010/main" val="3143974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95173</TotalTime>
  <Words>1525</Words>
  <Application>Microsoft Office PowerPoint</Application>
  <PresentationFormat>全屏显示(4:3)</PresentationFormat>
  <Paragraphs>155</Paragraphs>
  <Slides>15</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4" baseType="lpstr">
      <vt:lpstr>Arial Unicode MS</vt:lpstr>
      <vt:lpstr>MS Gothic</vt:lpstr>
      <vt:lpstr>MS Mincho</vt:lpstr>
      <vt:lpstr>宋体</vt:lpstr>
      <vt:lpstr>Arial</vt:lpstr>
      <vt:lpstr>Tahoma</vt:lpstr>
      <vt:lpstr>Times New Roman</vt:lpstr>
      <vt:lpstr>Office Theme</vt:lpstr>
      <vt:lpstr>Microsoft Word 97 - 2003 Document</vt:lpstr>
      <vt:lpstr>Some Issues on SCS Operation</vt:lpstr>
      <vt:lpstr>Background</vt:lpstr>
      <vt:lpstr>Motivation</vt:lpstr>
      <vt:lpstr>Existing Issues</vt:lpstr>
      <vt:lpstr>Related CIDs</vt:lpstr>
      <vt:lpstr>Proposal 1</vt:lpstr>
      <vt:lpstr>Proposed Draft Text</vt:lpstr>
      <vt:lpstr>Proposal 2</vt:lpstr>
      <vt:lpstr>Proposed Draft Text</vt:lpstr>
      <vt:lpstr>Summary</vt:lpstr>
      <vt:lpstr>Straw Poll #1</vt:lpstr>
      <vt:lpstr>Straw Poll #2</vt:lpstr>
      <vt:lpstr>Backups</vt:lpstr>
      <vt:lpstr>Comparison between ADDTS and SCS</vt:lpstr>
      <vt:lpstr>TS Operation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LL stream identification</dc:title>
  <dc:creator>stephane.baron@crf.canon.fr</dc:creator>
  <cp:lastModifiedBy>huangguogang</cp:lastModifiedBy>
  <cp:revision>1415</cp:revision>
  <cp:lastPrinted>2019-09-13T12:35:55Z</cp:lastPrinted>
  <dcterms:created xsi:type="dcterms:W3CDTF">2015-10-31T00:33:08Z</dcterms:created>
  <dcterms:modified xsi:type="dcterms:W3CDTF">2022-01-10T01:22:33Z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(3)gdLgbAJ7UNXFPcwDei6UoHu7nNiNrZzffJJo2fKr6v7M0rbBBsywLWP+5ZTsXXbt6zQM/q5g
1iI4C6ITNOI2xX+S9lys62khndMeSrs4BHxyAT8zRQO/28m34erwvG/T8mtj2e6I/0KQiaYD
zauKUw0fLUG4C8tj0lbaWbpg1IC7uzQZxIdkOEb+LZvQPdPLyBm94EeNTyUsoNl+VoF3A0wp
7CPAFX6MaUZDpIbqVZ</vt:lpwstr>
  </property>
  <property fmtid="{D5CDD505-2E9C-101B-9397-08002B2CF9AE}" pid="3" name="_2015_ms_pID_7253431">
    <vt:lpwstr>w1uLp8dk2HjgrMnT2JID4Y6gwLtze7wJXuP272u94XyJV9oecfTMg+
V6PWSbIwpzza1VhY1D+DQ4o+oo7xy7qu9JqGbduvVY2S1ALCTNux14UYHSHnQqoM6xOFNfy+
061k3UFKOrJW5BYvwiuihN5iZyfQ7GNk2nzNreMJh86wKcz7OOWyQkEOnOGZVoIEeKdBapP+
pm86nPLcuDicauxhC5HvQ6imQEDQ/YHQKvsd</vt:lpwstr>
  </property>
  <property fmtid="{D5CDD505-2E9C-101B-9397-08002B2CF9AE}" pid="4" name="_2015_ms_pID_7253432">
    <vt:lpwstr>tWD6kD8AkzsmXt96XnWSHew=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1641257495</vt:lpwstr>
  </property>
</Properties>
</file>