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9" r:id="rId6"/>
    <p:sldId id="271" r:id="rId7"/>
    <p:sldId id="270" r:id="rId8"/>
    <p:sldId id="272" r:id="rId9"/>
    <p:sldId id="275" r:id="rId10"/>
    <p:sldId id="260" r:id="rId11"/>
    <p:sldId id="276" r:id="rId12"/>
    <p:sldId id="278" r:id="rId13"/>
    <p:sldId id="279" r:id="rId14"/>
  </p:sldIdLst>
  <p:sldSz cx="12192000" cy="6858000"/>
  <p:notesSz cx="7315200" cy="96012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80">
          <p15:clr>
            <a:srgbClr val="A4A3A4"/>
          </p15:clr>
        </p15:guide>
        <p15:guide id="4" pos="227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03" autoAdjust="0"/>
    <p:restoredTop sz="94660" autoAdjust="0"/>
  </p:normalViewPr>
  <p:slideViewPr>
    <p:cSldViewPr>
      <p:cViewPr varScale="1">
        <p:scale>
          <a:sx n="122" d="100"/>
          <a:sy n="122" d="100"/>
        </p:scale>
        <p:origin x="-149" y="-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680" y="-67"/>
      </p:cViewPr>
      <p:guideLst>
        <p:guide orient="horz" pos="2880"/>
        <p:guide orient="horz" pos="2980"/>
        <p:guide pos="2160"/>
        <p:guide pos="227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a4fe446c-a46d-4105-b32e-f064615612ff" providerId="ADAL" clId="{56BF7369-CF7C-4DFD-AC9A-074E0517AAA5}"/>
    <pc:docChg chg="modMainMaster">
      <pc:chgData name="Jim Lansford" userId="a4fe446c-a46d-4105-b32e-f064615612ff" providerId="ADAL" clId="{56BF7369-CF7C-4DFD-AC9A-074E0517AAA5}" dt="2019-09-16T02:14:38.548" v="7" actId="20577"/>
      <pc:docMkLst>
        <pc:docMk/>
      </pc:docMkLst>
      <pc:sldMasterChg chg="modSp">
        <pc:chgData name="Jim Lansford" userId="a4fe446c-a46d-4105-b32e-f064615612ff" providerId="ADAL" clId="{56BF7369-CF7C-4DFD-AC9A-074E0517AAA5}" dt="2019-09-16T02:14:38.548" v="7" actId="20577"/>
        <pc:sldMasterMkLst>
          <pc:docMk/>
          <pc:sldMasterMk cId="0" sldId="2147483648"/>
        </pc:sldMasterMkLst>
        <pc:spChg chg="mod">
          <ac:chgData name="Jim Lansford" userId="a4fe446c-a46d-4105-b32e-f064615612ff" providerId="ADAL" clId="{56BF7369-CF7C-4DFD-AC9A-074E0517AAA5}" dt="2019-09-16T02:14:38.548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271" y="0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r">
              <a:defRPr sz="1300"/>
            </a:lvl1pPr>
          </a:lstStyle>
          <a:p>
            <a:r>
              <a:rPr lang="en-US"/>
              <a:t>Sept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991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l">
              <a:defRPr sz="1300"/>
            </a:lvl1pPr>
          </a:lstStyle>
          <a:p>
            <a:r>
              <a:rPr lang="en-US"/>
              <a:t>Oscar 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271" y="9119991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950299" y="100184"/>
            <a:ext cx="674914" cy="218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9987" y="100184"/>
            <a:ext cx="870857" cy="218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8313" y="725488"/>
            <a:ext cx="6376987" cy="358775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74690" y="4560818"/>
            <a:ext cx="5364146" cy="43193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7644" tIns="48071" rIns="97644" bIns="48071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652199" y="9295723"/>
            <a:ext cx="973015" cy="1872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76951" algn="l"/>
                <a:tab pos="1430853" algn="l"/>
                <a:tab pos="2384755" algn="l"/>
                <a:tab pos="3338657" algn="l"/>
                <a:tab pos="4292559" algn="l"/>
                <a:tab pos="5246461" algn="l"/>
                <a:tab pos="6200364" algn="l"/>
                <a:tab pos="7154266" algn="l"/>
                <a:tab pos="8108168" algn="l"/>
                <a:tab pos="9062070" algn="l"/>
                <a:tab pos="10015972" algn="l"/>
                <a:tab pos="10969874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Oscar Au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99693" y="9295722"/>
            <a:ext cx="539262" cy="37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62001" y="9295723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</a:pPr>
            <a:r>
              <a:rPr lang="en-US" sz="13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63675" y="9294081"/>
            <a:ext cx="5787851" cy="164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164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Oscar 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217527" y="725921"/>
            <a:ext cx="4880149" cy="358854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802.11-21/0038r1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WLAN SENSING USE CASES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2022-01-17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26723" y="319816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–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143000" y="2438400"/>
          <a:ext cx="9829800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5000"/>
                <a:gridCol w="1905000"/>
                <a:gridCol w="2895600"/>
                <a:gridCol w="3124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Oscar Au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600" dirty="0" smtClean="0"/>
                        <a:t>Origin Wireless</a:t>
                      </a:r>
                      <a:r>
                        <a:rPr lang="en-US" sz="1600" baseline="0" dirty="0" smtClean="0"/>
                        <a:t> Inc.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600" dirty="0" smtClean="0"/>
                        <a:t>7500 Greenway</a:t>
                      </a:r>
                      <a:r>
                        <a:rPr lang="en-US" sz="1600" baseline="0" dirty="0" smtClean="0"/>
                        <a:t> Center Drive, Suite 1070, Greenbelt, MD 20770 USA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oscar.au@originwirelessai.com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Beibei</a:t>
                      </a:r>
                      <a:r>
                        <a:rPr lang="en-US" sz="1600" dirty="0" smtClean="0"/>
                        <a:t> Wang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beibei.wang@originwirelessai.com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K.J. Ray Liu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Hung-</a:t>
                      </a:r>
                      <a:r>
                        <a:rPr lang="en-US" sz="1600" dirty="0" err="1" smtClean="0"/>
                        <a:t>Quoc</a:t>
                      </a:r>
                      <a:r>
                        <a:rPr lang="en-US" sz="1600" baseline="0" dirty="0" smtClean="0"/>
                        <a:t> Lai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(SP2)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802.11bf should support Case 9b in Slide 6.</a:t>
            </a:r>
          </a:p>
          <a:p>
            <a:pPr marL="690563" indent="-457200">
              <a:buAutoNum type="arabicPeriod"/>
            </a:pPr>
            <a:r>
              <a:rPr lang="en-US" sz="2000" dirty="0" smtClean="0"/>
              <a:t>Yes</a:t>
            </a:r>
          </a:p>
          <a:p>
            <a:pPr marL="690563" indent="-457200">
              <a:buAutoNum type="arabicPeriod"/>
            </a:pPr>
            <a:r>
              <a:rPr lang="en-US" sz="2000" dirty="0" smtClean="0"/>
              <a:t>No</a:t>
            </a:r>
          </a:p>
          <a:p>
            <a:pPr marL="690563" indent="-457200">
              <a:buAutoNum type="arabicPeriod"/>
            </a:pPr>
            <a:r>
              <a:rPr lang="en-US" sz="2000" dirty="0" smtClean="0"/>
              <a:t>Abstain</a:t>
            </a:r>
          </a:p>
          <a:p>
            <a:pPr marL="457200" indent="-457200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 smtClean="0"/>
              <a:t>Use Cases to consider (when initiator=transmitter)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52C8E95-67E0-45B3-A327-C79650EFA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0" y="4105499"/>
            <a:ext cx="703627" cy="54884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B4EEC27F-41C7-4437-BF17-E265CF601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38600" y="5105400"/>
            <a:ext cx="644914" cy="51310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7800" y="5638800"/>
            <a:ext cx="846852" cy="4873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A67AA864-CC69-4EC0-B022-60DA5C7859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5105400"/>
            <a:ext cx="571758" cy="35811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FE671EC6-AB09-4C90-878E-21BA8F4BB75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2724725" y="5644946"/>
            <a:ext cx="856675" cy="451054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2971800" y="4698636"/>
            <a:ext cx="990600" cy="56531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1143000" y="4578146"/>
            <a:ext cx="1066800" cy="4572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1981200" y="4730546"/>
            <a:ext cx="381000" cy="9144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2743200" y="4730546"/>
            <a:ext cx="304800" cy="8382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685800" y="40386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Initiator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Transmitter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xmlns="" id="{D52C8E95-67E0-45B3-A327-C79650EFA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34400" y="4115203"/>
            <a:ext cx="703627" cy="54884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6200" y="5654650"/>
            <a:ext cx="846852" cy="487375"/>
          </a:xfrm>
          <a:prstGeom prst="rect">
            <a:avLst/>
          </a:prstGeom>
        </p:spPr>
      </p:pic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9220200" y="4708340"/>
            <a:ext cx="990600" cy="565310"/>
          </a:xfrm>
          <a:prstGeom prst="straightConnector1">
            <a:avLst/>
          </a:prstGeom>
          <a:ln>
            <a:solidFill>
              <a:schemeClr val="tx2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7391400" y="4587850"/>
            <a:ext cx="1066800" cy="457200"/>
          </a:xfrm>
          <a:prstGeom prst="straightConnector1">
            <a:avLst/>
          </a:prstGeom>
          <a:ln>
            <a:solidFill>
              <a:schemeClr val="tx2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8229600" y="4740250"/>
            <a:ext cx="381000" cy="914400"/>
          </a:xfrm>
          <a:prstGeom prst="straightConnector1">
            <a:avLst/>
          </a:prstGeom>
          <a:ln>
            <a:solidFill>
              <a:schemeClr val="tx2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8991600" y="4740250"/>
            <a:ext cx="304800" cy="838200"/>
          </a:xfrm>
          <a:prstGeom prst="straightConnector1">
            <a:avLst/>
          </a:prstGeom>
          <a:ln>
            <a:solidFill>
              <a:schemeClr val="tx2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xmlns="" id="{B1680D07-6698-4CFF-A0B8-57FE8767E217}"/>
              </a:ext>
            </a:extLst>
          </p:cNvPr>
          <p:cNvCxnSpPr>
            <a:cxnSpLocks/>
          </p:cNvCxnSpPr>
          <p:nvPr/>
        </p:nvCxnSpPr>
        <p:spPr>
          <a:xfrm flipV="1">
            <a:off x="1219200" y="4654346"/>
            <a:ext cx="1066800" cy="457200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2057400" y="4730546"/>
            <a:ext cx="381000" cy="914400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xmlns="" id="{B1680D07-6698-4CFF-A0B8-57FE8767E217}"/>
              </a:ext>
            </a:extLst>
          </p:cNvPr>
          <p:cNvCxnSpPr>
            <a:cxnSpLocks/>
          </p:cNvCxnSpPr>
          <p:nvPr/>
        </p:nvCxnSpPr>
        <p:spPr>
          <a:xfrm flipH="1" flipV="1">
            <a:off x="2819400" y="4730546"/>
            <a:ext cx="304800" cy="762000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xmlns="" id="{B1680D07-6698-4CFF-A0B8-57FE8767E217}"/>
              </a:ext>
            </a:extLst>
          </p:cNvPr>
          <p:cNvCxnSpPr>
            <a:cxnSpLocks/>
          </p:cNvCxnSpPr>
          <p:nvPr/>
        </p:nvCxnSpPr>
        <p:spPr>
          <a:xfrm flipH="1" flipV="1">
            <a:off x="3048000" y="4654346"/>
            <a:ext cx="990600" cy="533400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xmlns="" id="{CF33E0E6-7F29-4459-A4F1-8427386BE3EA}"/>
              </a:ext>
            </a:extLst>
          </p:cNvPr>
          <p:cNvCxnSpPr>
            <a:cxnSpLocks/>
          </p:cNvCxnSpPr>
          <p:nvPr/>
        </p:nvCxnSpPr>
        <p:spPr>
          <a:xfrm flipV="1">
            <a:off x="3962400" y="5943600"/>
            <a:ext cx="607865" cy="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xmlns="" id="{333D6D40-E69E-46DF-B0EC-71DE9D0FFA22}"/>
              </a:ext>
            </a:extLst>
          </p:cNvPr>
          <p:cNvCxnSpPr>
            <a:cxnSpLocks/>
          </p:cNvCxnSpPr>
          <p:nvPr/>
        </p:nvCxnSpPr>
        <p:spPr>
          <a:xfrm flipV="1">
            <a:off x="3962400" y="6172199"/>
            <a:ext cx="607865" cy="1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4572000" y="5791200"/>
            <a:ext cx="2438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PPDU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4648200" y="6019800"/>
            <a:ext cx="29718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measurements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9144000" y="4038600"/>
            <a:ext cx="18288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Initiator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Transmitter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152400" y="1371600"/>
            <a:ext cx="5029200" cy="181588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Use Case 1</a:t>
            </a:r>
            <a:r>
              <a:rPr lang="en-US" sz="1800" dirty="0" smtClean="0">
                <a:solidFill>
                  <a:schemeClr val="tx1"/>
                </a:solidFill>
              </a:rPr>
              <a:t>: (supported by current SFD)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AP= sensing</a:t>
            </a:r>
            <a:r>
              <a:rPr lang="en-US" sz="1800" dirty="0" smtClean="0">
                <a:solidFill>
                  <a:srgbClr val="FF0000"/>
                </a:solidFill>
              </a:rPr>
              <a:t> initiator/transmitter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11bf compatible STA=sensing responder/receiver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measurements </a:t>
            </a:r>
            <a:r>
              <a:rPr lang="en-US" sz="1800" dirty="0" smtClean="0">
                <a:solidFill>
                  <a:schemeClr val="tx1"/>
                </a:solidFill>
              </a:rPr>
              <a:t>(e.g. CSI) fed back to initiator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result </a:t>
            </a:r>
            <a:r>
              <a:rPr lang="en-US" sz="1800" dirty="0" smtClean="0">
                <a:solidFill>
                  <a:schemeClr val="tx1"/>
                </a:solidFill>
              </a:rPr>
              <a:t>(e.g. breathing, fall-down) </a:t>
            </a:r>
            <a:r>
              <a:rPr lang="en-US" sz="1800" dirty="0" smtClean="0">
                <a:solidFill>
                  <a:srgbClr val="0000FF"/>
                </a:solidFill>
              </a:rPr>
              <a:t>computed by initiator </a:t>
            </a:r>
            <a:r>
              <a:rPr lang="en-US" sz="1800" dirty="0" smtClean="0">
                <a:solidFill>
                  <a:schemeClr val="tx1"/>
                </a:solidFill>
              </a:rPr>
              <a:t>based on sensing measurements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6553200" y="1371600"/>
            <a:ext cx="5029200" cy="209288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Use Case 2</a:t>
            </a:r>
            <a:r>
              <a:rPr lang="en-US" sz="1800" dirty="0" smtClean="0">
                <a:solidFill>
                  <a:schemeClr val="tx1"/>
                </a:solidFill>
              </a:rPr>
              <a:t>: (</a:t>
            </a:r>
            <a:r>
              <a:rPr lang="en-US" sz="1800" u="sng" dirty="0" smtClean="0">
                <a:solidFill>
                  <a:schemeClr val="tx1"/>
                </a:solidFill>
              </a:rPr>
              <a:t>yet to be supported </a:t>
            </a:r>
            <a:r>
              <a:rPr lang="en-US" sz="1800" dirty="0" smtClean="0">
                <a:solidFill>
                  <a:schemeClr val="tx1"/>
                </a:solidFill>
              </a:rPr>
              <a:t>by SFD)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AP= sensing</a:t>
            </a:r>
            <a:r>
              <a:rPr lang="en-US" sz="1800" dirty="0" smtClean="0">
                <a:solidFill>
                  <a:srgbClr val="FF0000"/>
                </a:solidFill>
              </a:rPr>
              <a:t> initiator/transmitter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11bf compatible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STA=sensing responder/receiver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FF0000"/>
                </a:solidFill>
              </a:rPr>
              <a:t>No sensing measurements (e.g. CSI) feedback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results computed by responder </a:t>
            </a:r>
            <a:r>
              <a:rPr lang="en-US" sz="1800" dirty="0" smtClean="0">
                <a:solidFill>
                  <a:schemeClr val="tx1"/>
                </a:solidFill>
              </a:rPr>
              <a:t>based on sensing measurements. The results may be used by responder or</a:t>
            </a:r>
            <a:r>
              <a:rPr lang="en-US" sz="1800" dirty="0" smtClean="0">
                <a:solidFill>
                  <a:srgbClr val="0000FF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sent elsewhere.</a:t>
            </a:r>
          </a:p>
        </p:txBody>
      </p:sp>
      <p:pic>
        <p:nvPicPr>
          <p:cNvPr id="71" name="Picture 70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3200" y="4846625"/>
            <a:ext cx="846852" cy="487375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1600" y="5638800"/>
            <a:ext cx="846852" cy="487375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10800" y="5181600"/>
            <a:ext cx="846852" cy="487375"/>
          </a:xfrm>
          <a:prstGeom prst="rect">
            <a:avLst/>
          </a:prstGeom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9753600" y="56388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Responders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Receivers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0" y="55626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Responders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Receivers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 smtClean="0"/>
              <a:t>Use Cases to consider (when initiator=transmitter)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52C8E95-67E0-45B3-A327-C79650EFA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0" y="4105499"/>
            <a:ext cx="703627" cy="54884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B4EEC27F-41C7-4437-BF17-E265CF601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38600" y="5105400"/>
            <a:ext cx="644914" cy="51310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5348" y="5638800"/>
            <a:ext cx="846852" cy="4873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A67AA864-CC69-4EC0-B022-60DA5C7859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5105400"/>
            <a:ext cx="571758" cy="35811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FE671EC6-AB09-4C90-878E-21BA8F4BB75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2724725" y="5644946"/>
            <a:ext cx="856675" cy="451054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2971800" y="4698636"/>
            <a:ext cx="990600" cy="56531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1143000" y="4578146"/>
            <a:ext cx="1066800" cy="4572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1981200" y="4730546"/>
            <a:ext cx="381000" cy="9144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2743200" y="4730546"/>
            <a:ext cx="304800" cy="8382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685800" y="40386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Responder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Receiver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xmlns="" id="{D52C8E95-67E0-45B3-A327-C79650EFA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34400" y="4115203"/>
            <a:ext cx="703627" cy="548847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6200" y="5654650"/>
            <a:ext cx="846852" cy="487375"/>
          </a:xfrm>
          <a:prstGeom prst="rect">
            <a:avLst/>
          </a:prstGeom>
        </p:spPr>
      </p:pic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9220200" y="4708340"/>
            <a:ext cx="990600" cy="56531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7391400" y="4587850"/>
            <a:ext cx="1066800" cy="4572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8229600" y="4740250"/>
            <a:ext cx="381000" cy="9144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8991600" y="4740250"/>
            <a:ext cx="304800" cy="8382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xmlns="" id="{B1680D07-6698-4CFF-A0B8-57FE8767E217}"/>
              </a:ext>
            </a:extLst>
          </p:cNvPr>
          <p:cNvCxnSpPr>
            <a:cxnSpLocks/>
          </p:cNvCxnSpPr>
          <p:nvPr/>
        </p:nvCxnSpPr>
        <p:spPr>
          <a:xfrm flipV="1">
            <a:off x="1219200" y="4654346"/>
            <a:ext cx="1066800" cy="457200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2057400" y="4730546"/>
            <a:ext cx="381000" cy="914400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xmlns="" id="{B1680D07-6698-4CFF-A0B8-57FE8767E217}"/>
              </a:ext>
            </a:extLst>
          </p:cNvPr>
          <p:cNvCxnSpPr>
            <a:cxnSpLocks/>
          </p:cNvCxnSpPr>
          <p:nvPr/>
        </p:nvCxnSpPr>
        <p:spPr>
          <a:xfrm flipH="1" flipV="1">
            <a:off x="2819400" y="4730546"/>
            <a:ext cx="304800" cy="762000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xmlns="" id="{B1680D07-6698-4CFF-A0B8-57FE8767E217}"/>
              </a:ext>
            </a:extLst>
          </p:cNvPr>
          <p:cNvCxnSpPr>
            <a:cxnSpLocks/>
          </p:cNvCxnSpPr>
          <p:nvPr/>
        </p:nvCxnSpPr>
        <p:spPr>
          <a:xfrm flipH="1" flipV="1">
            <a:off x="3048000" y="4654346"/>
            <a:ext cx="990600" cy="533400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xmlns="" id="{CF33E0E6-7F29-4459-A4F1-8427386BE3EA}"/>
              </a:ext>
            </a:extLst>
          </p:cNvPr>
          <p:cNvCxnSpPr>
            <a:cxnSpLocks/>
          </p:cNvCxnSpPr>
          <p:nvPr/>
        </p:nvCxnSpPr>
        <p:spPr>
          <a:xfrm flipV="1">
            <a:off x="3962400" y="5943600"/>
            <a:ext cx="607865" cy="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xmlns="" id="{333D6D40-E69E-46DF-B0EC-71DE9D0FFA22}"/>
              </a:ext>
            </a:extLst>
          </p:cNvPr>
          <p:cNvCxnSpPr>
            <a:cxnSpLocks/>
          </p:cNvCxnSpPr>
          <p:nvPr/>
        </p:nvCxnSpPr>
        <p:spPr>
          <a:xfrm flipV="1">
            <a:off x="3962400" y="6172199"/>
            <a:ext cx="607865" cy="1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4572000" y="5791200"/>
            <a:ext cx="2438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PPDU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4648200" y="6019800"/>
            <a:ext cx="29718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measurements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9753600" y="5638800"/>
            <a:ext cx="18288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Initiator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Transmitter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152400" y="1371600"/>
            <a:ext cx="5029200" cy="181588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Use Case 3</a:t>
            </a:r>
            <a:r>
              <a:rPr lang="en-US" sz="1800" dirty="0" smtClean="0">
                <a:solidFill>
                  <a:schemeClr val="tx1"/>
                </a:solidFill>
              </a:rPr>
              <a:t>: (supported by current SFD)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AP=sensing responder/receiver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11bf compatible STA=sensing </a:t>
            </a:r>
            <a:r>
              <a:rPr lang="en-US" sz="1800" dirty="0" smtClean="0">
                <a:solidFill>
                  <a:srgbClr val="FF0000"/>
                </a:solidFill>
              </a:rPr>
              <a:t>initiators/transmitters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measurements </a:t>
            </a:r>
            <a:r>
              <a:rPr lang="en-US" sz="1800" dirty="0" smtClean="0">
                <a:solidFill>
                  <a:schemeClr val="tx1"/>
                </a:solidFill>
              </a:rPr>
              <a:t>(e.g. CSI) fed back to initiator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results </a:t>
            </a:r>
            <a:r>
              <a:rPr lang="en-US" sz="1800" dirty="0" smtClean="0">
                <a:solidFill>
                  <a:schemeClr val="tx1"/>
                </a:solidFill>
              </a:rPr>
              <a:t>(e.g. breathing, fall-down) </a:t>
            </a:r>
            <a:r>
              <a:rPr lang="en-US" sz="1800" dirty="0" smtClean="0">
                <a:solidFill>
                  <a:srgbClr val="0000FF"/>
                </a:solidFill>
              </a:rPr>
              <a:t>computed by initiator </a:t>
            </a:r>
            <a:r>
              <a:rPr lang="en-US" sz="1800" dirty="0" smtClean="0">
                <a:solidFill>
                  <a:schemeClr val="tx1"/>
                </a:solidFill>
              </a:rPr>
              <a:t>based on sensing measurements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6553200" y="1371600"/>
            <a:ext cx="5029200" cy="181588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Use Case 4</a:t>
            </a:r>
            <a:r>
              <a:rPr lang="en-US" sz="1800" dirty="0" smtClean="0">
                <a:solidFill>
                  <a:schemeClr val="tx1"/>
                </a:solidFill>
              </a:rPr>
              <a:t>: (</a:t>
            </a:r>
            <a:r>
              <a:rPr lang="en-US" sz="1800" u="sng" dirty="0" smtClean="0">
                <a:solidFill>
                  <a:schemeClr val="tx1"/>
                </a:solidFill>
              </a:rPr>
              <a:t>yet to be supported </a:t>
            </a:r>
            <a:r>
              <a:rPr lang="en-US" sz="1800" dirty="0" smtClean="0">
                <a:solidFill>
                  <a:schemeClr val="tx1"/>
                </a:solidFill>
              </a:rPr>
              <a:t>by SFD)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AP=sensing responder/receiver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11bf compatible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STA=sensing </a:t>
            </a:r>
            <a:r>
              <a:rPr lang="en-US" sz="1800" dirty="0" smtClean="0">
                <a:solidFill>
                  <a:srgbClr val="FF0000"/>
                </a:solidFill>
              </a:rPr>
              <a:t>initiators/transmitters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FF0000"/>
                </a:solidFill>
              </a:rPr>
              <a:t>No sensing measurement (e.g. CSI) feedback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results computed by responder (AP) </a:t>
            </a:r>
            <a:r>
              <a:rPr lang="en-US" sz="1800" dirty="0" smtClean="0">
                <a:solidFill>
                  <a:schemeClr val="tx1"/>
                </a:solidFill>
              </a:rPr>
              <a:t>based on sensing measurements.</a:t>
            </a:r>
          </a:p>
        </p:txBody>
      </p:sp>
      <p:pic>
        <p:nvPicPr>
          <p:cNvPr id="71" name="Picture 70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3200" y="4846625"/>
            <a:ext cx="846852" cy="487375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1600" y="5638800"/>
            <a:ext cx="846852" cy="487375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10800" y="5181600"/>
            <a:ext cx="846852" cy="487375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0" y="54864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Initiator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Transmitter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9220200" y="40386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Responder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Receiver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 smtClean="0"/>
              <a:t>Use Cases to consider (when initiator=receiver)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52C8E95-67E0-45B3-A327-C79650EFA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0" y="4105499"/>
            <a:ext cx="703627" cy="54884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B4EEC27F-41C7-4437-BF17-E265CF601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38600" y="5105400"/>
            <a:ext cx="644914" cy="51310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7800" y="5638800"/>
            <a:ext cx="846852" cy="4873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A67AA864-CC69-4EC0-B022-60DA5C7859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5105400"/>
            <a:ext cx="571758" cy="35811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FE671EC6-AB09-4C90-878E-21BA8F4BB75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2724725" y="5644946"/>
            <a:ext cx="856675" cy="451054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2971800" y="4698636"/>
            <a:ext cx="990600" cy="56531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1143000" y="4578146"/>
            <a:ext cx="1066800" cy="4572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1981200" y="4730546"/>
            <a:ext cx="381000" cy="9144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2743200" y="4730546"/>
            <a:ext cx="304800" cy="8382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304800" y="41910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Initiator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Receiver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xmlns="" id="{CF33E0E6-7F29-4459-A4F1-8427386BE3EA}"/>
              </a:ext>
            </a:extLst>
          </p:cNvPr>
          <p:cNvCxnSpPr>
            <a:cxnSpLocks/>
          </p:cNvCxnSpPr>
          <p:nvPr/>
        </p:nvCxnSpPr>
        <p:spPr>
          <a:xfrm flipV="1">
            <a:off x="3962400" y="5943600"/>
            <a:ext cx="607865" cy="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xmlns="" id="{333D6D40-E69E-46DF-B0EC-71DE9D0FFA22}"/>
              </a:ext>
            </a:extLst>
          </p:cNvPr>
          <p:cNvCxnSpPr>
            <a:cxnSpLocks/>
          </p:cNvCxnSpPr>
          <p:nvPr/>
        </p:nvCxnSpPr>
        <p:spPr>
          <a:xfrm flipV="1">
            <a:off x="3962400" y="6172199"/>
            <a:ext cx="607865" cy="1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4572000" y="5791200"/>
            <a:ext cx="2438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PPDU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4648200" y="6019800"/>
            <a:ext cx="29718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measurements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152400" y="1371600"/>
            <a:ext cx="5105400" cy="181588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Use Case 5</a:t>
            </a:r>
            <a:r>
              <a:rPr lang="en-US" sz="1800" dirty="0" smtClean="0">
                <a:solidFill>
                  <a:schemeClr val="tx1"/>
                </a:solidFill>
              </a:rPr>
              <a:t>: (supported by current SFD)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AP=sensing </a:t>
            </a:r>
            <a:r>
              <a:rPr lang="en-US" sz="1800" dirty="0" smtClean="0">
                <a:solidFill>
                  <a:srgbClr val="FF0000"/>
                </a:solidFill>
              </a:rPr>
              <a:t>initiator/receiver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11bf compatible STA=sensing responders/transmitters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measurements </a:t>
            </a:r>
            <a:r>
              <a:rPr lang="en-US" sz="1800" dirty="0" smtClean="0">
                <a:solidFill>
                  <a:schemeClr val="tx1"/>
                </a:solidFill>
              </a:rPr>
              <a:t>obtained at initiator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results </a:t>
            </a:r>
            <a:r>
              <a:rPr lang="en-US" sz="1800" dirty="0" smtClean="0">
                <a:solidFill>
                  <a:schemeClr val="tx1"/>
                </a:solidFill>
              </a:rPr>
              <a:t>(e.g. breathing, fall-down) </a:t>
            </a:r>
            <a:r>
              <a:rPr lang="en-US" sz="1800" dirty="0" smtClean="0">
                <a:solidFill>
                  <a:srgbClr val="0000FF"/>
                </a:solidFill>
              </a:rPr>
              <a:t>computed by initiator </a:t>
            </a:r>
            <a:r>
              <a:rPr lang="en-US" sz="1800" dirty="0" smtClean="0">
                <a:solidFill>
                  <a:schemeClr val="tx1"/>
                </a:solidFill>
              </a:rPr>
              <a:t>based on sensing measurements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xmlns="" id="{D52C8E95-67E0-45B3-A327-C79650EFA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34400" y="4115203"/>
            <a:ext cx="703627" cy="548847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6200" y="5654650"/>
            <a:ext cx="846852" cy="487375"/>
          </a:xfrm>
          <a:prstGeom prst="rect">
            <a:avLst/>
          </a:prstGeom>
        </p:spPr>
      </p:pic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9220200" y="4708340"/>
            <a:ext cx="990600" cy="565310"/>
          </a:xfrm>
          <a:prstGeom prst="straightConnector1">
            <a:avLst/>
          </a:prstGeom>
          <a:ln>
            <a:solidFill>
              <a:schemeClr val="tx2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7391400" y="4587850"/>
            <a:ext cx="1066800" cy="457200"/>
          </a:xfrm>
          <a:prstGeom prst="straightConnector1">
            <a:avLst/>
          </a:prstGeom>
          <a:ln>
            <a:solidFill>
              <a:schemeClr val="tx2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8229600" y="4740250"/>
            <a:ext cx="381000" cy="914400"/>
          </a:xfrm>
          <a:prstGeom prst="straightConnector1">
            <a:avLst/>
          </a:prstGeom>
          <a:ln>
            <a:solidFill>
              <a:schemeClr val="tx2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8991600" y="4740250"/>
            <a:ext cx="304800" cy="838200"/>
          </a:xfrm>
          <a:prstGeom prst="straightConnector1">
            <a:avLst/>
          </a:prstGeom>
          <a:ln>
            <a:solidFill>
              <a:schemeClr val="tx2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9448800" y="4191000"/>
            <a:ext cx="18288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Responder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Transmitter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6553200" y="1371600"/>
            <a:ext cx="5029200" cy="181588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Use Case 6</a:t>
            </a:r>
            <a:r>
              <a:rPr lang="en-US" sz="1800" dirty="0" smtClean="0">
                <a:solidFill>
                  <a:schemeClr val="tx1"/>
                </a:solidFill>
              </a:rPr>
              <a:t>: (supported by current SFD)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AP= sensing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responder/transmitter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11bf compatible STA=sensing </a:t>
            </a:r>
            <a:r>
              <a:rPr lang="en-US" sz="1800" dirty="0" smtClean="0">
                <a:solidFill>
                  <a:srgbClr val="FF0000"/>
                </a:solidFill>
              </a:rPr>
              <a:t>initiators/receivers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measurements </a:t>
            </a:r>
            <a:r>
              <a:rPr lang="en-US" sz="1800" dirty="0" smtClean="0">
                <a:solidFill>
                  <a:schemeClr val="tx1"/>
                </a:solidFill>
              </a:rPr>
              <a:t>obtained at initiator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results </a:t>
            </a:r>
            <a:r>
              <a:rPr lang="en-US" sz="1800" dirty="0" smtClean="0">
                <a:solidFill>
                  <a:schemeClr val="tx1"/>
                </a:solidFill>
              </a:rPr>
              <a:t>(e.g. breathing, fall-down) </a:t>
            </a:r>
            <a:r>
              <a:rPr lang="en-US" sz="1800" dirty="0" smtClean="0">
                <a:solidFill>
                  <a:srgbClr val="0000FF"/>
                </a:solidFill>
              </a:rPr>
              <a:t>computed by initiator </a:t>
            </a:r>
            <a:r>
              <a:rPr lang="en-US" sz="1800" dirty="0" smtClean="0">
                <a:solidFill>
                  <a:schemeClr val="tx1"/>
                </a:solidFill>
              </a:rPr>
              <a:t>based on sensing measurements</a:t>
            </a:r>
          </a:p>
        </p:txBody>
      </p:sp>
      <p:pic>
        <p:nvPicPr>
          <p:cNvPr id="74" name="Picture 73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3200" y="4846625"/>
            <a:ext cx="846852" cy="487375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1600" y="5638800"/>
            <a:ext cx="846852" cy="487375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10800" y="5181600"/>
            <a:ext cx="846852" cy="487375"/>
          </a:xfrm>
          <a:prstGeom prst="rect">
            <a:avLst/>
          </a:prstGeom>
        </p:spPr>
      </p:pic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10058400" y="57150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Initiator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Receiver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0" y="56388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Responder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Sensing Transmitter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 smtClean="0"/>
              <a:t>Use Cases to consider (SBP)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52C8E95-67E0-45B3-A327-C79650EFA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0" y="4105499"/>
            <a:ext cx="703627" cy="54884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B4EEC27F-41C7-4437-BF17-E265CF601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38600" y="5105400"/>
            <a:ext cx="644914" cy="51310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7800" y="5638800"/>
            <a:ext cx="846852" cy="4873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A67AA864-CC69-4EC0-B022-60DA5C7859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5105400"/>
            <a:ext cx="571758" cy="35811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FE671EC6-AB09-4C90-878E-21BA8F4BB75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2724725" y="5644946"/>
            <a:ext cx="856675" cy="451054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2971800" y="4698636"/>
            <a:ext cx="990600" cy="56531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1143000" y="4578146"/>
            <a:ext cx="1066800" cy="4572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1981200" y="4730546"/>
            <a:ext cx="381000" cy="9144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2743200" y="4730546"/>
            <a:ext cx="304800" cy="8382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685800" y="40386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Initiator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Transmitter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xmlns="" id="{B1680D07-6698-4CFF-A0B8-57FE8767E217}"/>
              </a:ext>
            </a:extLst>
          </p:cNvPr>
          <p:cNvCxnSpPr>
            <a:cxnSpLocks/>
          </p:cNvCxnSpPr>
          <p:nvPr/>
        </p:nvCxnSpPr>
        <p:spPr>
          <a:xfrm flipV="1">
            <a:off x="1219200" y="4654346"/>
            <a:ext cx="1066800" cy="457200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2057400" y="4730546"/>
            <a:ext cx="381000" cy="914400"/>
          </a:xfrm>
          <a:prstGeom prst="straightConnector1">
            <a:avLst/>
          </a:prstGeom>
          <a:ln>
            <a:solidFill>
              <a:srgbClr val="00B050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xmlns="" id="{B1680D07-6698-4CFF-A0B8-57FE8767E217}"/>
              </a:ext>
            </a:extLst>
          </p:cNvPr>
          <p:cNvCxnSpPr>
            <a:cxnSpLocks/>
          </p:cNvCxnSpPr>
          <p:nvPr/>
        </p:nvCxnSpPr>
        <p:spPr>
          <a:xfrm flipH="1" flipV="1">
            <a:off x="2819400" y="4730546"/>
            <a:ext cx="304800" cy="762000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xmlns="" id="{B1680D07-6698-4CFF-A0B8-57FE8767E217}"/>
              </a:ext>
            </a:extLst>
          </p:cNvPr>
          <p:cNvCxnSpPr>
            <a:cxnSpLocks/>
          </p:cNvCxnSpPr>
          <p:nvPr/>
        </p:nvCxnSpPr>
        <p:spPr>
          <a:xfrm flipH="1" flipV="1">
            <a:off x="3048000" y="4654346"/>
            <a:ext cx="990600" cy="533400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xmlns="" id="{CF33E0E6-7F29-4459-A4F1-8427386BE3EA}"/>
              </a:ext>
            </a:extLst>
          </p:cNvPr>
          <p:cNvCxnSpPr>
            <a:cxnSpLocks/>
          </p:cNvCxnSpPr>
          <p:nvPr/>
        </p:nvCxnSpPr>
        <p:spPr>
          <a:xfrm flipV="1">
            <a:off x="3962400" y="5943600"/>
            <a:ext cx="607865" cy="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xmlns="" id="{333D6D40-E69E-46DF-B0EC-71DE9D0FFA22}"/>
              </a:ext>
            </a:extLst>
          </p:cNvPr>
          <p:cNvCxnSpPr>
            <a:cxnSpLocks/>
          </p:cNvCxnSpPr>
          <p:nvPr/>
        </p:nvCxnSpPr>
        <p:spPr>
          <a:xfrm flipV="1">
            <a:off x="3962400" y="6172199"/>
            <a:ext cx="607865" cy="1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4572000" y="5791200"/>
            <a:ext cx="2438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PPDU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4648200" y="6019800"/>
            <a:ext cx="29718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measurements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152400" y="1371600"/>
            <a:ext cx="5029200" cy="213135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Use Case 7</a:t>
            </a:r>
            <a:r>
              <a:rPr lang="en-US" sz="1800" dirty="0" smtClean="0">
                <a:solidFill>
                  <a:schemeClr val="tx1"/>
                </a:solidFill>
              </a:rPr>
              <a:t>: (supported by SFD)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Sensing by Proxy (SBP)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AP= sensing</a:t>
            </a:r>
            <a:r>
              <a:rPr lang="en-US" sz="1800" dirty="0" smtClean="0">
                <a:solidFill>
                  <a:srgbClr val="FF0000"/>
                </a:solidFill>
              </a:rPr>
              <a:t> initiator/transmitter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11bf compatible STA=sensing responder/receiver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measurements </a:t>
            </a:r>
            <a:r>
              <a:rPr lang="en-US" sz="1800" dirty="0" smtClean="0">
                <a:solidFill>
                  <a:schemeClr val="tx1"/>
                </a:solidFill>
              </a:rPr>
              <a:t>(e.g. CSI) fed back to SBP-requesting STA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endParaRPr lang="en-US" sz="1800" b="1" dirty="0" smtClean="0">
              <a:solidFill>
                <a:schemeClr val="tx1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0" y="55626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Responder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Receiver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xmlns="" id="{B4EEC27F-41C7-4437-BF17-E265CF601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38600" y="3733800"/>
            <a:ext cx="644914" cy="513109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3429000" y="3429000"/>
            <a:ext cx="1676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SBP requesting STA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2971800" y="3886200"/>
            <a:ext cx="1066800" cy="45720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xmlns="" id="{B1680D07-6698-4CFF-A0B8-57FE8767E217}"/>
              </a:ext>
            </a:extLst>
          </p:cNvPr>
          <p:cNvCxnSpPr>
            <a:cxnSpLocks/>
          </p:cNvCxnSpPr>
          <p:nvPr/>
        </p:nvCxnSpPr>
        <p:spPr>
          <a:xfrm flipV="1">
            <a:off x="3048000" y="3962400"/>
            <a:ext cx="1066800" cy="457200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xmlns="" id="{CF33E0E6-7F29-4459-A4F1-8427386BE3EA}"/>
              </a:ext>
            </a:extLst>
          </p:cNvPr>
          <p:cNvCxnSpPr>
            <a:cxnSpLocks/>
          </p:cNvCxnSpPr>
          <p:nvPr/>
        </p:nvCxnSpPr>
        <p:spPr>
          <a:xfrm flipV="1">
            <a:off x="3962400" y="6383179"/>
            <a:ext cx="607865" cy="1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4648200" y="6230779"/>
            <a:ext cx="2438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SBP request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59" name="Picture 58">
            <a:extLst>
              <a:ext uri="{FF2B5EF4-FFF2-40B4-BE49-F238E27FC236}">
                <a16:creationId xmlns:a16="http://schemas.microsoft.com/office/drawing/2014/main" xmlns="" id="{D52C8E95-67E0-45B3-A327-C79650EFA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34400" y="4115203"/>
            <a:ext cx="703627" cy="548847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6200" y="5654650"/>
            <a:ext cx="846852" cy="487375"/>
          </a:xfrm>
          <a:prstGeom prst="rect">
            <a:avLst/>
          </a:prstGeom>
        </p:spPr>
      </p:pic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9220200" y="4708340"/>
            <a:ext cx="990600" cy="56531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7391400" y="4587850"/>
            <a:ext cx="1066800" cy="4572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8229600" y="4740250"/>
            <a:ext cx="381000" cy="9144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8991600" y="4740250"/>
            <a:ext cx="304800" cy="838200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xmlns="" id="{B1680D07-6698-4CFF-A0B8-57FE8767E217}"/>
              </a:ext>
            </a:extLst>
          </p:cNvPr>
          <p:cNvCxnSpPr>
            <a:cxnSpLocks/>
          </p:cNvCxnSpPr>
          <p:nvPr/>
        </p:nvCxnSpPr>
        <p:spPr>
          <a:xfrm flipH="1" flipV="1">
            <a:off x="7162800" y="4038600"/>
            <a:ext cx="1219200" cy="457200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9144000" y="4038600"/>
            <a:ext cx="18288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Initiator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Receiver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6553200" y="1371600"/>
            <a:ext cx="5029200" cy="181588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Use Case 8</a:t>
            </a:r>
            <a:r>
              <a:rPr lang="en-US" sz="1800" dirty="0" smtClean="0">
                <a:solidFill>
                  <a:schemeClr val="tx1"/>
                </a:solidFill>
              </a:rPr>
              <a:t>: (supported</a:t>
            </a:r>
            <a:r>
              <a:rPr lang="en-US" sz="1800" u="sng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by SFD)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Sensing by Proxy (SBP)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AP= sensing</a:t>
            </a:r>
            <a:r>
              <a:rPr lang="en-US" sz="1800" dirty="0" smtClean="0">
                <a:solidFill>
                  <a:srgbClr val="FF0000"/>
                </a:solidFill>
              </a:rPr>
              <a:t> initiator/receiver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11bf compatible STA=sensing responder/transmitter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rgbClr val="0000FF"/>
                </a:solidFill>
              </a:rPr>
              <a:t>Sensing measurements </a:t>
            </a:r>
            <a:r>
              <a:rPr lang="en-US" sz="1800" dirty="0" smtClean="0">
                <a:solidFill>
                  <a:schemeClr val="tx1"/>
                </a:solidFill>
              </a:rPr>
              <a:t>(e.g. CSI) fed back to SBP-requesting STA</a:t>
            </a:r>
          </a:p>
        </p:txBody>
      </p:sp>
      <p:pic>
        <p:nvPicPr>
          <p:cNvPr id="70" name="Picture 69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3200" y="4846625"/>
            <a:ext cx="846852" cy="487375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1600" y="5638800"/>
            <a:ext cx="846852" cy="487375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10800" y="5181600"/>
            <a:ext cx="846852" cy="487375"/>
          </a:xfrm>
          <a:prstGeom prst="rect">
            <a:avLst/>
          </a:prstGeom>
        </p:spPr>
      </p:pic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9753600" y="56388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Responder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Transmitter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9" name="Picture 78">
            <a:extLst>
              <a:ext uri="{FF2B5EF4-FFF2-40B4-BE49-F238E27FC236}">
                <a16:creationId xmlns:a16="http://schemas.microsoft.com/office/drawing/2014/main" xmlns="" id="{B4EEC27F-41C7-4437-BF17-E265CF601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77000" y="3733800"/>
            <a:ext cx="644914" cy="513109"/>
          </a:xfrm>
          <a:prstGeom prst="rect">
            <a:avLst/>
          </a:prstGeom>
        </p:spPr>
      </p:pic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7239000" y="3962400"/>
            <a:ext cx="1219200" cy="45720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7162800" y="3657600"/>
            <a:ext cx="1676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SBP requesting STA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 smtClean="0"/>
              <a:t>Use Cases to consider (SBP)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52C8E95-67E0-45B3-A327-C79650EFA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0" y="4105499"/>
            <a:ext cx="703627" cy="54884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B4EEC27F-41C7-4437-BF17-E265CF601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38600" y="5105400"/>
            <a:ext cx="644914" cy="51310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7800" y="5638800"/>
            <a:ext cx="846852" cy="4873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A67AA864-CC69-4EC0-B022-60DA5C78599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5105400"/>
            <a:ext cx="571758" cy="35811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FE671EC6-AB09-4C90-878E-21BA8F4BB75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2724725" y="5644946"/>
            <a:ext cx="856675" cy="451054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2971800" y="4698636"/>
            <a:ext cx="990600" cy="56531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1143000" y="4578146"/>
            <a:ext cx="1066800" cy="4572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1981200" y="4730546"/>
            <a:ext cx="381000" cy="9144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2743200" y="4730546"/>
            <a:ext cx="304800" cy="83820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685800" y="40386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Initiator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Transmitter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xmlns="" id="{CF33E0E6-7F29-4459-A4F1-8427386BE3EA}"/>
              </a:ext>
            </a:extLst>
          </p:cNvPr>
          <p:cNvCxnSpPr>
            <a:cxnSpLocks/>
          </p:cNvCxnSpPr>
          <p:nvPr/>
        </p:nvCxnSpPr>
        <p:spPr>
          <a:xfrm flipV="1">
            <a:off x="3962400" y="5943600"/>
            <a:ext cx="607865" cy="1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xmlns="" id="{333D6D40-E69E-46DF-B0EC-71DE9D0FFA22}"/>
              </a:ext>
            </a:extLst>
          </p:cNvPr>
          <p:cNvCxnSpPr>
            <a:cxnSpLocks/>
          </p:cNvCxnSpPr>
          <p:nvPr/>
        </p:nvCxnSpPr>
        <p:spPr>
          <a:xfrm flipV="1">
            <a:off x="3962400" y="6172199"/>
            <a:ext cx="607865" cy="1"/>
          </a:xfrm>
          <a:prstGeom prst="straightConnector1">
            <a:avLst/>
          </a:prstGeom>
          <a:ln>
            <a:solidFill>
              <a:srgbClr val="00B050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4572000" y="5791200"/>
            <a:ext cx="2438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PPDU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4648200" y="6019800"/>
            <a:ext cx="29718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measurements transmission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152400" y="1371600"/>
            <a:ext cx="5029200" cy="1815882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Use Case 9</a:t>
            </a:r>
            <a:r>
              <a:rPr lang="en-US" sz="1800" dirty="0" smtClean="0">
                <a:solidFill>
                  <a:schemeClr val="tx1"/>
                </a:solidFill>
              </a:rPr>
              <a:t>: (</a:t>
            </a:r>
            <a:r>
              <a:rPr lang="en-US" sz="1800" u="sng" dirty="0" smtClean="0">
                <a:solidFill>
                  <a:schemeClr val="tx1"/>
                </a:solidFill>
              </a:rPr>
              <a:t>yet to be supported </a:t>
            </a:r>
            <a:r>
              <a:rPr lang="en-US" sz="1800" dirty="0" smtClean="0">
                <a:solidFill>
                  <a:schemeClr val="tx1"/>
                </a:solidFill>
              </a:rPr>
              <a:t>by SFD)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Variant of SBP  in Case 7.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FF0000"/>
                </a:solidFill>
              </a:rPr>
              <a:t>No sensing measurement (e.g. CSI) feedback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Sensing results computed by responders based on sensing measurements. 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endParaRPr lang="en-US" sz="1800" b="1" dirty="0" smtClean="0">
              <a:solidFill>
                <a:schemeClr val="tx1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0" y="55626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Responder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Receiver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xmlns="" id="{B4EEC27F-41C7-4437-BF17-E265CF601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38600" y="3733800"/>
            <a:ext cx="644914" cy="513109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3429000" y="3429000"/>
            <a:ext cx="1676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SBP requesting STA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2971800" y="3886200"/>
            <a:ext cx="1066800" cy="45720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xmlns="" id="{CF33E0E6-7F29-4459-A4F1-8427386BE3EA}"/>
              </a:ext>
            </a:extLst>
          </p:cNvPr>
          <p:cNvCxnSpPr>
            <a:cxnSpLocks/>
          </p:cNvCxnSpPr>
          <p:nvPr/>
        </p:nvCxnSpPr>
        <p:spPr>
          <a:xfrm flipV="1">
            <a:off x="3962400" y="6383179"/>
            <a:ext cx="607865" cy="1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4648200" y="6230779"/>
            <a:ext cx="2438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SBP request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xmlns="" id="{D52C8E95-67E0-45B3-A327-C79650EFA9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34400" y="4115203"/>
            <a:ext cx="703627" cy="548847"/>
          </a:xfrm>
          <a:prstGeom prst="rect">
            <a:avLst/>
          </a:prstGeom>
        </p:spPr>
      </p:pic>
      <p:pic>
        <p:nvPicPr>
          <p:cNvPr id="63" name="Picture 62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6200" y="5654650"/>
            <a:ext cx="846852" cy="487375"/>
          </a:xfrm>
          <a:prstGeom prst="rect">
            <a:avLst/>
          </a:prstGeom>
        </p:spPr>
      </p:pic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9220200" y="4708340"/>
            <a:ext cx="990600" cy="565310"/>
          </a:xfrm>
          <a:prstGeom prst="straightConnector1">
            <a:avLst/>
          </a:prstGeom>
          <a:ln>
            <a:solidFill>
              <a:schemeClr val="tx2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7391400" y="4587850"/>
            <a:ext cx="1066800" cy="457200"/>
          </a:xfrm>
          <a:prstGeom prst="straightConnector1">
            <a:avLst/>
          </a:prstGeom>
          <a:ln>
            <a:solidFill>
              <a:schemeClr val="tx2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 flipH="1">
            <a:off x="8229600" y="4740250"/>
            <a:ext cx="381000" cy="914400"/>
          </a:xfrm>
          <a:prstGeom prst="straightConnector1">
            <a:avLst/>
          </a:prstGeom>
          <a:ln>
            <a:solidFill>
              <a:schemeClr val="tx2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8991600" y="4740250"/>
            <a:ext cx="304800" cy="838200"/>
          </a:xfrm>
          <a:prstGeom prst="straightConnector1">
            <a:avLst/>
          </a:prstGeom>
          <a:ln>
            <a:solidFill>
              <a:schemeClr val="tx2"/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9144000" y="4038600"/>
            <a:ext cx="18288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Initiator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Transmitter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6553200" y="1371600"/>
            <a:ext cx="5029200" cy="209288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800" b="1" dirty="0" smtClean="0">
                <a:solidFill>
                  <a:schemeClr val="tx1"/>
                </a:solidFill>
              </a:rPr>
              <a:t>Use Case 9b</a:t>
            </a:r>
            <a:r>
              <a:rPr lang="en-US" sz="1800" dirty="0" smtClean="0">
                <a:solidFill>
                  <a:schemeClr val="tx1"/>
                </a:solidFill>
              </a:rPr>
              <a:t>: (</a:t>
            </a:r>
            <a:r>
              <a:rPr lang="en-US" sz="1800" u="sng" dirty="0" smtClean="0">
                <a:solidFill>
                  <a:schemeClr val="tx1"/>
                </a:solidFill>
              </a:rPr>
              <a:t>yet to be supported </a:t>
            </a:r>
            <a:r>
              <a:rPr lang="en-US" sz="1800" dirty="0" smtClean="0">
                <a:solidFill>
                  <a:schemeClr val="tx1"/>
                </a:solidFill>
              </a:rPr>
              <a:t>by SFD)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Similar to Case 9, but with PPDU </a:t>
            </a:r>
            <a:r>
              <a:rPr lang="en-US" sz="1800" dirty="0" smtClean="0">
                <a:solidFill>
                  <a:srgbClr val="0000FF"/>
                </a:solidFill>
              </a:rPr>
              <a:t>broadcasted</a:t>
            </a:r>
            <a:r>
              <a:rPr lang="en-US" sz="1800" dirty="0" smtClean="0">
                <a:solidFill>
                  <a:schemeClr val="tx1"/>
                </a:solidFill>
              </a:rPr>
              <a:t> with </a:t>
            </a:r>
            <a:r>
              <a:rPr lang="en-US" sz="1800" dirty="0" smtClean="0">
                <a:solidFill>
                  <a:srgbClr val="0000FF"/>
                </a:solidFill>
              </a:rPr>
              <a:t>identical sensing measurement setup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i="1" dirty="0" smtClean="0">
                <a:solidFill>
                  <a:srgbClr val="FF0000"/>
                </a:solidFill>
              </a:rPr>
              <a:t>No sensing measurement (e.g. CSI) feedback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Sensing results computed by responders based on sensing measurements. </a:t>
            </a:r>
          </a:p>
          <a:p>
            <a:pPr marL="115888" indent="-115888">
              <a:spcAft>
                <a:spcPts val="300"/>
              </a:spcAft>
              <a:buFont typeface="Arial" pitchFamily="34" charset="0"/>
              <a:buChar char="•"/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70" name="Picture 69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3200" y="4846625"/>
            <a:ext cx="846852" cy="487375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1600" y="5638800"/>
            <a:ext cx="846852" cy="487375"/>
          </a:xfrm>
          <a:prstGeom prst="rect">
            <a:avLst/>
          </a:prstGeom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xmlns="" id="{9951F5AA-7109-47BE-8318-8BA07F20681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10800" y="5181600"/>
            <a:ext cx="846852" cy="487375"/>
          </a:xfrm>
          <a:prstGeom prst="rect">
            <a:avLst/>
          </a:prstGeom>
        </p:spPr>
      </p:pic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9753600" y="5638800"/>
            <a:ext cx="1676400" cy="4924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Responder</a:t>
            </a: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Sensing </a:t>
            </a:r>
            <a:r>
              <a:rPr lang="en-US" sz="1600" dirty="0" smtClean="0">
                <a:solidFill>
                  <a:schemeClr val="tx1"/>
                </a:solidFill>
              </a:rPr>
              <a:t>Receiver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9" name="Picture 78">
            <a:extLst>
              <a:ext uri="{FF2B5EF4-FFF2-40B4-BE49-F238E27FC236}">
                <a16:creationId xmlns:a16="http://schemas.microsoft.com/office/drawing/2014/main" xmlns="" id="{B4EEC27F-41C7-4437-BF17-E265CF6011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77000" y="3733800"/>
            <a:ext cx="644914" cy="513109"/>
          </a:xfrm>
          <a:prstGeom prst="rect">
            <a:avLst/>
          </a:prstGeom>
        </p:spPr>
      </p:pic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xmlns="" id="{BE1D0FCE-E5EA-470D-B81E-7CCE457C2195}"/>
              </a:ext>
            </a:extLst>
          </p:cNvPr>
          <p:cNvCxnSpPr>
            <a:cxnSpLocks/>
          </p:cNvCxnSpPr>
          <p:nvPr/>
        </p:nvCxnSpPr>
        <p:spPr>
          <a:xfrm>
            <a:off x="7239000" y="3962400"/>
            <a:ext cx="1219200" cy="45720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7162800" y="3657600"/>
            <a:ext cx="16764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SBP requesting STA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7315200" y="4876800"/>
            <a:ext cx="15240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00FF"/>
                </a:solidFill>
              </a:rPr>
              <a:t>Broadcast</a:t>
            </a:r>
            <a:endParaRPr lang="en-US" sz="1600" dirty="0">
              <a:solidFill>
                <a:srgbClr val="0000FF"/>
              </a:solidFill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xmlns="" id="{B9B835A3-5451-4F33-ADA6-89A161130A5F}"/>
              </a:ext>
            </a:extLst>
          </p:cNvPr>
          <p:cNvSpPr txBox="1"/>
          <p:nvPr/>
        </p:nvSpPr>
        <p:spPr>
          <a:xfrm flipH="1">
            <a:off x="8686800" y="4935379"/>
            <a:ext cx="1524000" cy="2462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00FF"/>
                </a:solidFill>
              </a:rPr>
              <a:t>Broadcast</a:t>
            </a:r>
            <a:endParaRPr lang="en-US" sz="1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(SP1)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802.11bf should support Case 2 in Slide 2.</a:t>
            </a:r>
          </a:p>
          <a:p>
            <a:pPr marL="690563" indent="-457200">
              <a:buAutoNum type="arabicPeriod"/>
            </a:pPr>
            <a:r>
              <a:rPr lang="en-US" sz="2000" dirty="0" smtClean="0"/>
              <a:t>Yes</a:t>
            </a:r>
          </a:p>
          <a:p>
            <a:pPr marL="690563" indent="-457200">
              <a:buAutoNum type="arabicPeriod"/>
            </a:pPr>
            <a:r>
              <a:rPr lang="en-US" sz="2000" dirty="0" smtClean="0"/>
              <a:t>No</a:t>
            </a:r>
          </a:p>
          <a:p>
            <a:pPr marL="690563" indent="-457200">
              <a:buAutoNum type="arabicPeriod"/>
            </a:pPr>
            <a:r>
              <a:rPr lang="en-US" sz="2000" dirty="0" smtClean="0"/>
              <a:t>Abstain</a:t>
            </a:r>
          </a:p>
          <a:p>
            <a:pPr marL="457200" indent="-457200">
              <a:buAutoNum type="arabicPeriod"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(SP2)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802.11bf should support Case 4 in Slide 3.</a:t>
            </a:r>
          </a:p>
          <a:p>
            <a:pPr marL="690563" indent="-457200">
              <a:buAutoNum type="arabicPeriod"/>
            </a:pPr>
            <a:r>
              <a:rPr lang="en-US" sz="2000" dirty="0" smtClean="0"/>
              <a:t>Yes</a:t>
            </a:r>
          </a:p>
          <a:p>
            <a:pPr marL="690563" indent="-457200">
              <a:buAutoNum type="arabicPeriod"/>
            </a:pPr>
            <a:r>
              <a:rPr lang="en-US" sz="2000" dirty="0" smtClean="0"/>
              <a:t>No</a:t>
            </a:r>
          </a:p>
          <a:p>
            <a:pPr marL="690563" indent="-457200">
              <a:buAutoNum type="arabicPeriod"/>
            </a:pPr>
            <a:r>
              <a:rPr lang="en-US" sz="2000" dirty="0" smtClean="0"/>
              <a:t>Abstain</a:t>
            </a:r>
          </a:p>
          <a:p>
            <a:pPr marL="457200" indent="-457200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(SP2)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802.11bf should support Case 9 in Slide 6.</a:t>
            </a:r>
          </a:p>
          <a:p>
            <a:pPr marL="690563" indent="-457200">
              <a:buAutoNum type="arabicPeriod"/>
            </a:pPr>
            <a:r>
              <a:rPr lang="en-US" sz="2000" dirty="0" smtClean="0"/>
              <a:t>Yes</a:t>
            </a:r>
          </a:p>
          <a:p>
            <a:pPr marL="690563" indent="-457200">
              <a:buAutoNum type="arabicPeriod"/>
            </a:pPr>
            <a:r>
              <a:rPr lang="en-US" sz="2000" dirty="0" smtClean="0"/>
              <a:t>No</a:t>
            </a:r>
          </a:p>
          <a:p>
            <a:pPr marL="690563" indent="-457200">
              <a:buAutoNum type="arabicPeriod"/>
            </a:pPr>
            <a:r>
              <a:rPr lang="en-US" sz="2000" dirty="0" smtClean="0"/>
              <a:t>Abstain</a:t>
            </a:r>
          </a:p>
          <a:p>
            <a:pPr marL="457200" indent="-457200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2022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_802-11-Submission-16-9_ppt2007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7DD6B17-2002-48CE-BC90-1BC614AA335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4372534-44A3-4990-8A66-EA9D7A21C8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C39185-4AEF-48CB-BDD5-F4EF06AC9B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template_802-11-Submission-16-9_ppt2007</Template>
  <TotalTime>29831</TotalTime>
  <Words>785</Words>
  <Application>Microsoft Office PowerPoint</Application>
  <PresentationFormat>Custom</PresentationFormat>
  <Paragraphs>181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template_802-11-Submission-16-9_ppt2007</vt:lpstr>
      <vt:lpstr>WLAN SENSING USE CASES</vt:lpstr>
      <vt:lpstr>Use Cases to consider (when initiator=transmitter)</vt:lpstr>
      <vt:lpstr>Use Cases to consider (when initiator=transmitter)</vt:lpstr>
      <vt:lpstr>Use Cases to consider (when initiator=receiver)</vt:lpstr>
      <vt:lpstr>Use Cases to consider (SBP)</vt:lpstr>
      <vt:lpstr>Use Cases to consider (SBP)</vt:lpstr>
      <vt:lpstr>Straw Poll (SP1)</vt:lpstr>
      <vt:lpstr>Straw Poll (SP2)</vt:lpstr>
      <vt:lpstr>Straw Poll (SP2)</vt:lpstr>
      <vt:lpstr>Straw Poll (SP2)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eeau90</dc:creator>
  <cp:lastModifiedBy>Oscar Au</cp:lastModifiedBy>
  <cp:revision>390</cp:revision>
  <cp:lastPrinted>1601-01-01T00:00:00Z</cp:lastPrinted>
  <dcterms:created xsi:type="dcterms:W3CDTF">2019-09-04T16:40:26Z</dcterms:created>
  <dcterms:modified xsi:type="dcterms:W3CDTF">2022-01-17T14:10:31Z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