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9" r:id="rId17"/>
    <p:sldId id="297" r:id="rId18"/>
    <p:sldId id="310" r:id="rId19"/>
    <p:sldId id="296" r:id="rId20"/>
    <p:sldId id="307"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79" autoAdjust="0"/>
    <p:restoredTop sz="94660"/>
  </p:normalViewPr>
  <p:slideViewPr>
    <p:cSldViewPr>
      <p:cViewPr varScale="1">
        <p:scale>
          <a:sx n="70" d="100"/>
          <a:sy n="70" d="100"/>
        </p:scale>
        <p:origin x="78" y="4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802.11-22/0037r0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853-01-00bh-id-query-analysis.docx" TargetMode="External"/><Relationship Id="rId5" Type="http://schemas.openxmlformats.org/officeDocument/2006/relationships/hyperlink" Target="https://mentor.ieee.org/802.11/dcn/22/11-22-0025-00-00bh-tsid-analysis.docx" TargetMode="External"/><Relationship Id="rId4" Type="http://schemas.openxmlformats.org/officeDocument/2006/relationships/hyperlink" Target="https://mentor.ieee.org/802.11/dcn/21/11-21-1634-00-00bh-private-identifier-requirements-for-tgbh.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2006-01-00bh-irm-analysis-uses-cases-criteria.docx" TargetMode="External"/><Relationship Id="rId13" Type="http://schemas.openxmlformats.org/officeDocument/2006/relationships/hyperlink" Target="https://mentor.ieee.org/802.11/dcn/22/11-22-0025-00-00bh-tsid-analysis.doc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720-01-00bh-irm-advantages-and-use-cases.docx" TargetMode="External"/><Relationship Id="rId12" Type="http://schemas.openxmlformats.org/officeDocument/2006/relationships/hyperlink" Target="https://mentor.ieee.org/802.11/dcn/21/11-21-1839-01-00bh-transient-sta-id.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673-10-00bh-proposed-text-for-irma.docx" TargetMode="External"/><Relationship Id="rId11" Type="http://schemas.openxmlformats.org/officeDocument/2006/relationships/hyperlink" Target="https://mentor.ieee.org/802.11/dcn/21/11-21-1853-01-00bh-id-query-analysis.docx" TargetMode="External"/><Relationship Id="rId5" Type="http://schemas.openxmlformats.org/officeDocument/2006/relationships/hyperlink" Target="https://mentor.ieee.org/802.11/dcn/21/11-21-1585-11-00bh-identifiable-random-mac-address.pptx" TargetMode="External"/><Relationship Id="rId10" Type="http://schemas.openxmlformats.org/officeDocument/2006/relationships/hyperlink" Target="https://mentor.ieee.org/802.11/dcn/21/11-21-1379-03-00bh-proposed-text-for-id-query-action-frame.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1378-00-00bh-client-id-query-concept.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TGbh-agenda-2022-January-11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11 January 2022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dirty="0"/>
              <a:t>Issues Tracking updates/status: </a:t>
            </a:r>
            <a:r>
              <a:rPr lang="en-US" b="0" dirty="0">
                <a:hlinkClick r:id="rId3"/>
              </a:rPr>
              <a:t>11-21/0332r29</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Contributions: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solidFill>
                  <a:schemeClr val="tx1"/>
                </a:solidFill>
                <a:hlinkClick r:id="rId4"/>
              </a:rPr>
              <a:t>11-21/1634r0</a:t>
            </a:r>
            <a:r>
              <a:rPr lang="en-US" altLang="en-US" sz="2400" dirty="0">
                <a:solidFill>
                  <a:schemeClr val="tx1"/>
                </a:solidFill>
              </a:rPr>
              <a:t> – Private Identifier Requirements (Kurt Lumbatis)</a:t>
            </a:r>
          </a:p>
          <a:p>
            <a:pPr marL="457200" indent="-457200">
              <a:lnSpc>
                <a:spcPct val="90000"/>
              </a:lnSpc>
              <a:spcBef>
                <a:spcPts val="0"/>
              </a:spcBef>
              <a:spcAft>
                <a:spcPts val="600"/>
              </a:spcAft>
              <a:buFont typeface="Arial" panose="020B0604020202020204" pitchFamily="34" charset="0"/>
              <a:buChar char="•"/>
              <a:defRPr/>
            </a:pPr>
            <a:r>
              <a:rPr lang="en-US" dirty="0"/>
              <a:t>Evaluation of proposed solutions</a:t>
            </a:r>
          </a:p>
          <a:p>
            <a:pPr marL="857250" lvl="1" indent="-457200">
              <a:lnSpc>
                <a:spcPct val="90000"/>
              </a:lnSpc>
              <a:spcBef>
                <a:spcPts val="0"/>
              </a:spcBef>
              <a:spcAft>
                <a:spcPts val="600"/>
              </a:spcAft>
              <a:buFont typeface="Arial" panose="020B0604020202020204" pitchFamily="34" charset="0"/>
              <a:buChar char="•"/>
              <a:defRPr/>
            </a:pPr>
            <a:r>
              <a:rPr lang="en-US" sz="2400" dirty="0">
                <a:hlinkClick r:id="rId5"/>
              </a:rPr>
              <a:t>11-22/0025r0</a:t>
            </a:r>
            <a:r>
              <a:rPr lang="en-US" sz="2400" dirty="0"/>
              <a:t> – Transient STA ID analysis (Nehru Bhandaru)</a:t>
            </a:r>
          </a:p>
          <a:p>
            <a:pPr marL="857250" lvl="1" indent="-457200">
              <a:lnSpc>
                <a:spcPct val="90000"/>
              </a:lnSpc>
              <a:spcBef>
                <a:spcPts val="0"/>
              </a:spcBef>
              <a:spcAft>
                <a:spcPts val="600"/>
              </a:spcAft>
              <a:buFont typeface="Arial" panose="020B0604020202020204" pitchFamily="34" charset="0"/>
              <a:buChar char="•"/>
              <a:defRPr/>
            </a:pPr>
            <a:r>
              <a:rPr lang="en-US" altLang="en-US" sz="2400" dirty="0">
                <a:solidFill>
                  <a:schemeClr val="tx1"/>
                </a:solidFill>
                <a:hlinkClick r:id="rId6"/>
              </a:rPr>
              <a:t>11-21/1853r1</a:t>
            </a:r>
            <a:r>
              <a:rPr lang="en-US" altLang="en-US" sz="2400" dirty="0">
                <a:solidFill>
                  <a:schemeClr val="tx1"/>
                </a:solidFill>
              </a:rPr>
              <a:t> </a:t>
            </a:r>
            <a:r>
              <a:rPr lang="en-US" sz="2400" dirty="0"/>
              <a:t>– </a:t>
            </a:r>
            <a:r>
              <a:rPr lang="en-US" altLang="en-US" sz="2400" dirty="0">
                <a:solidFill>
                  <a:schemeClr val="tx1"/>
                </a:solidFill>
              </a:rPr>
              <a:t>ID Query analysis (Mark Hamilton), revisit since criteria have been agreed</a:t>
            </a:r>
            <a:endParaRPr lang="en-US" sz="2400" dirty="0"/>
          </a:p>
          <a:p>
            <a:pPr marL="457200" indent="-457200">
              <a:lnSpc>
                <a:spcPct val="90000"/>
              </a:lnSpc>
              <a:spcBef>
                <a:spcPts val="0"/>
              </a:spcBef>
              <a:spcAft>
                <a:spcPts val="600"/>
              </a:spcAft>
              <a:buFont typeface="Arial" panose="020B0604020202020204" pitchFamily="34" charset="0"/>
              <a:buChar char="•"/>
              <a:defRPr/>
            </a:pPr>
            <a:r>
              <a:rPr lang="en-US" dirty="0"/>
              <a:t>Next meetings: Jan interim session (Tues, Wed, Thus, Fri)</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Non-AP STA identification</a:t>
            </a:r>
            <a:endParaRPr lang="en-GB" dirty="0"/>
          </a:p>
        </p:txBody>
      </p:sp>
      <p:sp>
        <p:nvSpPr>
          <p:cNvPr id="4098" name="Rectangle 2"/>
          <p:cNvSpPr>
            <a:spLocks noGrp="1" noChangeArrowheads="1"/>
          </p:cNvSpPr>
          <p:nvPr>
            <p:ph idx="1"/>
          </p:nvPr>
        </p:nvSpPr>
        <p:spPr>
          <a:xfrm>
            <a:off x="685800" y="1371600"/>
            <a:ext cx="10744200" cy="5103814"/>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600"/>
              </a:spcAft>
              <a:buFont typeface="Arial" panose="020B0604020202020204" pitchFamily="34" charset="0"/>
              <a:buChar char="•"/>
              <a:defRPr/>
            </a:pPr>
            <a:r>
              <a:rPr lang="en-US" altLang="en-US" sz="2000" dirty="0">
                <a:solidFill>
                  <a:schemeClr val="tx1"/>
                </a:solidFill>
                <a:hlinkClick r:id="rId3"/>
              </a:rPr>
              <a:t>11-21/1083r0</a:t>
            </a:r>
            <a:r>
              <a:rPr lang="en-US" altLang="en-US" sz="2000" dirty="0">
                <a:solidFill>
                  <a:schemeClr val="tx1"/>
                </a:solidFill>
              </a:rPr>
              <a:t>: A Signature-based Method for Identifying STAs with Randomized MAC Addresses (reviewed July 15)</a:t>
            </a:r>
          </a:p>
          <a:p>
            <a:pPr marL="857250" lvl="1" indent="-457200">
              <a:lnSpc>
                <a:spcPct val="90000"/>
              </a:lnSpc>
              <a:spcBef>
                <a:spcPts val="0"/>
              </a:spcBef>
              <a:spcAft>
                <a:spcPts val="600"/>
              </a:spcAft>
              <a:buFont typeface="Arial" panose="020B0604020202020204" pitchFamily="34" charset="0"/>
              <a:buChar char="•"/>
              <a:defRPr/>
            </a:pPr>
            <a:r>
              <a:rPr lang="en-US" b="1" dirty="0">
                <a:hlinkClick r:id="rId4"/>
              </a:rPr>
              <a:t>11-21/2039r0</a:t>
            </a:r>
            <a:r>
              <a:rPr lang="en-US" b="1" dirty="0">
                <a:solidFill>
                  <a:schemeClr val="tx1"/>
                </a:solidFill>
              </a:rPr>
              <a:t>: Random index assisted scheme for reducing RCM STA identification complexity (reviewed Jan 6)</a:t>
            </a:r>
            <a:endParaRPr lang="en-US" altLang="en-US" b="1" dirty="0">
              <a:solidFill>
                <a:schemeClr val="tx1"/>
              </a:solidFill>
            </a:endParaRPr>
          </a:p>
          <a:p>
            <a:pPr marL="457200" indent="-457200">
              <a:lnSpc>
                <a:spcPct val="90000"/>
              </a:lnSpc>
              <a:spcBef>
                <a:spcPts val="0"/>
              </a:spcBef>
              <a:spcAft>
                <a:spcPts val="600"/>
              </a:spcAft>
              <a:buFont typeface="Arial" panose="020B0604020202020204" pitchFamily="34" charset="0"/>
              <a:buChar char="•"/>
              <a:defRPr/>
            </a:pPr>
            <a:r>
              <a:rPr lang="en-US" altLang="en-US" sz="2000" dirty="0">
                <a:solidFill>
                  <a:schemeClr val="tx1"/>
                </a:solidFill>
                <a:hlinkClick r:id="rId5"/>
              </a:rPr>
              <a:t>11-21/1585r11</a:t>
            </a:r>
            <a:r>
              <a:rPr lang="en-US" altLang="en-US" sz="2000" dirty="0">
                <a:solidFill>
                  <a:schemeClr val="tx1"/>
                </a:solidFill>
              </a:rPr>
              <a:t>: Identifiable Random MAC address (reviewed Nov 10, </a:t>
            </a:r>
            <a:r>
              <a:rPr lang="en-US" altLang="en-US" sz="2000" u="sng" dirty="0">
                <a:solidFill>
                  <a:schemeClr val="tx1"/>
                </a:solidFill>
              </a:rPr>
              <a:t>updated</a:t>
            </a:r>
            <a:r>
              <a:rPr lang="en-US" altLang="en-US" sz="2000"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6"/>
              </a:rPr>
              <a:t>11-21/1673r10</a:t>
            </a:r>
            <a:r>
              <a:rPr lang="en-US" altLang="en-US" b="1" dirty="0">
                <a:solidFill>
                  <a:schemeClr val="tx1"/>
                </a:solidFill>
              </a:rPr>
              <a:t>: Proposed Text for IRMA (briefly reviewed Oct 21, </a:t>
            </a:r>
            <a:r>
              <a:rPr lang="en-US" altLang="en-US" b="1" u="sng" dirty="0">
                <a:solidFill>
                  <a:schemeClr val="tx1"/>
                </a:solidFill>
              </a:rPr>
              <a:t>updated</a:t>
            </a:r>
            <a:r>
              <a:rPr lang="en-US" altLang="en-US" b="1"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7"/>
              </a:rPr>
              <a:t>11-21/1720r1</a:t>
            </a:r>
            <a:r>
              <a:rPr lang="en-US" altLang="en-US" b="1" dirty="0">
                <a:solidFill>
                  <a:schemeClr val="tx1"/>
                </a:solidFill>
              </a:rPr>
              <a:t>: IRM advantages and use cases (reviewed Nov 4)</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8"/>
              </a:rPr>
              <a:t>11-21/2006r1</a:t>
            </a:r>
            <a:r>
              <a:rPr lang="en-US" altLang="en-US" b="1" dirty="0">
                <a:solidFill>
                  <a:schemeClr val="tx1"/>
                </a:solidFill>
              </a:rPr>
              <a:t>: IRM analysis, use cases, criteria (reviewed Jan 6)</a:t>
            </a:r>
          </a:p>
          <a:p>
            <a:pPr marL="457200" indent="-457200">
              <a:lnSpc>
                <a:spcPct val="90000"/>
              </a:lnSpc>
              <a:spcBef>
                <a:spcPts val="0"/>
              </a:spcBef>
              <a:spcAft>
                <a:spcPts val="600"/>
              </a:spcAft>
              <a:buFont typeface="Arial" panose="020B0604020202020204" pitchFamily="34" charset="0"/>
              <a:buChar char="•"/>
              <a:defRPr/>
            </a:pPr>
            <a:r>
              <a:rPr lang="en-US" altLang="en-US" sz="2000" dirty="0">
                <a:solidFill>
                  <a:schemeClr val="tx1"/>
                </a:solidFill>
                <a:hlinkClick r:id="rId9"/>
              </a:rPr>
              <a:t>11-21/1378r0</a:t>
            </a:r>
            <a:r>
              <a:rPr lang="en-US" altLang="en-US" sz="2000" dirty="0">
                <a:solidFill>
                  <a:schemeClr val="tx1"/>
                </a:solidFill>
              </a:rPr>
              <a:t>: Client ID query concept (reviewed Aug 19)</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10"/>
              </a:rPr>
              <a:t>11-21/1379r3</a:t>
            </a:r>
            <a:r>
              <a:rPr lang="en-US" altLang="en-US" b="1" dirty="0">
                <a:solidFill>
                  <a:schemeClr val="tx1"/>
                </a:solidFill>
              </a:rPr>
              <a:t>: Proposed text for ID Query Action frame (reviewed Oct 21)</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11"/>
              </a:rPr>
              <a:t>11-21/1853r1</a:t>
            </a:r>
            <a:r>
              <a:rPr lang="en-US" altLang="en-US" b="1" dirty="0">
                <a:solidFill>
                  <a:schemeClr val="tx1"/>
                </a:solidFill>
              </a:rPr>
              <a:t>: ID Query analysis (</a:t>
            </a:r>
            <a:r>
              <a:rPr lang="en-US" altLang="en-US" b="1" u="sng" dirty="0">
                <a:solidFill>
                  <a:schemeClr val="tx1"/>
                </a:solidFill>
              </a:rPr>
              <a:t>not reviewed since criteria were agreed</a:t>
            </a:r>
            <a:r>
              <a:rPr lang="en-US" altLang="en-US" b="1" dirty="0">
                <a:solidFill>
                  <a:schemeClr val="tx1"/>
                </a:solidFill>
              </a:rPr>
              <a:t>)</a:t>
            </a:r>
          </a:p>
          <a:p>
            <a:pPr marL="457200" indent="-457200">
              <a:lnSpc>
                <a:spcPct val="90000"/>
              </a:lnSpc>
              <a:spcBef>
                <a:spcPts val="0"/>
              </a:spcBef>
              <a:spcAft>
                <a:spcPts val="600"/>
              </a:spcAft>
              <a:buFont typeface="Arial" panose="020B0604020202020204" pitchFamily="34" charset="0"/>
              <a:buChar char="•"/>
              <a:defRPr/>
            </a:pPr>
            <a:r>
              <a:rPr lang="en-US" altLang="en-US" sz="2000" dirty="0">
                <a:solidFill>
                  <a:schemeClr val="tx1"/>
                </a:solidFill>
                <a:hlinkClick r:id="rId12"/>
              </a:rPr>
              <a:t>11-21/1839r1</a:t>
            </a:r>
            <a:r>
              <a:rPr lang="en-US" altLang="en-US" sz="2000" dirty="0">
                <a:solidFill>
                  <a:schemeClr val="tx1"/>
                </a:solidFill>
              </a:rPr>
              <a:t>: Transient STA ID</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13"/>
              </a:rPr>
              <a:t>11-22/0025r0</a:t>
            </a:r>
            <a:r>
              <a:rPr lang="en-US" altLang="en-US" b="1" dirty="0">
                <a:solidFill>
                  <a:schemeClr val="tx1"/>
                </a:solidFill>
              </a:rPr>
              <a:t>: Transient STA ID analysis (</a:t>
            </a:r>
            <a:r>
              <a:rPr lang="en-US" altLang="en-US" b="1" u="sng" dirty="0">
                <a:solidFill>
                  <a:schemeClr val="tx1"/>
                </a:solidFill>
              </a:rPr>
              <a:t>not reviewed yet)</a:t>
            </a:r>
            <a:endParaRPr lang="en-US" altLang="en-US" b="1"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11 January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11-21/0332r29</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11 January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8777</TotalTime>
  <Words>2392</Words>
  <Application>Microsoft Office PowerPoint</Application>
  <PresentationFormat>Widescreen</PresentationFormat>
  <Paragraphs>230</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TGbh-agenda-2022-January-11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January 2022</vt:lpstr>
      <vt:lpstr>Non-AP STA identification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108</cp:revision>
  <cp:lastPrinted>1601-01-01T00:00:00Z</cp:lastPrinted>
  <dcterms:created xsi:type="dcterms:W3CDTF">2021-01-26T19:12:38Z</dcterms:created>
  <dcterms:modified xsi:type="dcterms:W3CDTF">2022-01-08T23:57:28Z</dcterms:modified>
</cp:coreProperties>
</file>