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68" r:id="rId20"/>
    <p:sldId id="354" r:id="rId21"/>
    <p:sldId id="351" r:id="rId22"/>
    <p:sldId id="346" r:id="rId23"/>
    <p:sldId id="369" r:id="rId24"/>
    <p:sldId id="370" r:id="rId25"/>
    <p:sldId id="371" r:id="rId26"/>
    <p:sldId id="347" r:id="rId27"/>
    <p:sldId id="344" r:id="rId28"/>
    <p:sldId id="333" r:id="rId29"/>
    <p:sldId id="322" r:id="rId30"/>
    <p:sldId id="320" r:id="rId31"/>
    <p:sldId id="327" r:id="rId32"/>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802.11-21/1976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802.11-21/1976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802.11-21/1976</a:t>
            </a:r>
            <a:endParaRPr lang="en-US"/>
          </a:p>
        </p:txBody>
      </p:sp>
      <p:sp>
        <p:nvSpPr>
          <p:cNvPr id="5" name="Rectangle 3"/>
          <p:cNvSpPr>
            <a:spLocks noGrp="1" noChangeArrowheads="1"/>
          </p:cNvSpPr>
          <p:nvPr>
            <p:ph type="dt"/>
          </p:nvPr>
        </p:nvSpPr>
        <p:spPr>
          <a:ln/>
        </p:spPr>
        <p:txBody>
          <a:bodyPr/>
          <a:lstStyle/>
          <a:p>
            <a:r>
              <a:rPr lang="en-GB"/>
              <a:t>December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802.11-22/0008r00</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January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January 04,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2022-01-04</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128"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9" name="Straight Connector 8">
            <a:extLst>
              <a:ext uri="{FF2B5EF4-FFF2-40B4-BE49-F238E27FC236}">
                <a16:creationId xmlns:a16="http://schemas.microsoft.com/office/drawing/2014/main" id="{B7F8E2D5-02A5-C043-B81C-54F12F45BDB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F49B0-BE6C-314F-BCCB-1627A322E381}"/>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EA18A96A-27E3-084D-9C67-1976B24A38BC}"/>
              </a:ext>
            </a:extLst>
          </p:cNvPr>
          <p:cNvSpPr>
            <a:spLocks noGrp="1"/>
          </p:cNvSpPr>
          <p:nvPr>
            <p:ph idx="1"/>
          </p:nvPr>
        </p:nvSpPr>
        <p:spPr/>
        <p:txBody>
          <a:bodyPr/>
          <a:lstStyle/>
          <a:p>
            <a:r>
              <a:rPr lang="en-US" dirty="0"/>
              <a:t>Motion tab (2022-01-04 –ready for motion) populated in 11-21/1758.</a:t>
            </a:r>
          </a:p>
          <a:p>
            <a:pPr marL="285750" indent="-285750">
              <a:buFont typeface="Arial" panose="020B0604020202020204" pitchFamily="34" charset="0"/>
              <a:buChar char="•"/>
            </a:pPr>
            <a:r>
              <a:rPr lang="en-US" dirty="0"/>
              <a:t>Contains CIDs ready for motion from previous </a:t>
            </a:r>
            <a:r>
              <a:rPr lang="en-US" dirty="0" err="1"/>
              <a:t>telcos</a:t>
            </a:r>
            <a:endParaRPr lang="en-US" dirty="0"/>
          </a:p>
          <a:p>
            <a:pPr marL="285750" indent="-285750">
              <a:buFont typeface="Arial" panose="020B0604020202020204" pitchFamily="34" charset="0"/>
              <a:buChar char="•"/>
            </a:pPr>
            <a:r>
              <a:rPr lang="en-US" dirty="0"/>
              <a:t>To be updated with progress from today’s telco</a:t>
            </a:r>
          </a:p>
          <a:p>
            <a:pPr marL="285750" indent="-285750">
              <a:buFont typeface="Arial" panose="020B0604020202020204" pitchFamily="34" charset="0"/>
              <a:buChar char="•"/>
            </a:pPr>
            <a:endParaRPr lang="en-US" dirty="0"/>
          </a:p>
          <a:p>
            <a:pPr marL="0" indent="0"/>
            <a:r>
              <a:rPr lang="en-US" dirty="0"/>
              <a:t>D2.1 – ready; to be available soon in the members area</a:t>
            </a:r>
          </a:p>
          <a:p>
            <a:pPr marL="285750" indent="-285750">
              <a:buFont typeface="Arial" panose="020B0604020202020204" pitchFamily="34" charset="0"/>
              <a:buChar char="•"/>
            </a:pPr>
            <a:r>
              <a:rPr lang="en-US" dirty="0"/>
              <a:t>Contains all resolutions discussed and approved from the November plenary</a:t>
            </a:r>
          </a:p>
          <a:p>
            <a:pPr marL="285750" indent="-285750">
              <a:buFont typeface="Arial" panose="020B0604020202020204" pitchFamily="34" charset="0"/>
              <a:buChar char="•"/>
            </a:pPr>
            <a:r>
              <a:rPr lang="en-US" dirty="0"/>
              <a:t>Thanks Carol</a:t>
            </a:r>
          </a:p>
          <a:p>
            <a:pPr marL="0" indent="0"/>
            <a:endParaRPr lang="en-US" dirty="0"/>
          </a:p>
          <a:p>
            <a:pPr marL="0" indent="0"/>
            <a:r>
              <a:rPr lang="en-US" dirty="0"/>
              <a:t>D2.0 – for sale – with IEEE Editors for publication</a:t>
            </a:r>
          </a:p>
        </p:txBody>
      </p:sp>
      <p:sp>
        <p:nvSpPr>
          <p:cNvPr id="4" name="Slide Number Placeholder 3">
            <a:extLst>
              <a:ext uri="{FF2B5EF4-FFF2-40B4-BE49-F238E27FC236}">
                <a16:creationId xmlns:a16="http://schemas.microsoft.com/office/drawing/2014/main" id="{1DCF2D98-9C71-F643-A464-6DEE394EF95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4B2266F-B38D-5B40-8215-FB0104D4A2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6FBE50A-9C92-964D-9F03-3D8E6B3E5639}"/>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098128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January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January 04,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539552" y="3651870"/>
            <a:ext cx="4318247" cy="1197760"/>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a:p>
            <a:pPr marL="285750" indent="-285750">
              <a:buFont typeface="Arial" panose="020B0604020202020204" pitchFamily="34" charset="0"/>
              <a:buChar char="•"/>
            </a:pPr>
            <a:r>
              <a:rPr lang="en-US" sz="1050" dirty="0"/>
              <a:t>Preferable for the January telco</a:t>
            </a:r>
          </a:p>
          <a:p>
            <a:pPr marL="285750" indent="-285750">
              <a:buFont typeface="Arial" panose="020B0604020202020204" pitchFamily="34" charset="0"/>
              <a:buChar char="•"/>
            </a:pPr>
            <a:r>
              <a:rPr lang="en-US" sz="1050" dirty="0"/>
              <a:t>For the Jan interim meeting the latest</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January 2022</a:t>
            </a:r>
            <a:endParaRPr lang="en-GB" dirty="0"/>
          </a:p>
        </p:txBody>
      </p:sp>
      <p:graphicFrame>
        <p:nvGraphicFramePr>
          <p:cNvPr id="7" name="Table 6">
            <a:extLst>
              <a:ext uri="{FF2B5EF4-FFF2-40B4-BE49-F238E27FC236}">
                <a16:creationId xmlns:a16="http://schemas.microsoft.com/office/drawing/2014/main" id="{111C84B3-C46C-3A4E-812D-7BE411FBD2B1}"/>
              </a:ext>
            </a:extLst>
          </p:cNvPr>
          <p:cNvGraphicFramePr>
            <a:graphicFrameLocks noGrp="1"/>
          </p:cNvGraphicFramePr>
          <p:nvPr>
            <p:extLst>
              <p:ext uri="{D42A27DB-BD31-4B8C-83A1-F6EECF244321}">
                <p14:modId xmlns:p14="http://schemas.microsoft.com/office/powerpoint/2010/main" val="3153455322"/>
              </p:ext>
            </p:extLst>
          </p:nvPr>
        </p:nvGraphicFramePr>
        <p:xfrm>
          <a:off x="696913" y="1203598"/>
          <a:ext cx="2965082" cy="2169452"/>
        </p:xfrm>
        <a:graphic>
          <a:graphicData uri="http://schemas.openxmlformats.org/drawingml/2006/table">
            <a:tbl>
              <a:tblPr/>
              <a:tblGrid>
                <a:gridCol w="1482541">
                  <a:extLst>
                    <a:ext uri="{9D8B030D-6E8A-4147-A177-3AD203B41FA5}">
                      <a16:colId xmlns:a16="http://schemas.microsoft.com/office/drawing/2014/main" val="987339435"/>
                    </a:ext>
                  </a:extLst>
                </a:gridCol>
                <a:gridCol w="1482541">
                  <a:extLst>
                    <a:ext uri="{9D8B030D-6E8A-4147-A177-3AD203B41FA5}">
                      <a16:colId xmlns:a16="http://schemas.microsoft.com/office/drawing/2014/main" val="971947881"/>
                    </a:ext>
                  </a:extLst>
                </a:gridCol>
              </a:tblGrid>
              <a:tr h="141003">
                <a:tc>
                  <a:txBody>
                    <a:bodyPr/>
                    <a:lstStyle/>
                    <a:p>
                      <a:pPr algn="ctr"/>
                      <a:r>
                        <a:rPr lang="en-GB" sz="1100" b="1">
                          <a:solidFill>
                            <a:srgbClr val="FFFFFF"/>
                          </a:solidFill>
                          <a:effectLst/>
                          <a:latin typeface="Calibri" panose="020F0502020204030204" pitchFamily="34" charset="0"/>
                        </a:rPr>
                        <a:t>Owning Ad-hoc</a:t>
                      </a:r>
                      <a:endParaRPr lang="en-GB" sz="1100">
                        <a:solidFill>
                          <a:srgbClr val="FFFFFF"/>
                        </a:solidFill>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sz="1100" b="1">
                          <a:solidFill>
                            <a:srgbClr val="FFFFFF"/>
                          </a:solidFill>
                          <a:effectLst/>
                          <a:latin typeface="Calibri" panose="020F0502020204030204" pitchFamily="34" charset="0"/>
                        </a:rPr>
                        <a:t>Count of CID</a:t>
                      </a:r>
                      <a:endParaRPr lang="en-GB" sz="1100">
                        <a:solidFill>
                          <a:srgbClr val="FFFFFF"/>
                        </a:solidFill>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3059535659"/>
                  </a:ext>
                </a:extLst>
              </a:tr>
              <a:tr h="238076">
                <a:tc>
                  <a:txBody>
                    <a:bodyPr/>
                    <a:lstStyle/>
                    <a:p>
                      <a:r>
                        <a:rPr lang="en-GB" sz="1100" b="1">
                          <a:effectLst/>
                          <a:latin typeface="Calibri" panose="020F0502020204030204" pitchFamily="34" charset="0"/>
                        </a:rPr>
                        <a:t>EDITOR</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100" b="1">
                          <a:effectLst/>
                          <a:latin typeface="Calibri" panose="020F0502020204030204" pitchFamily="34" charset="0"/>
                        </a:rPr>
                        <a:t>84</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909473694"/>
                  </a:ext>
                </a:extLst>
              </a:tr>
              <a:tr h="238076">
                <a:tc>
                  <a:txBody>
                    <a:bodyPr/>
                    <a:lstStyle/>
                    <a:p>
                      <a:r>
                        <a:rPr lang="en-GB" sz="1100">
                          <a:effectLst/>
                          <a:latin typeface="Calibri" panose="020F0502020204030204" pitchFamily="34" charset="0"/>
                        </a:rPr>
                        <a:t>2021-11-11 - approved</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100">
                          <a:effectLst/>
                          <a:latin typeface="Calibri" panose="020F0502020204030204" pitchFamily="34" charset="0"/>
                        </a:rPr>
                        <a:t>62</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2981747"/>
                  </a:ext>
                </a:extLst>
              </a:tr>
              <a:tr h="238076">
                <a:tc>
                  <a:txBody>
                    <a:bodyPr/>
                    <a:lstStyle/>
                    <a:p>
                      <a:r>
                        <a:rPr lang="en-GB" sz="1100">
                          <a:effectLst/>
                          <a:latin typeface="Calibri" panose="020F0502020204030204" pitchFamily="34" charset="0"/>
                        </a:rPr>
                        <a:t>2021-11-12 - approved</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100">
                          <a:effectLst/>
                          <a:latin typeface="Calibri" panose="020F0502020204030204" pitchFamily="34" charset="0"/>
                        </a:rPr>
                        <a:t>4</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9454504"/>
                  </a:ext>
                </a:extLst>
              </a:tr>
              <a:tr h="238076">
                <a:tc>
                  <a:txBody>
                    <a:bodyPr/>
                    <a:lstStyle/>
                    <a:p>
                      <a:r>
                        <a:rPr lang="en-GB" sz="1100">
                          <a:effectLst/>
                          <a:latin typeface="Calibri" panose="020F0502020204030204" pitchFamily="34" charset="0"/>
                        </a:rPr>
                        <a:t>2021-11-23 - approved</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100">
                          <a:effectLst/>
                          <a:latin typeface="Calibri" panose="020F0502020204030204" pitchFamily="34" charset="0"/>
                        </a:rPr>
                        <a:t>18</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8703088"/>
                  </a:ext>
                </a:extLst>
              </a:tr>
              <a:tr h="238076">
                <a:tc>
                  <a:txBody>
                    <a:bodyPr/>
                    <a:lstStyle/>
                    <a:p>
                      <a:r>
                        <a:rPr lang="en-GB" sz="1100" b="1">
                          <a:effectLst/>
                          <a:latin typeface="Calibri" panose="020F0502020204030204" pitchFamily="34" charset="0"/>
                        </a:rPr>
                        <a:t>CHAIR</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100" b="1">
                          <a:effectLst/>
                          <a:latin typeface="Calibri" panose="020F0502020204030204" pitchFamily="34" charset="0"/>
                        </a:rPr>
                        <a:t>210</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332022012"/>
                  </a:ext>
                </a:extLst>
              </a:tr>
              <a:tr h="238076">
                <a:tc>
                  <a:txBody>
                    <a:bodyPr/>
                    <a:lstStyle/>
                    <a:p>
                      <a:r>
                        <a:rPr lang="en-GB" sz="1100">
                          <a:effectLst/>
                          <a:latin typeface="Calibri" panose="020F0502020204030204" pitchFamily="34" charset="0"/>
                        </a:rPr>
                        <a:t>2022-01-04 - ready for motion</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100">
                          <a:effectLst/>
                          <a:latin typeface="Calibri" panose="020F0502020204030204" pitchFamily="34" charset="0"/>
                        </a:rPr>
                        <a:t>15</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5734838"/>
                  </a:ext>
                </a:extLst>
              </a:tr>
              <a:tr h="238076">
                <a:tc>
                  <a:txBody>
                    <a:bodyPr/>
                    <a:lstStyle/>
                    <a:p>
                      <a:r>
                        <a:rPr lang="en-GB" sz="1100">
                          <a:effectLst/>
                          <a:latin typeface="Calibri" panose="020F0502020204030204" pitchFamily="34" charset="0"/>
                        </a:rPr>
                        <a:t>(Leer)</a:t>
                      </a:r>
                    </a:p>
                  </a:txBody>
                  <a:tcPr marL="39667" marR="39667"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100">
                          <a:effectLst/>
                          <a:latin typeface="Calibri" panose="020F0502020204030204" pitchFamily="34" charset="0"/>
                        </a:rPr>
                        <a:t>195</a:t>
                      </a: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0748704"/>
                  </a:ext>
                </a:extLst>
              </a:tr>
              <a:tr h="238076">
                <a:tc>
                  <a:txBody>
                    <a:bodyPr/>
                    <a:lstStyle/>
                    <a:p>
                      <a:r>
                        <a:rPr lang="en-GB" sz="1100" b="1">
                          <a:effectLst/>
                          <a:latin typeface="Calibri" panose="020F0502020204030204" pitchFamily="34" charset="0"/>
                        </a:rPr>
                        <a:t>Gesamtergebnis</a:t>
                      </a:r>
                      <a:endParaRPr lang="en-GB" sz="110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100" b="1" dirty="0">
                          <a:effectLst/>
                          <a:latin typeface="Calibri" panose="020F0502020204030204" pitchFamily="34" charset="0"/>
                        </a:rPr>
                        <a:t>294</a:t>
                      </a:r>
                      <a:endParaRPr lang="en-GB" sz="1100" dirty="0">
                        <a:effectLst/>
                        <a:latin typeface="Calibri" panose="020F0502020204030204" pitchFamily="34" charset="0"/>
                      </a:endParaRPr>
                    </a:p>
                  </a:txBody>
                  <a:tcPr marL="39667" marR="39667"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8484680"/>
                  </a:ext>
                </a:extLst>
              </a:tr>
            </a:tbl>
          </a:graphicData>
        </a:graphic>
      </p:graphicFrame>
      <p:graphicFrame>
        <p:nvGraphicFramePr>
          <p:cNvPr id="8" name="Table 7">
            <a:extLst>
              <a:ext uri="{FF2B5EF4-FFF2-40B4-BE49-F238E27FC236}">
                <a16:creationId xmlns:a16="http://schemas.microsoft.com/office/drawing/2014/main" id="{7B75994C-6498-AC4C-B22C-3EE8914232FA}"/>
              </a:ext>
            </a:extLst>
          </p:cNvPr>
          <p:cNvGraphicFramePr>
            <a:graphicFrameLocks noGrp="1"/>
          </p:cNvGraphicFramePr>
          <p:nvPr>
            <p:extLst>
              <p:ext uri="{D42A27DB-BD31-4B8C-83A1-F6EECF244321}">
                <p14:modId xmlns:p14="http://schemas.microsoft.com/office/powerpoint/2010/main" val="880272266"/>
              </p:ext>
            </p:extLst>
          </p:nvPr>
        </p:nvGraphicFramePr>
        <p:xfrm>
          <a:off x="5880802" y="1212878"/>
          <a:ext cx="2662064" cy="2263140"/>
        </p:xfrm>
        <a:graphic>
          <a:graphicData uri="http://schemas.openxmlformats.org/drawingml/2006/table">
            <a:tbl>
              <a:tblPr/>
              <a:tblGrid>
                <a:gridCol w="2013992">
                  <a:extLst>
                    <a:ext uri="{9D8B030D-6E8A-4147-A177-3AD203B41FA5}">
                      <a16:colId xmlns:a16="http://schemas.microsoft.com/office/drawing/2014/main" val="1132884905"/>
                    </a:ext>
                  </a:extLst>
                </a:gridCol>
                <a:gridCol w="648072">
                  <a:extLst>
                    <a:ext uri="{9D8B030D-6E8A-4147-A177-3AD203B41FA5}">
                      <a16:colId xmlns:a16="http://schemas.microsoft.com/office/drawing/2014/main" val="1599942989"/>
                    </a:ext>
                  </a:extLst>
                </a:gridCol>
              </a:tblGrid>
              <a:tr h="0">
                <a:tc>
                  <a:txBody>
                    <a:bodyPr/>
                    <a:lstStyle/>
                    <a:p>
                      <a:r>
                        <a:rPr lang="en-GB" b="1" dirty="0">
                          <a:solidFill>
                            <a:srgbClr val="FFFFFF"/>
                          </a:solidFill>
                          <a:effectLst/>
                          <a:latin typeface="Calibri" panose="020F0502020204030204" pitchFamily="34" charset="0"/>
                        </a:rPr>
                        <a:t>Owning Ad-hoc</a:t>
                      </a:r>
                      <a:endParaRPr lang="en-GB"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r>
                        <a:rPr lang="en-GB" b="1">
                          <a:solidFill>
                            <a:srgbClr val="FFFFFF"/>
                          </a:solidFill>
                          <a:effectLst/>
                          <a:latin typeface="Calibri" panose="020F0502020204030204" pitchFamily="34" charset="0"/>
                        </a:rPr>
                        <a:t>CHAIR</a:t>
                      </a:r>
                      <a:endParaRPr lang="en-GB">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3645657092"/>
                  </a:ext>
                </a:extLst>
              </a:tr>
              <a:tr h="0">
                <a:tc>
                  <a:txBody>
                    <a:bodyPr/>
                    <a:lstStyle/>
                    <a:p>
                      <a:r>
                        <a:rPr lang="en-GB" b="1">
                          <a:effectLst/>
                          <a:latin typeface="Calibri" panose="020F0502020204030204" pitchFamily="34" charset="0"/>
                        </a:rPr>
                        <a:t>Mark Rison</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3</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345663134"/>
                  </a:ext>
                </a:extLst>
              </a:tr>
              <a:tr h="0">
                <a:tc>
                  <a:txBody>
                    <a:bodyPr/>
                    <a:lstStyle/>
                    <a:p>
                      <a:r>
                        <a:rPr lang="en-GB" b="1">
                          <a:effectLst/>
                          <a:latin typeface="Calibri" panose="020F0502020204030204" pitchFamily="34" charset="0"/>
                        </a:rPr>
                        <a:t>Stephen McCann</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483682560"/>
                  </a:ext>
                </a:extLst>
              </a:tr>
              <a:tr h="0">
                <a:tc>
                  <a:txBody>
                    <a:bodyPr/>
                    <a:lstStyle/>
                    <a:p>
                      <a:r>
                        <a:rPr lang="en-GB" b="1">
                          <a:effectLst/>
                          <a:latin typeface="Calibri" panose="020F0502020204030204" pitchFamily="34" charset="0"/>
                        </a:rPr>
                        <a:t>Abhishek Patil</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20</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91014747"/>
                  </a:ext>
                </a:extLst>
              </a:tr>
              <a:tr h="0">
                <a:tc>
                  <a:txBody>
                    <a:bodyPr/>
                    <a:lstStyle/>
                    <a:p>
                      <a:r>
                        <a:rPr lang="en-GB" b="1">
                          <a:effectLst/>
                          <a:latin typeface="Calibri" panose="020F0502020204030204" pitchFamily="34" charset="0"/>
                        </a:rPr>
                        <a:t>Hitoshi Morioka</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59</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609421618"/>
                  </a:ext>
                </a:extLst>
              </a:tr>
              <a:tr h="0">
                <a:tc>
                  <a:txBody>
                    <a:bodyPr/>
                    <a:lstStyle/>
                    <a:p>
                      <a:r>
                        <a:rPr lang="en-GB" b="1">
                          <a:effectLst/>
                          <a:latin typeface="Calibri" panose="020F0502020204030204" pitchFamily="34" charset="0"/>
                        </a:rPr>
                        <a:t>Xiaofei Wang</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36</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014687780"/>
                  </a:ext>
                </a:extLst>
              </a:tr>
              <a:tr h="0">
                <a:tc>
                  <a:txBody>
                    <a:bodyPr/>
                    <a:lstStyle/>
                    <a:p>
                      <a:r>
                        <a:rPr lang="en-GB" b="1">
                          <a:effectLst/>
                          <a:latin typeface="Calibri" panose="020F0502020204030204" pitchFamily="34" charset="0"/>
                        </a:rPr>
                        <a:t>Carol Ansley</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58</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662675080"/>
                  </a:ext>
                </a:extLst>
              </a:tr>
              <a:tr h="0">
                <a:tc>
                  <a:txBody>
                    <a:bodyPr/>
                    <a:lstStyle/>
                    <a:p>
                      <a:r>
                        <a:rPr lang="en-GB" b="1">
                          <a:effectLst/>
                          <a:latin typeface="Calibri" panose="020F0502020204030204" pitchFamily="34" charset="0"/>
                        </a:rPr>
                        <a:t>John Wullert</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700314607"/>
                  </a:ext>
                </a:extLst>
              </a:tr>
              <a:tr h="0">
                <a:tc>
                  <a:txBody>
                    <a:bodyPr/>
                    <a:lstStyle/>
                    <a:p>
                      <a:r>
                        <a:rPr lang="en-GB" b="1">
                          <a:effectLst/>
                          <a:latin typeface="Calibri" panose="020F0502020204030204" pitchFamily="34" charset="0"/>
                        </a:rPr>
                        <a:t>Pei Zhou</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3</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4637146"/>
                  </a:ext>
                </a:extLst>
              </a:tr>
              <a:tr h="0">
                <a:tc>
                  <a:txBody>
                    <a:bodyPr/>
                    <a:lstStyle/>
                    <a:p>
                      <a:r>
                        <a:rPr lang="en-GB" b="1">
                          <a:effectLst/>
                          <a:latin typeface="Calibri" panose="020F0502020204030204" pitchFamily="34" charset="0"/>
                        </a:rPr>
                        <a:t>Antonio de la Oliva</a:t>
                      </a:r>
                      <a:endParaRPr lang="en-GB">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21</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071715461"/>
                  </a:ext>
                </a:extLst>
              </a:tr>
              <a:tr h="0">
                <a:tc>
                  <a:txBody>
                    <a:bodyPr/>
                    <a:lstStyle/>
                    <a:p>
                      <a:r>
                        <a:rPr lang="en-GB" b="1">
                          <a:effectLst/>
                          <a:latin typeface="Calibri" panose="020F0502020204030204" pitchFamily="34" charset="0"/>
                        </a:rPr>
                        <a:t>Gesamtergebnis</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b="1" dirty="0">
                          <a:effectLst/>
                          <a:latin typeface="Calibri" panose="020F0502020204030204" pitchFamily="34" charset="0"/>
                        </a:rPr>
                        <a:t>210</a:t>
                      </a:r>
                      <a:endParaRPr lang="en-GB"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2439609"/>
                  </a:ext>
                </a:extLst>
              </a:tr>
            </a:tbl>
          </a:graphicData>
        </a:graphic>
      </p:graphicFrame>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4760075" y="3664470"/>
            <a:ext cx="4318247" cy="119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Please, at least review CIDs assigned to you until the January 4</a:t>
            </a:r>
            <a:r>
              <a:rPr lang="en-US" sz="1050" kern="0" baseline="30000" dirty="0"/>
              <a:t>th</a:t>
            </a:r>
            <a:r>
              <a:rPr lang="en-US" sz="1050" kern="0" dirty="0"/>
              <a:t> telco</a:t>
            </a:r>
          </a:p>
          <a:p>
            <a:pPr marL="285750" indent="-285750">
              <a:buFont typeface="Arial" panose="020B0604020202020204" pitchFamily="34" charset="0"/>
              <a:buChar char="•"/>
            </a:pPr>
            <a:r>
              <a:rPr lang="en-US" sz="1050" kern="0" dirty="0"/>
              <a:t>To discuss open issues</a:t>
            </a:r>
          </a:p>
          <a:p>
            <a:pPr marL="285750" indent="-285750">
              <a:buFont typeface="Arial" panose="020B0604020202020204" pitchFamily="34" charset="0"/>
              <a:buChar char="•"/>
            </a:pPr>
            <a:r>
              <a:rPr lang="en-US" sz="1050" kern="0" dirty="0"/>
              <a:t>Potentially reassign comments in the first week of Jan</a:t>
            </a:r>
          </a:p>
        </p:txBody>
      </p:sp>
    </p:spTree>
    <p:extLst>
      <p:ext uri="{BB962C8B-B14F-4D97-AF65-F5344CB8AC3E}">
        <p14:creationId xmlns:p14="http://schemas.microsoft.com/office/powerpoint/2010/main" val="3254998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09562-8F00-DE4F-9901-779D4C28A4CE}"/>
              </a:ext>
            </a:extLst>
          </p:cNvPr>
          <p:cNvSpPr>
            <a:spLocks noGrp="1"/>
          </p:cNvSpPr>
          <p:nvPr>
            <p:ph type="title"/>
          </p:nvPr>
        </p:nvSpPr>
        <p:spPr/>
        <p:txBody>
          <a:bodyPr/>
          <a:lstStyle/>
          <a:p>
            <a:r>
              <a:rPr lang="en-US" dirty="0"/>
              <a:t>Merry Christmas and Happy Holliday</a:t>
            </a:r>
          </a:p>
        </p:txBody>
      </p:sp>
      <p:sp>
        <p:nvSpPr>
          <p:cNvPr id="3" name="Content Placeholder 2">
            <a:extLst>
              <a:ext uri="{FF2B5EF4-FFF2-40B4-BE49-F238E27FC236}">
                <a16:creationId xmlns:a16="http://schemas.microsoft.com/office/drawing/2014/main" id="{179337C4-9925-7D47-B7C4-6D795C685D8A}"/>
              </a:ext>
            </a:extLst>
          </p:cNvPr>
          <p:cNvSpPr>
            <a:spLocks noGrp="1"/>
          </p:cNvSpPr>
          <p:nvPr>
            <p:ph idx="1"/>
          </p:nvPr>
        </p:nvSpPr>
        <p:spPr/>
        <p:txBody>
          <a:bodyPr/>
          <a:lstStyle/>
          <a:p>
            <a:r>
              <a:rPr lang="en-US" dirty="0"/>
              <a:t>Thank you for your work in </a:t>
            </a:r>
            <a:r>
              <a:rPr lang="en-US" dirty="0" err="1"/>
              <a:t>TGbc</a:t>
            </a:r>
            <a:r>
              <a:rPr lang="en-US" dirty="0"/>
              <a:t>.</a:t>
            </a:r>
          </a:p>
          <a:p>
            <a:endParaRPr lang="en-US" dirty="0"/>
          </a:p>
          <a:p>
            <a:r>
              <a:rPr lang="en-US" dirty="0"/>
              <a:t>Enjoy the vacation season with your beloved ones; stay safe.</a:t>
            </a:r>
          </a:p>
          <a:p>
            <a:endParaRPr lang="en-US" dirty="0"/>
          </a:p>
          <a:p>
            <a:r>
              <a:rPr lang="en-US" dirty="0"/>
              <a:t>Let’s hope that</a:t>
            </a:r>
          </a:p>
          <a:p>
            <a:endParaRPr lang="en-US" dirty="0"/>
          </a:p>
          <a:p>
            <a:r>
              <a:rPr lang="en-US" dirty="0"/>
              <a:t>	2020 != 2020 too</a:t>
            </a:r>
          </a:p>
          <a:p>
            <a:endParaRPr lang="en-US" dirty="0"/>
          </a:p>
          <a:p>
            <a:r>
              <a:rPr lang="en-US" dirty="0"/>
              <a:t>;-)</a:t>
            </a:r>
          </a:p>
        </p:txBody>
      </p:sp>
      <p:sp>
        <p:nvSpPr>
          <p:cNvPr id="4" name="Slide Number Placeholder 3">
            <a:extLst>
              <a:ext uri="{FF2B5EF4-FFF2-40B4-BE49-F238E27FC236}">
                <a16:creationId xmlns:a16="http://schemas.microsoft.com/office/drawing/2014/main" id="{F0476A24-E5CE-5244-BD87-D55E4D6E44C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101D57F-14C5-144D-BA56-8F5BD36EACF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85C5E9A-7194-FA4E-B27A-74DFD8107F56}"/>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485396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January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29</a:t>
            </a:fld>
            <a:endParaRPr lang="en-GB"/>
          </a:p>
        </p:txBody>
      </p:sp>
    </p:spTree>
    <p:extLst>
      <p:ext uri="{BB962C8B-B14F-4D97-AF65-F5344CB8AC3E}">
        <p14:creationId xmlns:p14="http://schemas.microsoft.com/office/powerpoint/2010/main" val="343874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=m241acbbb549a64c07b2349bc82fcece7</a:t>
            </a:r>
          </a:p>
          <a:p>
            <a:endParaRPr lang="en-GB" sz="1600" dirty="0"/>
          </a:p>
          <a:p>
            <a:r>
              <a:rPr lang="en-GB" sz="1600" dirty="0"/>
              <a:t>Meeting number: 233 116 53363</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January 2022</a:t>
            </a:r>
            <a:endParaRPr lang="en-GB" dirty="0"/>
          </a:p>
        </p:txBody>
      </p:sp>
      <p:graphicFrame>
        <p:nvGraphicFramePr>
          <p:cNvPr id="3" name="Table 2">
            <a:extLst>
              <a:ext uri="{FF2B5EF4-FFF2-40B4-BE49-F238E27FC236}">
                <a16:creationId xmlns:a16="http://schemas.microsoft.com/office/drawing/2014/main" id="{25814BD2-EAD0-CE49-A16F-5DD571EF9CF3}"/>
              </a:ext>
            </a:extLst>
          </p:cNvPr>
          <p:cNvGraphicFramePr>
            <a:graphicFrameLocks noGrp="1"/>
          </p:cNvGraphicFramePr>
          <p:nvPr>
            <p:extLst>
              <p:ext uri="{D42A27DB-BD31-4B8C-83A1-F6EECF244321}">
                <p14:modId xmlns:p14="http://schemas.microsoft.com/office/powerpoint/2010/main" val="3523741859"/>
              </p:ext>
            </p:extLst>
          </p:nvPr>
        </p:nvGraphicFramePr>
        <p:xfrm>
          <a:off x="687388" y="1600200"/>
          <a:ext cx="7770812" cy="1789092"/>
        </p:xfrm>
        <a:graphic>
          <a:graphicData uri="http://schemas.openxmlformats.org/drawingml/2006/table">
            <a:tbl>
              <a:tblPr>
                <a:tableStyleId>{5C22544A-7EE6-4342-B048-85BDC9FD1C3A}</a:tableStyleId>
              </a:tblPr>
              <a:tblGrid>
                <a:gridCol w="785508">
                  <a:extLst>
                    <a:ext uri="{9D8B030D-6E8A-4147-A177-3AD203B41FA5}">
                      <a16:colId xmlns:a16="http://schemas.microsoft.com/office/drawing/2014/main" val="1521344097"/>
                    </a:ext>
                  </a:extLst>
                </a:gridCol>
                <a:gridCol w="409307">
                  <a:extLst>
                    <a:ext uri="{9D8B030D-6E8A-4147-A177-3AD203B41FA5}">
                      <a16:colId xmlns:a16="http://schemas.microsoft.com/office/drawing/2014/main" val="530982093"/>
                    </a:ext>
                  </a:extLst>
                </a:gridCol>
                <a:gridCol w="409307">
                  <a:extLst>
                    <a:ext uri="{9D8B030D-6E8A-4147-A177-3AD203B41FA5}">
                      <a16:colId xmlns:a16="http://schemas.microsoft.com/office/drawing/2014/main" val="306798183"/>
                    </a:ext>
                  </a:extLst>
                </a:gridCol>
                <a:gridCol w="409307">
                  <a:extLst>
                    <a:ext uri="{9D8B030D-6E8A-4147-A177-3AD203B41FA5}">
                      <a16:colId xmlns:a16="http://schemas.microsoft.com/office/drawing/2014/main" val="3055779747"/>
                    </a:ext>
                  </a:extLst>
                </a:gridCol>
                <a:gridCol w="2215073">
                  <a:extLst>
                    <a:ext uri="{9D8B030D-6E8A-4147-A177-3AD203B41FA5}">
                      <a16:colId xmlns:a16="http://schemas.microsoft.com/office/drawing/2014/main" val="3425409889"/>
                    </a:ext>
                  </a:extLst>
                </a:gridCol>
                <a:gridCol w="2215073">
                  <a:extLst>
                    <a:ext uri="{9D8B030D-6E8A-4147-A177-3AD203B41FA5}">
                      <a16:colId xmlns:a16="http://schemas.microsoft.com/office/drawing/2014/main" val="2443080478"/>
                    </a:ext>
                  </a:extLst>
                </a:gridCol>
                <a:gridCol w="1327237">
                  <a:extLst>
                    <a:ext uri="{9D8B030D-6E8A-4147-A177-3AD203B41FA5}">
                      <a16:colId xmlns:a16="http://schemas.microsoft.com/office/drawing/2014/main" val="1964314888"/>
                    </a:ext>
                  </a:extLst>
                </a:gridCol>
              </a:tblGrid>
              <a:tr h="298182">
                <a:tc>
                  <a:txBody>
                    <a:bodyPr/>
                    <a:lstStyle/>
                    <a:p>
                      <a:pPr algn="l" fontAlgn="b"/>
                      <a:r>
                        <a:rPr lang="en-GB" sz="900" u="none" strike="noStrike">
                          <a:effectLst/>
                        </a:rPr>
                        <a:t>Discussion Order</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Year</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DCN</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Rev</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Title</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Author (Affiliation)</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Comment</a:t>
                      </a:r>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1962278375"/>
                  </a:ext>
                </a:extLst>
              </a:tr>
              <a:tr h="298182">
                <a:tc>
                  <a:txBody>
                    <a:bodyPr/>
                    <a:lstStyle/>
                    <a:p>
                      <a:pPr algn="r" fontAlgn="b"/>
                      <a:r>
                        <a:rPr lang="en-GB" sz="900" u="none" strike="noStrike">
                          <a:effectLst/>
                        </a:rPr>
                        <a:t>10</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2016</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b="0" i="0" u="none" strike="noStrike" dirty="0">
                          <a:effectLst/>
                          <a:latin typeface="Arial" panose="020B0604020202020204" pitchFamily="34" charset="0"/>
                        </a:rPr>
                        <a:t>3</a:t>
                      </a:r>
                    </a:p>
                  </a:txBody>
                  <a:tcPr marL="9036" marR="9036" marT="9036" marB="0" anchor="b"/>
                </a:tc>
                <a:tc>
                  <a:txBody>
                    <a:bodyPr/>
                    <a:lstStyle/>
                    <a:p>
                      <a:pPr algn="l" fontAlgn="b"/>
                      <a:r>
                        <a:rPr lang="en-GB" sz="900" u="none" strike="noStrike">
                          <a:effectLst/>
                        </a:rPr>
                        <a:t>Proposed Comment Resolutions for Two CDs - Clause 9.4.1.69 (LB257)</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John Wullert (Peraton Labs)</a:t>
                      </a:r>
                      <a:endParaRPr lang="en-GB" sz="900" b="0" i="0" u="none" strike="noStrike">
                        <a:effectLst/>
                        <a:latin typeface="Arial" panose="020B0604020202020204" pitchFamily="34" charset="0"/>
                      </a:endParaRPr>
                    </a:p>
                  </a:txBody>
                  <a:tcPr marL="9036" marR="9036" marT="9036" marB="0" anchor="b"/>
                </a:tc>
                <a:tc>
                  <a:txBody>
                    <a:bodyPr/>
                    <a:lstStyle/>
                    <a:p>
                      <a:pPr algn="l" fontAlgn="b"/>
                      <a:endParaRPr lang="en-GB" sz="900" b="0" i="0" u="none" strike="noStrike" dirty="0">
                        <a:effectLst/>
                        <a:latin typeface="Arial" panose="020B0604020202020204" pitchFamily="34" charset="0"/>
                      </a:endParaRPr>
                    </a:p>
                  </a:txBody>
                  <a:tcPr marL="9036" marR="9036" marT="9036" marB="0" anchor="b"/>
                </a:tc>
                <a:extLst>
                  <a:ext uri="{0D108BD9-81ED-4DB2-BD59-A6C34878D82A}">
                    <a16:rowId xmlns:a16="http://schemas.microsoft.com/office/drawing/2014/main" val="2925724174"/>
                  </a:ext>
                </a:extLst>
              </a:tr>
              <a:tr h="298182">
                <a:tc>
                  <a:txBody>
                    <a:bodyPr/>
                    <a:lstStyle/>
                    <a:p>
                      <a:pPr algn="r" fontAlgn="b"/>
                      <a:r>
                        <a:rPr lang="en-GB" sz="900" u="none" strike="noStrike">
                          <a:effectLst/>
                        </a:rPr>
                        <a:t>11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a:effectLst/>
                        </a:rPr>
                        <a:t>2017</a:t>
                      </a:r>
                      <a:endParaRPr lang="en-GB" sz="900" b="0" i="0" u="none" strike="noStrike">
                        <a:effectLst/>
                        <a:latin typeface="Arial" panose="020B0604020202020204" pitchFamily="34" charset="0"/>
                      </a:endParaRPr>
                    </a:p>
                  </a:txBody>
                  <a:tcPr marL="9036" marR="9036" marT="9036" marB="0" anchor="b"/>
                </a:tc>
                <a:tc>
                  <a:txBody>
                    <a:bodyPr/>
                    <a:lstStyle/>
                    <a:p>
                      <a:pPr algn="r" fontAlgn="b"/>
                      <a:r>
                        <a:rPr lang="en-GB" sz="900" u="none" strike="noStrike" dirty="0">
                          <a:effectLst/>
                        </a:rPr>
                        <a:t>0</a:t>
                      </a:r>
                      <a:endParaRPr lang="en-GB" sz="900" b="0" i="0" u="none" strike="noStrike" dirty="0">
                        <a:effectLst/>
                        <a:latin typeface="Arial" panose="020B0604020202020204" pitchFamily="34" charset="0"/>
                      </a:endParaRPr>
                    </a:p>
                  </a:txBody>
                  <a:tcPr marL="9036" marR="9036" marT="9036" marB="0" anchor="b"/>
                </a:tc>
                <a:tc>
                  <a:txBody>
                    <a:bodyPr/>
                    <a:lstStyle/>
                    <a:p>
                      <a:pPr algn="l" fontAlgn="b"/>
                      <a:r>
                        <a:rPr lang="en-GB" sz="900" u="none" strike="noStrike">
                          <a:effectLst/>
                        </a:rPr>
                        <a:t>Comment Resolution Spreadsheet for Document 2016</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a:effectLst/>
                        </a:rPr>
                        <a:t>John Wullert (Peraton Labs)</a:t>
                      </a:r>
                      <a:endParaRPr lang="en-GB" sz="900" b="0" i="0" u="none" strike="noStrike">
                        <a:effectLst/>
                        <a:latin typeface="Arial" panose="020B0604020202020204" pitchFamily="34" charset="0"/>
                      </a:endParaRPr>
                    </a:p>
                  </a:txBody>
                  <a:tcPr marL="9036" marR="9036" marT="9036" marB="0" anchor="b"/>
                </a:tc>
                <a:tc>
                  <a:txBody>
                    <a:bodyPr/>
                    <a:lstStyle/>
                    <a:p>
                      <a:pPr algn="l" fontAlgn="b"/>
                      <a:endParaRPr lang="en-GB" sz="900" b="0" i="0" u="none" strike="noStrike">
                        <a:effectLst/>
                        <a:latin typeface="Arial" panose="020B0604020202020204" pitchFamily="34" charset="0"/>
                      </a:endParaRPr>
                    </a:p>
                  </a:txBody>
                  <a:tcPr marL="9036" marR="9036" marT="9036" marB="0" anchor="b"/>
                </a:tc>
                <a:extLst>
                  <a:ext uri="{0D108BD9-81ED-4DB2-BD59-A6C34878D82A}">
                    <a16:rowId xmlns:a16="http://schemas.microsoft.com/office/drawing/2014/main" val="3589379708"/>
                  </a:ext>
                </a:extLst>
              </a:tr>
              <a:tr h="298182">
                <a:tc>
                  <a:txBody>
                    <a:bodyPr/>
                    <a:lstStyle/>
                    <a:p>
                      <a:pPr algn="r" fontAlgn="b"/>
                      <a:r>
                        <a:rPr lang="en-GB" sz="900" u="none" strike="noStrike" dirty="0">
                          <a:effectLst/>
                        </a:rPr>
                        <a:t>20</a:t>
                      </a:r>
                      <a:endParaRPr lang="en-GB" sz="900" b="0" i="0" u="none" strike="noStrike" dirty="0">
                        <a:effectLst/>
                        <a:latin typeface="Arial" panose="020B0604020202020204" pitchFamily="34" charset="0"/>
                      </a:endParaRPr>
                    </a:p>
                  </a:txBody>
                  <a:tcPr marL="9036" marR="9036" marT="9036" marB="0" anchor="b"/>
                </a:tc>
                <a:tc>
                  <a:txBody>
                    <a:bodyPr/>
                    <a:lstStyle/>
                    <a:p>
                      <a:pPr algn="r" fontAlgn="b"/>
                      <a:r>
                        <a:rPr lang="en-GB" sz="900" u="none" strike="noStrike" dirty="0">
                          <a:effectLst/>
                        </a:rPr>
                        <a:t>2021</a:t>
                      </a:r>
                      <a:endParaRPr lang="en-GB" sz="900" b="0" i="0" u="none" strike="noStrike" dirty="0">
                        <a:effectLst/>
                        <a:latin typeface="Arial" panose="020B0604020202020204" pitchFamily="34" charset="0"/>
                      </a:endParaRPr>
                    </a:p>
                  </a:txBody>
                  <a:tcPr marL="9036" marR="9036" marT="9036" marB="0" anchor="b"/>
                </a:tc>
                <a:tc>
                  <a:txBody>
                    <a:bodyPr/>
                    <a:lstStyle/>
                    <a:p>
                      <a:pPr algn="r" fontAlgn="b"/>
                      <a:r>
                        <a:rPr lang="en-GB" sz="900" u="none" strike="noStrike" dirty="0">
                          <a:effectLst/>
                        </a:rPr>
                        <a:t>2022</a:t>
                      </a:r>
                      <a:endParaRPr lang="en-GB" sz="900" b="0" i="0" u="none" strike="noStrike" dirty="0">
                        <a:effectLst/>
                        <a:latin typeface="Arial" panose="020B0604020202020204" pitchFamily="34" charset="0"/>
                      </a:endParaRPr>
                    </a:p>
                  </a:txBody>
                  <a:tcPr marL="9036" marR="9036" marT="9036"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036" marR="9036" marT="9036" marB="0" anchor="b"/>
                </a:tc>
                <a:tc>
                  <a:txBody>
                    <a:bodyPr/>
                    <a:lstStyle/>
                    <a:p>
                      <a:pPr algn="l" fontAlgn="b"/>
                      <a:r>
                        <a:rPr lang="en-GB" sz="900" u="none" strike="noStrike" dirty="0">
                          <a:effectLst/>
                        </a:rPr>
                        <a:t>Comments Resolution for CID 2178,2179,2180</a:t>
                      </a:r>
                      <a:endParaRPr lang="en-GB" sz="900" b="0" i="0" u="none" strike="noStrike" dirty="0">
                        <a:effectLst/>
                        <a:latin typeface="Arial" panose="020B0604020202020204" pitchFamily="34" charset="0"/>
                      </a:endParaRPr>
                    </a:p>
                  </a:txBody>
                  <a:tcPr marL="9036" marR="9036" marT="9036" marB="0" anchor="b"/>
                </a:tc>
                <a:tc>
                  <a:txBody>
                    <a:bodyPr/>
                    <a:lstStyle/>
                    <a:p>
                      <a:pPr algn="l" fontAlgn="b"/>
                      <a:r>
                        <a:rPr lang="en-GB" sz="900" u="none" strike="noStrike" dirty="0">
                          <a:effectLst/>
                        </a:rPr>
                        <a:t>Pei Zhou (OPPO)</a:t>
                      </a:r>
                      <a:endParaRPr lang="en-GB" sz="900" b="0" i="0" u="none" strike="noStrike" dirty="0">
                        <a:effectLst/>
                        <a:latin typeface="Arial" panose="020B0604020202020204" pitchFamily="34" charset="0"/>
                      </a:endParaRPr>
                    </a:p>
                  </a:txBody>
                  <a:tcPr marL="9036" marR="9036" marT="9036" marB="0" anchor="b"/>
                </a:tc>
                <a:tc>
                  <a:txBody>
                    <a:bodyPr/>
                    <a:lstStyle/>
                    <a:p>
                      <a:pPr algn="l" fontAlgn="b"/>
                      <a:r>
                        <a:rPr lang="en-GB" sz="900" b="0" i="0" u="none" strike="noStrike" dirty="0">
                          <a:effectLst/>
                          <a:latin typeface="Arial" panose="020B0604020202020204" pitchFamily="34" charset="0"/>
                        </a:rPr>
                        <a:t>Defer to Jan.</a:t>
                      </a:r>
                    </a:p>
                  </a:txBody>
                  <a:tcPr marL="9036" marR="9036" marT="9036" marB="0" anchor="b"/>
                </a:tc>
                <a:extLst>
                  <a:ext uri="{0D108BD9-81ED-4DB2-BD59-A6C34878D82A}">
                    <a16:rowId xmlns:a16="http://schemas.microsoft.com/office/drawing/2014/main" val="2312803573"/>
                  </a:ext>
                </a:extLst>
              </a:tr>
              <a:tr h="298182">
                <a:tc>
                  <a:txBody>
                    <a:bodyPr/>
                    <a:lstStyle/>
                    <a:p>
                      <a:pPr algn="r" fontAlgn="b"/>
                      <a:endParaRPr lang="en-GB" sz="900" b="0" i="0" u="none" strike="noStrike" dirty="0">
                        <a:effectLst/>
                        <a:latin typeface="Arial" panose="020B0604020202020204" pitchFamily="34" charset="0"/>
                      </a:endParaRPr>
                    </a:p>
                  </a:txBody>
                  <a:tcPr marL="9036" marR="9036" marT="9036" marB="0" anchor="b"/>
                </a:tc>
                <a:tc>
                  <a:txBody>
                    <a:bodyPr/>
                    <a:lstStyle/>
                    <a:p>
                      <a:pPr algn="r" fontAlgn="b"/>
                      <a:endParaRPr lang="en-GB" sz="900" b="0" i="0" u="none" strike="noStrike" dirty="0">
                        <a:effectLst/>
                        <a:latin typeface="Arial" panose="020B0604020202020204" pitchFamily="34" charset="0"/>
                      </a:endParaRPr>
                    </a:p>
                  </a:txBody>
                  <a:tcPr marL="9036" marR="9036" marT="9036" marB="0" anchor="b"/>
                </a:tc>
                <a:tc>
                  <a:txBody>
                    <a:bodyPr/>
                    <a:lstStyle/>
                    <a:p>
                      <a:pPr algn="r" fontAlgn="b"/>
                      <a:endParaRPr lang="en-GB" sz="900" b="0" i="0" u="none" strike="noStrike" dirty="0">
                        <a:effectLst/>
                        <a:latin typeface="Arial" panose="020B0604020202020204" pitchFamily="34" charset="0"/>
                      </a:endParaRPr>
                    </a:p>
                  </a:txBody>
                  <a:tcPr marL="9036" marR="9036" marT="9036" marB="0" anchor="b"/>
                </a:tc>
                <a:tc>
                  <a:txBody>
                    <a:bodyPr/>
                    <a:lstStyle/>
                    <a:p>
                      <a:pPr algn="r" fontAlgn="b"/>
                      <a:endParaRPr lang="en-GB" sz="900" b="0" i="0" u="none" strike="noStrike">
                        <a:effectLst/>
                        <a:latin typeface="Arial" panose="020B0604020202020204" pitchFamily="34" charset="0"/>
                      </a:endParaRPr>
                    </a:p>
                  </a:txBody>
                  <a:tcPr marL="9036" marR="9036" marT="9036" marB="0" anchor="b"/>
                </a:tc>
                <a:tc>
                  <a:txBody>
                    <a:bodyPr/>
                    <a:lstStyle/>
                    <a:p>
                      <a:pPr algn="l" fontAlgn="b"/>
                      <a:endParaRPr lang="en-GB" sz="900" b="0" i="0" u="none" strike="noStrike" dirty="0">
                        <a:effectLst/>
                        <a:latin typeface="Arial" panose="020B0604020202020204" pitchFamily="34" charset="0"/>
                      </a:endParaRPr>
                    </a:p>
                  </a:txBody>
                  <a:tcPr marL="9036" marR="9036" marT="9036" marB="0" anchor="b"/>
                </a:tc>
                <a:tc>
                  <a:txBody>
                    <a:bodyPr/>
                    <a:lstStyle/>
                    <a:p>
                      <a:pPr algn="l" fontAlgn="b"/>
                      <a:endParaRPr lang="en-GB" sz="900" b="0" i="0" u="none" strike="noStrike" dirty="0">
                        <a:effectLst/>
                        <a:latin typeface="Arial" panose="020B0604020202020204" pitchFamily="34" charset="0"/>
                      </a:endParaRPr>
                    </a:p>
                  </a:txBody>
                  <a:tcPr marL="9036" marR="9036" marT="9036" marB="0" anchor="b"/>
                </a:tc>
                <a:tc>
                  <a:txBody>
                    <a:bodyPr/>
                    <a:lstStyle/>
                    <a:p>
                      <a:pPr algn="l" fontAlgn="b"/>
                      <a:endParaRPr lang="en-GB" sz="900" b="0" i="0" u="none" strike="noStrike" dirty="0">
                        <a:effectLst/>
                        <a:latin typeface="Arial" panose="020B0604020202020204" pitchFamily="34" charset="0"/>
                      </a:endParaRPr>
                    </a:p>
                  </a:txBody>
                  <a:tcPr marL="9036" marR="9036" marT="9036" marB="0" anchor="b"/>
                </a:tc>
                <a:extLst>
                  <a:ext uri="{0D108BD9-81ED-4DB2-BD59-A6C34878D82A}">
                    <a16:rowId xmlns:a16="http://schemas.microsoft.com/office/drawing/2014/main" val="180025674"/>
                  </a:ext>
                </a:extLst>
              </a:tr>
              <a:tr h="298182">
                <a:tc>
                  <a:txBody>
                    <a:bodyPr/>
                    <a:lstStyle/>
                    <a:p>
                      <a:pPr algn="r" fontAlgn="b"/>
                      <a:r>
                        <a:rPr lang="en-GB" sz="900" u="none" strike="noStrike" kern="1200" dirty="0">
                          <a:solidFill>
                            <a:schemeClr val="dk1"/>
                          </a:solidFill>
                          <a:effectLst/>
                          <a:latin typeface="+mn-lt"/>
                          <a:ea typeface="+mn-ea"/>
                          <a:cs typeface="+mn-cs"/>
                        </a:rPr>
                        <a:t>100</a:t>
                      </a:r>
                    </a:p>
                  </a:txBody>
                  <a:tcPr marL="9036" marR="9036" marT="9036" marB="0" anchor="b"/>
                </a:tc>
                <a:tc>
                  <a:txBody>
                    <a:bodyPr/>
                    <a:lstStyle/>
                    <a:p>
                      <a:pPr algn="r" fontAlgn="b"/>
                      <a:r>
                        <a:rPr lang="en-GB" sz="900" u="none" strike="noStrike" kern="1200" dirty="0">
                          <a:solidFill>
                            <a:schemeClr val="dk1"/>
                          </a:solidFill>
                          <a:effectLst/>
                          <a:latin typeface="+mn-lt"/>
                          <a:ea typeface="+mn-ea"/>
                          <a:cs typeface="+mn-cs"/>
                        </a:rPr>
                        <a:t>--</a:t>
                      </a:r>
                    </a:p>
                  </a:txBody>
                  <a:tcPr marL="9036" marR="9036" marT="9036" marB="0" anchor="b"/>
                </a:tc>
                <a:tc>
                  <a:txBody>
                    <a:bodyPr/>
                    <a:lstStyle/>
                    <a:p>
                      <a:pPr algn="r" fontAlgn="b"/>
                      <a:r>
                        <a:rPr lang="en-GB" sz="900" u="none" strike="noStrike" kern="1200" dirty="0">
                          <a:solidFill>
                            <a:schemeClr val="dk1"/>
                          </a:solidFill>
                          <a:effectLst/>
                          <a:latin typeface="+mn-lt"/>
                          <a:ea typeface="+mn-ea"/>
                          <a:cs typeface="+mn-cs"/>
                        </a:rPr>
                        <a:t>--</a:t>
                      </a:r>
                    </a:p>
                  </a:txBody>
                  <a:tcPr marL="9036" marR="9036" marT="9036" marB="0" anchor="b"/>
                </a:tc>
                <a:tc>
                  <a:txBody>
                    <a:bodyPr/>
                    <a:lstStyle/>
                    <a:p>
                      <a:pPr algn="r" fontAlgn="b"/>
                      <a:r>
                        <a:rPr lang="en-GB" sz="900" u="none" strike="noStrike" kern="1200" dirty="0">
                          <a:solidFill>
                            <a:schemeClr val="dk1"/>
                          </a:solidFill>
                          <a:effectLst/>
                          <a:latin typeface="+mn-lt"/>
                          <a:ea typeface="+mn-ea"/>
                          <a:cs typeface="+mn-cs"/>
                        </a:rPr>
                        <a:t>--</a:t>
                      </a:r>
                    </a:p>
                  </a:txBody>
                  <a:tcPr marL="9036" marR="9036" marT="9036" marB="0" anchor="b"/>
                </a:tc>
                <a:tc>
                  <a:txBody>
                    <a:bodyPr/>
                    <a:lstStyle/>
                    <a:p>
                      <a:pPr algn="l" fontAlgn="b"/>
                      <a:r>
                        <a:rPr lang="en-GB" sz="900" u="none" strike="noStrike" kern="1200" dirty="0">
                          <a:solidFill>
                            <a:schemeClr val="dk1"/>
                          </a:solidFill>
                          <a:effectLst/>
                          <a:latin typeface="+mn-lt"/>
                          <a:ea typeface="+mn-ea"/>
                          <a:cs typeface="+mn-cs"/>
                        </a:rPr>
                        <a:t>General discussion: removal of </a:t>
                      </a:r>
                      <a:r>
                        <a:rPr lang="en-GB" sz="900" u="none" strike="noStrike" kern="1200" dirty="0" err="1">
                          <a:solidFill>
                            <a:schemeClr val="dk1"/>
                          </a:solidFill>
                          <a:effectLst/>
                          <a:latin typeface="+mn-lt"/>
                          <a:ea typeface="+mn-ea"/>
                          <a:cs typeface="+mn-cs"/>
                        </a:rPr>
                        <a:t>phy</a:t>
                      </a:r>
                      <a:r>
                        <a:rPr lang="en-GB" sz="900" u="none" strike="noStrike" kern="1200" dirty="0">
                          <a:solidFill>
                            <a:schemeClr val="dk1"/>
                          </a:solidFill>
                          <a:effectLst/>
                          <a:latin typeface="+mn-lt"/>
                          <a:ea typeface="+mn-ea"/>
                          <a:cs typeface="+mn-cs"/>
                        </a:rPr>
                        <a:t> related parameters (CIDs 2270, 2028, 2027, 2237)</a:t>
                      </a:r>
                    </a:p>
                  </a:txBody>
                  <a:tcPr marL="9036" marR="9036" marT="9036" marB="0" anchor="b"/>
                </a:tc>
                <a:tc>
                  <a:txBody>
                    <a:bodyPr/>
                    <a:lstStyle/>
                    <a:p>
                      <a:pPr algn="l" fontAlgn="b"/>
                      <a:r>
                        <a:rPr lang="en-GB" sz="900" u="none" strike="noStrike" kern="1200" dirty="0">
                          <a:solidFill>
                            <a:schemeClr val="dk1"/>
                          </a:solidFill>
                          <a:effectLst/>
                          <a:latin typeface="+mn-lt"/>
                          <a:ea typeface="+mn-ea"/>
                          <a:cs typeface="+mn-cs"/>
                        </a:rPr>
                        <a:t>Morioka, McCann, de </a:t>
                      </a:r>
                      <a:r>
                        <a:rPr lang="en-GB" sz="900" u="none" strike="noStrike" kern="1200">
                          <a:solidFill>
                            <a:schemeClr val="dk1"/>
                          </a:solidFill>
                          <a:effectLst/>
                          <a:latin typeface="+mn-lt"/>
                          <a:ea typeface="+mn-ea"/>
                          <a:cs typeface="+mn-cs"/>
                        </a:rPr>
                        <a:t>la Oliva</a:t>
                      </a:r>
                      <a:endParaRPr lang="en-GB" sz="900" u="none" strike="noStrike" kern="1200" dirty="0">
                        <a:solidFill>
                          <a:schemeClr val="dk1"/>
                        </a:solidFill>
                        <a:effectLst/>
                        <a:latin typeface="+mn-lt"/>
                        <a:ea typeface="+mn-ea"/>
                        <a:cs typeface="+mn-cs"/>
                      </a:endParaRPr>
                    </a:p>
                  </a:txBody>
                  <a:tcPr marL="9036" marR="9036" marT="9036" marB="0" anchor="b"/>
                </a:tc>
                <a:tc>
                  <a:txBody>
                    <a:bodyPr/>
                    <a:lstStyle/>
                    <a:p>
                      <a:pPr algn="l" fontAlgn="b"/>
                      <a:endParaRPr lang="en-GB" sz="900" u="none" strike="noStrike" kern="1200" dirty="0">
                        <a:solidFill>
                          <a:schemeClr val="dk1"/>
                        </a:solidFill>
                        <a:effectLst/>
                        <a:latin typeface="+mn-lt"/>
                        <a:ea typeface="+mn-ea"/>
                        <a:cs typeface="+mn-cs"/>
                      </a:endParaRPr>
                    </a:p>
                  </a:txBody>
                  <a:tcPr marL="9036" marR="9036" marT="9036" marB="0" anchor="b"/>
                </a:tc>
                <a:extLst>
                  <a:ext uri="{0D108BD9-81ED-4DB2-BD59-A6C34878D82A}">
                    <a16:rowId xmlns:a16="http://schemas.microsoft.com/office/drawing/2014/main" val="115539769"/>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3622</TotalTime>
  <Words>2452</Words>
  <Application>Microsoft Macintosh PowerPoint</Application>
  <PresentationFormat>On-screen Show (16:9)</PresentationFormat>
  <Paragraphs>351</Paragraphs>
  <Slides>31</Slides>
  <Notes>2</Notes>
  <HiddenSlides>2</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Calibri</vt:lpstr>
      <vt:lpstr>Monotype Sorts</vt:lpstr>
      <vt:lpstr>Times New Roman</vt:lpstr>
      <vt:lpstr>802-11-BCS-Chair-Slides-Template</vt:lpstr>
      <vt:lpstr>Document</vt:lpstr>
      <vt:lpstr>Agenda TGbc Telco January 04,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Announcements</vt:lpstr>
      <vt:lpstr>Editor’s Report</vt:lpstr>
      <vt:lpstr>Submissions</vt:lpstr>
      <vt:lpstr>Status Quo Comment Resolution process</vt:lpstr>
      <vt:lpstr>Status Quo comment resolution process</vt:lpstr>
      <vt:lpstr>AOB</vt:lpstr>
      <vt:lpstr>Merry Christmas and Happy Holliday</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343</cp:revision>
  <cp:lastPrinted>1601-01-01T00:00:00Z</cp:lastPrinted>
  <dcterms:created xsi:type="dcterms:W3CDTF">2020-02-25T15:01:23Z</dcterms:created>
  <dcterms:modified xsi:type="dcterms:W3CDTF">2022-01-03T14:30:50Z</dcterms:modified>
  <cp:category/>
</cp:coreProperties>
</file>