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5"/>
  </p:notesMasterIdLst>
  <p:handoutMasterIdLst>
    <p:handoutMasterId r:id="rId46"/>
  </p:handoutMasterIdLst>
  <p:sldIdLst>
    <p:sldId id="720" r:id="rId2"/>
    <p:sldId id="736" r:id="rId3"/>
    <p:sldId id="737" r:id="rId4"/>
    <p:sldId id="1159" r:id="rId5"/>
    <p:sldId id="738" r:id="rId6"/>
    <p:sldId id="739" r:id="rId7"/>
    <p:sldId id="741" r:id="rId8"/>
    <p:sldId id="740" r:id="rId9"/>
    <p:sldId id="1061" r:id="rId10"/>
    <p:sldId id="1062" r:id="rId11"/>
    <p:sldId id="1063" r:id="rId12"/>
    <p:sldId id="742" r:id="rId13"/>
    <p:sldId id="793" r:id="rId14"/>
    <p:sldId id="833" r:id="rId15"/>
    <p:sldId id="1189" r:id="rId16"/>
    <p:sldId id="753" r:id="rId17"/>
    <p:sldId id="885" r:id="rId18"/>
    <p:sldId id="935" r:id="rId19"/>
    <p:sldId id="1107" r:id="rId20"/>
    <p:sldId id="1142" r:id="rId21"/>
    <p:sldId id="1181" r:id="rId22"/>
    <p:sldId id="1188" r:id="rId23"/>
    <p:sldId id="1194" r:id="rId24"/>
    <p:sldId id="1195" r:id="rId25"/>
    <p:sldId id="1190" r:id="rId26"/>
    <p:sldId id="1191" r:id="rId27"/>
    <p:sldId id="1196" r:id="rId28"/>
    <p:sldId id="1197" r:id="rId29"/>
    <p:sldId id="1192" r:id="rId30"/>
    <p:sldId id="1193" r:id="rId31"/>
    <p:sldId id="1198" r:id="rId32"/>
    <p:sldId id="1199" r:id="rId33"/>
    <p:sldId id="1200" r:id="rId34"/>
    <p:sldId id="1201" r:id="rId35"/>
    <p:sldId id="1202" r:id="rId36"/>
    <p:sldId id="1182" r:id="rId37"/>
    <p:sldId id="1183" r:id="rId38"/>
    <p:sldId id="1207" r:id="rId39"/>
    <p:sldId id="1187" r:id="rId40"/>
    <p:sldId id="1205" r:id="rId41"/>
    <p:sldId id="1206" r:id="rId42"/>
    <p:sldId id="1203" r:id="rId43"/>
    <p:sldId id="1204" r:id="rId4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93" autoAdjust="0"/>
    <p:restoredTop sz="95405"/>
  </p:normalViewPr>
  <p:slideViewPr>
    <p:cSldViewPr showGuides="1">
      <p:cViewPr varScale="1">
        <p:scale>
          <a:sx n="78" d="100"/>
          <a:sy n="78" d="100"/>
        </p:scale>
        <p:origin x="192"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Jan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altLang="zh-CN" dirty="0" smtClean="0"/>
              <a:t>Dec</a:t>
            </a:r>
            <a:r>
              <a:rPr lang="en-US" dirty="0" smtClean="0"/>
              <a:t> 2021</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Jan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/2000</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r4</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055-00-00bd-ieee-802-11bd-dec-2021-jan-2022-meeting-minutes.docx" TargetMode="External"/><Relationship Id="rId2" Type="http://schemas.openxmlformats.org/officeDocument/2006/relationships/hyperlink" Target="https://mentor.ieee.org/802.11/dcn/21/11-21-1863-00-00bd-tgbd-november-plenary-2021-teleconference-minut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Jan Interim</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2022-1-12</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367"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xmlns=""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Registration for the January 802.11 Interim session</a:t>
            </a:r>
            <a:endParaRPr lang="zh-CN" altLang="en-US" sz="3200"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sz="2400" dirty="0"/>
              <a:t>This meeting is part of the January IEEE 802 Wireless Interim session</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You must pay the registration fee in order to attend</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have not already done so, you can register </a:t>
            </a:r>
            <a:r>
              <a:rPr lang="en-US" altLang="zh-CN" sz="2400" dirty="0">
                <a:hlinkClick r:id="rId2"/>
              </a:rPr>
              <a:t>here</a:t>
            </a:r>
            <a:r>
              <a:rPr lang="en-US" altLang="zh-CN" sz="2400" dirty="0"/>
              <a:t> or follow the registration link here </a:t>
            </a:r>
            <a:r>
              <a:rPr lang="en-US" altLang="zh-CN" sz="2400" dirty="0">
                <a:hlinkClick r:id="rId3"/>
              </a:rPr>
              <a:t>https://grouper.ieee.org/groups/802/11/Meetings/Meeting_Plan.html</a:t>
            </a:r>
            <a:endParaRPr lang="en-US" altLang="zh-CN" sz="2400" dirty="0"/>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do not intend to register for this session you must leave this meeting and, if you have logged attendance on IMAT, email the 802.11 chair or vice chairs to have your attendance </a:t>
            </a:r>
            <a:r>
              <a:rPr lang="en-US" altLang="zh-CN" sz="2400" dirty="0" smtClean="0"/>
              <a:t>cancelled</a:t>
            </a:r>
            <a:endParaRPr lang="en-US" altLang="zh-CN"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Jan 2022</a:t>
            </a:r>
            <a:endParaRPr lang="en-US" dirty="0"/>
          </a:p>
        </p:txBody>
      </p:sp>
    </p:spTree>
    <p:extLst>
      <p:ext uri="{BB962C8B-B14F-4D97-AF65-F5344CB8AC3E}">
        <p14:creationId xmlns:p14="http://schemas.microsoft.com/office/powerpoint/2010/main" val="1392920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err="1" smtClean="0"/>
              <a:t>TGbd</a:t>
            </a:r>
            <a:r>
              <a:rPr lang="en-US" altLang="zh-CN" sz="3200" dirty="0" smtClean="0"/>
              <a:t> Session Plan during IEEE 802.11 Jan Interim 2022</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2132253" y="2252296"/>
            <a:ext cx="9143760" cy="2929258"/>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400" dirty="0" smtClean="0">
                <a:solidFill>
                  <a:schemeClr val="bg1">
                    <a:lumMod val="85000"/>
                  </a:schemeClr>
                </a:solidFill>
                <a:cs typeface="+mn-ea"/>
                <a:sym typeface="+mn-ea"/>
              </a:rPr>
              <a:t>Jan 18</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2022, 	9:00am ~ 11:00am, ET</a:t>
            </a:r>
          </a:p>
          <a:p>
            <a:pPr marL="342900" indent="-342900" eaLnBrk="1" hangingPunct="1">
              <a:spcAft>
                <a:spcPts val="600"/>
              </a:spcAft>
              <a:buFont typeface="Arial" panose="020B0604020202020204" pitchFamily="34" charset="0"/>
              <a:buChar char="•"/>
            </a:pPr>
            <a:r>
              <a:rPr lang="en-US" altLang="zh-CN" sz="2400" dirty="0" smtClean="0">
                <a:solidFill>
                  <a:schemeClr val="bg1">
                    <a:lumMod val="85000"/>
                  </a:schemeClr>
                </a:solidFill>
                <a:cs typeface="+mn-ea"/>
                <a:sym typeface="+mn-ea"/>
              </a:rPr>
              <a:t>Jan 19</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a:t>
            </a:r>
            <a:r>
              <a:rPr lang="en-US" altLang="zh-CN" sz="2400" dirty="0">
                <a:solidFill>
                  <a:schemeClr val="bg1">
                    <a:lumMod val="85000"/>
                  </a:schemeClr>
                </a:solidFill>
                <a:cs typeface="+mn-ea"/>
                <a:sym typeface="+mn-ea"/>
              </a:rPr>
              <a:t>2022, 	</a:t>
            </a:r>
            <a:r>
              <a:rPr lang="en-US" altLang="zh-CN" sz="2400" dirty="0" smtClean="0">
                <a:solidFill>
                  <a:schemeClr val="bg1">
                    <a:lumMod val="85000"/>
                  </a:schemeClr>
                </a:solidFill>
                <a:cs typeface="+mn-ea"/>
                <a:sym typeface="+mn-ea"/>
              </a:rPr>
              <a:t>11:15am </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13:15, </a:t>
            </a:r>
            <a:r>
              <a:rPr lang="en-US" altLang="zh-CN" sz="2400" dirty="0">
                <a:solidFill>
                  <a:schemeClr val="bg1">
                    <a:lumMod val="85000"/>
                  </a:schemeClr>
                </a:solidFill>
                <a:cs typeface="+mn-ea"/>
                <a:sym typeface="+mn-ea"/>
              </a:rPr>
              <a:t>ET</a:t>
            </a:r>
          </a:p>
          <a:p>
            <a:pPr marL="342900" indent="-342900" eaLnBrk="1" hangingPunct="1">
              <a:spcAft>
                <a:spcPts val="600"/>
              </a:spcAft>
              <a:buFont typeface="Arial" panose="020B0604020202020204" pitchFamily="34" charset="0"/>
              <a:buChar char="•"/>
            </a:pPr>
            <a:r>
              <a:rPr lang="en-US" altLang="zh-CN" sz="2400" dirty="0" smtClean="0">
                <a:solidFill>
                  <a:schemeClr val="bg1">
                    <a:lumMod val="85000"/>
                  </a:schemeClr>
                </a:solidFill>
                <a:cs typeface="+mn-ea"/>
                <a:sym typeface="+mn-ea"/>
              </a:rPr>
              <a:t>Jan 20</a:t>
            </a:r>
            <a:r>
              <a:rPr lang="en-US" altLang="zh-CN" sz="2400" baseline="30000" dirty="0" smtClean="0">
                <a:solidFill>
                  <a:schemeClr val="bg1">
                    <a:lumMod val="85000"/>
                  </a:schemeClr>
                </a:solidFill>
                <a:cs typeface="+mn-ea"/>
                <a:sym typeface="+mn-ea"/>
              </a:rPr>
              <a:t>th</a:t>
            </a:r>
            <a:r>
              <a:rPr lang="en-US" altLang="zh-CN" sz="2400" dirty="0">
                <a:solidFill>
                  <a:schemeClr val="bg1">
                    <a:lumMod val="85000"/>
                  </a:schemeClr>
                </a:solidFill>
                <a:cs typeface="+mn-ea"/>
                <a:sym typeface="+mn-ea"/>
              </a:rPr>
              <a:t>, 2022, 	</a:t>
            </a:r>
            <a:r>
              <a:rPr lang="en-US" altLang="zh-CN" sz="2400" dirty="0" smtClean="0">
                <a:solidFill>
                  <a:schemeClr val="bg1">
                    <a:lumMod val="85000"/>
                  </a:schemeClr>
                </a:solidFill>
                <a:cs typeface="+mn-ea"/>
                <a:sym typeface="+mn-ea"/>
              </a:rPr>
              <a:t>19:00 </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21:00am</a:t>
            </a:r>
            <a:r>
              <a:rPr lang="en-US" altLang="zh-CN" sz="2400" dirty="0">
                <a:solidFill>
                  <a:schemeClr val="bg1">
                    <a:lumMod val="85000"/>
                  </a:schemeClr>
                </a:solidFill>
                <a:cs typeface="+mn-ea"/>
                <a:sym typeface="+mn-ea"/>
              </a:rPr>
              <a:t>, ET</a:t>
            </a:r>
          </a:p>
          <a:p>
            <a:pPr marL="342900" indent="-342900" eaLnBrk="1" hangingPunct="1">
              <a:spcAft>
                <a:spcPts val="600"/>
              </a:spcAft>
              <a:buFont typeface="Arial" panose="020B0604020202020204" pitchFamily="34" charset="0"/>
              <a:buChar char="•"/>
            </a:pPr>
            <a:r>
              <a:rPr lang="en-US" altLang="zh-CN" sz="2400" dirty="0" smtClean="0">
                <a:solidFill>
                  <a:schemeClr val="bg1">
                    <a:lumMod val="85000"/>
                  </a:schemeClr>
                </a:solidFill>
                <a:cs typeface="+mn-ea"/>
                <a:sym typeface="+mn-ea"/>
              </a:rPr>
              <a:t>Jan 21</a:t>
            </a:r>
            <a:r>
              <a:rPr lang="en-US" altLang="zh-CN" sz="2400" baseline="30000" dirty="0" smtClean="0">
                <a:solidFill>
                  <a:schemeClr val="bg1">
                    <a:lumMod val="85000"/>
                  </a:schemeClr>
                </a:solidFill>
                <a:cs typeface="+mn-ea"/>
                <a:sym typeface="+mn-ea"/>
              </a:rPr>
              <a:t>st</a:t>
            </a:r>
            <a:r>
              <a:rPr lang="en-US" altLang="zh-CN" sz="2400" dirty="0" smtClean="0">
                <a:solidFill>
                  <a:schemeClr val="bg1">
                    <a:lumMod val="85000"/>
                  </a:schemeClr>
                </a:solidFill>
                <a:cs typeface="+mn-ea"/>
                <a:sym typeface="+mn-ea"/>
              </a:rPr>
              <a:t>, </a:t>
            </a:r>
            <a:r>
              <a:rPr lang="en-US" altLang="zh-CN" sz="2400" dirty="0">
                <a:solidFill>
                  <a:schemeClr val="bg1">
                    <a:lumMod val="85000"/>
                  </a:schemeClr>
                </a:solidFill>
                <a:cs typeface="+mn-ea"/>
                <a:sym typeface="+mn-ea"/>
              </a:rPr>
              <a:t>2022, 	9:00am ~ 11:00am, ET</a:t>
            </a:r>
          </a:p>
          <a:p>
            <a:pPr marL="0" indent="0" eaLnBrk="1" hangingPunct="1">
              <a:spcAft>
                <a:spcPts val="600"/>
              </a:spcAft>
            </a:pPr>
            <a:endParaRPr lang="en-US" altLang="zh-CN" sz="2400" dirty="0">
              <a:solidFill>
                <a:srgbClr val="00B050"/>
              </a:solidFill>
              <a:cs typeface="+mn-ea"/>
              <a:sym typeface="+mn-ea"/>
            </a:endParaRPr>
          </a:p>
          <a:p>
            <a:pPr eaLnBrk="1" hangingPunct="1">
              <a:spcAft>
                <a:spcPts val="600"/>
              </a:spcAft>
            </a:pPr>
            <a:endParaRPr lang="en-US" altLang="zh-CN" sz="2400" dirty="0">
              <a:solidFill>
                <a:srgbClr val="00B050"/>
              </a:solidFill>
              <a:cs typeface="+mn-ea"/>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graphicFrame>
        <p:nvGraphicFramePr>
          <p:cNvPr id="7" name="表格 6"/>
          <p:cNvGraphicFramePr>
            <a:graphicFrameLocks noGrp="1"/>
          </p:cNvGraphicFramePr>
          <p:nvPr>
            <p:custDataLst>
              <p:tags r:id="rId1"/>
            </p:custDataLst>
            <p:extLst>
              <p:ext uri="{D42A27DB-BD31-4B8C-83A1-F6EECF244321}">
                <p14:modId xmlns:p14="http://schemas.microsoft.com/office/powerpoint/2010/main" val="2186194516"/>
              </p:ext>
            </p:extLst>
          </p:nvPr>
        </p:nvGraphicFramePr>
        <p:xfrm>
          <a:off x="1447922" y="1600248"/>
          <a:ext cx="9637599" cy="466344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 11-21/1303r4, 11-21/1326r8,</a:t>
                      </a:r>
                      <a:r>
                        <a:rPr lang="en-US" altLang="zh-CN" sz="1200" baseline="0" dirty="0" smtClean="0">
                          <a:solidFill>
                            <a:schemeClr val="tx1"/>
                          </a:solidFill>
                        </a:rPr>
                        <a:t> 11-21/1622r4, 11-21/1623r4, 11-21/1998r2,</a:t>
                      </a:r>
                      <a:r>
                        <a:rPr lang="en-US" altLang="zh-CN" sz="1200" baseline="0" dirty="0" smtClean="0">
                          <a:solidFill>
                            <a:srgbClr val="0070C0"/>
                          </a:solidFill>
                        </a:rPr>
                        <a:t> </a:t>
                      </a:r>
                      <a:r>
                        <a:rPr lang="en-US" altLang="zh-CN" sz="1200" baseline="0" dirty="0" smtClean="0">
                          <a:solidFill>
                            <a:schemeClr val="tx1"/>
                          </a:solidFill>
                        </a:rPr>
                        <a:t>11-21/1999r3, </a:t>
                      </a:r>
                      <a:r>
                        <a:rPr lang="en-US" altLang="zh-CN" sz="1200" baseline="0" dirty="0" smtClean="0">
                          <a:solidFill>
                            <a:srgbClr val="0070C0"/>
                          </a:solidFill>
                        </a:rPr>
                        <a:t>11-2I/2000r4</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11-21/1138r0, 11-21/1468r0, 11-21/1544r0, 11-21/1769r0, 11/21/1863r0</a:t>
                      </a:r>
                      <a:endParaRPr lang="en-US" altLang="zh-CN" sz="1200" dirty="0" smtClean="0">
                        <a:solidFill>
                          <a:schemeClr val="tx1"/>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11-19/2045r15 </a:t>
                      </a:r>
                      <a:r>
                        <a:rPr lang="en-US" altLang="zh-CN" sz="1200" dirty="0" smtClean="0">
                          <a:solidFill>
                            <a:srgbClr val="0070C0"/>
                          </a:solidFill>
                        </a:rPr>
                        <a:t>(</a:t>
                      </a:r>
                      <a:r>
                        <a:rPr lang="en-US" altLang="zh-CN" sz="1200" dirty="0" smtClean="0">
                          <a:solidFill>
                            <a:srgbClr val="0070C0"/>
                          </a:solidFill>
                        </a:rPr>
                        <a:t>D3.0</a:t>
                      </a:r>
                      <a:r>
                        <a:rPr lang="en-US" altLang="zh-CN" sz="1200" dirty="0" smtClean="0">
                          <a:solidFill>
                            <a:srgbClr val="0070C0"/>
                          </a:solidFill>
                        </a:rPr>
                        <a:t>)</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11-21/1296r6 (LB254), </a:t>
                      </a:r>
                      <a:r>
                        <a:rPr lang="en-US" altLang="zh-CN" sz="1200" dirty="0" smtClean="0">
                          <a:solidFill>
                            <a:srgbClr val="0070C0"/>
                          </a:solidFill>
                        </a:rPr>
                        <a:t>11-21/2018r4 </a:t>
                      </a:r>
                      <a:r>
                        <a:rPr lang="en-US" altLang="zh-CN" sz="1200" dirty="0" smtClean="0">
                          <a:solidFill>
                            <a:srgbClr val="0070C0"/>
                          </a:solidFill>
                        </a:rPr>
                        <a:t>(LB259)</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a:t>
            </a:r>
            <a:r>
              <a:rPr lang="en-US" altLang="en-US" sz="2000" kern="0" dirty="0" smtClean="0">
                <a:solidFill>
                  <a:srgbClr val="00B050"/>
                </a:solidFill>
                <a:sym typeface="+mn-ea"/>
              </a:rPr>
              <a:t>SA </a:t>
            </a:r>
            <a:r>
              <a:rPr lang="en-US" altLang="en-US" sz="2000" kern="0" dirty="0">
                <a:solidFill>
                  <a:srgbClr val="00B050"/>
                </a:solidFill>
                <a:sym typeface="+mn-ea"/>
              </a:rPr>
              <a:t>Ballot Pool				</a:t>
            </a:r>
            <a:r>
              <a:rPr lang="en-US" altLang="en-US" sz="2000" kern="0" dirty="0" smtClean="0">
                <a:solidFill>
                  <a:srgbClr val="00B050"/>
                </a:solidFill>
                <a:sym typeface="+mn-ea"/>
              </a:rPr>
              <a:t>	</a:t>
            </a:r>
            <a:r>
              <a:rPr lang="en-US" altLang="en-US" sz="2000" kern="0" dirty="0" smtClean="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a:t>
            </a:r>
            <a:r>
              <a:rPr lang="en-US" altLang="en-US" sz="2000" kern="0" dirty="0" smtClean="0">
                <a:solidFill>
                  <a:srgbClr val="00B050"/>
                </a:solidFill>
                <a:sym typeface="+mn-ea"/>
              </a:rPr>
              <a:t>Dec</a:t>
            </a:r>
            <a:r>
              <a:rPr lang="en-US" altLang="en-US" sz="2000" kern="0" dirty="0" smtClean="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u="sng" kern="0" dirty="0" smtClean="0">
                <a:solidFill>
                  <a:srgbClr val="0070C0"/>
                </a:solidFill>
                <a:sym typeface="+mn-ea"/>
              </a:rPr>
              <a:t>D4.0 LB recirculation					Mar 2022</a:t>
            </a:r>
          </a:p>
          <a:p>
            <a:pPr lvl="1" defTabSz="337185">
              <a:buFont typeface="Arial" panose="020B0604020202020204" pitchFamily="34" charset="0"/>
              <a:buChar char="•"/>
              <a:defRPr/>
            </a:pPr>
            <a:r>
              <a:rPr lang="en-US" altLang="en-US" sz="2000" u="sng" kern="0" dirty="0" smtClean="0">
                <a:solidFill>
                  <a:srgbClr val="0070C0"/>
                </a:solidFill>
                <a:sym typeface="+mn-ea"/>
              </a:rPr>
              <a:t>D4.0 LB unchanged </a:t>
            </a:r>
            <a:r>
              <a:rPr lang="en-US" altLang="en-US" sz="2000" u="sng" kern="0" dirty="0">
                <a:solidFill>
                  <a:srgbClr val="0070C0"/>
                </a:solidFill>
                <a:sym typeface="+mn-ea"/>
              </a:rPr>
              <a:t>recirculation 		</a:t>
            </a:r>
            <a:r>
              <a:rPr lang="en-US" altLang="en-US" sz="2000" u="sng" kern="0" dirty="0" smtClean="0">
                <a:solidFill>
                  <a:srgbClr val="0070C0"/>
                </a:solidFill>
                <a:sym typeface="+mn-ea"/>
              </a:rPr>
              <a:t>Mar 2022</a:t>
            </a:r>
            <a:endParaRPr lang="en-US" altLang="en-US" sz="2000" u="sng" kern="0" dirty="0">
              <a:solidFill>
                <a:srgbClr val="0070C0"/>
              </a:solidFill>
            </a:endParaRPr>
          </a:p>
          <a:p>
            <a:pPr lvl="1" defTabSz="337185">
              <a:buFont typeface="Arial" panose="020B0604020202020204" pitchFamily="34" charset="0"/>
              <a:buChar char="•"/>
              <a:defRPr/>
            </a:pPr>
            <a:r>
              <a:rPr lang="en-US" altLang="en-US" sz="2000" kern="0" dirty="0">
                <a:solidFill>
                  <a:schemeClr val="tx1"/>
                </a:solidFill>
                <a:sym typeface="+mn-ea"/>
              </a:rPr>
              <a:t>Initial </a:t>
            </a:r>
            <a:r>
              <a:rPr lang="en-US" altLang="en-US" sz="2000" kern="0" dirty="0" smtClean="0">
                <a:solidFill>
                  <a:schemeClr val="tx1"/>
                </a:solidFill>
                <a:sym typeface="+mn-ea"/>
              </a:rPr>
              <a:t>SA Ballot </a:t>
            </a:r>
            <a:r>
              <a:rPr lang="en-US" altLang="en-US" sz="2000" kern="0" dirty="0">
                <a:solidFill>
                  <a:schemeClr val="tx1"/>
                </a:solidFill>
                <a:sym typeface="+mn-ea"/>
              </a:rPr>
              <a:t>(D4.0)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fontScale="92500" lnSpcReduction="10000"/>
          </a:bodyPr>
          <a:lstStyle/>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11-21/2034, lb259-cr-clause-32-2-2-and-Annex-B, Bo Sun (ZTE Corporation)</a:t>
            </a:r>
          </a:p>
          <a:p>
            <a:pPr marL="800100" lvl="1" indent="-342900">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11-22/0033, D3.0 Comment Resolution Annex C MIB, Hiroyuki </a:t>
            </a:r>
            <a:r>
              <a:rPr lang="en-US" altLang="zh-CN" sz="1600" dirty="0" err="1" smtClean="0">
                <a:solidFill>
                  <a:srgbClr val="00B050"/>
                </a:solidFill>
                <a:latin typeface="Calibri" panose="020F0502020204030204" pitchFamily="34" charset="0"/>
                <a:cs typeface="Calibri" panose="020F0502020204030204" pitchFamily="34" charset="0"/>
              </a:rPr>
              <a:t>Motozuka</a:t>
            </a:r>
            <a:r>
              <a:rPr lang="en-US" altLang="zh-CN" sz="1600" dirty="0" smtClean="0">
                <a:solidFill>
                  <a:srgbClr val="00B050"/>
                </a:solidFill>
                <a:latin typeface="Calibri" panose="020F0502020204030204" pitchFamily="34" charset="0"/>
                <a:cs typeface="Calibri" panose="020F0502020204030204" pitchFamily="34" charset="0"/>
              </a:rPr>
              <a:t> (Panasonic)</a:t>
            </a:r>
          </a:p>
          <a:p>
            <a:pPr marL="800100" lvl="1" indent="-342900">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11-22/0007, lb259-comment-resolution, Stephan Sand (German Aerospace Center (DLR))</a:t>
            </a:r>
          </a:p>
          <a:p>
            <a:pPr marL="800100" lvl="1" indent="-342900">
              <a:buFontTx/>
              <a:buChar char="•"/>
              <a:defRPr/>
            </a:pPr>
            <a:r>
              <a:rPr lang="en-US" altLang="zh-CN" sz="1600" dirty="0">
                <a:solidFill>
                  <a:srgbClr val="00B050"/>
                </a:solidFill>
                <a:latin typeface="Calibri" panose="020F0502020204030204" pitchFamily="34" charset="0"/>
                <a:cs typeface="Calibri" panose="020F0502020204030204" pitchFamily="34" charset="0"/>
              </a:rPr>
              <a:t>11-22/15, Resolutions to Editorial Comments Part 1,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a:solidFill>
                  <a:srgbClr val="00B050"/>
                </a:solidFill>
                <a:latin typeface="Calibri" panose="020F0502020204030204" pitchFamily="34" charset="0"/>
                <a:cs typeface="Calibri" panose="020F0502020204030204" pitchFamily="34" charset="0"/>
              </a:rPr>
              <a:t>11-22/16, Resolutions to Editorial Comments Part 2,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a:solidFill>
                  <a:srgbClr val="00B050"/>
                </a:solidFill>
                <a:latin typeface="Calibri" panose="020F0502020204030204" pitchFamily="34" charset="0"/>
                <a:cs typeface="Calibri" panose="020F0502020204030204" pitchFamily="34" charset="0"/>
              </a:rPr>
              <a:t>11-22/17, Resolutions to Annex C,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a:solidFill>
                  <a:srgbClr val="00B050"/>
                </a:solidFill>
                <a:latin typeface="Calibri" panose="020F0502020204030204" pitchFamily="34" charset="0"/>
                <a:cs typeface="Calibri" panose="020F0502020204030204" pitchFamily="34" charset="0"/>
              </a:rPr>
              <a:t>11-22/18, Resolutions to Resolutions to NGV PHY Introduction to Mathematical description of signals,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a:solidFill>
                  <a:srgbClr val="00B050"/>
                </a:solidFill>
                <a:latin typeface="Calibri" panose="020F0502020204030204" pitchFamily="34" charset="0"/>
                <a:cs typeface="Calibri" panose="020F0502020204030204" pitchFamily="34" charset="0"/>
              </a:rPr>
              <a:t>11-22/19, Resolutions to Resolutions to NGV preamble and NGV receive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a:solidFill>
                  <a:srgbClr val="00B050"/>
                </a:solidFill>
                <a:latin typeface="Calibri" panose="020F0502020204030204" pitchFamily="34" charset="0"/>
                <a:cs typeface="Calibri" panose="020F0502020204030204" pitchFamily="34" charset="0"/>
              </a:rPr>
              <a:t>11-22/20, Visio for Fig32-7 transmitter block diagram for the data field of an NGV transmission,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11-22/0112, some-clause-3-comment-resolutions-for-lb-259, Joseph Levy (</a:t>
            </a:r>
            <a:r>
              <a:rPr lang="en-US" altLang="zh-CN" sz="1600" dirty="0" err="1" smtClean="0">
                <a:solidFill>
                  <a:srgbClr val="00B050"/>
                </a:solidFill>
                <a:latin typeface="Calibri" panose="020F0502020204030204" pitchFamily="34" charset="0"/>
                <a:cs typeface="Calibri" panose="020F0502020204030204" pitchFamily="34" charset="0"/>
              </a:rPr>
              <a:t>InterDigital</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11-22/0111</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some-clause-5/6-comment-resolutions-for-lb-259</a:t>
            </a:r>
            <a:r>
              <a:rPr lang="en-US" altLang="zh-CN" sz="1600" dirty="0">
                <a:solidFill>
                  <a:srgbClr val="00B050"/>
                </a:solidFill>
                <a:latin typeface="Calibri" panose="020F0502020204030204" pitchFamily="34" charset="0"/>
                <a:cs typeface="Calibri" panose="020F0502020204030204" pitchFamily="34" charset="0"/>
              </a:rPr>
              <a:t>, Joseph Levy (</a:t>
            </a:r>
            <a:r>
              <a:rPr lang="en-US" altLang="zh-CN" sz="1600" dirty="0" err="1" smtClean="0">
                <a:solidFill>
                  <a:srgbClr val="00B050"/>
                </a:solidFill>
                <a:latin typeface="Calibri" panose="020F0502020204030204" pitchFamily="34" charset="0"/>
                <a:cs typeface="Calibri" panose="020F0502020204030204" pitchFamily="34" charset="0"/>
              </a:rPr>
              <a:t>InterDigital</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a:solidFill>
                  <a:srgbClr val="00B050"/>
                </a:solidFill>
                <a:latin typeface="Calibri" panose="020F0502020204030204" pitchFamily="34" charset="0"/>
                <a:cs typeface="Calibri" panose="020F0502020204030204" pitchFamily="34" charset="0"/>
              </a:rPr>
              <a:t>11-22/0047, D3.0 comment resolution </a:t>
            </a:r>
            <a:r>
              <a:rPr lang="en-US" altLang="zh-CN" sz="1600" dirty="0" smtClean="0">
                <a:solidFill>
                  <a:srgbClr val="00B050"/>
                </a:solidFill>
                <a:latin typeface="Calibri" panose="020F0502020204030204" pitchFamily="34" charset="0"/>
                <a:cs typeface="Calibri" panose="020F0502020204030204" pitchFamily="34" charset="0"/>
              </a:rPr>
              <a:t>31.1, </a:t>
            </a:r>
            <a:r>
              <a:rPr lang="en-US" altLang="zh-CN" sz="1600" dirty="0" err="1" smtClean="0">
                <a:solidFill>
                  <a:srgbClr val="00B050"/>
                </a:solidFill>
                <a:latin typeface="Calibri" panose="020F0502020204030204" pitchFamily="34" charset="0"/>
                <a:cs typeface="Calibri" panose="020F0502020204030204" pitchFamily="34" charset="0"/>
              </a:rPr>
              <a:t>Liwen</a:t>
            </a:r>
            <a:r>
              <a:rPr lang="en-US" altLang="zh-CN" sz="1600" dirty="0" smtClean="0">
                <a:solidFill>
                  <a:srgbClr val="00B050"/>
                </a:solidFill>
                <a:latin typeface="Calibri" panose="020F0502020204030204" pitchFamily="34" charset="0"/>
                <a:cs typeface="Calibri" panose="020F0502020204030204" pitchFamily="34" charset="0"/>
              </a:rPr>
              <a:t> Chu (NXP)</a:t>
            </a:r>
            <a:endParaRPr lang="en-US" altLang="zh-CN" sz="1600" dirty="0">
              <a:solidFill>
                <a:srgbClr val="00B050"/>
              </a:solidFill>
              <a:latin typeface="Calibri" panose="020F0502020204030204" pitchFamily="34" charset="0"/>
              <a:cs typeface="Calibri" panose="020F0502020204030204" pitchFamily="34" charset="0"/>
            </a:endParaRPr>
          </a:p>
          <a:p>
            <a:pPr marL="800100" lvl="1" indent="-342900">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11-22/0048, </a:t>
            </a:r>
            <a:r>
              <a:rPr lang="en-US" altLang="zh-CN" sz="1600" dirty="0">
                <a:solidFill>
                  <a:srgbClr val="00B050"/>
                </a:solidFill>
                <a:latin typeface="Calibri" panose="020F0502020204030204" pitchFamily="34" charset="0"/>
                <a:cs typeface="Calibri" panose="020F0502020204030204" pitchFamily="34" charset="0"/>
              </a:rPr>
              <a:t>D3.0 comment resolution </a:t>
            </a:r>
            <a:r>
              <a:rPr lang="en-US" altLang="zh-CN" sz="1600" dirty="0" smtClean="0">
                <a:solidFill>
                  <a:srgbClr val="00B050"/>
                </a:solidFill>
                <a:latin typeface="Calibri" panose="020F0502020204030204" pitchFamily="34" charset="0"/>
                <a:cs typeface="Calibri" panose="020F0502020204030204" pitchFamily="34" charset="0"/>
              </a:rPr>
              <a:t>5.3.2, </a:t>
            </a:r>
            <a:r>
              <a:rPr lang="en-US" altLang="zh-CN" sz="1600" dirty="0" err="1">
                <a:solidFill>
                  <a:srgbClr val="00B050"/>
                </a:solidFill>
                <a:latin typeface="Calibri" panose="020F0502020204030204" pitchFamily="34" charset="0"/>
                <a:cs typeface="Calibri" panose="020F0502020204030204" pitchFamily="34" charset="0"/>
              </a:rPr>
              <a:t>Liwen</a:t>
            </a:r>
            <a:r>
              <a:rPr lang="en-US" altLang="zh-CN" sz="1600" dirty="0">
                <a:solidFill>
                  <a:srgbClr val="00B050"/>
                </a:solidFill>
                <a:latin typeface="Calibri" panose="020F0502020204030204" pitchFamily="34" charset="0"/>
                <a:cs typeface="Calibri" panose="020F0502020204030204" pitchFamily="34" charset="0"/>
              </a:rPr>
              <a:t> Chu (</a:t>
            </a:r>
            <a:r>
              <a:rPr lang="en-US" altLang="zh-CN" sz="1600" dirty="0" smtClean="0">
                <a:solidFill>
                  <a:srgbClr val="00B050"/>
                </a:solidFill>
                <a:latin typeface="Calibri" panose="020F0502020204030204" pitchFamily="34" charset="0"/>
                <a:cs typeface="Calibri" panose="020F0502020204030204" pitchFamily="34" charset="0"/>
              </a:rPr>
              <a:t>NXP)</a:t>
            </a:r>
          </a:p>
          <a:p>
            <a:pPr marL="800100" lvl="1" indent="-342900">
              <a:buFontTx/>
              <a:buChar char="•"/>
              <a:defRPr/>
            </a:pPr>
            <a:r>
              <a:rPr lang="en-US" altLang="zh-CN" sz="1600" dirty="0">
                <a:solidFill>
                  <a:srgbClr val="00B050"/>
                </a:solidFill>
                <a:latin typeface="Calibri" panose="020F0502020204030204" pitchFamily="34" charset="0"/>
                <a:cs typeface="Calibri" panose="020F0502020204030204" pitchFamily="34" charset="0"/>
              </a:rPr>
              <a:t>11-22/0091, D3.0 Comment Resolution related to DMG STA communicating </a:t>
            </a:r>
            <a:r>
              <a:rPr lang="en-US" altLang="zh-CN" sz="1600" dirty="0" smtClean="0">
                <a:solidFill>
                  <a:srgbClr val="00B050"/>
                </a:solidFill>
                <a:latin typeface="Calibri" panose="020F0502020204030204" pitchFamily="34" charset="0"/>
                <a:cs typeface="Calibri" panose="020F0502020204030204" pitchFamily="34" charset="0"/>
              </a:rPr>
              <a:t>OCB, </a:t>
            </a:r>
            <a:r>
              <a:rPr lang="en-US" altLang="zh-CN" sz="1600" dirty="0">
                <a:solidFill>
                  <a:srgbClr val="00B050"/>
                </a:solidFill>
                <a:latin typeface="Calibri" panose="020F0502020204030204" pitchFamily="34" charset="0"/>
                <a:cs typeface="Calibri" panose="020F0502020204030204" pitchFamily="34" charset="0"/>
              </a:rPr>
              <a:t>Hiroyuki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(Panasonic</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11-22/0150, CID 3050 for </a:t>
            </a:r>
            <a:r>
              <a:rPr lang="en-US" altLang="zh-CN" sz="1600" dirty="0" err="1" smtClean="0">
                <a:solidFill>
                  <a:srgbClr val="00B050"/>
                </a:solidFill>
                <a:latin typeface="Calibri" panose="020F0502020204030204" pitchFamily="34" charset="0"/>
                <a:cs typeface="Calibri" panose="020F0502020204030204" pitchFamily="34" charset="0"/>
              </a:rPr>
              <a:t>Midambles</a:t>
            </a:r>
            <a:r>
              <a:rPr lang="en-US" altLang="zh-CN" sz="1600" dirty="0" smtClean="0">
                <a:solidFill>
                  <a:srgbClr val="00B050"/>
                </a:solidFill>
                <a:latin typeface="Calibri" panose="020F0502020204030204" pitchFamily="34" charset="0"/>
                <a:cs typeface="Calibri" panose="020F0502020204030204" pitchFamily="34" charset="0"/>
              </a:rPr>
              <a:t>, </a:t>
            </a:r>
            <a:r>
              <a:rPr lang="en-US" altLang="zh-CN" sz="1600" dirty="0" err="1" smtClean="0">
                <a:solidFill>
                  <a:srgbClr val="00B050"/>
                </a:solidFill>
                <a:latin typeface="Calibri" panose="020F0502020204030204" pitchFamily="34" charset="0"/>
                <a:cs typeface="Calibri" panose="020F0502020204030204" pitchFamily="34" charset="0"/>
              </a:rPr>
              <a:t>Rui</a:t>
            </a:r>
            <a:r>
              <a:rPr lang="en-US" altLang="zh-CN" sz="1600" dirty="0" smtClean="0">
                <a:solidFill>
                  <a:srgbClr val="00B050"/>
                </a:solidFill>
                <a:latin typeface="Calibri" panose="020F0502020204030204" pitchFamily="34" charset="0"/>
                <a:cs typeface="Calibri" panose="020F0502020204030204" pitchFamily="34" charset="0"/>
              </a:rPr>
              <a:t> Cao (NXP)</a:t>
            </a:r>
          </a:p>
          <a:p>
            <a:pPr marL="800100" lvl="1" indent="-342900">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11-22/0151, D3.0 CR for PHY </a:t>
            </a:r>
            <a:r>
              <a:rPr lang="en-US" altLang="zh-CN" sz="1600" dirty="0" smtClean="0">
                <a:solidFill>
                  <a:srgbClr val="00B050"/>
                </a:solidFill>
                <a:latin typeface="Calibri" panose="020F0502020204030204" pitchFamily="34" charset="0"/>
                <a:cs typeface="Calibri" panose="020F0502020204030204" pitchFamily="34" charset="0"/>
              </a:rPr>
              <a:t>Introduction, </a:t>
            </a:r>
            <a:r>
              <a:rPr lang="en-US" altLang="zh-CN" sz="1600" dirty="0" err="1" smtClean="0">
                <a:solidFill>
                  <a:srgbClr val="00B050"/>
                </a:solidFill>
                <a:latin typeface="Calibri" panose="020F0502020204030204" pitchFamily="34" charset="0"/>
                <a:cs typeface="Calibri" panose="020F0502020204030204" pitchFamily="34" charset="0"/>
              </a:rPr>
              <a:t>Rui</a:t>
            </a:r>
            <a:r>
              <a:rPr lang="en-US" altLang="zh-CN" sz="1600" dirty="0" smtClean="0">
                <a:solidFill>
                  <a:srgbClr val="00B050"/>
                </a:solidFill>
                <a:latin typeface="Calibri" panose="020F0502020204030204" pitchFamily="34" charset="0"/>
                <a:cs typeface="Calibri" panose="020F0502020204030204" pitchFamily="34" charset="0"/>
              </a:rPr>
              <a:t> Cao (NXP)</a:t>
            </a:r>
            <a:endParaRPr lang="en-US" altLang="zh-CN" sz="1600" dirty="0">
              <a:solidFill>
                <a:srgbClr val="00B050"/>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a:t>Approval of TG minutes</a:t>
            </a:r>
          </a:p>
          <a:p>
            <a:pPr lvl="0" eaLnBrk="0" hangingPunct="0">
              <a:defRPr/>
            </a:pPr>
            <a:r>
              <a:rPr lang="en-GB" altLang="en-US" dirty="0"/>
              <a:t>Tech Editor </a:t>
            </a:r>
            <a:r>
              <a:rPr lang="en-GB" altLang="en-US" dirty="0" smtClean="0"/>
              <a:t>report</a:t>
            </a:r>
            <a:endParaRPr lang="en-GB" altLang="en-US" dirty="0"/>
          </a:p>
          <a:p>
            <a:pPr lvl="0" eaLnBrk="0" hangingPunct="0">
              <a:defRPr/>
            </a:pPr>
            <a:r>
              <a:rPr lang="en-GB" altLang="en-US" dirty="0" smtClean="0"/>
              <a:t>CR Straw Poll</a:t>
            </a:r>
          </a:p>
          <a:p>
            <a:pPr lvl="1" eaLnBrk="0" hangingPunct="0">
              <a:defRPr/>
            </a:pPr>
            <a:r>
              <a:rPr lang="en-US" altLang="zh-CN" sz="1900" dirty="0" smtClean="0">
                <a:solidFill>
                  <a:srgbClr val="FFC000"/>
                </a:solidFill>
              </a:rPr>
              <a:t>11-22/0033r2, </a:t>
            </a:r>
            <a:r>
              <a:rPr lang="en-US" altLang="zh-CN" sz="1900" dirty="0">
                <a:solidFill>
                  <a:srgbClr val="FFC000"/>
                </a:solidFill>
              </a:rPr>
              <a:t>D3.0 Comment Resolution Annex C MIB, Hiroyuki </a:t>
            </a:r>
            <a:r>
              <a:rPr lang="en-US" altLang="zh-CN" sz="1900" dirty="0" err="1">
                <a:solidFill>
                  <a:srgbClr val="FFC000"/>
                </a:solidFill>
              </a:rPr>
              <a:t>Motozuka</a:t>
            </a:r>
            <a:r>
              <a:rPr lang="en-US" altLang="zh-CN" sz="1900" dirty="0">
                <a:solidFill>
                  <a:srgbClr val="FFC000"/>
                </a:solidFill>
              </a:rPr>
              <a:t> (Panasonic</a:t>
            </a:r>
            <a:r>
              <a:rPr lang="en-US" altLang="zh-CN" sz="1900" dirty="0" smtClean="0">
                <a:solidFill>
                  <a:srgbClr val="FFC000"/>
                </a:solidFill>
              </a:rPr>
              <a:t>) </a:t>
            </a:r>
            <a:r>
              <a:rPr lang="en-US" altLang="zh-CN" sz="1900" dirty="0" smtClean="0">
                <a:solidFill>
                  <a:srgbClr val="FFC000"/>
                </a:solidFill>
                <a:sym typeface="Wingdings" panose="05000000000000000000" pitchFamily="2" charset="2"/>
              </a:rPr>
              <a:t> deferred to Friday session</a:t>
            </a:r>
            <a:endParaRPr lang="en-US" altLang="zh-CN" sz="1900" dirty="0">
              <a:solidFill>
                <a:srgbClr val="FFC000"/>
              </a:solidFill>
            </a:endParaRPr>
          </a:p>
          <a:p>
            <a:pPr lvl="1" eaLnBrk="0" hangingPunct="0">
              <a:defRPr/>
            </a:pPr>
            <a:r>
              <a:rPr lang="en-US" altLang="zh-CN" sz="1900" dirty="0" smtClean="0">
                <a:solidFill>
                  <a:srgbClr val="00B050"/>
                </a:solidFill>
              </a:rPr>
              <a:t>11-22/0007r3, </a:t>
            </a:r>
            <a:r>
              <a:rPr lang="en-US" altLang="zh-CN" sz="1900" dirty="0">
                <a:solidFill>
                  <a:srgbClr val="00B050"/>
                </a:solidFill>
              </a:rPr>
              <a:t>lb259-comment-resolution, Stephan Sand (German Aerospace Center (DLR))</a:t>
            </a:r>
          </a:p>
          <a:p>
            <a:pPr lvl="1" eaLnBrk="0" hangingPunct="0">
              <a:defRPr/>
            </a:pPr>
            <a:r>
              <a:rPr lang="en-US" altLang="zh-CN" sz="1900" dirty="0" smtClean="0">
                <a:solidFill>
                  <a:srgbClr val="00B050"/>
                </a:solidFill>
              </a:rPr>
              <a:t>11-22/0015r2, </a:t>
            </a:r>
            <a:r>
              <a:rPr lang="en-US" altLang="zh-CN" sz="1900" dirty="0">
                <a:solidFill>
                  <a:srgbClr val="00B050"/>
                </a:solidFill>
              </a:rPr>
              <a:t>Resolutions to Editorial Comments Part 1, </a:t>
            </a:r>
            <a:r>
              <a:rPr lang="en-US" altLang="zh-CN" sz="1900" dirty="0" err="1">
                <a:solidFill>
                  <a:srgbClr val="00B050"/>
                </a:solidFill>
              </a:rPr>
              <a:t>Yujin</a:t>
            </a:r>
            <a:r>
              <a:rPr lang="en-US" altLang="zh-CN" sz="1900" dirty="0">
                <a:solidFill>
                  <a:srgbClr val="00B050"/>
                </a:solidFill>
              </a:rPr>
              <a:t> Noh (</a:t>
            </a:r>
            <a:r>
              <a:rPr lang="en-US" altLang="zh-CN" sz="1900" dirty="0" err="1">
                <a:solidFill>
                  <a:srgbClr val="00B050"/>
                </a:solidFill>
              </a:rPr>
              <a:t>Senscomm</a:t>
            </a:r>
            <a:r>
              <a:rPr lang="en-US" altLang="zh-CN" sz="1900" dirty="0">
                <a:solidFill>
                  <a:srgbClr val="00B050"/>
                </a:solidFill>
              </a:rPr>
              <a:t>)</a:t>
            </a:r>
          </a:p>
          <a:p>
            <a:pPr lvl="0" eaLnBrk="0" hangingPunct="0">
              <a:defRPr/>
            </a:pPr>
            <a:r>
              <a:rPr lang="en-GB" altLang="en-US" dirty="0" smtClean="0"/>
              <a:t>CR presentations</a:t>
            </a:r>
            <a:r>
              <a:rPr lang="en-US" altLang="en-GB" dirty="0" smtClean="0"/>
              <a:t> </a:t>
            </a:r>
            <a:r>
              <a:rPr lang="en-US" altLang="en-GB" dirty="0"/>
              <a:t>and discussion</a:t>
            </a:r>
          </a:p>
          <a:p>
            <a:pPr lvl="1" eaLnBrk="0" hangingPunct="0">
              <a:defRPr/>
            </a:pPr>
            <a:r>
              <a:rPr lang="en-US" altLang="zh-CN" sz="1900" dirty="0">
                <a:solidFill>
                  <a:srgbClr val="00B050"/>
                </a:solidFill>
              </a:rPr>
              <a:t>11-22/0016, Resolutions to Editorial Comments Part 2, </a:t>
            </a:r>
            <a:r>
              <a:rPr lang="en-US" altLang="zh-CN" sz="1900" dirty="0" err="1">
                <a:solidFill>
                  <a:srgbClr val="00B050"/>
                </a:solidFill>
              </a:rPr>
              <a:t>Yujin</a:t>
            </a:r>
            <a:r>
              <a:rPr lang="en-US" altLang="zh-CN" sz="1900" dirty="0">
                <a:solidFill>
                  <a:srgbClr val="00B050"/>
                </a:solidFill>
              </a:rPr>
              <a:t> Noh (</a:t>
            </a:r>
            <a:r>
              <a:rPr lang="en-US" altLang="zh-CN" sz="1900" dirty="0" err="1">
                <a:solidFill>
                  <a:srgbClr val="00B050"/>
                </a:solidFill>
              </a:rPr>
              <a:t>Senscomm</a:t>
            </a:r>
            <a:r>
              <a:rPr lang="en-US" altLang="zh-CN" sz="1900" dirty="0">
                <a:solidFill>
                  <a:srgbClr val="00B050"/>
                </a:solidFill>
              </a:rPr>
              <a:t>)</a:t>
            </a:r>
          </a:p>
          <a:p>
            <a:pPr lvl="1" eaLnBrk="0" hangingPunct="0">
              <a:defRPr/>
            </a:pPr>
            <a:r>
              <a:rPr lang="en-US" altLang="zh-CN" sz="1900" dirty="0">
                <a:solidFill>
                  <a:srgbClr val="00B050"/>
                </a:solidFill>
              </a:rPr>
              <a:t>11-22/0017, Resolutions to Annex C, , </a:t>
            </a:r>
            <a:r>
              <a:rPr lang="en-US" altLang="zh-CN" sz="1900" dirty="0" err="1">
                <a:solidFill>
                  <a:srgbClr val="00B050"/>
                </a:solidFill>
              </a:rPr>
              <a:t>Yujin</a:t>
            </a:r>
            <a:r>
              <a:rPr lang="en-US" altLang="zh-CN" sz="1900" dirty="0">
                <a:solidFill>
                  <a:srgbClr val="00B050"/>
                </a:solidFill>
              </a:rPr>
              <a:t> Noh (</a:t>
            </a:r>
            <a:r>
              <a:rPr lang="en-US" altLang="zh-CN" sz="1900" dirty="0" err="1">
                <a:solidFill>
                  <a:srgbClr val="00B050"/>
                </a:solidFill>
              </a:rPr>
              <a:t>Senscomm</a:t>
            </a:r>
            <a:r>
              <a:rPr lang="en-US" altLang="zh-CN" sz="1900" dirty="0">
                <a:solidFill>
                  <a:srgbClr val="00B050"/>
                </a:solidFill>
              </a:rPr>
              <a:t>)</a:t>
            </a:r>
          </a:p>
          <a:p>
            <a:pPr lvl="1" eaLnBrk="0" hangingPunct="0">
              <a:defRPr/>
            </a:pPr>
            <a:r>
              <a:rPr lang="en-US" altLang="zh-CN" sz="1900" dirty="0">
                <a:solidFill>
                  <a:srgbClr val="FFC000"/>
                </a:solidFill>
              </a:rPr>
              <a:t>11-22/0018, Resolutions to Resolutions to NGV PHY Introduction to Mathematical description of signals, , </a:t>
            </a:r>
            <a:r>
              <a:rPr lang="en-US" altLang="zh-CN" sz="1900" dirty="0" err="1">
                <a:solidFill>
                  <a:srgbClr val="FFC000"/>
                </a:solidFill>
              </a:rPr>
              <a:t>Yujin</a:t>
            </a:r>
            <a:r>
              <a:rPr lang="en-US" altLang="zh-CN" sz="1900" dirty="0">
                <a:solidFill>
                  <a:srgbClr val="FFC000"/>
                </a:solidFill>
              </a:rPr>
              <a:t> Noh (</a:t>
            </a:r>
            <a:r>
              <a:rPr lang="en-US" altLang="zh-CN" sz="1900" dirty="0" err="1">
                <a:solidFill>
                  <a:srgbClr val="FFC000"/>
                </a:solidFill>
              </a:rPr>
              <a:t>Senscomm</a:t>
            </a:r>
            <a:r>
              <a:rPr lang="en-US" altLang="zh-CN" sz="1900" dirty="0">
                <a:solidFill>
                  <a:srgbClr val="FFC000"/>
                </a:solidFill>
              </a:rPr>
              <a:t>)</a:t>
            </a:r>
          </a:p>
          <a:p>
            <a:pPr lvl="1" eaLnBrk="0" hangingPunct="0">
              <a:defRPr/>
            </a:pPr>
            <a:r>
              <a:rPr lang="en-US" altLang="zh-CN" sz="1900" dirty="0"/>
              <a:t>11-22/0019, Resolutions to Resolutions to NGV preamble and NGV receive procedure, </a:t>
            </a:r>
            <a:r>
              <a:rPr lang="en-US" altLang="zh-CN" sz="1900" dirty="0" err="1"/>
              <a:t>Yujin</a:t>
            </a:r>
            <a:r>
              <a:rPr lang="en-US" altLang="zh-CN" sz="1900" dirty="0"/>
              <a:t> Noh (</a:t>
            </a:r>
            <a:r>
              <a:rPr lang="en-US" altLang="zh-CN" sz="1900" dirty="0" err="1"/>
              <a:t>Senscomm</a:t>
            </a:r>
            <a:r>
              <a:rPr lang="en-US" altLang="zh-CN" sz="1900" dirty="0"/>
              <a:t>)</a:t>
            </a:r>
          </a:p>
          <a:p>
            <a:pPr lvl="1" eaLnBrk="0" hangingPunct="0">
              <a:defRPr/>
            </a:pPr>
            <a:r>
              <a:rPr lang="en-US" altLang="zh-CN" sz="1900" dirty="0"/>
              <a:t>11-22/0020, Visio for Fig32-7 transmitter block diagram for the data field of an NGV transmission, </a:t>
            </a:r>
            <a:r>
              <a:rPr lang="en-US" altLang="zh-CN" sz="1900" dirty="0" err="1"/>
              <a:t>Yujin</a:t>
            </a:r>
            <a:r>
              <a:rPr lang="en-US" altLang="zh-CN" sz="1900" dirty="0"/>
              <a:t> Noh (</a:t>
            </a:r>
            <a:r>
              <a:rPr lang="en-US" altLang="zh-CN" sz="1900" dirty="0" err="1"/>
              <a:t>Senscomm</a:t>
            </a:r>
            <a:r>
              <a:rPr lang="en-US" altLang="zh-CN" sz="1900" dirty="0"/>
              <a:t>) </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Approval of </a:t>
            </a:r>
            <a:r>
              <a:rPr lang="en-US" altLang="zh-CN" dirty="0" err="1"/>
              <a:t>TGbd</a:t>
            </a:r>
            <a:r>
              <a:rPr lang="en-US" altLang="zh-CN" dirty="0"/>
              <a:t> meeting minutes</a:t>
            </a:r>
            <a:endParaRPr lang="zh-CN" altLang="en-US" dirty="0"/>
          </a:p>
        </p:txBody>
      </p:sp>
      <p:sp>
        <p:nvSpPr>
          <p:cNvPr id="3" name="内容占位符 2"/>
          <p:cNvSpPr>
            <a:spLocks noGrp="1"/>
          </p:cNvSpPr>
          <p:nvPr>
            <p:ph idx="1"/>
          </p:nvPr>
        </p:nvSpPr>
        <p:spPr/>
        <p:txBody>
          <a:bodyPr/>
          <a:lstStyle/>
          <a:p>
            <a:r>
              <a:rPr lang="en-US" altLang="zh-CN" sz="2400" dirty="0">
                <a:sym typeface="+mn-ea"/>
              </a:rPr>
              <a:t>Move to approve the following minutes for </a:t>
            </a:r>
            <a:r>
              <a:rPr lang="en-US" altLang="zh-CN" sz="2400" dirty="0" err="1">
                <a:sym typeface="+mn-ea"/>
              </a:rPr>
              <a:t>TGbd</a:t>
            </a:r>
            <a:r>
              <a:rPr lang="en-US" altLang="zh-CN" sz="2400" dirty="0">
                <a:sym typeface="+mn-ea"/>
              </a:rPr>
              <a:t> teleconferences during IEEE 802.11 </a:t>
            </a:r>
            <a:r>
              <a:rPr lang="en-US" altLang="zh-CN" sz="2400" dirty="0" smtClean="0">
                <a:sym typeface="+mn-ea"/>
              </a:rPr>
              <a:t>Nov plenary </a:t>
            </a:r>
            <a:r>
              <a:rPr lang="en-US" altLang="zh-CN" sz="2400" dirty="0">
                <a:sym typeface="+mn-ea"/>
              </a:rPr>
              <a:t>week and following teleconferences:</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mentor.ieee.org/802.11/dcn/21/11-21-1863-00-00bd-tgbd-november-plenary-2021-teleconference-minutes.docx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smtClean="0">
                <a:latin typeface="Calibri" panose="020F0502020204030204" pitchFamily="34" charset="0"/>
                <a:cs typeface="Calibri" panose="020F0502020204030204" pitchFamily="34" charset="0"/>
                <a:hlinkClick r:id="rId3"/>
              </a:rPr>
              <a:t>https</a:t>
            </a:r>
            <a:r>
              <a:rPr lang="en-US" altLang="zh-CN" sz="2100" dirty="0">
                <a:latin typeface="Calibri" panose="020F0502020204030204" pitchFamily="34" charset="0"/>
                <a:cs typeface="Calibri" panose="020F0502020204030204" pitchFamily="34" charset="0"/>
                <a:hlinkClick r:id="rId3"/>
              </a:rPr>
              <a:t>://</a:t>
            </a:r>
            <a:r>
              <a:rPr lang="en-US" altLang="zh-CN" sz="2100" dirty="0" smtClean="0">
                <a:latin typeface="Calibri" panose="020F0502020204030204" pitchFamily="34" charset="0"/>
                <a:cs typeface="Calibri" panose="020F0502020204030204" pitchFamily="34" charset="0"/>
                <a:hlinkClick r:id="rId3"/>
              </a:rPr>
              <a:t>mentor.ieee.org/802.11/dcn/22/11-22-0055-00-00bd-ieee-802-11bd-dec-2021-jan-2022-meeting-minutes.docx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a:t>Moved: Yan Zhang</a:t>
            </a:r>
          </a:p>
          <a:p>
            <a:r>
              <a:rPr lang="en-US" altLang="zh-CN" dirty="0"/>
              <a:t>Seconded</a:t>
            </a:r>
            <a:r>
              <a:rPr lang="en-US" altLang="zh-CN" dirty="0" smtClean="0"/>
              <a:t>: Stephan Sand</a:t>
            </a:r>
          </a:p>
          <a:p>
            <a:endParaRPr lang="en-US" altLang="zh-CN" dirty="0"/>
          </a:p>
          <a:p>
            <a:r>
              <a:rPr lang="en-US" altLang="zh-CN" dirty="0" smtClean="0"/>
              <a:t>Approved unanimously</a:t>
            </a:r>
            <a:endParaRPr lang="en-US" altLang="zh-CN" dirty="0"/>
          </a:p>
          <a:p>
            <a:endParaRPr lang="en-US" altLang="zh-CN"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Tree>
    <p:extLst>
      <p:ext uri="{BB962C8B-B14F-4D97-AF65-F5344CB8AC3E}">
        <p14:creationId xmlns:p14="http://schemas.microsoft.com/office/powerpoint/2010/main" val="1380017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11-22/0007r3)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
        <p:nvSpPr>
          <p:cNvPr id="7"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10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D3.0 as in 11-22/0007r3</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3001, </a:t>
            </a:r>
            <a:r>
              <a:rPr lang="en-GB" altLang="zh-CN" sz="2100" dirty="0" smtClean="0">
                <a:latin typeface="Calibri" panose="020F0502020204030204" pitchFamily="34" charset="0"/>
                <a:cs typeface="Calibri" panose="020F0502020204030204" pitchFamily="34" charset="0"/>
              </a:rPr>
              <a:t>3012</a:t>
            </a:r>
            <a:r>
              <a:rPr lang="en-GB" altLang="zh-CN" sz="2100" dirty="0">
                <a:latin typeface="Calibri" panose="020F0502020204030204" pitchFamily="34" charset="0"/>
                <a:cs typeface="Calibri" panose="020F0502020204030204" pitchFamily="34" charset="0"/>
              </a:rPr>
              <a:t>, 3017, 3018, </a:t>
            </a:r>
            <a:r>
              <a:rPr lang="en-GB" altLang="zh-CN" sz="2100" dirty="0" smtClean="0">
                <a:latin typeface="Calibri" panose="020F0502020204030204" pitchFamily="34" charset="0"/>
                <a:cs typeface="Calibri" panose="020F0502020204030204" pitchFamily="34" charset="0"/>
              </a:rPr>
              <a:t>3052</a:t>
            </a:r>
            <a:r>
              <a:rPr lang="en-GB" altLang="zh-CN" sz="2100" dirty="0">
                <a:latin typeface="Calibri" panose="020F0502020204030204" pitchFamily="34" charset="0"/>
                <a:cs typeface="Calibri" panose="020F0502020204030204" pitchFamily="34" charset="0"/>
              </a:rPr>
              <a:t>, 3061, 3063, 3064, 3077, </a:t>
            </a:r>
            <a:r>
              <a:rPr lang="en-GB" altLang="zh-CN" sz="2100" dirty="0" smtClean="0">
                <a:latin typeface="Calibri" panose="020F0502020204030204" pitchFamily="34" charset="0"/>
                <a:cs typeface="Calibri" panose="020F0502020204030204" pitchFamily="34" charset="0"/>
              </a:rPr>
              <a:t>and 3103</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smtClean="0"/>
          </a:p>
          <a:p>
            <a:r>
              <a:rPr lang="en-US" altLang="zh-CN" dirty="0" smtClean="0"/>
              <a:t>No objection</a:t>
            </a:r>
            <a:endParaRPr lang="en-US" altLang="zh-CN" dirty="0"/>
          </a:p>
        </p:txBody>
      </p:sp>
    </p:spTree>
    <p:extLst>
      <p:ext uri="{BB962C8B-B14F-4D97-AF65-F5344CB8AC3E}">
        <p14:creationId xmlns:p14="http://schemas.microsoft.com/office/powerpoint/2010/main" val="9860175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11-22/0015r2)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
        <p:nvSpPr>
          <p:cNvPr id="7"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11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D3.0 as in 11-22/0015r2</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GB" altLang="zh-CN" sz="2100" b="0" dirty="0" smtClean="0">
                <a:latin typeface="Calibri" panose="020F0502020204030204" pitchFamily="34" charset="0"/>
                <a:cs typeface="Calibri" panose="020F0502020204030204" pitchFamily="34" charset="0"/>
              </a:rPr>
              <a:t>3079</a:t>
            </a:r>
            <a:r>
              <a:rPr lang="en-GB" altLang="zh-CN" sz="2100" b="0" dirty="0">
                <a:latin typeface="Calibri" panose="020F0502020204030204" pitchFamily="34" charset="0"/>
                <a:cs typeface="Calibri" panose="020F0502020204030204" pitchFamily="34" charset="0"/>
              </a:rPr>
              <a:t>, 3042, 3043, 3004, 3005, 3007, 3006, 3073, 3074, 3078, </a:t>
            </a:r>
            <a:r>
              <a:rPr lang="en-GB" altLang="zh-CN" sz="2100" b="0" dirty="0" smtClean="0">
                <a:latin typeface="Calibri" panose="020F0502020204030204" pitchFamily="34" charset="0"/>
                <a:cs typeface="Calibri" panose="020F0502020204030204" pitchFamily="34" charset="0"/>
              </a:rPr>
              <a:t>and 3045</a:t>
            </a:r>
            <a:endParaRPr lang="zh-CN" altLang="zh-CN" sz="2100" b="0" dirty="0">
              <a:latin typeface="Calibri" panose="020F0502020204030204" pitchFamily="34" charset="0"/>
              <a:cs typeface="Calibri" panose="020F0502020204030204" pitchFamily="34" charset="0"/>
            </a:endParaRPr>
          </a:p>
          <a:p>
            <a:pPr lvl="1"/>
            <a:endParaRPr lang="zh-CN"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endParaRPr lang="en-US" altLang="zh-CN" dirty="0"/>
          </a:p>
        </p:txBody>
      </p:sp>
    </p:spTree>
    <p:extLst>
      <p:ext uri="{BB962C8B-B14F-4D97-AF65-F5344CB8AC3E}">
        <p14:creationId xmlns:p14="http://schemas.microsoft.com/office/powerpoint/2010/main" val="20645291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1382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smtClean="0"/>
              <a:t>CR Straw Poll</a:t>
            </a:r>
          </a:p>
          <a:p>
            <a:pPr lvl="1" eaLnBrk="0" hangingPunct="0">
              <a:defRPr/>
            </a:pPr>
            <a:r>
              <a:rPr lang="en-US" altLang="zh-CN" dirty="0" smtClean="0"/>
              <a:t>11-22/0016r2, </a:t>
            </a:r>
            <a:r>
              <a:rPr lang="en-US" altLang="zh-CN" dirty="0"/>
              <a:t>Resolutions to Editorial Comments Part 2, </a:t>
            </a:r>
            <a:r>
              <a:rPr lang="en-US" altLang="zh-CN" dirty="0" err="1"/>
              <a:t>Yujin</a:t>
            </a:r>
            <a:r>
              <a:rPr lang="en-US" altLang="zh-CN" dirty="0"/>
              <a:t> Noh (</a:t>
            </a:r>
            <a:r>
              <a:rPr lang="en-US" altLang="zh-CN" dirty="0" err="1"/>
              <a:t>Senscomm</a:t>
            </a:r>
            <a:r>
              <a:rPr lang="en-US" altLang="zh-CN" dirty="0"/>
              <a:t>)</a:t>
            </a:r>
          </a:p>
          <a:p>
            <a:pPr lvl="1" eaLnBrk="0" hangingPunct="0">
              <a:defRPr/>
            </a:pPr>
            <a:r>
              <a:rPr lang="en-US" altLang="zh-CN" dirty="0" smtClean="0"/>
              <a:t>11-22/0017r1, </a:t>
            </a:r>
            <a:r>
              <a:rPr lang="en-US" altLang="zh-CN" dirty="0"/>
              <a:t>Resolutions to Annex C, , </a:t>
            </a:r>
            <a:r>
              <a:rPr lang="en-US" altLang="zh-CN" dirty="0" err="1"/>
              <a:t>Yujin</a:t>
            </a:r>
            <a:r>
              <a:rPr lang="en-US" altLang="zh-CN" dirty="0"/>
              <a:t> Noh (</a:t>
            </a:r>
            <a:r>
              <a:rPr lang="en-US" altLang="zh-CN" dirty="0" err="1"/>
              <a:t>Senscomm</a:t>
            </a:r>
            <a:r>
              <a:rPr lang="en-US" altLang="zh-CN" dirty="0" smtClean="0"/>
              <a:t>)</a:t>
            </a:r>
            <a:endParaRPr lang="en-GB" altLang="en-US" dirty="0" smtClean="0"/>
          </a:p>
          <a:p>
            <a:pPr lvl="0" eaLnBrk="0" hangingPunct="0">
              <a:defRPr/>
            </a:pPr>
            <a:r>
              <a:rPr lang="en-GB" altLang="en-US" dirty="0" smtClean="0"/>
              <a:t>CR </a:t>
            </a:r>
            <a:r>
              <a:rPr lang="en-US" altLang="en-US" dirty="0" smtClean="0"/>
              <a:t>presentations </a:t>
            </a:r>
            <a:r>
              <a:rPr lang="en-US" altLang="en-GB" dirty="0" smtClean="0"/>
              <a:t>and </a:t>
            </a:r>
            <a:r>
              <a:rPr lang="en-US" altLang="en-GB" dirty="0"/>
              <a:t>discussion</a:t>
            </a:r>
          </a:p>
          <a:p>
            <a:pPr lvl="1" eaLnBrk="0" hangingPunct="0">
              <a:defRPr/>
            </a:pPr>
            <a:r>
              <a:rPr lang="en-US" altLang="zh-CN" dirty="0" smtClean="0"/>
              <a:t>Continue the rest of submission list</a:t>
            </a:r>
          </a:p>
          <a:p>
            <a:pPr eaLnBrk="0" hangingPunct="0">
              <a:defRPr/>
            </a:pPr>
            <a:r>
              <a:rPr lang="en-US" altLang="en-GB" dirty="0" smtClean="0"/>
              <a:t>Any other business?</a:t>
            </a:r>
          </a:p>
          <a:p>
            <a:pPr lvl="0" eaLnBrk="0" hangingPunct="0">
              <a:defRPr/>
            </a:pPr>
            <a:r>
              <a:rPr lang="en-GB" altLang="en-US" dirty="0" smtClean="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60223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11-22/0016r2)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
        <p:nvSpPr>
          <p:cNvPr id="7" name="内容占位符 2"/>
          <p:cNvSpPr>
            <a:spLocks noGrp="1"/>
          </p:cNvSpPr>
          <p:nvPr>
            <p:ph idx="1"/>
          </p:nvPr>
        </p:nvSpPr>
        <p:spPr/>
        <p:txBody>
          <a:bodyPr/>
          <a:lstStyle/>
          <a:p>
            <a:pPr marL="0" indent="0"/>
            <a:r>
              <a:rPr lang="en-US" altLang="zh-CN" sz="2400" dirty="0">
                <a:sym typeface="+mn-ea"/>
              </a:rPr>
              <a:t>Do you agree on the comment resolution to following </a:t>
            </a:r>
            <a:r>
              <a:rPr lang="en-US" altLang="zh-CN" sz="2400" dirty="0" smtClean="0">
                <a:sym typeface="+mn-ea"/>
              </a:rPr>
              <a:t>15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D3.0 as in 11-22/0016r2</a:t>
            </a:r>
            <a:r>
              <a:rPr lang="zh-CN" altLang="en-US" sz="2400" dirty="0" smtClean="0">
                <a:sym typeface="+mn-ea"/>
              </a:rPr>
              <a:t>?</a:t>
            </a:r>
            <a:endParaRPr lang="zh-CN" altLang="en-US" sz="2400" dirty="0">
              <a:sym typeface="+mn-ea"/>
            </a:endParaRPr>
          </a:p>
          <a:p>
            <a:pPr marL="285750" lvl="0" indent="0"/>
            <a:r>
              <a:rPr lang="en-US" altLang="zh-CN" sz="2100" b="0" dirty="0" smtClean="0">
                <a:latin typeface="Calibri" panose="020F0502020204030204" pitchFamily="34" charset="0"/>
                <a:cs typeface="Calibri" panose="020F0502020204030204" pitchFamily="34" charset="0"/>
              </a:rPr>
              <a:t>CID# </a:t>
            </a:r>
            <a:r>
              <a:rPr lang="en-GB" altLang="zh-CN" sz="2100" b="0" dirty="0" smtClean="0">
                <a:latin typeface="Calibri" panose="020F0502020204030204" pitchFamily="34" charset="0"/>
                <a:cs typeface="Calibri" panose="020F0502020204030204" pitchFamily="34" charset="0"/>
              </a:rPr>
              <a:t>3003</a:t>
            </a:r>
            <a:r>
              <a:rPr lang="en-GB" altLang="zh-CN" sz="2100" b="0" dirty="0">
                <a:latin typeface="Calibri" panose="020F0502020204030204" pitchFamily="34" charset="0"/>
                <a:cs typeface="Calibri" panose="020F0502020204030204" pitchFamily="34" charset="0"/>
              </a:rPr>
              <a:t>, 3104, 3072, 3075, 3055, 3056, 3008, 3026, 3049, </a:t>
            </a:r>
            <a:r>
              <a:rPr lang="en-GB" altLang="zh-CN" sz="2100" b="0" dirty="0" smtClean="0">
                <a:latin typeface="Calibri" panose="020F0502020204030204" pitchFamily="34" charset="0"/>
                <a:cs typeface="Calibri" panose="020F0502020204030204" pitchFamily="34" charset="0"/>
              </a:rPr>
              <a:t>3050, 3013</a:t>
            </a:r>
            <a:r>
              <a:rPr lang="en-GB" altLang="zh-CN" sz="2100" b="0" dirty="0">
                <a:latin typeface="Calibri" panose="020F0502020204030204" pitchFamily="34" charset="0"/>
                <a:cs typeface="Calibri" panose="020F0502020204030204" pitchFamily="34" charset="0"/>
              </a:rPr>
              <a:t>, 3024, 3025, 3086, and 3095</a:t>
            </a:r>
            <a:endParaRPr lang="zh-CN" altLang="zh-CN" sz="2100" b="0" dirty="0">
              <a:latin typeface="Calibri" panose="020F0502020204030204" pitchFamily="34" charset="0"/>
              <a:cs typeface="Calibri" panose="020F0502020204030204" pitchFamily="34" charset="0"/>
            </a:endParaRPr>
          </a:p>
          <a:p>
            <a:pPr lvl="1"/>
            <a:endParaRPr lang="zh-CN"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p>
        </p:txBody>
      </p:sp>
    </p:spTree>
    <p:extLst>
      <p:ext uri="{BB962C8B-B14F-4D97-AF65-F5344CB8AC3E}">
        <p14:creationId xmlns:p14="http://schemas.microsoft.com/office/powerpoint/2010/main" val="31186245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11-22/0017r1)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
        <p:nvSpPr>
          <p:cNvPr id="7"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4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D3.0 as in 11-22/0017r1</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US" altLang="zh-CN" sz="2100" b="0" dirty="0" smtClean="0">
                <a:latin typeface="Calibri" panose="020F0502020204030204" pitchFamily="34" charset="0"/>
                <a:cs typeface="Calibri" panose="020F0502020204030204" pitchFamily="34" charset="0"/>
              </a:rPr>
              <a:t>3023, 3021, 3022 and 3046</a:t>
            </a:r>
            <a:endParaRPr lang="zh-CN" altLang="zh-CN" sz="2100" b="0" dirty="0">
              <a:latin typeface="Calibri" panose="020F0502020204030204" pitchFamily="34" charset="0"/>
              <a:cs typeface="Calibri" panose="020F0502020204030204" pitchFamily="34" charset="0"/>
            </a:endParaRPr>
          </a:p>
          <a:p>
            <a:pPr lvl="1"/>
            <a:endParaRPr lang="zh-CN"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p>
          <a:p>
            <a:endParaRPr lang="en-US" altLang="zh-CN" dirty="0"/>
          </a:p>
        </p:txBody>
      </p:sp>
    </p:spTree>
    <p:extLst>
      <p:ext uri="{BB962C8B-B14F-4D97-AF65-F5344CB8AC3E}">
        <p14:creationId xmlns:p14="http://schemas.microsoft.com/office/powerpoint/2010/main" val="22631362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a:t>
            </a:r>
            <a:r>
              <a:rPr lang="en-US" altLang="en-US" sz="3600" kern="0" dirty="0" smtClean="0">
                <a:latin typeface="Arial" panose="020B0604020202020204" pitchFamily="34" charset="0"/>
              </a:rPr>
              <a:t>20</a:t>
            </a:r>
            <a:r>
              <a:rPr kumimoji="0" lang="en-US" altLang="en-US" sz="3600" b="1" i="0" u="none" strike="noStrike" kern="0" cap="none" spc="0" normalizeH="0" baseline="3000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8243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attendance 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smtClean="0"/>
              <a:t>CR </a:t>
            </a:r>
            <a:r>
              <a:rPr lang="en-GB" altLang="en-US" dirty="0"/>
              <a:t>Straw Poll</a:t>
            </a:r>
          </a:p>
          <a:p>
            <a:pPr marL="800100" lvl="1">
              <a:defRPr/>
            </a:pPr>
            <a:r>
              <a:rPr lang="en-US" altLang="zh-CN" dirty="0" smtClean="0">
                <a:solidFill>
                  <a:srgbClr val="00B050"/>
                </a:solidFill>
              </a:rPr>
              <a:t>11-22/18r2, </a:t>
            </a:r>
            <a:r>
              <a:rPr lang="en-US" altLang="zh-CN" dirty="0">
                <a:solidFill>
                  <a:srgbClr val="00B050"/>
                </a:solidFill>
              </a:rPr>
              <a:t>Resolutions to Resolutions to NGV PHY Introduction to Mathematical description of signals, , </a:t>
            </a:r>
            <a:r>
              <a:rPr lang="en-US" altLang="zh-CN" dirty="0" err="1">
                <a:solidFill>
                  <a:srgbClr val="00B050"/>
                </a:solidFill>
              </a:rPr>
              <a:t>Yujin</a:t>
            </a:r>
            <a:r>
              <a:rPr lang="en-US" altLang="zh-CN" dirty="0">
                <a:solidFill>
                  <a:srgbClr val="00B050"/>
                </a:solidFill>
              </a:rPr>
              <a:t> Noh (</a:t>
            </a:r>
            <a:r>
              <a:rPr lang="en-US" altLang="zh-CN" dirty="0" err="1">
                <a:solidFill>
                  <a:srgbClr val="00B050"/>
                </a:solidFill>
              </a:rPr>
              <a:t>Senscomm</a:t>
            </a:r>
            <a:r>
              <a:rPr lang="en-US" altLang="zh-CN" dirty="0">
                <a:solidFill>
                  <a:srgbClr val="00B050"/>
                </a:solidFill>
              </a:rPr>
              <a:t>)</a:t>
            </a:r>
          </a:p>
          <a:p>
            <a:pPr marL="800100" lvl="1">
              <a:defRPr/>
            </a:pPr>
            <a:r>
              <a:rPr lang="en-US" altLang="zh-CN" dirty="0" smtClean="0">
                <a:solidFill>
                  <a:srgbClr val="00B050"/>
                </a:solidFill>
              </a:rPr>
              <a:t>11-22/19r2, </a:t>
            </a:r>
            <a:r>
              <a:rPr lang="en-US" altLang="zh-CN" dirty="0">
                <a:solidFill>
                  <a:srgbClr val="00B050"/>
                </a:solidFill>
              </a:rPr>
              <a:t>Resolutions to Resolutions to NGV preamble and NGV receive procedure, </a:t>
            </a:r>
            <a:r>
              <a:rPr lang="en-US" altLang="zh-CN" dirty="0" err="1">
                <a:solidFill>
                  <a:srgbClr val="00B050"/>
                </a:solidFill>
              </a:rPr>
              <a:t>Yujin</a:t>
            </a:r>
            <a:r>
              <a:rPr lang="en-US" altLang="zh-CN" dirty="0">
                <a:solidFill>
                  <a:srgbClr val="00B050"/>
                </a:solidFill>
              </a:rPr>
              <a:t> Noh (</a:t>
            </a:r>
            <a:r>
              <a:rPr lang="en-US" altLang="zh-CN" dirty="0" err="1">
                <a:solidFill>
                  <a:srgbClr val="00B050"/>
                </a:solidFill>
              </a:rPr>
              <a:t>Senscomm</a:t>
            </a:r>
            <a:r>
              <a:rPr lang="en-US" altLang="zh-CN" dirty="0" smtClean="0">
                <a:solidFill>
                  <a:srgbClr val="00B050"/>
                </a:solidFill>
              </a:rPr>
              <a:t>)</a:t>
            </a:r>
            <a:endParaRPr lang="en-US" altLang="zh-CN" sz="2100" dirty="0">
              <a:solidFill>
                <a:srgbClr val="00B050"/>
              </a:solidFill>
            </a:endParaRPr>
          </a:p>
          <a:p>
            <a:pPr marL="800100" lvl="1">
              <a:defRPr/>
            </a:pPr>
            <a:r>
              <a:rPr lang="en-US" altLang="zh-CN" sz="2100" dirty="0" smtClean="0">
                <a:solidFill>
                  <a:srgbClr val="00B050"/>
                </a:solidFill>
              </a:rPr>
              <a:t>11-22/0112r0, </a:t>
            </a:r>
            <a:r>
              <a:rPr lang="en-US" altLang="zh-CN" sz="2100" dirty="0">
                <a:solidFill>
                  <a:srgbClr val="00B050"/>
                </a:solidFill>
              </a:rPr>
              <a:t>some-clause-3-comment-resolutions-for-lb-259, Joseph Levy (</a:t>
            </a:r>
            <a:r>
              <a:rPr lang="en-US" altLang="zh-CN" sz="2100" dirty="0" err="1">
                <a:solidFill>
                  <a:srgbClr val="00B050"/>
                </a:solidFill>
              </a:rPr>
              <a:t>InterDigital</a:t>
            </a:r>
            <a:r>
              <a:rPr lang="en-US" altLang="zh-CN" sz="2100" dirty="0">
                <a:solidFill>
                  <a:srgbClr val="00B050"/>
                </a:solidFill>
              </a:rPr>
              <a:t>)</a:t>
            </a:r>
          </a:p>
          <a:p>
            <a:pPr marL="800100" lvl="1">
              <a:buFontTx/>
              <a:buChar char="–"/>
              <a:defRPr/>
            </a:pPr>
            <a:r>
              <a:rPr lang="en-US" altLang="zh-CN" sz="2100" dirty="0" smtClean="0">
                <a:solidFill>
                  <a:srgbClr val="00B050"/>
                </a:solidFill>
              </a:rPr>
              <a:t>11-22/0047r0, </a:t>
            </a:r>
            <a:r>
              <a:rPr lang="en-US" altLang="zh-CN" sz="2100" dirty="0">
                <a:solidFill>
                  <a:srgbClr val="00B050"/>
                </a:solidFill>
              </a:rPr>
              <a:t>D3.0 comment resolution 31.1, </a:t>
            </a:r>
            <a:r>
              <a:rPr lang="en-US" altLang="zh-CN" sz="2100" dirty="0" err="1">
                <a:solidFill>
                  <a:srgbClr val="00B050"/>
                </a:solidFill>
              </a:rPr>
              <a:t>Liwen</a:t>
            </a:r>
            <a:r>
              <a:rPr lang="en-US" altLang="zh-CN" sz="2100" dirty="0">
                <a:solidFill>
                  <a:srgbClr val="00B050"/>
                </a:solidFill>
              </a:rPr>
              <a:t> Chu (NXP)</a:t>
            </a:r>
          </a:p>
          <a:p>
            <a:pPr marL="800100" lvl="1">
              <a:buFontTx/>
              <a:buChar char="–"/>
              <a:defRPr/>
            </a:pPr>
            <a:r>
              <a:rPr lang="en-US" altLang="zh-CN" sz="2100" dirty="0" smtClean="0">
                <a:solidFill>
                  <a:srgbClr val="00B050"/>
                </a:solidFill>
              </a:rPr>
              <a:t>11-22/0048r1, </a:t>
            </a:r>
            <a:r>
              <a:rPr lang="en-US" altLang="zh-CN" sz="2100" dirty="0">
                <a:solidFill>
                  <a:srgbClr val="00B050"/>
                </a:solidFill>
              </a:rPr>
              <a:t>D3.0 comment resolution 5.3.2, </a:t>
            </a:r>
            <a:r>
              <a:rPr lang="en-US" altLang="zh-CN" sz="2100" dirty="0" err="1">
                <a:solidFill>
                  <a:srgbClr val="00B050"/>
                </a:solidFill>
              </a:rPr>
              <a:t>Liwen</a:t>
            </a:r>
            <a:r>
              <a:rPr lang="en-US" altLang="zh-CN" sz="2100" dirty="0">
                <a:solidFill>
                  <a:srgbClr val="00B050"/>
                </a:solidFill>
              </a:rPr>
              <a:t> Chu (NXP</a:t>
            </a:r>
            <a:r>
              <a:rPr lang="en-US" altLang="zh-CN" sz="2100" dirty="0" smtClean="0">
                <a:solidFill>
                  <a:srgbClr val="00B050"/>
                </a:solidFill>
              </a:rPr>
              <a:t>)</a:t>
            </a:r>
            <a:endParaRPr lang="en-US" altLang="zh-CN" sz="2100" dirty="0">
              <a:solidFill>
                <a:srgbClr val="00B050"/>
              </a:solidFill>
            </a:endParaRPr>
          </a:p>
          <a:p>
            <a:pPr lvl="0" eaLnBrk="0" hangingPunct="0">
              <a:defRPr/>
            </a:pPr>
            <a:r>
              <a:rPr lang="en-GB" altLang="en-US" dirty="0" smtClean="0"/>
              <a:t>CR </a:t>
            </a:r>
            <a:r>
              <a:rPr lang="en-US" altLang="en-US" dirty="0" smtClean="0"/>
              <a:t>presentations </a:t>
            </a:r>
            <a:r>
              <a:rPr lang="en-US" altLang="en-GB" dirty="0" smtClean="0"/>
              <a:t>and </a:t>
            </a:r>
            <a:r>
              <a:rPr lang="en-US" altLang="en-GB" dirty="0"/>
              <a:t>discussion</a:t>
            </a:r>
          </a:p>
          <a:p>
            <a:pPr lvl="1" eaLnBrk="0" hangingPunct="0">
              <a:defRPr/>
            </a:pPr>
            <a:r>
              <a:rPr lang="en-US" altLang="zh-CN" dirty="0"/>
              <a:t>Continue the submission list</a:t>
            </a:r>
            <a:endParaRPr lang="zh-CN" altLang="zh-CN" sz="2100" dirty="0"/>
          </a:p>
          <a:p>
            <a:pPr eaLnBrk="0" hangingPunct="0">
              <a:defRPr/>
            </a:pPr>
            <a:r>
              <a:rPr lang="en-US" altLang="en-GB" dirty="0" smtClean="0"/>
              <a:t>MDR report (before 8:20, ET)</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766534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a:t>
            </a:r>
            <a:r>
              <a:rPr lang="en-US" altLang="zh-CN" dirty="0" smtClean="0"/>
              <a:t>11-22/0018r3)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
        <p:nvSpPr>
          <p:cNvPr id="7" name="内容占位符 2"/>
          <p:cNvSpPr>
            <a:spLocks noGrp="1"/>
          </p:cNvSpPr>
          <p:nvPr>
            <p:ph idx="1"/>
          </p:nvPr>
        </p:nvSpPr>
        <p:spPr/>
        <p:txBody>
          <a:bodyPr/>
          <a:lstStyle/>
          <a:p>
            <a:pPr marL="0" indent="0">
              <a:spcAft>
                <a:spcPts val="600"/>
              </a:spcAft>
            </a:pPr>
            <a:r>
              <a:rPr lang="en-US" altLang="zh-CN" sz="2400" dirty="0">
                <a:sym typeface="+mn-ea"/>
              </a:rPr>
              <a:t>Do you agree on the comment resolution to following </a:t>
            </a:r>
            <a:r>
              <a:rPr lang="en-US" altLang="zh-CN" sz="2400" dirty="0" smtClean="0">
                <a:sym typeface="+mn-ea"/>
              </a:rPr>
              <a:t>13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D3.0 as in </a:t>
            </a:r>
            <a:r>
              <a:rPr lang="en-US" altLang="zh-CN" sz="2400" dirty="0" smtClean="0"/>
              <a:t>11-22/0018r3</a:t>
            </a:r>
            <a:r>
              <a:rPr lang="zh-CN" altLang="en-US" sz="2400" dirty="0" smtClean="0">
                <a:sym typeface="+mn-ea"/>
              </a:rPr>
              <a:t>?</a:t>
            </a:r>
            <a:endParaRPr lang="zh-CN" altLang="en-US" sz="2400" dirty="0">
              <a:sym typeface="+mn-ea"/>
            </a:endParaRPr>
          </a:p>
          <a:p>
            <a:r>
              <a:rPr lang="en-US" altLang="zh-CN" b="0" dirty="0" smtClean="0">
                <a:latin typeface="Calibri" panose="020F0502020204030204" pitchFamily="34" charset="0"/>
                <a:cs typeface="Calibri" panose="020F0502020204030204" pitchFamily="34" charset="0"/>
              </a:rPr>
              <a:t>  </a:t>
            </a:r>
            <a:r>
              <a:rPr lang="en-US" altLang="zh-CN" sz="2000" b="0" dirty="0" smtClean="0">
                <a:latin typeface="Calibri" panose="020F0502020204030204" pitchFamily="34" charset="0"/>
                <a:cs typeface="Calibri" panose="020F0502020204030204" pitchFamily="34" charset="0"/>
              </a:rPr>
              <a:t>CID</a:t>
            </a:r>
            <a:r>
              <a:rPr lang="en-US" altLang="zh-CN" sz="2000" b="0" dirty="0">
                <a:latin typeface="Calibri" panose="020F0502020204030204" pitchFamily="34" charset="0"/>
                <a:cs typeface="Calibri" panose="020F0502020204030204" pitchFamily="34" charset="0"/>
              </a:rPr>
              <a:t># </a:t>
            </a:r>
            <a:r>
              <a:rPr lang="en-GB" altLang="zh-CN" sz="2000" b="0" dirty="0">
                <a:latin typeface="Calibri" panose="020F0502020204030204" pitchFamily="34" charset="0"/>
                <a:cs typeface="Calibri" panose="020F0502020204030204" pitchFamily="34" charset="0"/>
              </a:rPr>
              <a:t>3028, 3029, 3091, 3092, 3030, 3031, 3093, 3094, 3032, </a:t>
            </a:r>
            <a:r>
              <a:rPr lang="en-GB" altLang="zh-CN" sz="2000" b="0" dirty="0" smtClean="0">
                <a:solidFill>
                  <a:schemeClr val="tx1"/>
                </a:solidFill>
                <a:latin typeface="Calibri" panose="020F0502020204030204" pitchFamily="34" charset="0"/>
                <a:cs typeface="Calibri" panose="020F0502020204030204" pitchFamily="34" charset="0"/>
              </a:rPr>
              <a:t>3033</a:t>
            </a:r>
            <a:r>
              <a:rPr lang="en-US" altLang="zh-CN" sz="2000" b="0" dirty="0" smtClean="0">
                <a:solidFill>
                  <a:schemeClr val="tx1"/>
                </a:solidFill>
                <a:latin typeface="Calibri" panose="020F0502020204030204" pitchFamily="34" charset="0"/>
                <a:cs typeface="Calibri" panose="020F0502020204030204" pitchFamily="34" charset="0"/>
              </a:rPr>
              <a:t>, </a:t>
            </a:r>
            <a:r>
              <a:rPr lang="en-GB" altLang="zh-CN" sz="2000" b="0" dirty="0" smtClean="0">
                <a:solidFill>
                  <a:schemeClr val="tx1"/>
                </a:solidFill>
                <a:latin typeface="Calibri" panose="020F0502020204030204" pitchFamily="34" charset="0"/>
                <a:cs typeface="Calibri" panose="020F0502020204030204" pitchFamily="34" charset="0"/>
              </a:rPr>
              <a:t>3034</a:t>
            </a:r>
            <a:r>
              <a:rPr lang="en-GB" altLang="zh-CN" sz="2000" b="0" dirty="0">
                <a:solidFill>
                  <a:schemeClr val="tx1"/>
                </a:solidFill>
                <a:latin typeface="Calibri" panose="020F0502020204030204" pitchFamily="34" charset="0"/>
                <a:cs typeface="Calibri" panose="020F0502020204030204" pitchFamily="34" charset="0"/>
              </a:rPr>
              <a:t>, 3035, </a:t>
            </a:r>
            <a:r>
              <a:rPr lang="en-GB" altLang="zh-CN" sz="2000" b="0" dirty="0" smtClean="0">
                <a:latin typeface="Calibri" panose="020F0502020204030204" pitchFamily="34" charset="0"/>
                <a:cs typeface="Calibri" panose="020F0502020204030204" pitchFamily="34" charset="0"/>
              </a:rPr>
              <a:t>and 3036</a:t>
            </a:r>
            <a:endParaRPr lang="zh-CN" altLang="zh-CN" sz="2000" b="0" dirty="0">
              <a:latin typeface="Calibri" panose="020F0502020204030204" pitchFamily="34" charset="0"/>
              <a:cs typeface="Calibri" panose="020F0502020204030204" pitchFamily="34" charset="0"/>
            </a:endParaRPr>
          </a:p>
          <a:p>
            <a:pPr marL="285750" lvl="0" indent="0"/>
            <a:endParaRPr lang="zh-CN" altLang="zh-CN" sz="2100" b="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endParaRPr lang="en-US" altLang="zh-CN" dirty="0" smtClean="0"/>
          </a:p>
          <a:p>
            <a:endParaRPr lang="en-US" altLang="zh-CN" dirty="0"/>
          </a:p>
        </p:txBody>
      </p:sp>
    </p:spTree>
    <p:extLst>
      <p:ext uri="{BB962C8B-B14F-4D97-AF65-F5344CB8AC3E}">
        <p14:creationId xmlns:p14="http://schemas.microsoft.com/office/powerpoint/2010/main" val="23572865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a:t>
            </a:r>
            <a:r>
              <a:rPr lang="en-US" altLang="zh-CN" dirty="0" smtClean="0"/>
              <a:t>11-22/0019r2)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
        <p:nvSpPr>
          <p:cNvPr id="7" name="内容占位符 2"/>
          <p:cNvSpPr>
            <a:spLocks noGrp="1"/>
          </p:cNvSpPr>
          <p:nvPr>
            <p:ph idx="1"/>
          </p:nvPr>
        </p:nvSpPr>
        <p:spPr/>
        <p:txBody>
          <a:bodyPr/>
          <a:lstStyle/>
          <a:p>
            <a:pPr marL="0" indent="0">
              <a:spcAft>
                <a:spcPts val="600"/>
              </a:spcAft>
            </a:pPr>
            <a:r>
              <a:rPr lang="en-US" altLang="zh-CN" sz="2400" dirty="0">
                <a:sym typeface="+mn-ea"/>
              </a:rPr>
              <a:t>Do you agree on the comment resolution to following </a:t>
            </a:r>
            <a:r>
              <a:rPr lang="en-US" altLang="zh-CN" sz="2400" dirty="0" smtClean="0">
                <a:sym typeface="+mn-ea"/>
              </a:rPr>
              <a:t>14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D3.0 as in </a:t>
            </a:r>
            <a:r>
              <a:rPr lang="en-US" altLang="zh-CN" sz="2400" dirty="0" smtClean="0"/>
              <a:t>11-22/0019r2</a:t>
            </a:r>
            <a:r>
              <a:rPr lang="zh-CN" altLang="en-US" sz="2400" dirty="0" smtClean="0">
                <a:sym typeface="+mn-ea"/>
              </a:rPr>
              <a:t>?</a:t>
            </a:r>
            <a:endParaRPr lang="zh-CN" altLang="en-US" sz="2400" dirty="0">
              <a:sym typeface="+mn-ea"/>
            </a:endParaRPr>
          </a:p>
          <a:p>
            <a:r>
              <a:rPr lang="en-US" altLang="zh-CN" b="0" dirty="0" smtClean="0">
                <a:latin typeface="Calibri" panose="020F0502020204030204" pitchFamily="34" charset="0"/>
                <a:cs typeface="Calibri" panose="020F0502020204030204" pitchFamily="34" charset="0"/>
              </a:rPr>
              <a:t>  </a:t>
            </a:r>
            <a:r>
              <a:rPr lang="en-US" altLang="zh-CN" sz="2000" b="0" dirty="0" smtClean="0">
                <a:latin typeface="Calibri" panose="020F0502020204030204" pitchFamily="34" charset="0"/>
                <a:cs typeface="Calibri" panose="020F0502020204030204" pitchFamily="34" charset="0"/>
              </a:rPr>
              <a:t>CID# </a:t>
            </a:r>
            <a:r>
              <a:rPr lang="en-GB" altLang="zh-CN" sz="2000" b="0" dirty="0" smtClean="0">
                <a:latin typeface="Calibri" panose="020F0502020204030204" pitchFamily="34" charset="0"/>
                <a:cs typeface="Calibri" panose="020F0502020204030204" pitchFamily="34" charset="0"/>
              </a:rPr>
              <a:t>3101</a:t>
            </a:r>
            <a:r>
              <a:rPr lang="en-GB" altLang="zh-CN" sz="2000" b="0" dirty="0">
                <a:latin typeface="Calibri" panose="020F0502020204030204" pitchFamily="34" charset="0"/>
                <a:cs typeface="Calibri" panose="020F0502020204030204" pitchFamily="34" charset="0"/>
              </a:rPr>
              <a:t>, 3102, 3000, 3059, 3037, 3038, 3096, 3097, 3039, </a:t>
            </a:r>
            <a:r>
              <a:rPr lang="en-GB" altLang="zh-CN" sz="2000" b="0" dirty="0" smtClean="0">
                <a:latin typeface="Calibri" panose="020F0502020204030204" pitchFamily="34" charset="0"/>
                <a:cs typeface="Calibri" panose="020F0502020204030204" pitchFamily="34" charset="0"/>
              </a:rPr>
              <a:t>3098, 3040</a:t>
            </a:r>
            <a:r>
              <a:rPr lang="en-GB" altLang="zh-CN" sz="2000" b="0" dirty="0">
                <a:latin typeface="Calibri" panose="020F0502020204030204" pitchFamily="34" charset="0"/>
                <a:cs typeface="Calibri" panose="020F0502020204030204" pitchFamily="34" charset="0"/>
              </a:rPr>
              <a:t>, 3099, 3041, </a:t>
            </a:r>
            <a:r>
              <a:rPr lang="en-GB" altLang="zh-CN" sz="2000" b="0" dirty="0" smtClean="0">
                <a:latin typeface="Calibri" panose="020F0502020204030204" pitchFamily="34" charset="0"/>
                <a:cs typeface="Calibri" panose="020F0502020204030204" pitchFamily="34" charset="0"/>
              </a:rPr>
              <a:t>and 3100</a:t>
            </a:r>
            <a:endParaRPr lang="zh-CN" altLang="zh-CN" sz="2000" b="0" dirty="0">
              <a:latin typeface="Calibri" panose="020F0502020204030204" pitchFamily="34" charset="0"/>
              <a:cs typeface="Calibri" panose="020F0502020204030204" pitchFamily="34" charset="0"/>
            </a:endParaRPr>
          </a:p>
          <a:p>
            <a:endParaRPr lang="zh-CN" altLang="zh-CN" sz="2000" b="0" dirty="0">
              <a:latin typeface="Calibri" panose="020F0502020204030204" pitchFamily="34" charset="0"/>
              <a:cs typeface="Calibri" panose="020F0502020204030204" pitchFamily="34" charset="0"/>
            </a:endParaRPr>
          </a:p>
          <a:p>
            <a:pPr marL="285750" lvl="0" indent="0"/>
            <a:endParaRPr lang="zh-CN" altLang="zh-CN" sz="2100" b="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endParaRPr lang="en-US" altLang="zh-CN" dirty="0" smtClean="0"/>
          </a:p>
          <a:p>
            <a:endParaRPr lang="en-US" altLang="zh-CN" dirty="0"/>
          </a:p>
        </p:txBody>
      </p:sp>
    </p:spTree>
    <p:extLst>
      <p:ext uri="{BB962C8B-B14F-4D97-AF65-F5344CB8AC3E}">
        <p14:creationId xmlns:p14="http://schemas.microsoft.com/office/powerpoint/2010/main" val="11223864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11-22/0112r0)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
        <p:nvSpPr>
          <p:cNvPr id="7" name="内容占位符 2"/>
          <p:cNvSpPr>
            <a:spLocks noGrp="1"/>
          </p:cNvSpPr>
          <p:nvPr>
            <p:ph idx="1"/>
          </p:nvPr>
        </p:nvSpPr>
        <p:spPr/>
        <p:txBody>
          <a:bodyPr/>
          <a:lstStyle/>
          <a:p>
            <a:pPr marL="0" indent="0">
              <a:spcAft>
                <a:spcPts val="600"/>
              </a:spcAft>
            </a:pPr>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as proposed in 11-22/0112r0</a:t>
            </a:r>
            <a:r>
              <a:rPr lang="zh-CN" altLang="en-US" sz="2400" dirty="0" smtClean="0">
                <a:sym typeface="+mn-ea"/>
              </a:rPr>
              <a:t>?</a:t>
            </a:r>
            <a:endParaRPr lang="zh-CN" altLang="en-US" sz="2400" dirty="0">
              <a:sym typeface="+mn-ea"/>
            </a:endParaRPr>
          </a:p>
          <a:p>
            <a:r>
              <a:rPr lang="en-US" altLang="zh-CN" b="0" dirty="0" smtClean="0">
                <a:latin typeface="Calibri" panose="020F0502020204030204" pitchFamily="34" charset="0"/>
                <a:cs typeface="Calibri" panose="020F0502020204030204" pitchFamily="34" charset="0"/>
              </a:rPr>
              <a:t>  </a:t>
            </a:r>
            <a:r>
              <a:rPr lang="en-US" altLang="zh-CN" sz="2000" b="0" dirty="0" smtClean="0">
                <a:latin typeface="Calibri" panose="020F0502020204030204" pitchFamily="34" charset="0"/>
                <a:cs typeface="Calibri" panose="020F0502020204030204" pitchFamily="34" charset="0"/>
              </a:rPr>
              <a:t>CID# </a:t>
            </a:r>
            <a:r>
              <a:rPr lang="en-GB" altLang="zh-CN" sz="2000" b="0" dirty="0" smtClean="0">
                <a:latin typeface="Calibri" panose="020F0502020204030204" pitchFamily="34" charset="0"/>
                <a:cs typeface="Calibri" panose="020F0502020204030204" pitchFamily="34" charset="0"/>
              </a:rPr>
              <a:t>3054 and 3060</a:t>
            </a:r>
            <a:endParaRPr lang="zh-CN" altLang="zh-CN" sz="2000" b="0" dirty="0">
              <a:latin typeface="Calibri" panose="020F0502020204030204" pitchFamily="34" charset="0"/>
              <a:cs typeface="Calibri" panose="020F0502020204030204" pitchFamily="34" charset="0"/>
            </a:endParaRPr>
          </a:p>
          <a:p>
            <a:endParaRPr lang="zh-CN" altLang="zh-CN" sz="2000" b="0" dirty="0">
              <a:latin typeface="Calibri" panose="020F0502020204030204" pitchFamily="34" charset="0"/>
              <a:cs typeface="Calibri" panose="020F0502020204030204" pitchFamily="34" charset="0"/>
            </a:endParaRPr>
          </a:p>
          <a:p>
            <a:pPr marL="285750" lvl="0" indent="0"/>
            <a:endParaRPr lang="zh-CN" altLang="zh-CN" sz="2100" b="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endParaRPr lang="en-US" altLang="zh-CN" dirty="0" smtClean="0"/>
          </a:p>
          <a:p>
            <a:endParaRPr lang="en-US" altLang="zh-CN" dirty="0"/>
          </a:p>
        </p:txBody>
      </p:sp>
    </p:spTree>
    <p:extLst>
      <p:ext uri="{BB962C8B-B14F-4D97-AF65-F5344CB8AC3E}">
        <p14:creationId xmlns:p14="http://schemas.microsoft.com/office/powerpoint/2010/main" val="4086621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11-22/0047r0)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
        <p:nvSpPr>
          <p:cNvPr id="7" name="内容占位符 2"/>
          <p:cNvSpPr>
            <a:spLocks noGrp="1"/>
          </p:cNvSpPr>
          <p:nvPr>
            <p:ph idx="1"/>
          </p:nvPr>
        </p:nvSpPr>
        <p:spPr/>
        <p:txBody>
          <a:bodyPr/>
          <a:lstStyle/>
          <a:p>
            <a:pPr marL="0" indent="0">
              <a:spcAft>
                <a:spcPts val="600"/>
              </a:spcAft>
            </a:pPr>
            <a:r>
              <a:rPr lang="en-US" altLang="zh-CN" sz="2400" dirty="0">
                <a:sym typeface="+mn-ea"/>
              </a:rPr>
              <a:t>Do you agree on the comment resolution to </a:t>
            </a:r>
            <a:r>
              <a:rPr lang="en-US" altLang="zh-CN" sz="2400" dirty="0" smtClean="0">
                <a:sym typeface="+mn-ea"/>
              </a:rPr>
              <a:t>CID 3085 as</a:t>
            </a:r>
            <a:r>
              <a:rPr lang="en-US" altLang="zh-CN" sz="2400" dirty="0" smtClean="0"/>
              <a:t> </a:t>
            </a:r>
            <a:r>
              <a:rPr lang="en-US" altLang="zh-CN" sz="2400" dirty="0"/>
              <a:t>proposed </a:t>
            </a:r>
            <a:r>
              <a:rPr lang="en-US" altLang="zh-CN" sz="2400" dirty="0" smtClean="0"/>
              <a:t>in 11-22/0047r0</a:t>
            </a:r>
            <a:r>
              <a:rPr lang="zh-CN" altLang="en-US" sz="2400" dirty="0" smtClean="0">
                <a:sym typeface="+mn-ea"/>
              </a:rPr>
              <a:t>?</a:t>
            </a:r>
            <a:endParaRPr lang="zh-CN" altLang="en-US" sz="2400" dirty="0">
              <a:sym typeface="+mn-ea"/>
            </a:endParaRPr>
          </a:p>
          <a:p>
            <a:r>
              <a:rPr lang="en-US" altLang="zh-CN" b="0" dirty="0" smtClean="0">
                <a:latin typeface="Calibri" panose="020F0502020204030204" pitchFamily="34" charset="0"/>
                <a:cs typeface="Calibri" panose="020F0502020204030204" pitchFamily="34" charset="0"/>
              </a:rPr>
              <a:t>  </a:t>
            </a:r>
            <a:endParaRPr lang="zh-CN" altLang="zh-CN" sz="2100" b="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endParaRPr lang="en-US" altLang="zh-CN" dirty="0" smtClean="0"/>
          </a:p>
          <a:p>
            <a:endParaRPr lang="en-US" altLang="zh-CN" dirty="0"/>
          </a:p>
        </p:txBody>
      </p:sp>
    </p:spTree>
    <p:extLst>
      <p:ext uri="{BB962C8B-B14F-4D97-AF65-F5344CB8AC3E}">
        <p14:creationId xmlns:p14="http://schemas.microsoft.com/office/powerpoint/2010/main" val="29171964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#5 (CR, </a:t>
            </a:r>
            <a:r>
              <a:rPr lang="en-US" altLang="zh-CN" dirty="0" smtClean="0"/>
              <a:t>11-22/0048r1)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
        <p:nvSpPr>
          <p:cNvPr id="7" name="内容占位符 2"/>
          <p:cNvSpPr>
            <a:spLocks noGrp="1"/>
          </p:cNvSpPr>
          <p:nvPr>
            <p:ph idx="1"/>
          </p:nvPr>
        </p:nvSpPr>
        <p:spPr/>
        <p:txBody>
          <a:bodyPr/>
          <a:lstStyle/>
          <a:p>
            <a:pPr marL="0" indent="0">
              <a:spcAft>
                <a:spcPts val="600"/>
              </a:spcAft>
            </a:pPr>
            <a:r>
              <a:rPr lang="en-US" altLang="zh-CN" sz="2400" dirty="0">
                <a:sym typeface="+mn-ea"/>
              </a:rPr>
              <a:t>Do you agree on the comment resolution to following </a:t>
            </a:r>
            <a:r>
              <a:rPr lang="en-US" altLang="zh-CN" sz="2400" dirty="0" smtClean="0">
                <a:sym typeface="+mn-ea"/>
              </a:rPr>
              <a:t>5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D3.0 as in </a:t>
            </a:r>
            <a:r>
              <a:rPr lang="en-US" altLang="zh-CN" sz="2400" dirty="0" smtClean="0"/>
              <a:t>11-22/0048r1</a:t>
            </a:r>
            <a:r>
              <a:rPr lang="zh-CN" altLang="en-US" sz="2400" dirty="0" smtClean="0">
                <a:sym typeface="+mn-ea"/>
              </a:rPr>
              <a:t>?</a:t>
            </a:r>
            <a:endParaRPr lang="zh-CN" altLang="en-US" sz="2400" dirty="0">
              <a:sym typeface="+mn-ea"/>
            </a:endParaRPr>
          </a:p>
          <a:p>
            <a:r>
              <a:rPr lang="en-US" altLang="zh-CN" b="0" dirty="0" smtClean="0">
                <a:latin typeface="Calibri" panose="020F0502020204030204" pitchFamily="34" charset="0"/>
                <a:cs typeface="Calibri" panose="020F0502020204030204" pitchFamily="34" charset="0"/>
              </a:rPr>
              <a:t>  </a:t>
            </a:r>
            <a:r>
              <a:rPr lang="en-US" altLang="zh-CN" sz="2000" b="0" dirty="0" smtClean="0">
                <a:latin typeface="Calibri" panose="020F0502020204030204" pitchFamily="34" charset="0"/>
                <a:cs typeface="Calibri" panose="020F0502020204030204" pitchFamily="34" charset="0"/>
              </a:rPr>
              <a:t>CID# </a:t>
            </a:r>
            <a:r>
              <a:rPr lang="en-GB" altLang="zh-CN" sz="2000" b="0" dirty="0" smtClean="0">
                <a:latin typeface="Calibri" panose="020F0502020204030204" pitchFamily="34" charset="0"/>
                <a:cs typeface="Calibri" panose="020F0502020204030204" pitchFamily="34" charset="0"/>
              </a:rPr>
              <a:t>2139</a:t>
            </a:r>
            <a:r>
              <a:rPr lang="en-GB" altLang="zh-CN" sz="2000" b="0" dirty="0">
                <a:latin typeface="Calibri" panose="020F0502020204030204" pitchFamily="34" charset="0"/>
                <a:cs typeface="Calibri" panose="020F0502020204030204" pitchFamily="34" charset="0"/>
              </a:rPr>
              <a:t>, 2140, 2141, 2249, </a:t>
            </a:r>
            <a:r>
              <a:rPr lang="en-GB" altLang="zh-CN" sz="2000" b="0" dirty="0" smtClean="0">
                <a:latin typeface="Calibri" panose="020F0502020204030204" pitchFamily="34" charset="0"/>
                <a:cs typeface="Calibri" panose="020F0502020204030204" pitchFamily="34" charset="0"/>
              </a:rPr>
              <a:t>and 2251</a:t>
            </a:r>
            <a:endParaRPr lang="zh-CN" altLang="zh-CN" sz="2000" b="0" dirty="0">
              <a:latin typeface="Calibri" panose="020F0502020204030204" pitchFamily="34" charset="0"/>
              <a:cs typeface="Calibri" panose="020F0502020204030204" pitchFamily="34" charset="0"/>
            </a:endParaRPr>
          </a:p>
          <a:p>
            <a:endParaRPr lang="zh-CN" altLang="zh-CN" sz="2000" b="0" dirty="0">
              <a:latin typeface="Calibri" panose="020F0502020204030204" pitchFamily="34" charset="0"/>
              <a:cs typeface="Calibri" panose="020F0502020204030204" pitchFamily="34" charset="0"/>
            </a:endParaRPr>
          </a:p>
          <a:p>
            <a:pPr marL="285750" lvl="0" indent="0"/>
            <a:endParaRPr lang="zh-CN" altLang="zh-CN" sz="2100" b="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endParaRPr lang="en-US" altLang="zh-CN" dirty="0" smtClean="0"/>
          </a:p>
          <a:p>
            <a:endParaRPr lang="en-US" altLang="zh-CN" dirty="0"/>
          </a:p>
        </p:txBody>
      </p:sp>
    </p:spTree>
    <p:extLst>
      <p:ext uri="{BB962C8B-B14F-4D97-AF65-F5344CB8AC3E}">
        <p14:creationId xmlns:p14="http://schemas.microsoft.com/office/powerpoint/2010/main" val="9566072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endParaRPr lang="en-US" sz="3200" dirty="0">
              <a:solidFill>
                <a:srgbClr val="FF0000"/>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21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st</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495338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533843" y="1870075"/>
            <a:ext cx="9927590" cy="460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sz="2000" dirty="0"/>
              <a:t>Call </a:t>
            </a:r>
            <a:r>
              <a:rPr lang="en-US" altLang="en-GB" sz="2000" dirty="0"/>
              <a:t>meeting to order and remind the group to record </a:t>
            </a:r>
            <a:r>
              <a:rPr lang="en-US" altLang="en-GB" sz="2000" dirty="0" smtClean="0"/>
              <a:t>attendance </a:t>
            </a:r>
            <a:r>
              <a:rPr lang="en-US" altLang="en-GB" sz="2000" dirty="0"/>
              <a:t>on imat.ieee.org</a:t>
            </a:r>
            <a:endParaRPr lang="en-GB" altLang="en-US" sz="2000" dirty="0"/>
          </a:p>
          <a:p>
            <a:pPr lvl="0" eaLnBrk="0" hangingPunct="0">
              <a:defRPr/>
            </a:pPr>
            <a:r>
              <a:rPr lang="en-GB" altLang="en-US" sz="2000" dirty="0"/>
              <a:t>IEEE-SA IPR policies </a:t>
            </a:r>
            <a:r>
              <a:rPr lang="en-US" altLang="en-GB" sz="2000" dirty="0"/>
              <a:t>and meeting rules</a:t>
            </a:r>
          </a:p>
          <a:p>
            <a:pPr lvl="0" eaLnBrk="0" hangingPunct="0">
              <a:defRPr/>
            </a:pPr>
            <a:r>
              <a:rPr lang="en-US" altLang="en-GB" sz="2000" dirty="0"/>
              <a:t>Approval of </a:t>
            </a:r>
            <a:r>
              <a:rPr lang="en-GB" altLang="en-US" sz="2000" dirty="0"/>
              <a:t>agenda</a:t>
            </a:r>
          </a:p>
          <a:p>
            <a:pPr eaLnBrk="0" hangingPunct="0">
              <a:defRPr/>
            </a:pPr>
            <a:r>
              <a:rPr lang="en-GB" altLang="en-US" sz="2000" dirty="0"/>
              <a:t>CR Straw Poll</a:t>
            </a:r>
          </a:p>
          <a:p>
            <a:pPr lvl="1" eaLnBrk="0" hangingPunct="0">
              <a:defRPr/>
            </a:pPr>
            <a:r>
              <a:rPr lang="en-US" altLang="zh-CN" dirty="0" smtClean="0">
                <a:solidFill>
                  <a:srgbClr val="00B050"/>
                </a:solidFill>
              </a:rPr>
              <a:t>11-22/0048r1</a:t>
            </a:r>
            <a:r>
              <a:rPr lang="en-US" altLang="zh-CN" dirty="0">
                <a:solidFill>
                  <a:srgbClr val="00B050"/>
                </a:solidFill>
              </a:rPr>
              <a:t>, </a:t>
            </a:r>
            <a:r>
              <a:rPr lang="en-US" altLang="zh-CN" dirty="0">
                <a:solidFill>
                  <a:srgbClr val="00B050"/>
                </a:solidFill>
              </a:rPr>
              <a:t>D3.0 comment resolution 5.3.2, </a:t>
            </a:r>
            <a:r>
              <a:rPr lang="en-US" altLang="zh-CN" dirty="0" err="1">
                <a:solidFill>
                  <a:srgbClr val="00B050"/>
                </a:solidFill>
              </a:rPr>
              <a:t>Liwen</a:t>
            </a:r>
            <a:r>
              <a:rPr lang="en-US" altLang="zh-CN" dirty="0">
                <a:solidFill>
                  <a:srgbClr val="00B050"/>
                </a:solidFill>
              </a:rPr>
              <a:t> Chu (NXP</a:t>
            </a:r>
            <a:r>
              <a:rPr lang="en-US" altLang="zh-CN" dirty="0" smtClean="0">
                <a:solidFill>
                  <a:srgbClr val="00B050"/>
                </a:solidFill>
              </a:rPr>
              <a:t>)  [incorrect CIDs in previous SP]</a:t>
            </a:r>
            <a:endParaRPr lang="en-US" altLang="zh-CN" dirty="0">
              <a:solidFill>
                <a:srgbClr val="00B050"/>
              </a:solidFill>
            </a:endParaRPr>
          </a:p>
          <a:p>
            <a:pPr lvl="1" eaLnBrk="0" hangingPunct="0">
              <a:defRPr/>
            </a:pPr>
            <a:r>
              <a:rPr lang="en-US" altLang="zh-CN" dirty="0" smtClean="0">
                <a:solidFill>
                  <a:srgbClr val="00B050"/>
                </a:solidFill>
              </a:rPr>
              <a:t>11-22/0033r2</a:t>
            </a:r>
            <a:r>
              <a:rPr lang="en-US" altLang="zh-CN" dirty="0">
                <a:solidFill>
                  <a:srgbClr val="00B050"/>
                </a:solidFill>
              </a:rPr>
              <a:t>, D3.0 Comment Resolution Annex C MIB, Hiroyuki </a:t>
            </a:r>
            <a:r>
              <a:rPr lang="en-US" altLang="zh-CN" dirty="0" err="1">
                <a:solidFill>
                  <a:srgbClr val="00B050"/>
                </a:solidFill>
              </a:rPr>
              <a:t>Motozuka</a:t>
            </a:r>
            <a:r>
              <a:rPr lang="en-US" altLang="zh-CN" dirty="0">
                <a:solidFill>
                  <a:srgbClr val="00B050"/>
                </a:solidFill>
              </a:rPr>
              <a:t> (Panasonic) </a:t>
            </a:r>
            <a:endParaRPr lang="en-US" altLang="zh-CN" dirty="0" smtClean="0">
              <a:solidFill>
                <a:srgbClr val="00B050"/>
              </a:solidFill>
            </a:endParaRPr>
          </a:p>
          <a:p>
            <a:pPr lvl="1" eaLnBrk="0" hangingPunct="0">
              <a:defRPr/>
            </a:pPr>
            <a:r>
              <a:rPr lang="en-US" altLang="zh-CN" dirty="0" smtClean="0">
                <a:solidFill>
                  <a:srgbClr val="00B050"/>
                </a:solidFill>
              </a:rPr>
              <a:t>11-22/0007r5, </a:t>
            </a:r>
            <a:r>
              <a:rPr lang="en-US" altLang="zh-CN" dirty="0">
                <a:solidFill>
                  <a:srgbClr val="00B050"/>
                </a:solidFill>
              </a:rPr>
              <a:t>lb259-comment-resolution, Stephan Sand (German Aerospace Center (DLR</a:t>
            </a:r>
            <a:r>
              <a:rPr lang="en-US" altLang="zh-CN" dirty="0" smtClean="0">
                <a:solidFill>
                  <a:srgbClr val="00B050"/>
                </a:solidFill>
              </a:rPr>
              <a:t>))</a:t>
            </a:r>
          </a:p>
          <a:p>
            <a:pPr lvl="1" eaLnBrk="0" hangingPunct="0">
              <a:defRPr/>
            </a:pPr>
            <a:r>
              <a:rPr lang="en-US" altLang="zh-CN" dirty="0" smtClean="0">
                <a:solidFill>
                  <a:srgbClr val="00B050"/>
                </a:solidFill>
              </a:rPr>
              <a:t>11-22/0111r1, </a:t>
            </a:r>
            <a:r>
              <a:rPr lang="en-US" altLang="zh-CN" dirty="0">
                <a:solidFill>
                  <a:srgbClr val="00B050"/>
                </a:solidFill>
              </a:rPr>
              <a:t>some-clause-5/6-comment-resolutions-for-lb-259, Joseph Levy (</a:t>
            </a:r>
            <a:r>
              <a:rPr lang="en-US" altLang="zh-CN" dirty="0" err="1" smtClean="0">
                <a:solidFill>
                  <a:srgbClr val="00B050"/>
                </a:solidFill>
              </a:rPr>
              <a:t>InterDigital</a:t>
            </a:r>
            <a:r>
              <a:rPr lang="en-US" altLang="zh-CN" dirty="0" smtClean="0">
                <a:solidFill>
                  <a:srgbClr val="00B050"/>
                </a:solidFill>
              </a:rPr>
              <a:t>)</a:t>
            </a:r>
            <a:endParaRPr lang="en-US" altLang="zh-CN" dirty="0">
              <a:solidFill>
                <a:srgbClr val="00B050"/>
              </a:solidFill>
            </a:endParaRPr>
          </a:p>
          <a:p>
            <a:pPr lvl="0" eaLnBrk="0" hangingPunct="0">
              <a:defRPr/>
            </a:pPr>
            <a:r>
              <a:rPr lang="en-GB" altLang="en-US" sz="2000" dirty="0"/>
              <a:t>CR </a:t>
            </a:r>
            <a:r>
              <a:rPr lang="en-US" altLang="en-US" sz="2000" dirty="0"/>
              <a:t>presentations </a:t>
            </a:r>
            <a:r>
              <a:rPr lang="en-US" altLang="en-GB" sz="2000" dirty="0"/>
              <a:t>and discussion</a:t>
            </a:r>
          </a:p>
          <a:p>
            <a:pPr lvl="1" eaLnBrk="0" hangingPunct="0">
              <a:defRPr/>
            </a:pPr>
            <a:r>
              <a:rPr lang="en-US" altLang="zh-CN" dirty="0"/>
              <a:t>Continue the submission list</a:t>
            </a:r>
            <a:endParaRPr lang="zh-CN" altLang="zh-CN" sz="2100" dirty="0"/>
          </a:p>
          <a:p>
            <a:pPr eaLnBrk="0" hangingPunct="0">
              <a:defRPr/>
            </a:pPr>
            <a:r>
              <a:rPr lang="en-GB" altLang="en-US" sz="2000" dirty="0" smtClean="0"/>
              <a:t>CR </a:t>
            </a:r>
            <a:r>
              <a:rPr lang="en-GB" altLang="en-US" sz="2000" dirty="0"/>
              <a:t>motions </a:t>
            </a:r>
            <a:r>
              <a:rPr lang="en-GB" altLang="en-US" sz="2000" dirty="0" smtClean="0"/>
              <a:t>(11-21/2018r4)</a:t>
            </a:r>
            <a:endParaRPr lang="en-GB" altLang="en-US" sz="2000" dirty="0" smtClean="0"/>
          </a:p>
          <a:p>
            <a:pPr eaLnBrk="0" hangingPunct="0">
              <a:defRPr/>
            </a:pPr>
            <a:r>
              <a:rPr lang="en-GB" altLang="en-US" sz="2000" dirty="0" smtClean="0"/>
              <a:t>Editor report (11-19/2045r15) and MDR </a:t>
            </a:r>
            <a:r>
              <a:rPr lang="en-GB" altLang="en-US" sz="2000" dirty="0" smtClean="0"/>
              <a:t>progress report</a:t>
            </a:r>
            <a:endParaRPr lang="en-GB" altLang="en-US" sz="2000" dirty="0"/>
          </a:p>
          <a:p>
            <a:pPr eaLnBrk="0" hangingPunct="0">
              <a:defRPr/>
            </a:pPr>
            <a:r>
              <a:rPr lang="en-GB" altLang="en-US" sz="2000" dirty="0" smtClean="0"/>
              <a:t>Revisit </a:t>
            </a:r>
            <a:r>
              <a:rPr lang="en-GB" altLang="en-US" sz="2000" dirty="0"/>
              <a:t>Timeline</a:t>
            </a:r>
          </a:p>
          <a:p>
            <a:pPr eaLnBrk="0" hangingPunct="0">
              <a:defRPr/>
            </a:pPr>
            <a:r>
              <a:rPr lang="en-US" altLang="en-GB" sz="2000" dirty="0"/>
              <a:t>Future teleconference plan </a:t>
            </a:r>
          </a:p>
          <a:p>
            <a:pPr eaLnBrk="0" hangingPunct="0">
              <a:defRPr/>
            </a:pPr>
            <a:r>
              <a:rPr lang="en-US" altLang="en-GB" sz="2000" dirty="0"/>
              <a:t>Any other business</a:t>
            </a:r>
            <a:r>
              <a:rPr lang="en-US" altLang="en-GB" sz="2000" dirty="0" smtClean="0"/>
              <a:t>?</a:t>
            </a:r>
          </a:p>
          <a:p>
            <a:pPr lvl="1" eaLnBrk="0" hangingPunct="0">
              <a:buFontTx/>
              <a:buChar char="–"/>
              <a:defRPr/>
            </a:pPr>
            <a:r>
              <a:rPr lang="en-US" altLang="zh-CN" dirty="0">
                <a:solidFill>
                  <a:srgbClr val="00B050"/>
                </a:solidFill>
              </a:rPr>
              <a:t>11-22/0150, CID 3050 for </a:t>
            </a:r>
            <a:r>
              <a:rPr lang="en-US" altLang="zh-CN" dirty="0" err="1">
                <a:solidFill>
                  <a:srgbClr val="00B050"/>
                </a:solidFill>
              </a:rPr>
              <a:t>Midambles</a:t>
            </a:r>
            <a:r>
              <a:rPr lang="en-US" altLang="zh-CN" dirty="0">
                <a:solidFill>
                  <a:srgbClr val="00B050"/>
                </a:solidFill>
              </a:rPr>
              <a:t>, </a:t>
            </a:r>
            <a:r>
              <a:rPr lang="en-US" altLang="zh-CN" dirty="0" err="1">
                <a:solidFill>
                  <a:srgbClr val="00B050"/>
                </a:solidFill>
              </a:rPr>
              <a:t>Rui</a:t>
            </a:r>
            <a:r>
              <a:rPr lang="en-US" altLang="zh-CN" dirty="0">
                <a:solidFill>
                  <a:srgbClr val="00B050"/>
                </a:solidFill>
              </a:rPr>
              <a:t> Cao (NXP</a:t>
            </a:r>
            <a:r>
              <a:rPr lang="en-US" altLang="zh-CN" dirty="0" smtClean="0">
                <a:solidFill>
                  <a:srgbClr val="00B050"/>
                </a:solidFill>
              </a:rPr>
              <a:t>)</a:t>
            </a:r>
          </a:p>
          <a:p>
            <a:pPr lvl="1" eaLnBrk="0" hangingPunct="0">
              <a:defRPr/>
            </a:pPr>
            <a:r>
              <a:rPr lang="en-US" altLang="zh-CN" dirty="0" smtClean="0">
                <a:solidFill>
                  <a:srgbClr val="00B050"/>
                </a:solidFill>
              </a:rPr>
              <a:t>11-22/0151, </a:t>
            </a:r>
            <a:r>
              <a:rPr lang="en-US" altLang="zh-CN" dirty="0">
                <a:solidFill>
                  <a:srgbClr val="00B050"/>
                </a:solidFill>
              </a:rPr>
              <a:t>D3.0 CR for PHY Introduction, </a:t>
            </a:r>
            <a:r>
              <a:rPr lang="en-US" altLang="zh-CN" dirty="0" err="1">
                <a:solidFill>
                  <a:srgbClr val="00B050"/>
                </a:solidFill>
              </a:rPr>
              <a:t>Rui</a:t>
            </a:r>
            <a:r>
              <a:rPr lang="en-US" altLang="zh-CN" dirty="0">
                <a:solidFill>
                  <a:srgbClr val="00B050"/>
                </a:solidFill>
              </a:rPr>
              <a:t> Cao (NXP</a:t>
            </a:r>
            <a:r>
              <a:rPr lang="en-US" altLang="zh-CN" dirty="0" smtClean="0">
                <a:solidFill>
                  <a:srgbClr val="00B050"/>
                </a:solidFill>
              </a:rPr>
              <a:t>)</a:t>
            </a:r>
            <a:endParaRPr lang="en-US" altLang="zh-CN" dirty="0"/>
          </a:p>
          <a:p>
            <a:pPr lvl="0" eaLnBrk="0" hangingPunct="0">
              <a:defRPr/>
            </a:pPr>
            <a:r>
              <a:rPr lang="en-GB" altLang="en-US" sz="2000" dirty="0" smtClean="0">
                <a:sym typeface="+mn-ea"/>
              </a:rPr>
              <a:t>Adjourn</a:t>
            </a:r>
            <a:endParaRPr lang="en-GB" altLang="en-US" sz="2000"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4089032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#1 </a:t>
            </a:r>
            <a:r>
              <a:rPr lang="en-US" altLang="zh-CN" dirty="0" smtClean="0"/>
              <a:t>(CR, </a:t>
            </a:r>
            <a:r>
              <a:rPr lang="en-US" altLang="zh-CN" dirty="0" smtClean="0"/>
              <a:t>11-22/0048r1)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
        <p:nvSpPr>
          <p:cNvPr id="7" name="内容占位符 2"/>
          <p:cNvSpPr>
            <a:spLocks noGrp="1"/>
          </p:cNvSpPr>
          <p:nvPr>
            <p:ph idx="1"/>
          </p:nvPr>
        </p:nvSpPr>
        <p:spPr>
          <a:xfrm>
            <a:off x="1023391" y="1830388"/>
            <a:ext cx="10361613" cy="4113213"/>
          </a:xfrm>
        </p:spPr>
        <p:txBody>
          <a:bodyPr/>
          <a:lstStyle/>
          <a:p>
            <a:pPr marL="0" indent="0">
              <a:spcAft>
                <a:spcPts val="600"/>
              </a:spcAft>
            </a:pPr>
            <a:r>
              <a:rPr lang="en-US" altLang="zh-CN" sz="2400" dirty="0">
                <a:sym typeface="+mn-ea"/>
              </a:rPr>
              <a:t>Do you agree on the comment resolution to following </a:t>
            </a:r>
            <a:r>
              <a:rPr lang="en-US" altLang="zh-CN" sz="2400" dirty="0" smtClean="0">
                <a:sym typeface="+mn-ea"/>
              </a:rPr>
              <a:t>5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D3.0 as in </a:t>
            </a:r>
            <a:r>
              <a:rPr lang="en-US" altLang="zh-CN" sz="2400" dirty="0" smtClean="0"/>
              <a:t>11-22/0048r1</a:t>
            </a:r>
            <a:r>
              <a:rPr lang="zh-CN" altLang="en-US" sz="2400" dirty="0" smtClean="0">
                <a:sym typeface="+mn-ea"/>
              </a:rPr>
              <a:t>?</a:t>
            </a:r>
            <a:endParaRPr lang="zh-CN" altLang="en-US" sz="2400" dirty="0">
              <a:sym typeface="+mn-ea"/>
            </a:endParaRPr>
          </a:p>
          <a:p>
            <a:r>
              <a:rPr lang="en-US" altLang="zh-CN" b="0" dirty="0" smtClean="0">
                <a:latin typeface="Calibri" panose="020F0502020204030204" pitchFamily="34" charset="0"/>
                <a:cs typeface="Calibri" panose="020F0502020204030204" pitchFamily="34" charset="0"/>
              </a:rPr>
              <a:t>  </a:t>
            </a:r>
            <a:r>
              <a:rPr lang="en-US" altLang="zh-CN" sz="2000" b="0" dirty="0" smtClean="0">
                <a:latin typeface="Calibri" panose="020F0502020204030204" pitchFamily="34" charset="0"/>
                <a:cs typeface="Calibri" panose="020F0502020204030204" pitchFamily="34" charset="0"/>
              </a:rPr>
              <a:t>CID# </a:t>
            </a:r>
            <a:r>
              <a:rPr lang="en-US" altLang="zh-CN" sz="2000" b="0" dirty="0"/>
              <a:t>3009, 3010, 3057, 3058, and 3065</a:t>
            </a:r>
            <a:endParaRPr lang="zh-CN" altLang="zh-CN" sz="2000" b="0" dirty="0">
              <a:latin typeface="Calibri" panose="020F0502020204030204" pitchFamily="34" charset="0"/>
              <a:cs typeface="Calibri" panose="020F0502020204030204" pitchFamily="34" charset="0"/>
            </a:endParaRPr>
          </a:p>
          <a:p>
            <a:endParaRPr lang="zh-CN" altLang="zh-CN" sz="2000" b="0" dirty="0">
              <a:latin typeface="Calibri" panose="020F0502020204030204" pitchFamily="34" charset="0"/>
              <a:cs typeface="Calibri" panose="020F0502020204030204" pitchFamily="34" charset="0"/>
            </a:endParaRPr>
          </a:p>
          <a:p>
            <a:pPr marL="285750" lvl="0" indent="0"/>
            <a:endParaRPr lang="zh-CN" altLang="zh-CN" sz="2100" b="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p>
          <a:p>
            <a:endParaRPr lang="en-US" altLang="zh-CN" dirty="0"/>
          </a:p>
        </p:txBody>
      </p:sp>
    </p:spTree>
    <p:extLst>
      <p:ext uri="{BB962C8B-B14F-4D97-AF65-F5344CB8AC3E}">
        <p14:creationId xmlns:p14="http://schemas.microsoft.com/office/powerpoint/2010/main" val="7445065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#2 </a:t>
            </a:r>
            <a:r>
              <a:rPr lang="en-US" altLang="zh-CN" dirty="0" smtClean="0"/>
              <a:t>(CR, 11-22/0033r2)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
        <p:nvSpPr>
          <p:cNvPr id="7"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3047 </a:t>
            </a:r>
            <a:r>
              <a:rPr lang="en-US" altLang="zh-CN" sz="2400" dirty="0" smtClean="0"/>
              <a:t>and </a:t>
            </a:r>
            <a:r>
              <a:rPr lang="en-US" altLang="zh-CN" sz="2400" dirty="0"/>
              <a:t>proposed </a:t>
            </a:r>
            <a:r>
              <a:rPr lang="en-US" altLang="zh-CN" sz="2400" dirty="0" smtClean="0"/>
              <a:t>modification to IEEE P802.11bd D3.0 as in </a:t>
            </a:r>
            <a:r>
              <a:rPr lang="en-US" altLang="zh-CN" sz="2400" dirty="0" smtClean="0"/>
              <a:t>11-22/0033r2</a:t>
            </a:r>
            <a:r>
              <a:rPr lang="zh-CN" altLang="en-US" sz="2400" dirty="0" smtClean="0">
                <a:sym typeface="+mn-ea"/>
              </a:rPr>
              <a:t>?</a:t>
            </a:r>
            <a:endParaRPr lang="zh-CN" altLang="en-US" sz="2400" dirty="0">
              <a:sym typeface="+mn-ea"/>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endParaRPr lang="en-US" altLang="zh-CN" dirty="0" smtClean="0"/>
          </a:p>
          <a:p>
            <a:endParaRPr lang="en-US" altLang="zh-CN" dirty="0"/>
          </a:p>
        </p:txBody>
      </p:sp>
    </p:spTree>
    <p:extLst>
      <p:ext uri="{BB962C8B-B14F-4D97-AF65-F5344CB8AC3E}">
        <p14:creationId xmlns:p14="http://schemas.microsoft.com/office/powerpoint/2010/main" val="2126431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8582034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#3 </a:t>
            </a:r>
            <a:r>
              <a:rPr lang="en-US" altLang="zh-CN" dirty="0" smtClean="0"/>
              <a:t>(CR, </a:t>
            </a:r>
            <a:r>
              <a:rPr lang="en-US" altLang="zh-CN" dirty="0" smtClean="0"/>
              <a:t>11-22/0007r7)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
        <p:nvSpPr>
          <p:cNvPr id="7"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following 2 CIDs</a:t>
            </a:r>
            <a:r>
              <a:rPr lang="en-US" altLang="zh-CN" sz="2400" dirty="0" smtClean="0">
                <a:sym typeface="+mn-ea"/>
              </a:rPr>
              <a:t> </a:t>
            </a:r>
            <a:r>
              <a:rPr lang="en-US" altLang="zh-CN" sz="2400" dirty="0" smtClean="0"/>
              <a:t>and </a:t>
            </a:r>
            <a:r>
              <a:rPr lang="en-US" altLang="zh-CN" sz="2400" dirty="0"/>
              <a:t>proposed </a:t>
            </a:r>
            <a:r>
              <a:rPr lang="en-US" altLang="zh-CN" sz="2400" dirty="0" smtClean="0"/>
              <a:t>modification to IEEE P802.11bd D3.0 as in </a:t>
            </a:r>
            <a:r>
              <a:rPr lang="en-US" altLang="zh-CN" sz="2400" dirty="0" smtClean="0"/>
              <a:t>11-22/0007r7?</a:t>
            </a:r>
            <a:endParaRPr lang="zh-CN" altLang="en-US" sz="2400" dirty="0">
              <a:sym typeface="+mn-ea"/>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r>
              <a:rPr lang="en-US" altLang="zh-CN" sz="2400" dirty="0">
                <a:latin typeface="Calibri" panose="020F0502020204030204" pitchFamily="34" charset="0"/>
                <a:cs typeface="Calibri" panose="020F0502020204030204" pitchFamily="34" charset="0"/>
              </a:rPr>
              <a:t> CID# </a:t>
            </a:r>
            <a:r>
              <a:rPr lang="en-US" altLang="zh-CN" sz="2400" dirty="0" smtClean="0">
                <a:latin typeface="Calibri" panose="020F0502020204030204" pitchFamily="34" charset="0"/>
                <a:cs typeface="Calibri" panose="020F0502020204030204" pitchFamily="34" charset="0"/>
              </a:rPr>
              <a:t>3002 and 3051</a:t>
            </a:r>
            <a:endParaRPr lang="en-GB" altLang="zh-CN" sz="24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endParaRPr lang="en-US" altLang="zh-CN" dirty="0" smtClean="0"/>
          </a:p>
          <a:p>
            <a:endParaRPr lang="en-US" altLang="zh-CN" dirty="0"/>
          </a:p>
        </p:txBody>
      </p:sp>
    </p:spTree>
    <p:extLst>
      <p:ext uri="{BB962C8B-B14F-4D97-AF65-F5344CB8AC3E}">
        <p14:creationId xmlns:p14="http://schemas.microsoft.com/office/powerpoint/2010/main" val="20717341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#4 </a:t>
            </a:r>
            <a:r>
              <a:rPr lang="en-US" altLang="zh-CN" dirty="0" smtClean="0"/>
              <a:t>(CR, </a:t>
            </a:r>
            <a:r>
              <a:rPr lang="en-US" altLang="zh-CN" dirty="0" smtClean="0"/>
              <a:t>11-22/0111r1)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
        <p:nvSpPr>
          <p:cNvPr id="7"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following 4 CIDs</a:t>
            </a:r>
            <a:r>
              <a:rPr lang="en-US" altLang="zh-CN" sz="2400" dirty="0" smtClean="0">
                <a:sym typeface="+mn-ea"/>
              </a:rPr>
              <a:t> </a:t>
            </a:r>
            <a:r>
              <a:rPr lang="en-US" altLang="zh-CN" sz="2400" dirty="0" smtClean="0"/>
              <a:t>and </a:t>
            </a:r>
            <a:r>
              <a:rPr lang="en-US" altLang="zh-CN" sz="2400" dirty="0"/>
              <a:t>proposed </a:t>
            </a:r>
            <a:r>
              <a:rPr lang="en-US" altLang="zh-CN" sz="2400" dirty="0" smtClean="0"/>
              <a:t>modification to IEEE P802.11bd D3.0 as in </a:t>
            </a:r>
            <a:r>
              <a:rPr lang="en-US" altLang="zh-CN" sz="2400" dirty="0" smtClean="0"/>
              <a:t>11-22/0111r1?</a:t>
            </a:r>
            <a:endParaRPr lang="zh-CN" altLang="en-US" sz="2400" dirty="0">
              <a:sym typeface="+mn-ea"/>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r>
              <a:rPr lang="en-US" altLang="zh-CN" sz="2400" dirty="0">
                <a:latin typeface="Calibri" panose="020F0502020204030204" pitchFamily="34" charset="0"/>
                <a:cs typeface="Calibri" panose="020F0502020204030204" pitchFamily="34" charset="0"/>
              </a:rPr>
              <a:t> CID# </a:t>
            </a:r>
            <a:r>
              <a:rPr lang="en-US" altLang="zh-CN" sz="2400" dirty="0" smtClean="0">
                <a:latin typeface="Calibri" panose="020F0502020204030204" pitchFamily="34" charset="0"/>
                <a:cs typeface="Calibri" panose="020F0502020204030204" pitchFamily="34" charset="0"/>
              </a:rPr>
              <a:t>3105, 3106, 3011 and 3015</a:t>
            </a:r>
            <a:endParaRPr lang="en-GB" altLang="zh-CN" sz="24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endParaRPr lang="en-US" altLang="zh-CN" dirty="0" smtClean="0"/>
          </a:p>
          <a:p>
            <a:endParaRPr lang="en-US" altLang="zh-CN" dirty="0"/>
          </a:p>
        </p:txBody>
      </p:sp>
    </p:spTree>
    <p:extLst>
      <p:ext uri="{BB962C8B-B14F-4D97-AF65-F5344CB8AC3E}">
        <p14:creationId xmlns:p14="http://schemas.microsoft.com/office/powerpoint/2010/main" val="32313417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Motion #1 (approval of comment resolutions)</a:t>
            </a:r>
            <a:endParaRPr lang="zh-CN" altLang="en-US" sz="2800" dirty="0"/>
          </a:p>
        </p:txBody>
      </p:sp>
      <p:sp>
        <p:nvSpPr>
          <p:cNvPr id="3" name="内容占位符 2"/>
          <p:cNvSpPr>
            <a:spLocks noGrp="1"/>
          </p:cNvSpPr>
          <p:nvPr>
            <p:ph idx="1"/>
          </p:nvPr>
        </p:nvSpPr>
        <p:spPr/>
        <p:txBody>
          <a:bodyPr/>
          <a:lstStyle/>
          <a:p>
            <a:r>
              <a:rPr lang="en-US" altLang="zh-CN" sz="2800" dirty="0">
                <a:sym typeface="+mn-ea"/>
              </a:rPr>
              <a:t>Move to approve the comment resolutions to </a:t>
            </a:r>
            <a:r>
              <a:rPr lang="en-US" altLang="zh-CN" sz="2800" dirty="0" smtClean="0">
                <a:sym typeface="+mn-ea"/>
              </a:rPr>
              <a:t>87 CIDs </a:t>
            </a:r>
            <a:r>
              <a:rPr lang="en-US" altLang="zh-CN" sz="2800" dirty="0">
                <a:sym typeface="+mn-ea"/>
              </a:rPr>
              <a:t>which marked as “ready for motion” as in </a:t>
            </a:r>
            <a:r>
              <a:rPr lang="en-US" altLang="zh-CN" sz="2800" dirty="0" smtClean="0">
                <a:sym typeface="+mn-ea"/>
              </a:rPr>
              <a:t>11-21/2018r4</a:t>
            </a:r>
            <a:endParaRPr lang="en-US" altLang="zh-CN" sz="2800" b="0" dirty="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8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800" dirty="0">
                <a:latin typeface="Calibri" panose="020F0502020204030204" pitchFamily="34" charset="0"/>
                <a:cs typeface="Calibri" panose="020F0502020204030204" pitchFamily="34" charset="0"/>
              </a:rPr>
              <a:t>Moved: </a:t>
            </a:r>
            <a:r>
              <a:rPr lang="en-US" altLang="zh-CN" sz="2800" dirty="0" err="1">
                <a:latin typeface="Calibri" panose="020F0502020204030204" pitchFamily="34" charset="0"/>
                <a:cs typeface="Calibri" panose="020F0502020204030204" pitchFamily="34" charset="0"/>
              </a:rPr>
              <a:t>Yujin</a:t>
            </a:r>
            <a:r>
              <a:rPr lang="en-US" altLang="zh-CN" sz="2800" dirty="0">
                <a:latin typeface="Calibri" panose="020F0502020204030204" pitchFamily="34" charset="0"/>
                <a:cs typeface="Calibri" panose="020F0502020204030204" pitchFamily="34" charset="0"/>
              </a:rPr>
              <a:t> Noh				Seconded</a:t>
            </a:r>
            <a:r>
              <a:rPr lang="en-US" altLang="zh-CN" sz="2800" dirty="0" smtClean="0">
                <a:latin typeface="Calibri" panose="020F0502020204030204" pitchFamily="34" charset="0"/>
                <a:cs typeface="Calibri" panose="020F0502020204030204" pitchFamily="34" charset="0"/>
              </a:rPr>
              <a:t>: Stephan Sand</a:t>
            </a:r>
          </a:p>
          <a:p>
            <a:pPr marL="42545" indent="0">
              <a:lnSpc>
                <a:spcPct val="120000"/>
              </a:lnSpc>
              <a:spcBef>
                <a:spcPts val="0"/>
              </a:spcBef>
            </a:pPr>
            <a:endParaRPr lang="en-US" altLang="zh-CN" sz="28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800" dirty="0" smtClean="0">
                <a:latin typeface="Calibri" panose="020F0502020204030204" pitchFamily="34" charset="0"/>
                <a:cs typeface="Calibri" panose="020F0502020204030204" pitchFamily="34" charset="0"/>
              </a:rPr>
              <a:t>Result: Approved with unanimous consensus</a:t>
            </a:r>
            <a:endParaRPr lang="zh-CN" altLang="en-US" sz="28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Jan 2022</a:t>
            </a:r>
            <a:endParaRPr lang="en-US" dirty="0"/>
          </a:p>
        </p:txBody>
      </p:sp>
    </p:spTree>
    <p:extLst>
      <p:ext uri="{BB962C8B-B14F-4D97-AF65-F5344CB8AC3E}">
        <p14:creationId xmlns:p14="http://schemas.microsoft.com/office/powerpoint/2010/main" val="10302280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Future Teleconference Plan</a:t>
            </a:r>
            <a:endParaRPr lang="zh-CN" altLang="en-US" sz="2800" dirty="0"/>
          </a:p>
        </p:txBody>
      </p:sp>
      <p:sp>
        <p:nvSpPr>
          <p:cNvPr id="3" name="内容占位符 2"/>
          <p:cNvSpPr>
            <a:spLocks noGrp="1"/>
          </p:cNvSpPr>
          <p:nvPr>
            <p:ph idx="1"/>
          </p:nvPr>
        </p:nvSpPr>
        <p:spPr>
          <a:xfrm>
            <a:off x="2743288" y="1981200"/>
            <a:ext cx="8532725" cy="4113213"/>
          </a:xfrm>
        </p:spPr>
        <p:txBody>
          <a:bodyPr/>
          <a:lstStyle/>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Feb 8</a:t>
            </a:r>
            <a:r>
              <a:rPr lang="en-US" altLang="zh-CN" sz="2800" baseline="30000" dirty="0" smtClean="0">
                <a:solidFill>
                  <a:srgbClr val="00B050"/>
                </a:solidFill>
                <a:cs typeface="+mn-ea"/>
                <a:sym typeface="+mn-ea"/>
              </a:rPr>
              <a:t>th</a:t>
            </a:r>
            <a:r>
              <a:rPr lang="en-US" altLang="zh-CN" sz="2800" dirty="0">
                <a:solidFill>
                  <a:srgbClr val="00B050"/>
                </a:solidFill>
                <a:cs typeface="+mn-ea"/>
                <a:sym typeface="+mn-ea"/>
              </a:rPr>
              <a:t>, 2022, 	</a:t>
            </a:r>
            <a:r>
              <a:rPr lang="en-US" altLang="zh-CN" sz="2800" dirty="0" smtClean="0">
                <a:solidFill>
                  <a:srgbClr val="00B050"/>
                </a:solidFill>
                <a:cs typeface="+mn-ea"/>
                <a:sym typeface="+mn-ea"/>
              </a:rPr>
              <a:t>9:00am </a:t>
            </a:r>
            <a:r>
              <a:rPr lang="en-US" altLang="zh-CN" sz="2800" dirty="0">
                <a:solidFill>
                  <a:srgbClr val="00B050"/>
                </a:solidFill>
                <a:cs typeface="+mn-ea"/>
                <a:sym typeface="+mn-ea"/>
              </a:rPr>
              <a:t>~ </a:t>
            </a:r>
            <a:r>
              <a:rPr lang="en-US" altLang="zh-CN" sz="2800" dirty="0" smtClean="0">
                <a:solidFill>
                  <a:srgbClr val="00B050"/>
                </a:solidFill>
                <a:cs typeface="+mn-ea"/>
                <a:sym typeface="+mn-ea"/>
              </a:rPr>
              <a:t>11:00am</a:t>
            </a:r>
            <a:r>
              <a:rPr lang="en-US" altLang="zh-CN" sz="2800" dirty="0">
                <a:solidFill>
                  <a:srgbClr val="00B050"/>
                </a:solidFill>
                <a:cs typeface="+mn-ea"/>
                <a:sym typeface="+mn-ea"/>
              </a:rPr>
              <a:t>, </a:t>
            </a:r>
            <a:r>
              <a:rPr lang="en-US" altLang="zh-CN" sz="2800" dirty="0" smtClean="0">
                <a:solidFill>
                  <a:srgbClr val="00B050"/>
                </a:solidFill>
                <a:cs typeface="+mn-ea"/>
                <a:sym typeface="+mn-ea"/>
              </a:rPr>
              <a:t>ET</a:t>
            </a: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Feb </a:t>
            </a:r>
            <a:r>
              <a:rPr lang="en-US" altLang="zh-CN" sz="2800" dirty="0" smtClean="0">
                <a:solidFill>
                  <a:srgbClr val="00B050"/>
                </a:solidFill>
                <a:cs typeface="+mn-ea"/>
                <a:sym typeface="+mn-ea"/>
              </a:rPr>
              <a:t>15</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10:00am </a:t>
            </a:r>
            <a:r>
              <a:rPr lang="en-US" altLang="zh-CN" sz="2800" dirty="0">
                <a:solidFill>
                  <a:srgbClr val="00B050"/>
                </a:solidFill>
                <a:cs typeface="+mn-ea"/>
                <a:sym typeface="+mn-ea"/>
              </a:rPr>
              <a:t>~ </a:t>
            </a:r>
            <a:r>
              <a:rPr lang="en-US" altLang="zh-CN" sz="2800" dirty="0" smtClean="0">
                <a:solidFill>
                  <a:srgbClr val="00B050"/>
                </a:solidFill>
                <a:cs typeface="+mn-ea"/>
                <a:sym typeface="+mn-ea"/>
              </a:rPr>
              <a:t>11:59am</a:t>
            </a:r>
            <a:r>
              <a:rPr lang="en-US" altLang="zh-CN" sz="2800" dirty="0">
                <a:solidFill>
                  <a:srgbClr val="00B050"/>
                </a:solidFill>
                <a:cs typeface="+mn-ea"/>
                <a:sym typeface="+mn-ea"/>
              </a:rPr>
              <a:t>, ET</a:t>
            </a: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Feb 22</a:t>
            </a:r>
            <a:r>
              <a:rPr lang="en-US" altLang="zh-CN" sz="2800" baseline="30000" dirty="0" smtClean="0">
                <a:solidFill>
                  <a:srgbClr val="00B050"/>
                </a:solidFill>
                <a:cs typeface="+mn-ea"/>
                <a:sym typeface="+mn-ea"/>
              </a:rPr>
              <a:t>nd</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9:00am ~ 11:00am, ET</a:t>
            </a: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Mar 1</a:t>
            </a:r>
            <a:r>
              <a:rPr lang="en-US" altLang="zh-CN" sz="2800" baseline="30000" dirty="0" smtClean="0">
                <a:solidFill>
                  <a:srgbClr val="00B050"/>
                </a:solidFill>
                <a:cs typeface="+mn-ea"/>
                <a:sym typeface="+mn-ea"/>
              </a:rPr>
              <a:t>st</a:t>
            </a:r>
            <a:r>
              <a:rPr lang="en-US" altLang="zh-CN" sz="2800" dirty="0" smtClean="0">
                <a:solidFill>
                  <a:srgbClr val="00B050"/>
                </a:solidFill>
                <a:cs typeface="+mn-ea"/>
                <a:sym typeface="+mn-ea"/>
              </a:rPr>
              <a:t>, 2022,  </a:t>
            </a:r>
            <a:r>
              <a:rPr lang="en-US" altLang="zh-CN" sz="2800" dirty="0">
                <a:solidFill>
                  <a:srgbClr val="00B050"/>
                </a:solidFill>
                <a:cs typeface="+mn-ea"/>
                <a:sym typeface="+mn-ea"/>
              </a:rPr>
              <a:t>	</a:t>
            </a:r>
            <a:r>
              <a:rPr lang="en-US" altLang="zh-CN" sz="2800" dirty="0" smtClean="0">
                <a:solidFill>
                  <a:srgbClr val="00B050"/>
                </a:solidFill>
                <a:cs typeface="+mn-ea"/>
                <a:sym typeface="+mn-ea"/>
              </a:rPr>
              <a:t>10:00am </a:t>
            </a:r>
            <a:r>
              <a:rPr lang="en-US" altLang="zh-CN" sz="2800" dirty="0">
                <a:solidFill>
                  <a:srgbClr val="00B050"/>
                </a:solidFill>
                <a:cs typeface="+mn-ea"/>
                <a:sym typeface="+mn-ea"/>
              </a:rPr>
              <a:t>~ </a:t>
            </a:r>
            <a:r>
              <a:rPr lang="en-US" altLang="zh-CN" sz="2800" dirty="0" smtClean="0">
                <a:solidFill>
                  <a:srgbClr val="00B050"/>
                </a:solidFill>
                <a:cs typeface="+mn-ea"/>
                <a:sym typeface="+mn-ea"/>
              </a:rPr>
              <a:t>11:59am</a:t>
            </a:r>
            <a:r>
              <a:rPr lang="en-US" altLang="zh-CN" sz="2800" dirty="0">
                <a:solidFill>
                  <a:srgbClr val="00B050"/>
                </a:solidFill>
                <a:cs typeface="+mn-ea"/>
                <a:sym typeface="+mn-ea"/>
              </a:rPr>
              <a:t>, </a:t>
            </a:r>
            <a:r>
              <a:rPr lang="en-US" altLang="zh-CN" sz="2800" dirty="0" smtClean="0">
                <a:solidFill>
                  <a:srgbClr val="00B050"/>
                </a:solidFill>
                <a:cs typeface="+mn-ea"/>
                <a:sym typeface="+mn-ea"/>
              </a:rPr>
              <a:t>ET</a:t>
            </a:r>
            <a:endParaRPr lang="en-US" altLang="zh-CN" sz="2800" dirty="0" smtClean="0">
              <a:sym typeface="+mn-ea"/>
            </a:endParaRPr>
          </a:p>
          <a:p>
            <a:pPr marL="342900" indent="-342900" eaLnBrk="1" hangingPunct="1">
              <a:spcAft>
                <a:spcPts val="600"/>
              </a:spcAft>
              <a:buFont typeface="Arial" panose="020B0604020202020204" pitchFamily="34" charset="0"/>
              <a:buChar char="•"/>
            </a:pPr>
            <a:endParaRPr lang="en-US" altLang="zh-CN" sz="2800" dirty="0">
              <a:solidFill>
                <a:srgbClr val="00B050"/>
              </a:solidFill>
              <a:cs typeface="+mn-ea"/>
              <a:sym typeface="+mn-ea"/>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Jan 2022</a:t>
            </a:r>
            <a:endParaRPr lang="en-US" dirty="0"/>
          </a:p>
        </p:txBody>
      </p:sp>
    </p:spTree>
    <p:extLst>
      <p:ext uri="{BB962C8B-B14F-4D97-AF65-F5344CB8AC3E}">
        <p14:creationId xmlns:p14="http://schemas.microsoft.com/office/powerpoint/2010/main" val="385688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118568</TotalTime>
  <Words>3494</Words>
  <Application>Microsoft Office PowerPoint</Application>
  <PresentationFormat>宽屏</PresentationFormat>
  <Paragraphs>581</Paragraphs>
  <Slides>43</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43</vt:i4>
      </vt:variant>
    </vt:vector>
  </HeadingPairs>
  <TitlesOfParts>
    <vt:vector size="55"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Registration for the January 802.11 Interim session</vt:lpstr>
      <vt:lpstr>TGbd Session Plan during IEEE 802.11 Jan Interim 2022</vt:lpstr>
      <vt:lpstr>TGbd Documents Update</vt:lpstr>
      <vt:lpstr>Current TGbd Timeline</vt:lpstr>
      <vt:lpstr>Submission List (Call for submissions)</vt:lpstr>
      <vt:lpstr>IEEE 802.11 TGbd Session</vt:lpstr>
      <vt:lpstr>PowerPoint 演示文稿</vt:lpstr>
      <vt:lpstr>Approval of TGbd meeting minutes</vt:lpstr>
      <vt:lpstr>SP #1 (CR, 11-22/0007r3) </vt:lpstr>
      <vt:lpstr>SP #2 (CR, 11-22/0015r2) </vt:lpstr>
      <vt:lpstr>IEEE 802.11 TGbd Session</vt:lpstr>
      <vt:lpstr>PowerPoint 演示文稿</vt:lpstr>
      <vt:lpstr>SP #1 (CR, 11-22/0016r2) </vt:lpstr>
      <vt:lpstr>SP #2 (CR, 11-22/0017r1) </vt:lpstr>
      <vt:lpstr>IEEE 802.11 TGbd Session</vt:lpstr>
      <vt:lpstr>PowerPoint 演示文稿</vt:lpstr>
      <vt:lpstr>SP #1 (CR, 11-22/0018r3) </vt:lpstr>
      <vt:lpstr>SP #2 (CR, 11-22/0019r2) </vt:lpstr>
      <vt:lpstr>SP #3 (CR, 11-22/0112r0) </vt:lpstr>
      <vt:lpstr>SP #4 (CR, 11-22/0047r0) </vt:lpstr>
      <vt:lpstr>SP #5 (CR, 11-22/0048r1) </vt:lpstr>
      <vt:lpstr>IEEE 802.11 TGbd Session</vt:lpstr>
      <vt:lpstr>PowerPoint 演示文稿</vt:lpstr>
      <vt:lpstr>SP #1 (CR, 11-22/0048r1) </vt:lpstr>
      <vt:lpstr>SP #2 (CR, 11-22/0033r2) </vt:lpstr>
      <vt:lpstr>SP #3 (CR, 11-22/0007r7) </vt:lpstr>
      <vt:lpstr>SP #4 (CR, 11-22/0111r1) </vt:lpstr>
      <vt:lpstr>Motion #1 (approval of comment resolutions)</vt:lpstr>
      <vt:lpstr>Future Teleconference Plan</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5359</cp:revision>
  <cp:lastPrinted>2014-11-04T15:04:00Z</cp:lastPrinted>
  <dcterms:created xsi:type="dcterms:W3CDTF">2007-04-17T18:10:00Z</dcterms:created>
  <dcterms:modified xsi:type="dcterms:W3CDTF">2022-01-21T15:57:50Z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