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1189" r:id="rId16"/>
    <p:sldId id="753" r:id="rId17"/>
    <p:sldId id="885" r:id="rId18"/>
    <p:sldId id="935" r:id="rId19"/>
    <p:sldId id="1107" r:id="rId20"/>
    <p:sldId id="1142" r:id="rId21"/>
    <p:sldId id="1181" r:id="rId22"/>
    <p:sldId id="1188" r:id="rId23"/>
    <p:sldId id="1187" r:id="rId24"/>
    <p:sldId id="1194" r:id="rId25"/>
    <p:sldId id="1195" r:id="rId26"/>
    <p:sldId id="1190" r:id="rId27"/>
    <p:sldId id="1191" r:id="rId28"/>
    <p:sldId id="1192" r:id="rId29"/>
    <p:sldId id="1193" r:id="rId30"/>
    <p:sldId id="1182" r:id="rId31"/>
    <p:sldId id="1183"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0" d="100"/>
          <a:sy n="70" d="100"/>
        </p:scale>
        <p:origin x="58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Dec</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/2000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55-00-00bd-ieee-802-11bd-dec-2021-jan-2022-meeting-minutes.docx" TargetMode="External"/><Relationship Id="rId2" Type="http://schemas.openxmlformats.org/officeDocument/2006/relationships/hyperlink" Target="https://mentor.ieee.org/802.11/dcn/21/11-21-1863-00-00bd-tgbd-november-plenary-2021-teleconference-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2022-1-12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303"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Registration for the January 802.11 Interim session</a:t>
            </a:r>
            <a:endParaRPr lang="zh-CN" altLang="en-US" sz="3200" dirty="0"/>
          </a:p>
        </p:txBody>
      </p:sp>
      <p:sp>
        <p:nvSpPr>
          <p:cNvPr id="3" name="内容占位符 2"/>
          <p:cNvSpPr>
            <a:spLocks noGrp="1"/>
          </p:cNvSpPr>
          <p:nvPr>
            <p:ph idx="1"/>
          </p:nvPr>
        </p:nvSpPr>
        <p:spPr/>
        <p:txBody>
          <a:bodyPr/>
          <a:lstStyle/>
          <a:p>
            <a:pPr>
              <a:buFont typeface="Arial" panose="020B0604020202020204" pitchFamily="34" charset="0"/>
              <a:buChar char="•"/>
            </a:pPr>
            <a:r>
              <a:rPr lang="en-US" altLang="zh-CN" sz="2400" dirty="0"/>
              <a:t>This meeting is part of the January IEEE 802 Wireless Interim 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a:t>
            </a:r>
            <a:r>
              <a:rPr lang="en-US" altLang="zh-CN" sz="2400" dirty="0">
                <a:hlinkClick r:id="rId2"/>
              </a:rPr>
              <a:t>here</a:t>
            </a:r>
            <a:r>
              <a:rPr lang="en-US" altLang="zh-CN" sz="2400" dirty="0"/>
              <a:t> or follow the registration link here </a:t>
            </a:r>
            <a:r>
              <a:rPr lang="en-US" altLang="zh-CN" sz="2400" dirty="0">
                <a:hlinkClick r:id="rId3"/>
              </a:rPr>
              <a:t>https://grouper.ieee.org/groups/802/11/Meetings/Meeting_Plan.html</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a:t>
            </a:r>
            <a:r>
              <a:rPr lang="en-US" altLang="zh-CN" sz="2400" dirty="0" smtClean="0"/>
              <a:t>cancelled</a:t>
            </a:r>
            <a:endParaRPr lang="en-US" altLang="zh-CN"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Jan 2022</a:t>
            </a:r>
            <a:endParaRPr lang="en-US" dirty="0"/>
          </a:p>
        </p:txBody>
      </p:sp>
    </p:spTree>
    <p:extLst>
      <p:ext uri="{BB962C8B-B14F-4D97-AF65-F5344CB8AC3E}">
        <p14:creationId xmlns:p14="http://schemas.microsoft.com/office/powerpoint/2010/main" val="13929204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err="1" smtClean="0"/>
              <a:t>TGbd</a:t>
            </a:r>
            <a:r>
              <a:rPr lang="en-US" altLang="zh-CN" sz="3200" dirty="0" smtClean="0"/>
              <a:t> Session Plan during IEEE 802.11 Jan Interim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18</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2022, 	9:00am ~ 11:00am, 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19</a:t>
            </a:r>
            <a:r>
              <a:rPr lang="en-US" altLang="zh-CN" sz="2400" baseline="30000" dirty="0" smtClean="0">
                <a:solidFill>
                  <a:srgbClr val="00B050"/>
                </a:solidFill>
                <a:cs typeface="+mn-ea"/>
                <a:sym typeface="+mn-ea"/>
              </a:rPr>
              <a:t>th</a:t>
            </a:r>
            <a:r>
              <a:rPr lang="en-US" altLang="zh-CN" sz="2400" dirty="0" smtClean="0">
                <a:solidFill>
                  <a:srgbClr val="00B050"/>
                </a:solidFill>
                <a:cs typeface="+mn-ea"/>
                <a:sym typeface="+mn-ea"/>
              </a:rPr>
              <a:t>, </a:t>
            </a:r>
            <a:r>
              <a:rPr lang="en-US" altLang="zh-CN" sz="2400" dirty="0">
                <a:solidFill>
                  <a:srgbClr val="00B050"/>
                </a:solidFill>
                <a:cs typeface="+mn-ea"/>
                <a:sym typeface="+mn-ea"/>
              </a:rPr>
              <a:t>2022, 	</a:t>
            </a:r>
            <a:r>
              <a:rPr lang="en-US" altLang="zh-CN" sz="2400" dirty="0" smtClean="0">
                <a:solidFill>
                  <a:srgbClr val="00B050"/>
                </a:solidFill>
                <a:cs typeface="+mn-ea"/>
                <a:sym typeface="+mn-ea"/>
              </a:rPr>
              <a:t>11:15am </a:t>
            </a:r>
            <a:r>
              <a:rPr lang="en-US" altLang="zh-CN" sz="2400" dirty="0">
                <a:solidFill>
                  <a:srgbClr val="00B050"/>
                </a:solidFill>
                <a:cs typeface="+mn-ea"/>
                <a:sym typeface="+mn-ea"/>
              </a:rPr>
              <a:t>~ </a:t>
            </a:r>
            <a:r>
              <a:rPr lang="en-US" altLang="zh-CN" sz="2400" dirty="0" smtClean="0">
                <a:solidFill>
                  <a:srgbClr val="00B050"/>
                </a:solidFill>
                <a:cs typeface="+mn-ea"/>
                <a:sym typeface="+mn-ea"/>
              </a:rPr>
              <a:t>13:15, </a:t>
            </a:r>
            <a:r>
              <a:rPr lang="en-US" altLang="zh-CN" sz="2400" dirty="0">
                <a:solidFill>
                  <a:srgbClr val="00B050"/>
                </a:solidFill>
                <a:cs typeface="+mn-ea"/>
                <a:sym typeface="+mn-ea"/>
              </a:rPr>
              <a:t>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20</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2022, 	</a:t>
            </a:r>
            <a:r>
              <a:rPr lang="en-US" altLang="zh-CN" sz="2400" dirty="0" smtClean="0">
                <a:solidFill>
                  <a:srgbClr val="00B050"/>
                </a:solidFill>
                <a:cs typeface="+mn-ea"/>
                <a:sym typeface="+mn-ea"/>
              </a:rPr>
              <a:t>19:00 </a:t>
            </a:r>
            <a:r>
              <a:rPr lang="en-US" altLang="zh-CN" sz="2400" dirty="0">
                <a:solidFill>
                  <a:srgbClr val="00B050"/>
                </a:solidFill>
                <a:cs typeface="+mn-ea"/>
                <a:sym typeface="+mn-ea"/>
              </a:rPr>
              <a:t>~ </a:t>
            </a:r>
            <a:r>
              <a:rPr lang="en-US" altLang="zh-CN" sz="2400" dirty="0" smtClean="0">
                <a:solidFill>
                  <a:srgbClr val="00B050"/>
                </a:solidFill>
                <a:cs typeface="+mn-ea"/>
                <a:sym typeface="+mn-ea"/>
              </a:rPr>
              <a:t>21:00am</a:t>
            </a:r>
            <a:r>
              <a:rPr lang="en-US" altLang="zh-CN" sz="2400" dirty="0">
                <a:solidFill>
                  <a:srgbClr val="00B050"/>
                </a:solidFill>
                <a:cs typeface="+mn-ea"/>
                <a:sym typeface="+mn-ea"/>
              </a:rPr>
              <a:t>, ET</a:t>
            </a:r>
          </a:p>
          <a:p>
            <a:pPr marL="342900" indent="-342900" eaLnBrk="1" hangingPunct="1">
              <a:spcAft>
                <a:spcPts val="600"/>
              </a:spcAft>
              <a:buFont typeface="Arial" panose="020B0604020202020204" pitchFamily="34" charset="0"/>
              <a:buChar char="•"/>
            </a:pPr>
            <a:r>
              <a:rPr lang="en-US" altLang="zh-CN" sz="2400" dirty="0" smtClean="0">
                <a:solidFill>
                  <a:srgbClr val="00B050"/>
                </a:solidFill>
                <a:cs typeface="+mn-ea"/>
                <a:sym typeface="+mn-ea"/>
              </a:rPr>
              <a:t>Jan 21</a:t>
            </a:r>
            <a:r>
              <a:rPr lang="en-US" altLang="zh-CN" sz="2400" baseline="30000" dirty="0" smtClean="0">
                <a:solidFill>
                  <a:srgbClr val="00B050"/>
                </a:solidFill>
                <a:cs typeface="+mn-ea"/>
                <a:sym typeface="+mn-ea"/>
              </a:rPr>
              <a:t>st</a:t>
            </a:r>
            <a:r>
              <a:rPr lang="en-US" altLang="zh-CN" sz="2400" dirty="0" smtClean="0">
                <a:solidFill>
                  <a:srgbClr val="00B050"/>
                </a:solidFill>
                <a:cs typeface="+mn-ea"/>
                <a:sym typeface="+mn-ea"/>
              </a:rPr>
              <a:t>, </a:t>
            </a:r>
            <a:r>
              <a:rPr lang="en-US" altLang="zh-CN" sz="2400" dirty="0">
                <a:solidFill>
                  <a:srgbClr val="00B050"/>
                </a:solidFill>
                <a:cs typeface="+mn-ea"/>
                <a:sym typeface="+mn-ea"/>
              </a:rPr>
              <a:t>2022, 	9:00am ~ 11:00am, ET</a:t>
            </a:r>
          </a:p>
          <a:p>
            <a:pPr marL="0" indent="0" eaLnBrk="1" hangingPunct="1">
              <a:spcAft>
                <a:spcPts val="600"/>
              </a:spcAft>
            </a:pPr>
            <a:endParaRPr lang="en-US" altLang="zh-CN" sz="2400" dirty="0">
              <a:solidFill>
                <a:srgbClr val="00B050"/>
              </a:solidFill>
              <a:cs typeface="+mn-ea"/>
              <a:sym typeface="+mn-ea"/>
            </a:endParaRPr>
          </a:p>
          <a:p>
            <a:pPr eaLnBrk="1" hangingPunct="1">
              <a:spcAft>
                <a:spcPts val="600"/>
              </a:spcAft>
            </a:pPr>
            <a:endParaRPr lang="en-US" altLang="zh-CN" sz="2400" dirty="0">
              <a:solidFill>
                <a:srgbClr val="00B050"/>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3734853740"/>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11-21/1623r4, 11-21/1998r2,</a:t>
                      </a:r>
                      <a:r>
                        <a:rPr lang="en-US" altLang="zh-CN" sz="1200" baseline="0" dirty="0" smtClean="0">
                          <a:solidFill>
                            <a:srgbClr val="0070C0"/>
                          </a:solidFill>
                        </a:rPr>
                        <a:t> 11-21/1999r3, 11-2I1/2000r0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 </a:t>
                      </a:r>
                      <a:r>
                        <a:rPr lang="en-US" altLang="zh-CN" sz="1200" baseline="0" dirty="0" smtClean="0">
                          <a:solidFill>
                            <a:srgbClr val="0070C0"/>
                          </a:solidFill>
                          <a:sym typeface="+mn-ea"/>
                        </a:rPr>
                        <a:t>11/21/1863r0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11-21/1296r6 (LB254), </a:t>
                      </a:r>
                      <a:r>
                        <a:rPr lang="en-US" altLang="zh-CN" sz="1200" dirty="0" smtClean="0">
                          <a:solidFill>
                            <a:srgbClr val="0070C0"/>
                          </a:solidFill>
                        </a:rPr>
                        <a:t>11-21/2018r2 (LB259)</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kern="0" dirty="0" smtClean="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a:t>
            </a:r>
            <a:r>
              <a:rPr lang="en-US" altLang="en-US" sz="2000" kern="0" dirty="0" smtClean="0">
                <a:solidFill>
                  <a:srgbClr val="00B050"/>
                </a:solidFill>
                <a:sym typeface="+mn-ea"/>
              </a:rPr>
              <a:t>Dec</a:t>
            </a:r>
            <a:r>
              <a:rPr lang="en-US" altLang="en-US" sz="2000" kern="0" dirty="0" smtClean="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smtClean="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smtClean="0">
                <a:solidFill>
                  <a:srgbClr val="0070C0"/>
                </a:solidFill>
                <a:sym typeface="+mn-ea"/>
              </a:rPr>
              <a:t>D4.0 LB unchanged </a:t>
            </a:r>
            <a:r>
              <a:rPr lang="en-US" altLang="en-US" sz="2000" u="sng" kern="0" dirty="0">
                <a:solidFill>
                  <a:srgbClr val="0070C0"/>
                </a:solidFill>
                <a:sym typeface="+mn-ea"/>
              </a:rPr>
              <a:t>recirculation 		</a:t>
            </a:r>
            <a:r>
              <a:rPr lang="en-US" altLang="en-US" sz="2000" u="sng" kern="0" dirty="0" smtClean="0">
                <a:solidFill>
                  <a:srgbClr val="0070C0"/>
                </a:solidFill>
                <a:sym typeface="+mn-ea"/>
              </a:rPr>
              <a:t>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8"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11-21/2034, lb259-cr-clause-32-2-2-and-Annex-B, Bo Sun (ZTE Corporation)</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11-22/0033, D3.0 Comment Resolution Annex C MIB, Hiroyuki </a:t>
            </a:r>
            <a:r>
              <a:rPr lang="en-US" altLang="zh-CN" sz="1600" dirty="0" err="1" smtClean="0">
                <a:solidFill>
                  <a:srgbClr val="00B050"/>
                </a:solidFill>
                <a:latin typeface="Calibri" panose="020F0502020204030204" pitchFamily="34" charset="0"/>
                <a:cs typeface="Calibri" panose="020F0502020204030204" pitchFamily="34" charset="0"/>
              </a:rPr>
              <a:t>Motozuka</a:t>
            </a:r>
            <a:r>
              <a:rPr lang="en-US" altLang="zh-CN" sz="1600" dirty="0" smtClean="0">
                <a:solidFill>
                  <a:srgbClr val="00B050"/>
                </a:solidFill>
                <a:latin typeface="Calibri" panose="020F0502020204030204" pitchFamily="34" charset="0"/>
                <a:cs typeface="Calibri" panose="020F0502020204030204" pitchFamily="34" charset="0"/>
              </a:rPr>
              <a:t> (Panasonic)</a:t>
            </a:r>
          </a:p>
          <a:p>
            <a:pPr marL="800100" lvl="1" indent="-342900">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11-22/0007, lb259-comment-resolution, Stephan Sand (German Aerospace Center (DLR))</a:t>
            </a:r>
          </a:p>
          <a:p>
            <a:pPr marL="800100" lvl="1" indent="-342900">
              <a:buFontTx/>
              <a:buChar char="•"/>
              <a:defRPr/>
            </a:pPr>
            <a:r>
              <a:rPr lang="en-US" altLang="zh-CN" sz="1600" dirty="0">
                <a:solidFill>
                  <a:srgbClr val="00B050"/>
                </a:solidFill>
                <a:latin typeface="Calibri" panose="020F0502020204030204" pitchFamily="34" charset="0"/>
                <a:cs typeface="Calibri" panose="020F0502020204030204" pitchFamily="34" charset="0"/>
              </a:rPr>
              <a:t>11-22/15, Resolutions to Editorial Comments Part 1,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Senscomm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rgbClr val="FFC000"/>
                </a:solidFill>
                <a:latin typeface="Calibri" panose="020F0502020204030204" pitchFamily="34" charset="0"/>
                <a:cs typeface="Calibri" panose="020F0502020204030204" pitchFamily="34" charset="0"/>
              </a:rPr>
              <a:t>11-22/16, Resolutions to Editorial Comments Part 2, </a:t>
            </a:r>
            <a:r>
              <a:rPr lang="en-US" altLang="zh-CN" sz="1600" dirty="0" err="1">
                <a:solidFill>
                  <a:srgbClr val="FFC000"/>
                </a:solidFill>
                <a:latin typeface="Calibri" panose="020F0502020204030204" pitchFamily="34" charset="0"/>
                <a:cs typeface="Calibri" panose="020F0502020204030204" pitchFamily="34" charset="0"/>
              </a:rPr>
              <a:t>Yujin</a:t>
            </a:r>
            <a:r>
              <a:rPr lang="en-US" altLang="zh-CN" sz="1600" dirty="0">
                <a:solidFill>
                  <a:srgbClr val="FFC000"/>
                </a:solidFill>
                <a:latin typeface="Calibri" panose="020F0502020204030204" pitchFamily="34" charset="0"/>
                <a:cs typeface="Calibri" panose="020F0502020204030204" pitchFamily="34" charset="0"/>
              </a:rPr>
              <a:t> Noh (</a:t>
            </a:r>
            <a:r>
              <a:rPr lang="en-US" altLang="zh-CN" sz="1600" dirty="0" err="1">
                <a:solidFill>
                  <a:srgbClr val="FFC000"/>
                </a:solidFill>
                <a:latin typeface="Calibri" panose="020F0502020204030204" pitchFamily="34" charset="0"/>
                <a:cs typeface="Calibri" panose="020F0502020204030204" pitchFamily="34" charset="0"/>
              </a:rPr>
              <a:t>Senscomm</a:t>
            </a:r>
            <a:r>
              <a:rPr lang="en-US" altLang="zh-CN" sz="1600" dirty="0">
                <a:solidFill>
                  <a:srgbClr val="FFC000"/>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11-22/17, Resolutions to Annex C, ,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11-22/18, Resolutions to Resolutions to NGV PHY Introduction to Mathematical description of signals, ,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11-22/19, Resolutions to Resolutions to NGV preamble and NGV receive procedure,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a:t>
            </a:r>
          </a:p>
          <a:p>
            <a:pPr marL="800100" lvl="1" indent="-342900">
              <a:buFontTx/>
              <a:buChar char="•"/>
              <a:defRPr/>
            </a:pPr>
            <a:r>
              <a:rPr lang="en-US" altLang="zh-CN" sz="1600" dirty="0">
                <a:solidFill>
                  <a:schemeClr val="tx1"/>
                </a:solidFill>
                <a:latin typeface="Calibri" panose="020F0502020204030204" pitchFamily="34" charset="0"/>
                <a:cs typeface="Calibri" panose="020F0502020204030204" pitchFamily="34" charset="0"/>
              </a:rPr>
              <a:t>11-22/20, Visio for Fig32-7 transmitter block diagram for the data field of an NGV transmission, </a:t>
            </a:r>
            <a:r>
              <a:rPr lang="en-US" altLang="zh-CN" sz="1600" dirty="0" err="1">
                <a:solidFill>
                  <a:schemeClr val="tx1"/>
                </a:solidFill>
                <a:latin typeface="Calibri" panose="020F0502020204030204" pitchFamily="34" charset="0"/>
                <a:cs typeface="Calibri" panose="020F0502020204030204" pitchFamily="34" charset="0"/>
              </a:rPr>
              <a:t>Yujin</a:t>
            </a:r>
            <a:r>
              <a:rPr lang="en-US" altLang="zh-CN" sz="1600" dirty="0">
                <a:solidFill>
                  <a:schemeClr val="tx1"/>
                </a:solidFill>
                <a:latin typeface="Calibri" panose="020F0502020204030204" pitchFamily="34" charset="0"/>
                <a:cs typeface="Calibri" panose="020F0502020204030204" pitchFamily="34" charset="0"/>
              </a:rPr>
              <a:t> Noh (</a:t>
            </a:r>
            <a:r>
              <a:rPr lang="en-US" altLang="zh-CN" sz="1600" dirty="0" err="1">
                <a:solidFill>
                  <a:schemeClr val="tx1"/>
                </a:solidFill>
                <a:latin typeface="Calibri" panose="020F0502020204030204" pitchFamily="34" charset="0"/>
                <a:cs typeface="Calibri" panose="020F0502020204030204" pitchFamily="34" charset="0"/>
              </a:rPr>
              <a:t>Senscomm</a:t>
            </a:r>
            <a:r>
              <a:rPr lang="en-US" altLang="zh-CN" sz="1600" dirty="0">
                <a:solidFill>
                  <a:schemeClr val="tx1"/>
                </a:solidFill>
                <a:latin typeface="Calibri" panose="020F0502020204030204" pitchFamily="34" charset="0"/>
                <a:cs typeface="Calibri" panose="020F0502020204030204" pitchFamily="34" charset="0"/>
              </a:rPr>
              <a:t>) </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11-22/0112, some-clause-3-comment-resolutions-for-lb-259,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a:t>
            </a:r>
            <a:r>
              <a:rPr lang="en-GB" altLang="en-US" dirty="0" smtClean="0"/>
              <a:t>report</a:t>
            </a:r>
            <a:endParaRPr lang="en-GB" altLang="en-US" dirty="0"/>
          </a:p>
          <a:p>
            <a:pPr lvl="0" eaLnBrk="0" hangingPunct="0">
              <a:defRPr/>
            </a:pPr>
            <a:r>
              <a:rPr lang="en-GB" altLang="en-US" dirty="0" smtClean="0"/>
              <a:t>CR Straw Poll</a:t>
            </a:r>
          </a:p>
          <a:p>
            <a:pPr lvl="1" eaLnBrk="0" hangingPunct="0">
              <a:defRPr/>
            </a:pPr>
            <a:r>
              <a:rPr lang="en-US" altLang="zh-CN" sz="1900" dirty="0"/>
              <a:t>11-22/0033, D3.0 Comment Resolution Annex C MIB, Hiroyuki </a:t>
            </a:r>
            <a:r>
              <a:rPr lang="en-US" altLang="zh-CN" sz="1900" dirty="0" err="1"/>
              <a:t>Motozuka</a:t>
            </a:r>
            <a:r>
              <a:rPr lang="en-US" altLang="zh-CN" sz="1900" dirty="0"/>
              <a:t> (Panasonic)</a:t>
            </a:r>
          </a:p>
          <a:p>
            <a:pPr lvl="1" eaLnBrk="0" hangingPunct="0">
              <a:defRPr/>
            </a:pPr>
            <a:r>
              <a:rPr lang="en-US" altLang="zh-CN" sz="1900" dirty="0"/>
              <a:t>11-22/0007, lb259-comment-resolution, Stephan Sand (German Aerospace Center (DLR))</a:t>
            </a:r>
          </a:p>
          <a:p>
            <a:pPr lvl="1" eaLnBrk="0" hangingPunct="0">
              <a:defRPr/>
            </a:pPr>
            <a:r>
              <a:rPr lang="en-US" altLang="zh-CN" sz="1900" dirty="0"/>
              <a:t>11-22/0015, Resolutions to Editorial Comments Part 1, </a:t>
            </a:r>
            <a:r>
              <a:rPr lang="en-US" altLang="zh-CN" sz="1900" dirty="0" err="1"/>
              <a:t>Yujin</a:t>
            </a:r>
            <a:r>
              <a:rPr lang="en-US" altLang="zh-CN" sz="1900" dirty="0"/>
              <a:t> Noh (</a:t>
            </a:r>
            <a:r>
              <a:rPr lang="en-US" altLang="zh-CN" sz="1900" dirty="0" err="1"/>
              <a:t>Senscomm</a:t>
            </a:r>
            <a:r>
              <a:rPr lang="en-US" altLang="zh-CN" sz="1900" dirty="0"/>
              <a:t>)</a:t>
            </a:r>
          </a:p>
          <a:p>
            <a:pPr lvl="0" eaLnBrk="0" hangingPunct="0">
              <a:defRPr/>
            </a:pPr>
            <a:r>
              <a:rPr lang="en-GB" altLang="en-US" dirty="0" smtClean="0"/>
              <a:t>CR presentations</a:t>
            </a:r>
            <a:r>
              <a:rPr lang="en-US" altLang="en-GB" dirty="0" smtClean="0"/>
              <a:t> </a:t>
            </a:r>
            <a:r>
              <a:rPr lang="en-US" altLang="en-GB" dirty="0"/>
              <a:t>and discussion</a:t>
            </a:r>
          </a:p>
          <a:p>
            <a:pPr lvl="1" eaLnBrk="0" hangingPunct="0">
              <a:defRPr/>
            </a:pPr>
            <a:r>
              <a:rPr lang="en-US" altLang="zh-CN" sz="1900" dirty="0">
                <a:solidFill>
                  <a:srgbClr val="FFC000"/>
                </a:solidFill>
              </a:rPr>
              <a:t>11-22/0016, Resolutions to Editorial Comments Part 2, </a:t>
            </a:r>
            <a:r>
              <a:rPr lang="en-US" altLang="zh-CN" sz="1900" dirty="0" err="1">
                <a:solidFill>
                  <a:srgbClr val="FFC000"/>
                </a:solidFill>
              </a:rPr>
              <a:t>Yujin</a:t>
            </a:r>
            <a:r>
              <a:rPr lang="en-US" altLang="zh-CN" sz="1900" dirty="0">
                <a:solidFill>
                  <a:srgbClr val="FFC000"/>
                </a:solidFill>
              </a:rPr>
              <a:t> Noh (</a:t>
            </a:r>
            <a:r>
              <a:rPr lang="en-US" altLang="zh-CN" sz="1900" dirty="0" err="1">
                <a:solidFill>
                  <a:srgbClr val="FFC000"/>
                </a:solidFill>
              </a:rPr>
              <a:t>Senscomm</a:t>
            </a:r>
            <a:r>
              <a:rPr lang="en-US" altLang="zh-CN" sz="1900" dirty="0">
                <a:solidFill>
                  <a:srgbClr val="FFC000"/>
                </a:solidFill>
              </a:rPr>
              <a:t>)</a:t>
            </a:r>
          </a:p>
          <a:p>
            <a:pPr lvl="1" eaLnBrk="0" hangingPunct="0">
              <a:defRPr/>
            </a:pPr>
            <a:r>
              <a:rPr lang="en-US" altLang="zh-CN" sz="1900" dirty="0"/>
              <a:t>11-22/0017, Resolutions to Annex C, ,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11-22/0018, Resolutions to Resolutions to NGV PHY Introduction to Mathematical description of signals, ,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11-22/0019, Resolutions to Resolutions to NGV preamble and NGV receive procedure, </a:t>
            </a:r>
            <a:r>
              <a:rPr lang="en-US" altLang="zh-CN" sz="1900" dirty="0" err="1"/>
              <a:t>Yujin</a:t>
            </a:r>
            <a:r>
              <a:rPr lang="en-US" altLang="zh-CN" sz="1900" dirty="0"/>
              <a:t> Noh (</a:t>
            </a:r>
            <a:r>
              <a:rPr lang="en-US" altLang="zh-CN" sz="1900" dirty="0" err="1"/>
              <a:t>Senscomm</a:t>
            </a:r>
            <a:r>
              <a:rPr lang="en-US" altLang="zh-CN" sz="1900" dirty="0"/>
              <a:t>)</a:t>
            </a:r>
          </a:p>
          <a:p>
            <a:pPr lvl="1" eaLnBrk="0" hangingPunct="0">
              <a:defRPr/>
            </a:pPr>
            <a:r>
              <a:rPr lang="en-US" altLang="zh-CN" sz="1900" dirty="0"/>
              <a:t>11-22/0020, Visio for Fig32-7 transmitter block diagram for the data field of an NGV transmission, </a:t>
            </a:r>
            <a:r>
              <a:rPr lang="en-US" altLang="zh-CN" sz="1900" dirty="0" err="1"/>
              <a:t>Yujin</a:t>
            </a:r>
            <a:r>
              <a:rPr lang="en-US" altLang="zh-CN" sz="1900" dirty="0"/>
              <a:t> Noh (</a:t>
            </a:r>
            <a:r>
              <a:rPr lang="en-US" altLang="zh-CN" sz="1900" dirty="0" err="1"/>
              <a:t>Senscomm</a:t>
            </a:r>
            <a:r>
              <a:rPr lang="en-US" altLang="zh-CN" sz="1900" dirty="0"/>
              <a:t>) </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Nov plenary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mentor.ieee.org/802.11/dcn/21/11-21-1863-00-00bd-tgbd-november-plenary-2021-teleconference-minutes.docx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smtClean="0">
                <a:latin typeface="Calibri" panose="020F0502020204030204" pitchFamily="34" charset="0"/>
                <a:cs typeface="Calibri" panose="020F0502020204030204" pitchFamily="34" charset="0"/>
                <a:hlinkClick r:id="rId3"/>
              </a:rPr>
              <a:t>https</a:t>
            </a:r>
            <a:r>
              <a:rPr lang="en-US" altLang="zh-CN" sz="2100" dirty="0">
                <a:latin typeface="Calibri" panose="020F0502020204030204" pitchFamily="34" charset="0"/>
                <a:cs typeface="Calibri" panose="020F0502020204030204" pitchFamily="34" charset="0"/>
                <a:hlinkClick r:id="rId3"/>
              </a:rPr>
              <a:t>://</a:t>
            </a:r>
            <a:r>
              <a:rPr lang="en-US" altLang="zh-CN" sz="2100" dirty="0" smtClean="0">
                <a:latin typeface="Calibri" panose="020F0502020204030204" pitchFamily="34" charset="0"/>
                <a:cs typeface="Calibri" panose="020F0502020204030204" pitchFamily="34" charset="0"/>
                <a:hlinkClick r:id="rId3"/>
              </a:rPr>
              <a:t>mentor.ieee.org/802.11/dcn/22/11-22-0055-00-00bd-ieee-802-11bd-dec-2021-jan-2022-meeting-minutes.docx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endParaRPr lang="en-US" altLang="zh-CN" dirty="0"/>
          </a:p>
          <a:p>
            <a:endParaRPr lang="en-US" altLang="zh-CN" dirty="0"/>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Tree>
    <p:extLst>
      <p:ext uri="{BB962C8B-B14F-4D97-AF65-F5344CB8AC3E}">
        <p14:creationId xmlns:p14="http://schemas.microsoft.com/office/powerpoint/2010/main" val="1380017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11-22/0033r1)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a:t>
            </a:r>
            <a:r>
              <a:rPr lang="en-US" altLang="zh-CN" sz="2400" dirty="0" smtClean="0">
                <a:sym typeface="+mn-ea"/>
              </a:rPr>
              <a:t>CID 3047 </a:t>
            </a:r>
            <a:r>
              <a:rPr lang="en-US" altLang="zh-CN" sz="2400" dirty="0" smtClean="0"/>
              <a:t>and </a:t>
            </a:r>
            <a:r>
              <a:rPr lang="en-US" altLang="zh-CN" sz="2400" dirty="0"/>
              <a:t>proposed </a:t>
            </a:r>
            <a:r>
              <a:rPr lang="en-US" altLang="zh-CN" sz="2400" dirty="0" smtClean="0"/>
              <a:t>modification to IEEE P802.11bd D3.0 as in 11-22/0033r1</a:t>
            </a:r>
            <a:r>
              <a:rPr lang="zh-CN" altLang="en-US" sz="2400" dirty="0" smtClean="0">
                <a:sym typeface="+mn-ea"/>
              </a:rPr>
              <a:t>?</a:t>
            </a:r>
            <a:endParaRPr lang="zh-CN" altLang="en-US" sz="2400" dirty="0">
              <a:sym typeface="+mn-ea"/>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1264310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a:t>
            </a:r>
            <a:r>
              <a:rPr lang="en-US" altLang="zh-CN" dirty="0" smtClean="0"/>
              <a:t>11-22/0007r3)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a:t>
            </a:r>
            <a:r>
              <a:rPr lang="en-US" altLang="zh-CN" sz="2400" dirty="0" smtClean="0"/>
              <a:t>11-22/0007r3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3001, </a:t>
            </a:r>
            <a:r>
              <a:rPr lang="en-GB" altLang="zh-CN" sz="2100" dirty="0" smtClean="0">
                <a:solidFill>
                  <a:srgbClr val="0070C0"/>
                </a:solidFill>
                <a:latin typeface="Calibri" panose="020F0502020204030204" pitchFamily="34" charset="0"/>
                <a:cs typeface="Calibri" panose="020F0502020204030204" pitchFamily="34" charset="0"/>
              </a:rPr>
              <a:t>3002, </a:t>
            </a:r>
            <a:r>
              <a:rPr lang="en-GB" altLang="zh-CN" sz="2100" dirty="0" smtClean="0">
                <a:latin typeface="Calibri" panose="020F0502020204030204" pitchFamily="34" charset="0"/>
                <a:cs typeface="Calibri" panose="020F0502020204030204" pitchFamily="34" charset="0"/>
              </a:rPr>
              <a:t>3012</a:t>
            </a:r>
            <a:r>
              <a:rPr lang="en-GB" altLang="zh-CN" sz="2100" dirty="0">
                <a:latin typeface="Calibri" panose="020F0502020204030204" pitchFamily="34" charset="0"/>
                <a:cs typeface="Calibri" panose="020F0502020204030204" pitchFamily="34" charset="0"/>
              </a:rPr>
              <a:t>, 3017, 3018, </a:t>
            </a:r>
            <a:r>
              <a:rPr lang="en-GB" altLang="zh-CN" sz="2100" dirty="0">
                <a:solidFill>
                  <a:srgbClr val="0070C0"/>
                </a:solidFill>
                <a:latin typeface="Calibri" panose="020F0502020204030204" pitchFamily="34" charset="0"/>
                <a:cs typeface="Calibri" panose="020F0502020204030204" pitchFamily="34" charset="0"/>
              </a:rPr>
              <a:t>3051, </a:t>
            </a:r>
            <a:r>
              <a:rPr lang="en-GB" altLang="zh-CN" sz="2100" dirty="0">
                <a:latin typeface="Calibri" panose="020F0502020204030204" pitchFamily="34" charset="0"/>
                <a:cs typeface="Calibri" panose="020F0502020204030204" pitchFamily="34" charset="0"/>
              </a:rPr>
              <a:t>3052, 3061, 3063, 3064, 3077, </a:t>
            </a:r>
            <a:r>
              <a:rPr lang="en-GB" altLang="zh-CN" sz="2100" dirty="0" smtClean="0">
                <a:latin typeface="Calibri" panose="020F0502020204030204" pitchFamily="34" charset="0"/>
                <a:cs typeface="Calibri" panose="020F0502020204030204" pitchFamily="34" charset="0"/>
              </a:rPr>
              <a:t>and 3103</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986017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11-22/0015r1) </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Jan 2022</a:t>
            </a:r>
            <a:endParaRPr lang="en-US" dirty="0"/>
          </a:p>
        </p:txBody>
      </p:sp>
      <p:sp>
        <p:nvSpPr>
          <p:cNvPr id="7"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D3.0 as in 11-22/0015r1</a:t>
            </a:r>
            <a:r>
              <a:rPr lang="zh-CN" altLang="en-US" sz="2400" dirty="0" smtClean="0">
                <a:sym typeface="+mn-ea"/>
              </a:rPr>
              <a:t>?</a:t>
            </a:r>
            <a:endParaRPr lang="zh-CN" altLang="en-US" sz="2400" dirty="0">
              <a:sym typeface="+mn-ea"/>
            </a:endParaRPr>
          </a:p>
          <a:p>
            <a:pPr lvl="0"/>
            <a:r>
              <a:rPr lang="en-US" altLang="zh-CN" sz="2100" b="0" dirty="0" smtClean="0">
                <a:latin typeface="Calibri" panose="020F0502020204030204" pitchFamily="34" charset="0"/>
                <a:cs typeface="Calibri" panose="020F0502020204030204" pitchFamily="34" charset="0"/>
              </a:rPr>
              <a:t>      CID</a:t>
            </a:r>
            <a:r>
              <a:rPr lang="en-US" altLang="zh-CN" sz="2100" b="0" dirty="0">
                <a:latin typeface="Calibri" panose="020F0502020204030204" pitchFamily="34" charset="0"/>
                <a:cs typeface="Calibri" panose="020F0502020204030204" pitchFamily="34" charset="0"/>
              </a:rPr>
              <a:t># </a:t>
            </a:r>
            <a:r>
              <a:rPr lang="en-GB" altLang="zh-CN" sz="2100" b="0" dirty="0" smtClean="0">
                <a:latin typeface="Calibri" panose="020F0502020204030204" pitchFamily="34" charset="0"/>
                <a:cs typeface="Calibri" panose="020F0502020204030204" pitchFamily="34" charset="0"/>
              </a:rPr>
              <a:t>3079</a:t>
            </a:r>
            <a:r>
              <a:rPr lang="en-GB" altLang="zh-CN" sz="2100" b="0" dirty="0">
                <a:latin typeface="Calibri" panose="020F0502020204030204" pitchFamily="34" charset="0"/>
                <a:cs typeface="Calibri" panose="020F0502020204030204" pitchFamily="34" charset="0"/>
              </a:rPr>
              <a:t>, 3042, 3043, 3004, 3005, 3007, 3006, 3073, 3074, 3078, </a:t>
            </a:r>
            <a:r>
              <a:rPr lang="en-GB" altLang="zh-CN" sz="2100" b="0" dirty="0" smtClean="0">
                <a:latin typeface="Calibri" panose="020F0502020204030204" pitchFamily="34" charset="0"/>
                <a:cs typeface="Calibri" panose="020F0502020204030204" pitchFamily="34" charset="0"/>
              </a:rPr>
              <a:t>and 3045</a:t>
            </a:r>
            <a:endParaRPr lang="zh-CN" altLang="zh-CN" sz="2100" b="0" dirty="0">
              <a:latin typeface="Calibri" panose="020F0502020204030204" pitchFamily="34" charset="0"/>
              <a:cs typeface="Calibri" panose="020F0502020204030204" pitchFamily="34" charset="0"/>
            </a:endParaRPr>
          </a:p>
          <a:p>
            <a:pPr lvl="1"/>
            <a:endParaRPr lang="zh-CN"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p:txBody>
      </p:sp>
    </p:spTree>
    <p:extLst>
      <p:ext uri="{BB962C8B-B14F-4D97-AF65-F5344CB8AC3E}">
        <p14:creationId xmlns:p14="http://schemas.microsoft.com/office/powerpoint/2010/main" val="2064529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1382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a:t>
            </a:r>
            <a:r>
              <a:rPr lang="en-GB" altLang="en-US" dirty="0" smtClean="0"/>
              <a:t>report</a:t>
            </a:r>
            <a:endParaRPr lang="en-GB" altLang="en-US" dirty="0"/>
          </a:p>
          <a:p>
            <a:pPr lvl="0" eaLnBrk="0" hangingPunct="0">
              <a:defRPr/>
            </a:pPr>
            <a:r>
              <a:rPr lang="en-GB" altLang="en-US" dirty="0" smtClean="0"/>
              <a:t>CR Straw Poll</a:t>
            </a:r>
          </a:p>
          <a:p>
            <a:pPr lvl="1" eaLnBrk="0" hangingPunct="0">
              <a:defRPr/>
            </a:pPr>
            <a:r>
              <a:rPr lang="en-GB" altLang="en-US" dirty="0" smtClean="0"/>
              <a:t>SPs for presented CRs without controversial argument.</a:t>
            </a:r>
          </a:p>
          <a:p>
            <a:pPr lvl="0" eaLnBrk="0" hangingPunct="0">
              <a:defRPr/>
            </a:pPr>
            <a:r>
              <a:rPr lang="en-GB" altLang="en-US" dirty="0" smtClean="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smtClean="0"/>
              <a:t>Continue the submission list</a:t>
            </a:r>
            <a:endParaRPr lang="zh-CN" altLang="zh-CN" sz="2100" dirty="0"/>
          </a:p>
          <a:p>
            <a:pPr eaLnBrk="0" hangingPunct="0">
              <a:defRPr/>
            </a:pPr>
            <a:r>
              <a:rPr lang="en-US" altLang="en-GB" dirty="0"/>
              <a:t>Any 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6022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28</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a:t>
            </a:r>
            <a:r>
              <a:rPr lang="en-US" altLang="en-US" sz="3600" kern="0" dirty="0" smtClean="0">
                <a:latin typeface="Arial" panose="020B0604020202020204" pitchFamily="34" charset="0"/>
              </a:rPr>
              <a:t>20</a:t>
            </a:r>
            <a:r>
              <a:rPr kumimoji="0" lang="en-US" altLang="en-US" sz="3600" b="1" i="0" u="none" strike="noStrike" kern="0" cap="none" spc="0" normalizeH="0" baseline="3000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824307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attendance 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lvl="0" eaLnBrk="0" hangingPunct="0">
              <a:defRPr/>
            </a:pPr>
            <a:r>
              <a:rPr lang="en-GB" altLang="en-US" dirty="0"/>
              <a:t>Approval of TG minutes</a:t>
            </a:r>
          </a:p>
          <a:p>
            <a:pPr lvl="0" eaLnBrk="0" hangingPunct="0">
              <a:defRPr/>
            </a:pPr>
            <a:r>
              <a:rPr lang="en-GB" altLang="en-US" dirty="0"/>
              <a:t>Tech Editor report</a:t>
            </a:r>
          </a:p>
          <a:p>
            <a:pPr lvl="0" eaLnBrk="0" hangingPunct="0">
              <a:defRPr/>
            </a:pPr>
            <a:r>
              <a:rPr lang="en-GB" altLang="en-US" dirty="0"/>
              <a:t>CR Straw Poll</a:t>
            </a:r>
          </a:p>
          <a:p>
            <a:pPr lvl="1" eaLnBrk="0" hangingPunct="0">
              <a:defRPr/>
            </a:pPr>
            <a:r>
              <a:rPr lang="en-GB" altLang="en-US" dirty="0"/>
              <a:t>SPs for presented CRs without controversial argument.</a:t>
            </a:r>
          </a:p>
          <a:p>
            <a:pPr lvl="0" eaLnBrk="0" hangingPunct="0">
              <a:defRPr/>
            </a:pPr>
            <a:r>
              <a:rPr lang="en-GB" altLang="en-US" dirty="0"/>
              <a:t>CR </a:t>
            </a:r>
            <a:r>
              <a:rPr lang="en-US" altLang="en-US" dirty="0" smtClean="0"/>
              <a:t>presentations </a:t>
            </a:r>
            <a:r>
              <a:rPr lang="en-US" altLang="en-GB" dirty="0" smtClean="0"/>
              <a:t>and </a:t>
            </a:r>
            <a:r>
              <a:rPr lang="en-US" altLang="en-GB" dirty="0"/>
              <a:t>discussion</a:t>
            </a:r>
          </a:p>
          <a:p>
            <a:pPr lvl="1" eaLnBrk="0" hangingPunct="0">
              <a:defRPr/>
            </a:pPr>
            <a:r>
              <a:rPr lang="en-US" altLang="zh-CN" dirty="0"/>
              <a:t>Continue the submission list</a:t>
            </a:r>
            <a:endParaRPr lang="zh-CN" altLang="zh-CN" sz="2100" dirty="0"/>
          </a:p>
          <a:p>
            <a:pPr eaLnBrk="0" hangingPunct="0">
              <a:defRPr/>
            </a:pPr>
            <a:r>
              <a:rPr lang="en-US" altLang="en-GB" dirty="0"/>
              <a:t>Any 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76653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Session</a:t>
            </a:r>
            <a:endParaRPr lang="en-US" sz="3200" dirty="0">
              <a:solidFill>
                <a:srgbClr val="FF0000"/>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st</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495338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533843" y="1870075"/>
            <a:ext cx="9927590" cy="460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sz="2000" dirty="0"/>
              <a:t>Call </a:t>
            </a:r>
            <a:r>
              <a:rPr lang="en-US" altLang="en-GB" sz="2000" dirty="0"/>
              <a:t>meeting to order and remind the group to record </a:t>
            </a:r>
            <a:r>
              <a:rPr lang="en-US" altLang="en-GB" sz="2000" dirty="0" smtClean="0"/>
              <a:t>attendance </a:t>
            </a:r>
            <a:r>
              <a:rPr lang="en-US" altLang="en-GB" sz="2000" dirty="0"/>
              <a:t>on imat.ieee.org</a:t>
            </a:r>
            <a:endParaRPr lang="en-GB" altLang="en-US" sz="2000" dirty="0"/>
          </a:p>
          <a:p>
            <a:pPr lvl="0" eaLnBrk="0" hangingPunct="0">
              <a:defRPr/>
            </a:pPr>
            <a:r>
              <a:rPr lang="en-GB" altLang="en-US" sz="2000" dirty="0"/>
              <a:t>IEEE-SA IPR policies </a:t>
            </a:r>
            <a:r>
              <a:rPr lang="en-US" altLang="en-GB" sz="2000" dirty="0"/>
              <a:t>and meeting rules</a:t>
            </a:r>
          </a:p>
          <a:p>
            <a:pPr lvl="0" eaLnBrk="0" hangingPunct="0">
              <a:defRPr/>
            </a:pPr>
            <a:r>
              <a:rPr lang="en-US" altLang="en-GB" sz="2000" dirty="0"/>
              <a:t>Approval of </a:t>
            </a:r>
            <a:r>
              <a:rPr lang="en-GB" altLang="en-US" sz="2000" dirty="0"/>
              <a:t>agenda</a:t>
            </a:r>
          </a:p>
          <a:p>
            <a:pPr lvl="0" eaLnBrk="0" hangingPunct="0">
              <a:defRPr/>
            </a:pPr>
            <a:r>
              <a:rPr lang="en-GB" altLang="en-US" dirty="0"/>
              <a:t>CR Straw Poll</a:t>
            </a:r>
          </a:p>
          <a:p>
            <a:pPr lvl="1" eaLnBrk="0" hangingPunct="0">
              <a:defRPr/>
            </a:pPr>
            <a:r>
              <a:rPr lang="en-GB" altLang="en-US" dirty="0"/>
              <a:t>SPs for presented CRs without controversial argument.</a:t>
            </a:r>
          </a:p>
          <a:p>
            <a:pPr lvl="0" eaLnBrk="0" hangingPunct="0">
              <a:defRPr/>
            </a:pPr>
            <a:r>
              <a:rPr lang="en-GB" altLang="en-US" dirty="0"/>
              <a:t>CR </a:t>
            </a:r>
            <a:r>
              <a:rPr lang="en-US" altLang="en-US" dirty="0"/>
              <a:t>presentations </a:t>
            </a:r>
            <a:r>
              <a:rPr lang="en-US" altLang="en-GB" dirty="0"/>
              <a:t>and discussion</a:t>
            </a:r>
          </a:p>
          <a:p>
            <a:pPr lvl="1" eaLnBrk="0" hangingPunct="0">
              <a:defRPr/>
            </a:pPr>
            <a:r>
              <a:rPr lang="en-US" altLang="zh-CN" dirty="0"/>
              <a:t>Continue the submission list</a:t>
            </a:r>
            <a:endParaRPr lang="zh-CN" altLang="zh-CN" sz="2100" dirty="0"/>
          </a:p>
          <a:p>
            <a:pPr eaLnBrk="0" hangingPunct="0">
              <a:defRPr/>
            </a:pPr>
            <a:r>
              <a:rPr lang="en-GB" altLang="en-US" sz="2000" dirty="0" smtClean="0"/>
              <a:t>CR </a:t>
            </a:r>
            <a:r>
              <a:rPr lang="en-GB" altLang="en-US" sz="2000" dirty="0"/>
              <a:t>motions </a:t>
            </a:r>
            <a:endParaRPr lang="en-GB" altLang="en-US" sz="2000" dirty="0" smtClean="0"/>
          </a:p>
          <a:p>
            <a:pPr eaLnBrk="0" hangingPunct="0">
              <a:defRPr/>
            </a:pPr>
            <a:r>
              <a:rPr lang="en-GB" altLang="en-US" sz="2000" dirty="0" smtClean="0"/>
              <a:t>MDR progress report</a:t>
            </a:r>
            <a:endParaRPr lang="en-GB" altLang="en-US" sz="2000" dirty="0"/>
          </a:p>
          <a:p>
            <a:pPr eaLnBrk="0" hangingPunct="0">
              <a:defRPr/>
            </a:pPr>
            <a:r>
              <a:rPr lang="en-GB" altLang="en-US" sz="2000" dirty="0" smtClean="0"/>
              <a:t>Revisit </a:t>
            </a:r>
            <a:r>
              <a:rPr lang="en-GB" altLang="en-US" sz="2000" dirty="0"/>
              <a:t>Timeline</a:t>
            </a:r>
          </a:p>
          <a:p>
            <a:pPr eaLnBrk="0" hangingPunct="0">
              <a:defRPr/>
            </a:pPr>
            <a:r>
              <a:rPr lang="en-US" altLang="en-GB" sz="2000" dirty="0"/>
              <a:t>Future teleconference plan </a:t>
            </a:r>
          </a:p>
          <a:p>
            <a:pPr eaLnBrk="0" hangingPunct="0">
              <a:defRPr/>
            </a:pPr>
            <a:r>
              <a:rPr lang="en-US" altLang="en-GB" sz="2000" dirty="0"/>
              <a:t>Any other business?</a:t>
            </a:r>
          </a:p>
          <a:p>
            <a:pPr lvl="0" eaLnBrk="0" hangingPunct="0">
              <a:defRPr/>
            </a:pPr>
            <a:r>
              <a:rPr lang="en-GB" altLang="en-US" sz="2000" dirty="0">
                <a:sym typeface="+mn-ea"/>
              </a:rPr>
              <a:t>Adjourn</a:t>
            </a:r>
            <a:endParaRPr lang="en-GB" altLang="en-US" sz="2000"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408903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Jan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116891</TotalTime>
  <Words>2631</Words>
  <Application>Microsoft Office PowerPoint</Application>
  <PresentationFormat>宽屏</PresentationFormat>
  <Paragraphs>423</Paragraphs>
  <Slides>31</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43"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Registration for the January 802.11 Interim session</vt:lpstr>
      <vt:lpstr>TGbd Session Plan during IEEE 802.11 Jan Interim 2022</vt:lpstr>
      <vt:lpstr>TGbd Documents Update</vt:lpstr>
      <vt:lpstr>Current TGbd Timeline</vt:lpstr>
      <vt:lpstr>Submission List (Call for submissions)</vt:lpstr>
      <vt:lpstr>IEEE 802.11 TGbd Session</vt:lpstr>
      <vt:lpstr>PowerPoint 演示文稿</vt:lpstr>
      <vt:lpstr>Approval of TGbd meeting minutes</vt:lpstr>
      <vt:lpstr>SP #1 (CR, 11-22/0033r1) </vt:lpstr>
      <vt:lpstr>SP #2 (CR, 11-22/0007r3) </vt:lpstr>
      <vt:lpstr>SP #3 (CR, 11-22/0015r1) </vt:lpstr>
      <vt:lpstr>IEEE 802.11 TGbd Session</vt:lpstr>
      <vt:lpstr>PowerPoint 演示文稿</vt:lpstr>
      <vt:lpstr>IEEE 802.11 TGbd Session</vt:lpstr>
      <vt:lpstr>PowerPoint 演示文稿</vt:lpstr>
      <vt:lpstr>IEEE 802.11 TGbd Session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5308</cp:revision>
  <cp:lastPrinted>2014-11-04T15:04:00Z</cp:lastPrinted>
  <dcterms:created xsi:type="dcterms:W3CDTF">2007-04-17T18:10:00Z</dcterms:created>
  <dcterms:modified xsi:type="dcterms:W3CDTF">2022-01-18T13:58:22Z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