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5"/>
  </p:notesMasterIdLst>
  <p:sldIdLst>
    <p:sldId id="256" r:id="rId2"/>
    <p:sldId id="257" r:id="rId3"/>
    <p:sldId id="258" r:id="rId4"/>
    <p:sldId id="259" r:id="rId5"/>
    <p:sldId id="2366" r:id="rId6"/>
    <p:sldId id="261" r:id="rId7"/>
    <p:sldId id="369" r:id="rId8"/>
    <p:sldId id="370" r:id="rId9"/>
    <p:sldId id="371" r:id="rId10"/>
    <p:sldId id="372" r:id="rId11"/>
    <p:sldId id="262" r:id="rId12"/>
    <p:sldId id="289" r:id="rId13"/>
    <p:sldId id="266" r:id="rId14"/>
    <p:sldId id="290" r:id="rId15"/>
    <p:sldId id="283" r:id="rId16"/>
    <p:sldId id="288" r:id="rId17"/>
    <p:sldId id="2375" r:id="rId18"/>
    <p:sldId id="2371" r:id="rId19"/>
    <p:sldId id="2373" r:id="rId20"/>
    <p:sldId id="2370" r:id="rId21"/>
    <p:sldId id="2374" r:id="rId22"/>
    <p:sldId id="293" r:id="rId23"/>
    <p:sldId id="267" r:id="rId24"/>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50"/>
    <p:restoredTop sz="96786"/>
  </p:normalViewPr>
  <p:slideViewPr>
    <p:cSldViewPr snapToGrid="0" snapToObjects="1">
      <p:cViewPr varScale="1">
        <p:scale>
          <a:sx n="109" d="100"/>
          <a:sy n="109" d="100"/>
        </p:scale>
        <p:origin x="106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0823716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2838" y="703263"/>
            <a:ext cx="4632325"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802.11-18/0302r0</a:t>
            </a:r>
          </a:p>
        </p:txBody>
      </p:sp>
      <p:sp>
        <p:nvSpPr>
          <p:cNvPr id="5" name="Date Placeholder 4"/>
          <p:cNvSpPr>
            <a:spLocks noGrp="1"/>
          </p:cNvSpPr>
          <p:nvPr>
            <p:ph type="dt" idx="11"/>
          </p:nvPr>
        </p:nvSpPr>
        <p:spPr/>
        <p:txBody>
          <a:bodyPr/>
          <a:lstStyle/>
          <a:p>
            <a:pPr>
              <a:defRPr/>
            </a:pPr>
            <a:r>
              <a:rPr lang="en-US"/>
              <a:t>March 2018</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7914024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338572"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January </a:t>
            </a:r>
            <a:r>
              <a:rPr dirty="0"/>
              <a:t>202</a:t>
            </a:r>
            <a:r>
              <a:rPr lang="en-US" dirty="0"/>
              <a:t>2</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1</a:t>
            </a:r>
            <a:r>
              <a:rPr dirty="0"/>
              <a:t>/</a:t>
            </a:r>
            <a:r>
              <a:rPr lang="en-US" dirty="0"/>
              <a:t>1974r3</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NxZeZx"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a:t>
            </a:r>
            <a:r>
              <a:rPr lang="en-US" dirty="0" err="1"/>
              <a:t>TGbi</a:t>
            </a:r>
            <a:r>
              <a:rPr lang="en-US" dirty="0"/>
              <a:t> </a:t>
            </a:r>
            <a:r>
              <a:rPr dirty="0"/>
              <a:t>-Agenda-</a:t>
            </a:r>
            <a:r>
              <a:rPr lang="en-US" dirty="0"/>
              <a:t> January 2022</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2022-01-16</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685801" y="2083118"/>
            <a:ext cx="7770813" cy="3630693"/>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900" dirty="0"/>
          </a:p>
        </p:txBody>
      </p:sp>
    </p:spTree>
    <p:extLst>
      <p:ext uri="{BB962C8B-B14F-4D97-AF65-F5344CB8AC3E}">
        <p14:creationId xmlns:p14="http://schemas.microsoft.com/office/powerpoint/2010/main" val="4094867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350" dirty="0">
                <a:hlinkClick r:id="rId3"/>
              </a:rPr>
              <a:t>http://standards.ieee.org/develop/policies/bylaws/index.html</a:t>
            </a:r>
            <a:r>
              <a:rPr lang="en-US" sz="1350" dirty="0"/>
              <a:t> (HTML version) </a:t>
            </a:r>
          </a:p>
          <a:p>
            <a:pPr lvl="1">
              <a:buNone/>
            </a:pPr>
            <a:r>
              <a:rPr lang="en-US" sz="1350" dirty="0">
                <a:hlinkClick r:id="rId4"/>
              </a:rPr>
              <a:t>http://standards.ieee.org/develop/policies/bylaws/sb_bylaws.pdf</a:t>
            </a:r>
            <a:r>
              <a:rPr lang="en-US" sz="1350" dirty="0"/>
              <a:t> (PDF version)</a:t>
            </a:r>
            <a:r>
              <a:rPr lang="en-US" sz="1050" dirty="0"/>
              <a:t> </a:t>
            </a:r>
          </a:p>
          <a:p>
            <a:pPr>
              <a:buNone/>
            </a:pPr>
            <a:br>
              <a:rPr lang="en-US" sz="1200" dirty="0"/>
            </a:br>
            <a:endParaRPr lang="en-US" sz="1200" dirty="0"/>
          </a:p>
          <a:p>
            <a:r>
              <a:rPr lang="en-US" dirty="0"/>
              <a:t>The current version of the IEEE-SA Standards Board Operations Manual is available at: </a:t>
            </a:r>
          </a:p>
          <a:p>
            <a:pPr lvl="1">
              <a:buNone/>
            </a:pPr>
            <a:r>
              <a:rPr lang="en-US" sz="1350" dirty="0">
                <a:hlinkClick r:id="rId5"/>
              </a:rPr>
              <a:t>http://standards.ieee.org/develop/policies/opman/index.html</a:t>
            </a:r>
            <a:r>
              <a:rPr lang="en-US" sz="1350" dirty="0"/>
              <a:t> (HTML version) </a:t>
            </a:r>
          </a:p>
          <a:p>
            <a:pPr lvl="1">
              <a:buNone/>
            </a:pPr>
            <a:r>
              <a:rPr lang="en-US" sz="1350" dirty="0">
                <a:hlinkClick r:id="rId6"/>
              </a:rPr>
              <a:t>http://standards.ieee.org/develop/policies/opman/sb_om.pdf</a:t>
            </a:r>
            <a:r>
              <a:rPr lang="en-US" sz="1350" dirty="0"/>
              <a:t> (PDF version) </a:t>
            </a:r>
            <a:endParaRPr lang="en-US" sz="1200" dirty="0"/>
          </a:p>
          <a:p>
            <a:pPr>
              <a:buNone/>
            </a:pPr>
            <a:endParaRPr lang="en-GB" sz="900" dirty="0"/>
          </a:p>
        </p:txBody>
      </p:sp>
    </p:spTree>
    <p:extLst>
      <p:ext uri="{BB962C8B-B14F-4D97-AF65-F5344CB8AC3E}">
        <p14:creationId xmlns:p14="http://schemas.microsoft.com/office/powerpoint/2010/main" val="2878021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t>TGbi</a:t>
            </a:r>
            <a:r>
              <a:rPr lang="en-US" dirty="0"/>
              <a:t> Agenda – January 20, 2022</a:t>
            </a:r>
            <a:br>
              <a:rPr lang="en-US" dirty="0"/>
            </a:br>
            <a:endParaRPr lang="en-US" dirty="0"/>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Discuss teleconferences for Feb/March</a:t>
            </a:r>
          </a:p>
          <a:p>
            <a:pPr lvl="1">
              <a:defRPr sz="1500" spc="-1">
                <a:latin typeface="Arial"/>
                <a:ea typeface="Arial"/>
                <a:cs typeface="Arial"/>
                <a:sym typeface="Arial"/>
              </a:defRPr>
            </a:pPr>
            <a:endParaRPr lang="en-US" sz="16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latin typeface="Times New Roman"/>
                <a:cs typeface="Times New Roman"/>
                <a:sym typeface="Times New Roman"/>
              </a:rPr>
              <a:t>Discussion</a:t>
            </a:r>
            <a:endParaRPr lang="en-US" sz="1600" spc="-1" dirty="0">
              <a:latin typeface="Times New Roman" panose="02020603050405020304" pitchFamily="18" charset="0"/>
              <a:cs typeface="Times New Roman" panose="02020603050405020304" pitchFamily="18" charset="0"/>
              <a:sym typeface="Arial"/>
            </a:endParaRPr>
          </a:p>
          <a:p>
            <a:pPr marL="0" indent="0">
              <a:buNone/>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 22/93r0 from Antonio de la Oliva/Joseph Levy</a:t>
            </a:r>
          </a:p>
          <a:p>
            <a:pPr marL="285750" indent="-28575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Submission 22/114r0 from Stephane Baron</a:t>
            </a:r>
          </a:p>
          <a:p>
            <a:pPr marL="285750" indent="-285750">
              <a:buFont typeface="Arial" panose="020B0604020202020204" pitchFamily="34" charset="0"/>
              <a:buChar char="•"/>
              <a:defRPr sz="1500" spc="-1">
                <a:latin typeface="Arial"/>
                <a:ea typeface="Arial"/>
                <a:cs typeface="Arial"/>
                <a:sym typeface="Arial"/>
              </a:defRPr>
            </a:pPr>
            <a:r>
              <a:rPr lang="en-US" sz="1600" spc="-1">
                <a:latin typeface="Times New Roman" panose="02020603050405020304" pitchFamily="18" charset="0"/>
                <a:cs typeface="Times New Roman" panose="02020603050405020304" pitchFamily="18" charset="0"/>
                <a:sym typeface="Arial"/>
              </a:rPr>
              <a:t>Submission </a:t>
            </a:r>
            <a:r>
              <a:rPr lang="en-US" sz="1600" spc="-1" dirty="0">
                <a:latin typeface="Times New Roman" panose="02020603050405020304" pitchFamily="18" charset="0"/>
                <a:cs typeface="Times New Roman" panose="02020603050405020304" pitchFamily="18" charset="0"/>
                <a:sym typeface="Arial"/>
              </a:rPr>
              <a:t>21/1854r2 from Kurt </a:t>
            </a:r>
            <a:r>
              <a:rPr lang="en-US" sz="1600" spc="-1" dirty="0" err="1">
                <a:latin typeface="Times New Roman" panose="02020603050405020304" pitchFamily="18" charset="0"/>
                <a:cs typeface="Times New Roman" panose="02020603050405020304" pitchFamily="18" charset="0"/>
                <a:sym typeface="Arial"/>
              </a:rPr>
              <a:t>Lumbatis</a:t>
            </a:r>
            <a:endParaRPr lang="en-US" sz="1600" spc="-1" dirty="0">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 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tx1"/>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(Friday)When </a:t>
            </a:r>
            <a:r>
              <a:rPr lang="en-US" sz="1600" spc="-1" dirty="0" err="1">
                <a:latin typeface="Times New Roman" panose="02020603050405020304" pitchFamily="18" charset="0"/>
                <a:cs typeface="Times New Roman" panose="02020603050405020304" pitchFamily="18" charset="0"/>
                <a:sym typeface="Arial"/>
              </a:rPr>
              <a:t>TGbh</a:t>
            </a:r>
            <a:r>
              <a:rPr lang="en-US" sz="1600" spc="-1" dirty="0">
                <a:latin typeface="Times New Roman" panose="02020603050405020304" pitchFamily="18" charset="0"/>
                <a:cs typeface="Times New Roman" panose="02020603050405020304" pitchFamily="18" charset="0"/>
                <a:sym typeface="Arial"/>
              </a:rPr>
              <a:t> has settled on their candidate text, does </a:t>
            </a:r>
            <a:r>
              <a:rPr lang="en-US" sz="1600" spc="-1" dirty="0" err="1">
                <a:latin typeface="Times New Roman" panose="02020603050405020304" pitchFamily="18" charset="0"/>
                <a:cs typeface="Times New Roman" panose="02020603050405020304" pitchFamily="18" charset="0"/>
                <a:sym typeface="Arial"/>
              </a:rPr>
              <a:t>TGbi</a:t>
            </a:r>
            <a:r>
              <a:rPr lang="en-US" sz="1600" spc="-1" dirty="0">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latin typeface="Times New Roman" panose="02020603050405020304" pitchFamily="18" charset="0"/>
                <a:cs typeface="Times New Roman" panose="02020603050405020304" pitchFamily="18" charset="0"/>
                <a:sym typeface="Arial"/>
              </a:rPr>
              <a:t>Recess</a:t>
            </a:r>
          </a:p>
          <a:p>
            <a:endParaRPr lang="en-US" dirty="0"/>
          </a:p>
        </p:txBody>
      </p:sp>
    </p:spTree>
    <p:extLst>
      <p:ext uri="{BB962C8B-B14F-4D97-AF65-F5344CB8AC3E}">
        <p14:creationId xmlns:p14="http://schemas.microsoft.com/office/powerpoint/2010/main" val="796679035"/>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220D77-4B90-B742-B74B-6BD78C0D50E7}"/>
              </a:ext>
            </a:extLst>
          </p:cNvPr>
          <p:cNvSpPr>
            <a:spLocks noGrp="1"/>
          </p:cNvSpPr>
          <p:nvPr>
            <p:ph type="title"/>
          </p:nvPr>
        </p:nvSpPr>
        <p:spPr>
          <a:xfrm>
            <a:off x="685800" y="762840"/>
            <a:ext cx="7771680" cy="1065962"/>
          </a:xfrm>
        </p:spPr>
        <p:txBody>
          <a:bodyPr/>
          <a:lstStyle/>
          <a:p>
            <a:r>
              <a:rPr lang="en-US" dirty="0" err="1">
                <a:solidFill>
                  <a:schemeClr val="bg1">
                    <a:lumMod val="50000"/>
                  </a:schemeClr>
                </a:solidFill>
              </a:rPr>
              <a:t>TGbi</a:t>
            </a:r>
            <a:r>
              <a:rPr lang="en-US" dirty="0">
                <a:solidFill>
                  <a:schemeClr val="bg1">
                    <a:lumMod val="50000"/>
                  </a:schemeClr>
                </a:solidFill>
              </a:rPr>
              <a:t> Agenda – January 19, 2022</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D9119F4E-FC06-F646-87EB-EF12912A7052}"/>
              </a:ext>
            </a:extLst>
          </p:cNvPr>
          <p:cNvSpPr>
            <a:spLocks noGrp="1"/>
          </p:cNvSpPr>
          <p:nvPr>
            <p:ph idx="1"/>
          </p:nvPr>
        </p:nvSpPr>
        <p:spPr>
          <a:xfrm>
            <a:off x="685800" y="1343025"/>
            <a:ext cx="8058150" cy="5210175"/>
          </a:xfrm>
        </p:spPr>
        <p:txBody>
          <a:bodyPr>
            <a:normAutofit lnSpcReduction="10000"/>
          </a:bodyPr>
          <a:lstStyle/>
          <a:p>
            <a:pPr marL="719" lvl="0" hangingPunct="0">
              <a:lnSpc>
                <a:spcPct val="81000"/>
              </a:lnSpc>
              <a:spcBef>
                <a:spcPts val="200"/>
              </a:spcBef>
              <a:buClr>
                <a:srgbClr val="000000"/>
              </a:buClr>
              <a:buSzPct val="100000"/>
              <a:defRPr sz="1500" b="1" spc="-1">
                <a:latin typeface="Times New Roman"/>
                <a:ea typeface="Times New Roman"/>
                <a:cs typeface="Times New Roman"/>
                <a:sym typeface="Times New Roman"/>
              </a:defRPr>
            </a:pPr>
            <a:r>
              <a:rPr lang="en-US" sz="16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Agenda review – 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Approve meeting minutes from Interim and Teleconferences – Motion #7</a:t>
            </a:r>
          </a:p>
          <a:p>
            <a:pPr marL="342900" lvl="0"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Discuss teleconferences for Feb/March</a:t>
            </a:r>
          </a:p>
          <a:p>
            <a:pPr lvl="1">
              <a:defRPr sz="1500" spc="-1">
                <a:latin typeface="Arial"/>
                <a:ea typeface="Arial"/>
                <a:cs typeface="Arial"/>
                <a:sym typeface="Arial"/>
              </a:defRPr>
            </a:pPr>
            <a:endParaRPr lang="en-US" sz="16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600" b="1" spc="-1" dirty="0">
                <a:solidFill>
                  <a:schemeClr val="bg1">
                    <a:lumMod val="50000"/>
                  </a:schemeClr>
                </a:solidFill>
                <a:latin typeface="Times New Roman"/>
                <a:cs typeface="Times New Roman"/>
                <a:sym typeface="Times New Roman"/>
              </a:rPr>
              <a:t>Discussion</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Review and approve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Proposed Issues Document (21/641r6)</a:t>
            </a:r>
          </a:p>
          <a:p>
            <a:pPr lvl="2" indent="-285750">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rPr>
              <a:t>Motion # 8 – postponed to Friday, discussion to continue off-line</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Submission 22/107r1 from Phil Hawkes/Duncan Ho</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22/93r0 from Antonio de la Oliva/Joseph Levy</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22/114r0 from Stephane Baron</a:t>
            </a:r>
          </a:p>
          <a:p>
            <a:pPr marL="285750" indent="-28575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(Thursday) Submission 21/1854r2 from Kurt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Lumbatis</a:t>
            </a: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 Submission 22/109r0 from Po-Kai Huang</a:t>
            </a:r>
          </a:p>
          <a:p>
            <a:pPr marL="285750" indent="-28575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(Friday)When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TGbh</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has settled on their candidate text, does </a:t>
            </a:r>
            <a:r>
              <a:rPr lang="en-US" sz="1600" spc="-1" dirty="0" err="1">
                <a:solidFill>
                  <a:schemeClr val="bg1">
                    <a:lumMod val="50000"/>
                  </a:schemeClr>
                </a:solidFill>
                <a:latin typeface="Times New Roman" panose="02020603050405020304" pitchFamily="18" charset="0"/>
                <a:cs typeface="Times New Roman" panose="02020603050405020304" pitchFamily="18" charset="0"/>
                <a:sym typeface="Arial"/>
              </a:rPr>
              <a:t>TGbi</a:t>
            </a: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 want to review and provide comments?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6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600" b="1" spc="-1" dirty="0">
                <a:solidFill>
                  <a:schemeClr val="bg1">
                    <a:lumMod val="50000"/>
                  </a:schemeClr>
                </a:solidFill>
                <a:latin typeface="Times New Roman" panose="02020603050405020304" pitchFamily="18" charset="0"/>
                <a:cs typeface="Times New Roman" panose="02020603050405020304" pitchFamily="18" charset="0"/>
                <a:sym typeface="Arial"/>
              </a:rPr>
              <a:t>Recess</a:t>
            </a:r>
          </a:p>
          <a:p>
            <a:endParaRPr lang="en-US" dirty="0">
              <a:solidFill>
                <a:schemeClr val="bg1">
                  <a:lumMod val="50000"/>
                </a:schemeClr>
              </a:solidFill>
            </a:endParaRPr>
          </a:p>
        </p:txBody>
      </p:sp>
    </p:spTree>
    <p:extLst>
      <p:ext uri="{BB962C8B-B14F-4D97-AF65-F5344CB8AC3E}">
        <p14:creationId xmlns:p14="http://schemas.microsoft.com/office/powerpoint/2010/main" val="2359127759"/>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685800" y="1751762"/>
            <a:ext cx="7770814" cy="3676299"/>
          </a:xfrm>
        </p:spPr>
        <p:txBody>
          <a:bodyPr>
            <a:normAutofit/>
          </a:bodyPr>
          <a:lstStyle/>
          <a:p>
            <a:r>
              <a:rPr lang="en-US" dirty="0"/>
              <a:t>TG use case start:			March 2021</a:t>
            </a:r>
          </a:p>
          <a:p>
            <a:r>
              <a:rPr lang="en-US" dirty="0"/>
              <a:t>Use case completion:			January 2022</a:t>
            </a:r>
          </a:p>
          <a:p>
            <a:r>
              <a:rPr lang="en-US" dirty="0"/>
              <a:t>Features identified:			July 2022</a:t>
            </a:r>
          </a:p>
          <a:p>
            <a:r>
              <a:rPr lang="en-US" dirty="0"/>
              <a:t>LB initial:   				March 2023</a:t>
            </a:r>
            <a:endParaRPr lang="en-US" dirty="0">
              <a:solidFill>
                <a:srgbClr val="FF0000"/>
              </a:solidFill>
            </a:endParaRPr>
          </a:p>
          <a:p>
            <a:r>
              <a:rPr lang="en-US" dirty="0"/>
              <a:t>LB re-circ:  				September 2023</a:t>
            </a:r>
            <a:endParaRPr lang="en-US" dirty="0">
              <a:solidFill>
                <a:srgbClr val="FF0000"/>
              </a:solidFill>
            </a:endParaRPr>
          </a:p>
          <a:p>
            <a:r>
              <a:rPr lang="en-US" dirty="0"/>
              <a:t>Ballot Pool: 				May 2024</a:t>
            </a:r>
          </a:p>
          <a:p>
            <a:r>
              <a:rPr lang="en-US" dirty="0"/>
              <a:t>MDR: 				May 2024</a:t>
            </a:r>
          </a:p>
          <a:p>
            <a:r>
              <a:rPr lang="en-US" dirty="0"/>
              <a:t>SA ballot: 				July 2024</a:t>
            </a:r>
          </a:p>
          <a:p>
            <a:r>
              <a:rPr lang="en-US" dirty="0"/>
              <a:t>SA re-circ: 				January 2025</a:t>
            </a:r>
          </a:p>
          <a:p>
            <a:r>
              <a:rPr lang="en-US" dirty="0"/>
              <a:t>802.11/EC approval: 			July 2025</a:t>
            </a:r>
          </a:p>
          <a:p>
            <a:r>
              <a:rPr lang="en-US" dirty="0" err="1"/>
              <a:t>RevCom</a:t>
            </a:r>
            <a:r>
              <a:rPr lang="en-US" dirty="0"/>
              <a:t>/SASB approval: 	</a:t>
            </a:r>
            <a:r>
              <a:rPr lang="en-US"/>
              <a:t>	September </a:t>
            </a:r>
            <a:r>
              <a:rPr lang="en-US" dirty="0"/>
              <a:t>2025</a:t>
            </a:r>
          </a:p>
          <a:p>
            <a:endParaRPr lang="en-US" dirty="0"/>
          </a:p>
          <a:p>
            <a:endParaRPr lang="en-US" dirty="0"/>
          </a:p>
        </p:txBody>
      </p:sp>
    </p:spTree>
    <p:extLst>
      <p:ext uri="{BB962C8B-B14F-4D97-AF65-F5344CB8AC3E}">
        <p14:creationId xmlns:p14="http://schemas.microsoft.com/office/powerpoint/2010/main" val="2332662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err="1"/>
              <a:t>TGbi</a:t>
            </a:r>
            <a:r>
              <a:rPr lang="en-US" dirty="0"/>
              <a:t>, January Interim Sessions </a:t>
            </a:r>
            <a:r>
              <a:rPr dirty="0"/>
              <a:t>202</a:t>
            </a:r>
            <a:r>
              <a:rPr lang="en-US" dirty="0"/>
              <a:t>2</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7</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minutes for:</a:t>
            </a:r>
          </a:p>
          <a:p>
            <a:r>
              <a:rPr lang="en-US" dirty="0"/>
              <a:t>2021 November 802.11 Electronic Plenary: 11-21/1915r0,</a:t>
            </a:r>
          </a:p>
          <a:p>
            <a:r>
              <a:rPr lang="en-US" dirty="0" err="1"/>
              <a:t>TGbi</a:t>
            </a:r>
            <a:r>
              <a:rPr lang="en-US" dirty="0"/>
              <a:t> Teleconference: </a:t>
            </a:r>
            <a:r>
              <a:rPr lang="en-US" dirty="0">
                <a:sym typeface="Arial"/>
              </a:rPr>
              <a:t>11-21/2030r0</a:t>
            </a:r>
            <a:endParaRPr lang="en-US" dirty="0">
              <a:solidFill>
                <a:schemeClr val="bg1">
                  <a:lumMod val="50000"/>
                </a:schemeClr>
              </a:solidFill>
              <a:sym typeface="Arial"/>
            </a:endParaRPr>
          </a:p>
          <a:p>
            <a:endParaRPr lang="en-US" dirty="0"/>
          </a:p>
          <a:p>
            <a:r>
              <a:rPr lang="en-US" dirty="0"/>
              <a:t>Mover: Kurt </a:t>
            </a:r>
            <a:r>
              <a:rPr lang="en-US" dirty="0" err="1"/>
              <a:t>Lumbatis</a:t>
            </a:r>
            <a:r>
              <a:rPr lang="en-US" dirty="0"/>
              <a:t>	</a:t>
            </a:r>
          </a:p>
          <a:p>
            <a:r>
              <a:rPr lang="en-US" dirty="0"/>
              <a:t>Second: Stephan McCann</a:t>
            </a:r>
          </a:p>
          <a:p>
            <a:endParaRPr lang="en-US" dirty="0"/>
          </a:p>
          <a:p>
            <a:r>
              <a:rPr lang="en-US" dirty="0">
                <a:solidFill>
                  <a:schemeClr val="tx1"/>
                </a:solidFill>
              </a:rPr>
              <a:t>Approved by unanimous consent, with 55 participants</a:t>
            </a:r>
          </a:p>
        </p:txBody>
      </p:sp>
    </p:spTree>
    <p:extLst>
      <p:ext uri="{BB962C8B-B14F-4D97-AF65-F5344CB8AC3E}">
        <p14:creationId xmlns:p14="http://schemas.microsoft.com/office/powerpoint/2010/main" val="1087111931"/>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AC9A7B-E4BD-47DF-A610-0AD14673CDCC}"/>
              </a:ext>
            </a:extLst>
          </p:cNvPr>
          <p:cNvSpPr>
            <a:spLocks noGrp="1"/>
          </p:cNvSpPr>
          <p:nvPr>
            <p:ph type="title"/>
          </p:nvPr>
        </p:nvSpPr>
        <p:spPr/>
        <p:txBody>
          <a:bodyPr/>
          <a:lstStyle/>
          <a:p>
            <a:r>
              <a:rPr lang="en-US" dirty="0"/>
              <a:t>Motion # 8</a:t>
            </a:r>
          </a:p>
        </p:txBody>
      </p:sp>
      <p:sp>
        <p:nvSpPr>
          <p:cNvPr id="3" name="Text Placeholder 2">
            <a:extLst>
              <a:ext uri="{FF2B5EF4-FFF2-40B4-BE49-F238E27FC236}">
                <a16:creationId xmlns:a16="http://schemas.microsoft.com/office/drawing/2014/main" id="{8FB91F87-3D69-417B-BCE7-24765118FC2F}"/>
              </a:ext>
            </a:extLst>
          </p:cNvPr>
          <p:cNvSpPr>
            <a:spLocks noGrp="1"/>
          </p:cNvSpPr>
          <p:nvPr>
            <p:ph type="body" idx="1"/>
          </p:nvPr>
        </p:nvSpPr>
        <p:spPr/>
        <p:txBody>
          <a:bodyPr/>
          <a:lstStyle/>
          <a:p>
            <a:r>
              <a:rPr lang="en-US" dirty="0"/>
              <a:t>Approve the Use case and Issue Collection document: 11-21/641r6 and require a motion to add any additional use cases or issues.</a:t>
            </a:r>
          </a:p>
          <a:p>
            <a:endParaRPr lang="en-US" dirty="0"/>
          </a:p>
          <a:p>
            <a:r>
              <a:rPr lang="en-US" dirty="0"/>
              <a:t>Mover: </a:t>
            </a:r>
          </a:p>
          <a:p>
            <a:r>
              <a:rPr lang="en-US" dirty="0"/>
              <a:t>Second:</a:t>
            </a:r>
          </a:p>
          <a:p>
            <a:endParaRPr lang="en-US" dirty="0"/>
          </a:p>
          <a:p>
            <a:r>
              <a:rPr lang="en-US" strike="sngStrike" dirty="0">
                <a:solidFill>
                  <a:schemeClr val="tx1"/>
                </a:solidFill>
              </a:rPr>
              <a:t>Approved by unanimous consent, with xx participants</a:t>
            </a:r>
          </a:p>
        </p:txBody>
      </p:sp>
    </p:spTree>
    <p:extLst>
      <p:ext uri="{BB962C8B-B14F-4D97-AF65-F5344CB8AC3E}">
        <p14:creationId xmlns:p14="http://schemas.microsoft.com/office/powerpoint/2010/main" val="605628927"/>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802.11  </a:t>
            </a:r>
            <a:br>
              <a:rPr dirty="0"/>
            </a:br>
            <a:r>
              <a:rPr lang="en-US" dirty="0"/>
              <a:t>Enhanced Data Privacy Task Group</a:t>
            </a:r>
            <a:endParaRPr dirty="0"/>
          </a:p>
        </p:txBody>
      </p:sp>
      <p:sp>
        <p:nvSpPr>
          <p:cNvPr id="62" name="CustomShape 2"/>
          <p:cNvSpPr txBox="1"/>
          <p:nvPr/>
        </p:nvSpPr>
        <p:spPr>
          <a:xfrm>
            <a:off x="1371598" y="3581279"/>
            <a:ext cx="6400084" cy="23193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400" b="1" spc="-1">
                <a:latin typeface="Times New Roman"/>
                <a:ea typeface="Times New Roman"/>
                <a:cs typeface="Times New Roman"/>
                <a:sym typeface="Times New Roman"/>
              </a:defRPr>
            </a:pPr>
            <a:r>
              <a:rPr dirty="0"/>
              <a:t>Agenda</a:t>
            </a:r>
          </a:p>
          <a:p>
            <a:pPr algn="ctr">
              <a:spcBef>
                <a:spcPts val="400"/>
              </a:spcBef>
              <a:defRPr sz="2400" b="1" spc="-1">
                <a:latin typeface="Times New Roman"/>
                <a:ea typeface="Times New Roman"/>
                <a:cs typeface="Times New Roman"/>
                <a:sym typeface="Times New Roman"/>
              </a:defRPr>
            </a:pPr>
            <a:r>
              <a:rPr lang="en-US" dirty="0"/>
              <a:t>January 2022 Interim Session</a:t>
            </a:r>
            <a:endParaRPr dirty="0"/>
          </a:p>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Stephen McCann</a:t>
            </a:r>
          </a:p>
          <a:p>
            <a:pPr algn="ctr">
              <a:spcBef>
                <a:spcPts val="400"/>
              </a:spcBef>
              <a:defRPr sz="2000" b="1" spc="-1">
                <a:latin typeface="Times New Roman"/>
                <a:ea typeface="Times New Roman"/>
                <a:cs typeface="Times New Roman"/>
                <a:sym typeface="Times New Roman"/>
              </a:defRPr>
            </a:pPr>
            <a:r>
              <a:rPr lang="en-US" dirty="0"/>
              <a:t>Secretary: Amelia </a:t>
            </a:r>
            <a:r>
              <a:rPr lang="en-US" dirty="0" err="1"/>
              <a:t>Andersdotter</a:t>
            </a:r>
            <a:endParaRPr lang="en-US" dirty="0"/>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CustomShape 1"/>
          <p:cNvSpPr txBox="1"/>
          <p:nvPr/>
        </p:nvSpPr>
        <p:spPr>
          <a:xfrm>
            <a:off x="685800" y="2572130"/>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Thursday January 20, 2022</a:t>
            </a: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January 802.11 electronic interim session</a:t>
            </a:r>
          </a:p>
        </p:txBody>
      </p:sp>
      <p:sp>
        <p:nvSpPr>
          <p:cNvPr id="3" name="Content Placeholder 2"/>
          <p:cNvSpPr>
            <a:spLocks noGrp="1"/>
          </p:cNvSpPr>
          <p:nvPr>
            <p:ph idx="1"/>
          </p:nvPr>
        </p:nvSpPr>
        <p:spPr>
          <a:xfrm>
            <a:off x="685801" y="2343151"/>
            <a:ext cx="7770813" cy="3370660"/>
          </a:xfrm>
        </p:spPr>
        <p:txBody>
          <a:bodyPr/>
          <a:lstStyle/>
          <a:p>
            <a:pPr>
              <a:buFont typeface="Arial" panose="020B0604020202020204" pitchFamily="34" charset="0"/>
              <a:buChar char="•"/>
            </a:pPr>
            <a:r>
              <a:rPr lang="en-US" dirty="0"/>
              <a:t>This meeting is part of the January 802.11 interim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in order to attend</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a:t>
            </a:r>
            <a:r>
              <a:rPr lang="en-US" dirty="0">
                <a:hlinkClick r:id="rId2"/>
              </a:rPr>
              <a:t>here</a:t>
            </a:r>
            <a:r>
              <a:rPr lang="en-US" dirty="0"/>
              <a:t> or follow the registration link for this session here </a:t>
            </a:r>
            <a:r>
              <a:rPr lang="en-US" dirty="0">
                <a:hlinkClick r:id="rId3"/>
              </a:rPr>
              <a:t>https://www.ieee802.org/11/Meetings/Meeting_Plan.html</a:t>
            </a:r>
            <a:endParaRPr lang="en-US" dirty="0"/>
          </a:p>
          <a:p>
            <a:pPr>
              <a:buFont typeface="Arial" panose="020B0604020202020204" pitchFamily="34" charset="0"/>
              <a:buChar char="•"/>
            </a:pPr>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Tree>
    <p:extLst>
      <p:ext uri="{BB962C8B-B14F-4D97-AF65-F5344CB8AC3E}">
        <p14:creationId xmlns:p14="http://schemas.microsoft.com/office/powerpoint/2010/main" val="19687203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12481</TotalTime>
  <Words>2267</Words>
  <Application>Microsoft Office PowerPoint</Application>
  <PresentationFormat>On-screen Show (4:3)</PresentationFormat>
  <Paragraphs>214</Paragraphs>
  <Slides>23</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23</vt:i4>
      </vt:variant>
    </vt:vector>
  </HeadingPairs>
  <TitlesOfParts>
    <vt:vector size="33" baseType="lpstr">
      <vt:lpstr>Arial</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Registration for the January 802.11 electronic interim session</vt:lpstr>
      <vt:lpstr>PowerPoint Presentation</vt:lpstr>
      <vt:lpstr>Participants have a duty to inform the IEEE</vt:lpstr>
      <vt:lpstr>Ways to inform IEEE</vt:lpstr>
      <vt:lpstr>Other Guidelines for IEEE Working Group Meetings</vt:lpstr>
      <vt:lpstr>Patent-related information</vt:lpstr>
      <vt:lpstr>PowerPoint Presentation</vt:lpstr>
      <vt:lpstr>IEEE-SA standards activities shall allow the fair &amp; equitable consideration of all viewpoints</vt:lpstr>
      <vt:lpstr>IEEE SA Policy Documents</vt:lpstr>
      <vt:lpstr>IEEE SA Rules Documents</vt:lpstr>
      <vt:lpstr>IEEE SA Copyright Policy</vt:lpstr>
      <vt:lpstr>IEEE SA Copyright Policy</vt:lpstr>
      <vt:lpstr>TGbi Agenda – January 20, 2022 </vt:lpstr>
      <vt:lpstr>TGbi Agenda – January 19, 2022 </vt:lpstr>
      <vt:lpstr>Timeline</vt:lpstr>
      <vt:lpstr>Motion # 7</vt:lpstr>
      <vt:lpstr>Motion # 8</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Carol Ansley</cp:lastModifiedBy>
  <cp:revision>158</cp:revision>
  <dcterms:modified xsi:type="dcterms:W3CDTF">2022-01-20T16:16:01Z</dcterms:modified>
</cp:coreProperties>
</file>