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2"/>
  </p:notesMasterIdLst>
  <p:handoutMasterIdLst>
    <p:handoutMasterId r:id="rId133"/>
  </p:handoutMasterIdLst>
  <p:sldIdLst>
    <p:sldId id="256" r:id="rId2"/>
    <p:sldId id="257" r:id="rId3"/>
    <p:sldId id="395" r:id="rId4"/>
    <p:sldId id="518" r:id="rId5"/>
    <p:sldId id="519" r:id="rId6"/>
    <p:sldId id="520" r:id="rId7"/>
    <p:sldId id="521" r:id="rId8"/>
    <p:sldId id="1640" r:id="rId9"/>
    <p:sldId id="1613" r:id="rId10"/>
    <p:sldId id="1614" r:id="rId11"/>
    <p:sldId id="1615" r:id="rId12"/>
    <p:sldId id="1616" r:id="rId13"/>
    <p:sldId id="1617" r:id="rId14"/>
    <p:sldId id="1618" r:id="rId15"/>
    <p:sldId id="273" r:id="rId16"/>
    <p:sldId id="283" r:id="rId17"/>
    <p:sldId id="1620" r:id="rId18"/>
    <p:sldId id="1621" r:id="rId19"/>
    <p:sldId id="1622" r:id="rId20"/>
    <p:sldId id="307" r:id="rId21"/>
    <p:sldId id="306" r:id="rId22"/>
    <p:sldId id="1623" r:id="rId23"/>
    <p:sldId id="1624" r:id="rId24"/>
    <p:sldId id="271" r:id="rId25"/>
    <p:sldId id="276" r:id="rId26"/>
    <p:sldId id="296" r:id="rId27"/>
    <p:sldId id="331" r:id="rId28"/>
    <p:sldId id="332" r:id="rId29"/>
    <p:sldId id="386" r:id="rId30"/>
    <p:sldId id="387" r:id="rId31"/>
    <p:sldId id="388" r:id="rId32"/>
    <p:sldId id="1578" r:id="rId33"/>
    <p:sldId id="1579" r:id="rId34"/>
    <p:sldId id="1580" r:id="rId35"/>
    <p:sldId id="1581" r:id="rId36"/>
    <p:sldId id="1625" r:id="rId37"/>
    <p:sldId id="523" r:id="rId38"/>
    <p:sldId id="883" r:id="rId39"/>
    <p:sldId id="288" r:id="rId40"/>
    <p:sldId id="1638" r:id="rId41"/>
    <p:sldId id="1639" r:id="rId42"/>
    <p:sldId id="868" r:id="rId43"/>
    <p:sldId id="723" r:id="rId44"/>
    <p:sldId id="884" r:id="rId45"/>
    <p:sldId id="1584" r:id="rId46"/>
    <p:sldId id="1585" r:id="rId47"/>
    <p:sldId id="263" r:id="rId48"/>
    <p:sldId id="264" r:id="rId49"/>
    <p:sldId id="1586" r:id="rId50"/>
    <p:sldId id="1587" r:id="rId51"/>
    <p:sldId id="266" r:id="rId52"/>
    <p:sldId id="1588" r:id="rId53"/>
    <p:sldId id="268" r:id="rId54"/>
    <p:sldId id="1589" r:id="rId55"/>
    <p:sldId id="1590" r:id="rId56"/>
    <p:sldId id="1573" r:id="rId57"/>
    <p:sldId id="1576" r:id="rId58"/>
    <p:sldId id="1591" r:id="rId59"/>
    <p:sldId id="1575" r:id="rId60"/>
    <p:sldId id="1577" r:id="rId61"/>
    <p:sldId id="261" r:id="rId62"/>
    <p:sldId id="1592" r:id="rId63"/>
    <p:sldId id="1593" r:id="rId64"/>
    <p:sldId id="259" r:id="rId65"/>
    <p:sldId id="1594" r:id="rId66"/>
    <p:sldId id="286" r:id="rId67"/>
    <p:sldId id="299" r:id="rId68"/>
    <p:sldId id="303" r:id="rId69"/>
    <p:sldId id="300" r:id="rId70"/>
    <p:sldId id="269" r:id="rId71"/>
    <p:sldId id="272" r:id="rId72"/>
    <p:sldId id="293" r:id="rId73"/>
    <p:sldId id="298" r:id="rId74"/>
    <p:sldId id="297" r:id="rId75"/>
    <p:sldId id="290" r:id="rId76"/>
    <p:sldId id="1619" r:id="rId77"/>
    <p:sldId id="1596" r:id="rId78"/>
    <p:sldId id="1597" r:id="rId79"/>
    <p:sldId id="1598" r:id="rId80"/>
    <p:sldId id="1599" r:id="rId81"/>
    <p:sldId id="1600" r:id="rId82"/>
    <p:sldId id="1626" r:id="rId83"/>
    <p:sldId id="1633" r:id="rId84"/>
    <p:sldId id="1634" r:id="rId85"/>
    <p:sldId id="1635" r:id="rId86"/>
    <p:sldId id="1636" r:id="rId87"/>
    <p:sldId id="274" r:id="rId88"/>
    <p:sldId id="1601" r:id="rId89"/>
    <p:sldId id="1627" r:id="rId90"/>
    <p:sldId id="514" r:id="rId91"/>
    <p:sldId id="515" r:id="rId92"/>
    <p:sldId id="516" r:id="rId93"/>
    <p:sldId id="517" r:id="rId94"/>
    <p:sldId id="775" r:id="rId95"/>
    <p:sldId id="777" r:id="rId96"/>
    <p:sldId id="778" r:id="rId97"/>
    <p:sldId id="776" r:id="rId98"/>
    <p:sldId id="1628" r:id="rId99"/>
    <p:sldId id="305" r:id="rId100"/>
    <p:sldId id="1629" r:id="rId101"/>
    <p:sldId id="1630" r:id="rId102"/>
    <p:sldId id="1631" r:id="rId103"/>
    <p:sldId id="1632" r:id="rId104"/>
    <p:sldId id="304" r:id="rId105"/>
    <p:sldId id="1637" r:id="rId106"/>
    <p:sldId id="1641" r:id="rId107"/>
    <p:sldId id="1642" r:id="rId108"/>
    <p:sldId id="1643" r:id="rId109"/>
    <p:sldId id="442" r:id="rId110"/>
    <p:sldId id="1645" r:id="rId111"/>
    <p:sldId id="1646" r:id="rId112"/>
    <p:sldId id="1647" r:id="rId113"/>
    <p:sldId id="1648" r:id="rId114"/>
    <p:sldId id="1649" r:id="rId115"/>
    <p:sldId id="1650" r:id="rId116"/>
    <p:sldId id="1651" r:id="rId117"/>
    <p:sldId id="1652" r:id="rId118"/>
    <p:sldId id="1653" r:id="rId119"/>
    <p:sldId id="1654" r:id="rId120"/>
    <p:sldId id="1655" r:id="rId121"/>
    <p:sldId id="1656" r:id="rId122"/>
    <p:sldId id="1657" r:id="rId123"/>
    <p:sldId id="1658" r:id="rId124"/>
    <p:sldId id="1659" r:id="rId125"/>
    <p:sldId id="1660" r:id="rId126"/>
    <p:sldId id="1661" r:id="rId127"/>
    <p:sldId id="1662" r:id="rId128"/>
    <p:sldId id="1663" r:id="rId129"/>
    <p:sldId id="440" r:id="rId130"/>
    <p:sldId id="441" r:id="rId13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39810137054709"/>
          <c:y val="0.25062650867075376"/>
          <c:w val="0.85273568510275022"/>
          <c:h val="0.49028094360541402"/>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5EE5-4F64-AA81-68426107D268}"/>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76</c:v>
                </c:pt>
                <c:pt idx="1">
                  <c:v>0</c:v>
                </c:pt>
                <c:pt idx="2">
                  <c:v>0</c:v>
                </c:pt>
              </c:numCache>
            </c:numRef>
          </c:val>
          <c:extLst>
            <c:ext xmlns:c16="http://schemas.microsoft.com/office/drawing/2014/chart" uri="{C3380CC4-5D6E-409C-BE32-E72D297353CC}">
              <c16:uniqueId val="{00000001-5EE5-4F64-AA81-68426107D268}"/>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1106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654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3418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579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2209225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41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43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845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07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4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39890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29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69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65</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1888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66</a:t>
            </a:fld>
            <a:endParaRPr lang="en-US" dirty="0"/>
          </a:p>
        </p:txBody>
      </p:sp>
    </p:spTree>
    <p:extLst>
      <p:ext uri="{BB962C8B-B14F-4D97-AF65-F5344CB8AC3E}">
        <p14:creationId xmlns:p14="http://schemas.microsoft.com/office/powerpoint/2010/main" val="1714787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67</a:t>
            </a:fld>
            <a:endParaRPr lang="en-US" dirty="0"/>
          </a:p>
        </p:txBody>
      </p:sp>
    </p:spTree>
    <p:extLst>
      <p:ext uri="{BB962C8B-B14F-4D97-AF65-F5344CB8AC3E}">
        <p14:creationId xmlns:p14="http://schemas.microsoft.com/office/powerpoint/2010/main" val="419458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73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69</a:t>
            </a:fld>
            <a:endParaRPr lang="en-US" dirty="0"/>
          </a:p>
        </p:txBody>
      </p:sp>
    </p:spTree>
    <p:extLst>
      <p:ext uri="{BB962C8B-B14F-4D97-AF65-F5344CB8AC3E}">
        <p14:creationId xmlns:p14="http://schemas.microsoft.com/office/powerpoint/2010/main" val="26767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72</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73</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75</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76</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904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045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6002B5-8E80-422C-916E-7A621FA9E71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E960385C-30E7-4129-99CE-9FF858CE2E9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44DD6865-432D-49D0-A376-7E66A53303D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3366DA04-DAB4-46BC-8A00-AC7F2A654B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3535AEC-22AD-41C3-B0E0-D9092A2BD9F4}" type="slidenum">
              <a:rPr lang="en-US" altLang="tr-TR" smtClean="0">
                <a:ea typeface="MS Gothic" panose="020B0609070205080204" pitchFamily="49" charset="-128"/>
              </a:rPr>
              <a:pPr>
                <a:spcBef>
                  <a:spcPct val="0"/>
                </a:spcBef>
              </a:pPr>
              <a:t>83</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5C62A8B1-3435-42D2-99A7-8FE7E9B79251}"/>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B219E2EB-4240-4C93-910D-EBFCEC369D04}"/>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1D51910-2BDC-4FFB-A51F-B9F77CD0FC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BC3AF99-F32E-4CA5-AFA3-E91EB1E5193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1E3EFBAD-F56D-412C-906D-2F6B8270CAF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8E7062AF-E111-4334-A963-88E4DA58E31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7F5A9EA-5393-472D-BD37-DC3DC6BBA6C2}" type="slidenum">
              <a:rPr lang="en-US" altLang="tr-TR" smtClean="0">
                <a:ea typeface="MS Gothic" panose="020B0609070205080204" pitchFamily="49" charset="-128"/>
              </a:rPr>
              <a:pPr>
                <a:spcBef>
                  <a:spcPct val="0"/>
                </a:spcBef>
              </a:pPr>
              <a:t>84</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A047C6BC-AAAB-4894-BC80-19DD3CAE74A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08A909A-D3E4-4299-BAC1-3957B800232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108</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109</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111</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125</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129</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130</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January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85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802.11-21/1964r4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7.xml.rels><?xml version="1.0" encoding="UTF-8" standalone="yes"?>
<Relationships xmlns="http://schemas.openxmlformats.org/package/2006/relationships"><Relationship Id="rId3" Type="http://schemas.openxmlformats.org/officeDocument/2006/relationships/hyperlink" Target="https://www.wi-fi.org/news-events/newsroom/wi-fi-certified-6-release-2-adds-new-features-for-advanced-wi-fi-application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wg/secret/about/"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shmoo/"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hmoo/abou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priv/" TargetMode="External"/><Relationship Id="rId5" Type="http://schemas.openxmlformats.org/officeDocument/2006/relationships/hyperlink" Target="https://datatracker.ietf.org/doc/charter-ietf-calext/" TargetMode="External"/><Relationship Id="rId15" Type="http://schemas.openxmlformats.org/officeDocument/2006/relationships/hyperlink" Target="https://datatracker.ietf.org/doc/charter-ietf-stir/" TargetMode="External"/><Relationship Id="rId10" Type="http://schemas.openxmlformats.org/officeDocument/2006/relationships/hyperlink" Target="https://datatracker.ietf.org/wg/priv/about/" TargetMode="External"/><Relationship Id="rId4" Type="http://schemas.openxmlformats.org/officeDocument/2006/relationships/hyperlink" Target="https://datatracker.ietf.org/wg/calext/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stir/about/"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eap-tls1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framework/" TargetMode="External"/><Relationship Id="rId4" Type="http://schemas.openxmlformats.org/officeDocument/2006/relationships/hyperlink" Target="https://datatracker.ietf.org/doc/draft-ietf-raw-industrial-requirement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1/11-21-1994-05-0arc-arc-sc-agenda-jan-2022.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dcn/21/1-21-0076-08-ICne-draft-ella-report.pdf" TargetMode="External"/><Relationship Id="rId4" Type="http://schemas.openxmlformats.org/officeDocument/2006/relationships/hyperlink" Target="https://mentor.ieee.org/802.11/dcn/22/11-22-0101-00-0arc-the-need-for-frame-exchange-sequenc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1/11-21-1822-01-0arc-clause-6-discussion.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2-199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970-01-0wng-agenda-for-wng-sc-2022-januar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2/11-22-0106-00-0wng-wng-meeting-minutes-2022-january-electronic-meeting.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186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2.xml"/><Relationship Id="rId4" Type="http://schemas.openxmlformats.org/officeDocument/2006/relationships/hyperlink" Target="https://mentor.ieee.org/802.11/dcn/22/11-22-0081-06-0000-considerations-for-liaison-statement-to-sc6-on-wi-fi-in-wireless-industrial-networks.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167-00-00bd-ieee-802-11bd-january-2022-interim-meeting-minutes.docx" TargetMode="External"/><Relationship Id="rId2" Type="http://schemas.openxmlformats.org/officeDocument/2006/relationships/hyperlink" Target="https://mentor.ieee.org/802.11/dcn/21/11-21-2000-04-00bd-tgbd-agenda-for-jan-interim-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971-08-00be-tgbe-jan-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59-00be-tgbe-motions-list-for-teleconferences-part-2.pptx" TargetMode="External"/><Relationship Id="rId4" Type="http://schemas.openxmlformats.org/officeDocument/2006/relationships/hyperlink" Target="https://mentor.ieee.org/802.11/dcn/22/11-22-0110-00-00be-jan-mar-tgbe-teleconference-agenda.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1/dcn/22/11-22-0154-00-00bh-opaque-device-id.pptx" TargetMode="External"/><Relationship Id="rId3" Type="http://schemas.openxmlformats.org/officeDocument/2006/relationships/hyperlink" Target="https://mentor.ieee.org/802.11/dcn/21/11-21-1995-06-00bh-agenda-tgbh-2022-jan-interim.pptx" TargetMode="External"/><Relationship Id="rId7" Type="http://schemas.openxmlformats.org/officeDocument/2006/relationships/hyperlink" Target="https://mentor.ieee.org/802.11/dcn/22/11-22-0145-00-00bh-sta-identifier-way-forward.pptx" TargetMode="External"/><Relationship Id="rId12" Type="http://schemas.openxmlformats.org/officeDocument/2006/relationships/hyperlink" Target="https://mentor.ieee.org/802.11/dcn/21/11-21-1140-01-00bh-issues-matrix.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0118-00-00bh-irma-with-id-query.pptx" TargetMode="External"/><Relationship Id="rId11" Type="http://schemas.openxmlformats.org/officeDocument/2006/relationships/hyperlink" Target="https://mentor.ieee.org/802.11/dcn/21/11-21-1634-02-00bh-private-identifier-requirements-for-tgbh.docx" TargetMode="External"/><Relationship Id="rId5" Type="http://schemas.openxmlformats.org/officeDocument/2006/relationships/hyperlink" Target="https://mentor.ieee.org/802.11/dcn/22/11-22-0117-00-00bh-secure-device-id-exchange-concept.pptx" TargetMode="External"/><Relationship Id="rId10" Type="http://schemas.openxmlformats.org/officeDocument/2006/relationships/hyperlink" Target="https://mentor.ieee.org/802.11/dcn/22/11-22-0157-00-00bh-mac-address-designation-maad.pptx" TargetMode="External"/><Relationship Id="rId4" Type="http://schemas.openxmlformats.org/officeDocument/2006/relationships/hyperlink" Target="https://mentor.ieee.org/802.11/dcn/21/11-21-0332-29-00bh-issues-tracking.docx" TargetMode="External"/><Relationship Id="rId9" Type="http://schemas.openxmlformats.org/officeDocument/2006/relationships/hyperlink" Target="https://mentor.ieee.org/802.11/dcn/22/11-22-0158-00-00bh-sta-generated-device-id.doc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3" Type="http://schemas.openxmlformats.org/officeDocument/2006/relationships/hyperlink" Target="https://www.itu.int/md/meetingdoc.asp?lang=en&amp;parent=R19-WP5A-C-0438" TargetMode="External"/><Relationship Id="rId7" Type="http://schemas.openxmlformats.org/officeDocument/2006/relationships/hyperlink" Target="https://www.itu.int/events/eventdetails.asp?eventid=19471" TargetMode="External"/><Relationship Id="rId2" Type="http://schemas.openxmlformats.org/officeDocument/2006/relationships/hyperlink" Target="https://www.itu.int/md/meetingdoc.asp?lang=en&amp;parent=R19-WP5A-C-0439" TargetMode="External"/><Relationship Id="rId1" Type="http://schemas.openxmlformats.org/officeDocument/2006/relationships/slideLayout" Target="../slideLayouts/slideLayout2.xml"/><Relationship Id="rId6" Type="http://schemas.openxmlformats.org/officeDocument/2006/relationships/hyperlink" Target="http://www.itu.int/md/dologin_md.asp?lang=en&amp;id=R19-WP5A-C-0491!N16!MSW-E" TargetMode="External"/><Relationship Id="rId5" Type="http://schemas.openxmlformats.org/officeDocument/2006/relationships/hyperlink" Target="https://www.itu.int/md/R19-WP5A-C-0491/en" TargetMode="External"/><Relationship Id="rId4" Type="http://schemas.openxmlformats.org/officeDocument/2006/relationships/hyperlink" Target="http://www.itu.int/md/dologin_md.asp?lang=en&amp;id=R19-WP5A-C-0491!N15!MSW-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3" Type="http://schemas.openxmlformats.org/officeDocument/2006/relationships/hyperlink" Target="https://1.ieee802.org/2021-12-technical-plenary-agend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1.ieee802.org/2022-01-technical-plenary-agenda/"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se/se-45/client/introduction/" TargetMode="External"/><Relationship Id="rId4" Type="http://schemas.openxmlformats.org/officeDocument/2006/relationships/hyperlink" Target="https://cept.org/ecc/groups/ecc/news/57th-ecc-plenary-meeting-2-5-november/"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www.coms-auth.hk/en/policies_regulations/consultations/completed/tele_services/index_id_2362.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fcc.gov/document/facilitating-better-use-white-space-spectru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8/dcn/21/18-21-0036-10-0000-frequency-table-template.xls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2022-01-25</a:t>
            </a:r>
            <a:endParaRPr lang="en-GB" sz="2000" b="0" dirty="0"/>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22"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2022-01-23</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128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Coexistence Assessment Documents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IEEE 802.19 WG held a letter ballot on the approval of the IEEE 802.11bb Coexistence Assessment (CA) document which closed on January 10</a:t>
            </a:r>
          </a:p>
          <a:p>
            <a:r>
              <a:rPr lang="en-US" sz="2250" dirty="0"/>
              <a:t>The results were as follows:</a:t>
            </a:r>
          </a:p>
          <a:p>
            <a:pPr lvl="1"/>
            <a:r>
              <a:rPr lang="en-US" sz="2063" b="1" dirty="0"/>
              <a:t>Approve:		22</a:t>
            </a:r>
          </a:p>
          <a:p>
            <a:pPr lvl="1"/>
            <a:r>
              <a:rPr lang="en-US" sz="2063" b="1" dirty="0"/>
              <a:t>Disapprove:		2</a:t>
            </a:r>
          </a:p>
          <a:p>
            <a:pPr lvl="1"/>
            <a:r>
              <a:rPr lang="en-US" sz="2063" b="1" dirty="0"/>
              <a:t>Abstain:			2</a:t>
            </a:r>
          </a:p>
          <a:p>
            <a:pPr lvl="1"/>
            <a:r>
              <a:rPr lang="en-US" sz="2063" b="1" dirty="0"/>
              <a:t>The ballot passed</a:t>
            </a:r>
          </a:p>
          <a:p>
            <a:pPr lvl="1"/>
            <a:r>
              <a:rPr lang="en-US" sz="2063" b="1" dirty="0"/>
              <a:t>Five comments were collected and sent to the 802.11 working group</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380826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plans to run again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plans to run again for WG Vice Chair</a:t>
            </a:r>
          </a:p>
          <a:p>
            <a:r>
              <a:rPr lang="en-US" sz="2250" dirty="0"/>
              <a:t>If anyone else is interested in running for either the WG Chair or the WG Vice Chair position, please email the WG Chair (Steve) by March 1</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059936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
        <p:nvSpPr>
          <p:cNvPr id="11" name="Title 1">
            <a:extLst>
              <a:ext uri="{FF2B5EF4-FFF2-40B4-BE49-F238E27FC236}">
                <a16:creationId xmlns:a16="http://schemas.microsoft.com/office/drawing/2014/main" id="{44033D39-B7DF-41F6-86B0-18DDAEB22A3B}"/>
              </a:ext>
            </a:extLst>
          </p:cNvPr>
          <p:cNvSpPr>
            <a:spLocks noGrp="1"/>
          </p:cNvSpPr>
          <p:nvPr>
            <p:ph type="title"/>
          </p:nvPr>
        </p:nvSpPr>
        <p:spPr>
          <a:xfrm>
            <a:off x="2209800" y="685803"/>
            <a:ext cx="7770814" cy="600072"/>
          </a:xfrm>
        </p:spPr>
        <p:txBody>
          <a:bodyPr/>
          <a:lstStyle/>
          <a:p>
            <a:r>
              <a:rPr lang="en-US" sz="3000" dirty="0" err="1"/>
              <a:t>ePolls</a:t>
            </a:r>
            <a:r>
              <a:rPr lang="en-US" sz="3000" dirty="0"/>
              <a:t> Regarding the May Wireless Interim</a:t>
            </a:r>
          </a:p>
        </p:txBody>
      </p:sp>
      <p:sp>
        <p:nvSpPr>
          <p:cNvPr id="12" name="Content Placeholder 2">
            <a:extLst>
              <a:ext uri="{FF2B5EF4-FFF2-40B4-BE49-F238E27FC236}">
                <a16:creationId xmlns:a16="http://schemas.microsoft.com/office/drawing/2014/main" id="{36232726-3A09-4124-913D-4258F5208D9B}"/>
              </a:ext>
            </a:extLst>
          </p:cNvPr>
          <p:cNvSpPr>
            <a:spLocks noGrp="1"/>
          </p:cNvSpPr>
          <p:nvPr>
            <p:ph idx="1"/>
          </p:nvPr>
        </p:nvSpPr>
        <p:spPr>
          <a:xfrm>
            <a:off x="2209800" y="1500188"/>
            <a:ext cx="7886700" cy="4594228"/>
          </a:xfrm>
        </p:spPr>
        <p:txBody>
          <a:bodyPr/>
          <a:lstStyle/>
          <a:p>
            <a:r>
              <a:rPr lang="en-US" sz="2063" dirty="0"/>
              <a:t>Current </a:t>
            </a:r>
            <a:r>
              <a:rPr lang="en-US" sz="2063" dirty="0" err="1"/>
              <a:t>ePoll</a:t>
            </a:r>
            <a:r>
              <a:rPr lang="en-US" sz="2063" dirty="0"/>
              <a:t> survey, closing on Monday January 24.</a:t>
            </a:r>
          </a:p>
          <a:p>
            <a:pPr marL="885837" lvl="1" indent="-428625">
              <a:buFont typeface="+mj-lt"/>
              <a:buAutoNum type="arabicPeriod"/>
            </a:pPr>
            <a:r>
              <a:rPr lang="en-US" sz="2063" b="1" dirty="0"/>
              <a:t>If the 2022 May 802 Wireless Interim Session is held in Warsaw Poland as an in-person only session, will you attend?  </a:t>
            </a:r>
          </a:p>
          <a:p>
            <a:pPr marL="1285898" lvl="2" indent="-428625"/>
            <a:r>
              <a:rPr lang="en-US" sz="2063" b="1" dirty="0"/>
              <a:t>Yes/No</a:t>
            </a:r>
          </a:p>
          <a:p>
            <a:pPr marL="885837" lvl="1" indent="-428625">
              <a:buFont typeface="+mj-lt"/>
              <a:buAutoNum type="arabicPeriod"/>
            </a:pPr>
            <a:r>
              <a:rPr lang="en-US" sz="2063" b="1" dirty="0"/>
              <a:t>If the 2022 May 802 Wireless Interim Session is held in Warsaw Poland as a mixed-mode session, will you attend:</a:t>
            </a:r>
          </a:p>
          <a:p>
            <a:pPr lvl="2"/>
            <a:r>
              <a:rPr lang="en-US" sz="2063" b="1" dirty="0"/>
              <a:t>Attend In-person</a:t>
            </a:r>
          </a:p>
          <a:p>
            <a:pPr lvl="2"/>
            <a:r>
              <a:rPr lang="en-US" sz="2063" b="1" dirty="0"/>
              <a:t>Attend Virtually (remotely)   </a:t>
            </a:r>
          </a:p>
          <a:p>
            <a:pPr lvl="2"/>
            <a:r>
              <a:rPr lang="en-US" sz="2063" b="1" dirty="0"/>
              <a:t>Will not attend plenary </a:t>
            </a:r>
          </a:p>
          <a:p>
            <a:r>
              <a:rPr lang="en-US" sz="2063" dirty="0"/>
              <a:t>The IEEE 802 Wireless Chairs committee will meet on February 2 and at that time will decide if the May Wireless Interim session will be held as a Mixed Mode (combination of in-person and on-line) meeting or as a fully on-line meeting</a:t>
            </a:r>
          </a:p>
        </p:txBody>
      </p:sp>
    </p:spTree>
    <p:extLst>
      <p:ext uri="{BB962C8B-B14F-4D97-AF65-F5344CB8AC3E}">
        <p14:creationId xmlns:p14="http://schemas.microsoft.com/office/powerpoint/2010/main" val="407143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4" name="Slide Number Placeholder 3">
            <a:extLst>
              <a:ext uri="{FF2B5EF4-FFF2-40B4-BE49-F238E27FC236}">
                <a16:creationId xmlns:a16="http://schemas.microsoft.com/office/drawing/2014/main" id="{537C6C3B-1432-43F4-84AB-6BDCFD00174A}"/>
              </a:ext>
            </a:extLst>
          </p:cNvPr>
          <p:cNvSpPr>
            <a:spLocks noGrp="1"/>
          </p:cNvSpPr>
          <p:nvPr>
            <p:ph type="sldNum" idx="12"/>
          </p:nvPr>
        </p:nvSpPr>
        <p:spPr/>
        <p:txBody>
          <a:bodyPr/>
          <a:lstStyle/>
          <a:p>
            <a:r>
              <a:rPr lang="en-GB" dirty="0"/>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57123233-EE7F-439E-911F-468F3DB6B4DF}"/>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DC0D2580-C389-4198-9344-7256F1301ACB}"/>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073173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tr-TR" dirty="0"/>
              <a:t>Jan 2022</a:t>
            </a:r>
            <a:endParaRPr lang="en-GB" dirty="0"/>
          </a:p>
        </p:txBody>
      </p:sp>
      <p:pic>
        <p:nvPicPr>
          <p:cNvPr id="8" name="Picture 2">
            <a:extLst>
              <a:ext uri="{FF2B5EF4-FFF2-40B4-BE49-F238E27FC236}">
                <a16:creationId xmlns:a16="http://schemas.microsoft.com/office/drawing/2014/main" id="{8C32DD0D-5F49-4184-BC42-1342DE4B99BE}"/>
              </a:ext>
            </a:extLst>
          </p:cNvPr>
          <p:cNvPicPr>
            <a:picLocks noChangeAspect="1"/>
          </p:cNvPicPr>
          <p:nvPr/>
        </p:nvPicPr>
        <p:blipFill>
          <a:blip r:embed="rId2"/>
          <a:stretch>
            <a:fillRect/>
          </a:stretch>
        </p:blipFill>
        <p:spPr>
          <a:xfrm>
            <a:off x="4452938" y="1635129"/>
            <a:ext cx="3450431" cy="4275534"/>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099" name="Footer Placeholder 4"/>
          <p:cNvSpPr>
            <a:spLocks noGrp="1"/>
          </p:cNvSpPr>
          <p:nvPr>
            <p:ph type="ftr" sz="quarter" idx="11"/>
          </p:nvPr>
        </p:nvSpPr>
        <p:spPr bwMode="auto">
          <a:xfrm>
            <a:off x="6561138" y="6475413"/>
            <a:ext cx="4792662"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2022-1-17</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0490"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85000" lnSpcReduction="20000"/>
          </a:bodyPr>
          <a:lstStyle/>
          <a:p>
            <a:pPr>
              <a:defRPr/>
            </a:pPr>
            <a:r>
              <a:rPr lang="en-US" altLang="en-US" b="0" dirty="0"/>
              <a:t>Wi-Fi Alliance work is continuing with regular task group teleconferences and remotely managed interoperability testing. </a:t>
            </a:r>
          </a:p>
          <a:p>
            <a:pPr>
              <a:defRPr/>
            </a:pPr>
            <a:endParaRPr lang="en-US" altLang="en-US" b="0" dirty="0"/>
          </a:p>
          <a:p>
            <a:pPr>
              <a:defRPr/>
            </a:pPr>
            <a:r>
              <a:rPr lang="en-US" altLang="en-US" b="0" dirty="0"/>
              <a:t>A hybrid face-to-face and online task group meeting is presently planned for Mar 1</a:t>
            </a:r>
            <a:r>
              <a:rPr lang="en-US" altLang="en-US" b="0" baseline="30000" dirty="0"/>
              <a:t>st</a:t>
            </a:r>
            <a:r>
              <a:rPr lang="en-US" altLang="en-US" b="0" dirty="0"/>
              <a:t> and 2</a:t>
            </a:r>
            <a:r>
              <a:rPr lang="en-US" altLang="en-US" b="0" baseline="30000" dirty="0"/>
              <a:t>nd</a:t>
            </a:r>
            <a:r>
              <a:rPr lang="en-US" altLang="en-US" b="0" dirty="0"/>
              <a:t> 2022 in Dallas Tx. (Check with Wi-Fi Alliance for latest status)</a:t>
            </a:r>
          </a:p>
          <a:p>
            <a:pPr>
              <a:defRPr/>
            </a:pPr>
            <a:endParaRPr lang="en-US" altLang="en-US" b="0" dirty="0"/>
          </a:p>
          <a:p>
            <a:pPr marL="0" indent="0">
              <a:defRPr/>
            </a:pPr>
            <a:r>
              <a:rPr lang="en-US" altLang="en-US" b="0" dirty="0"/>
              <a:t>Recent Items of note</a:t>
            </a:r>
          </a:p>
          <a:p>
            <a:pPr>
              <a:defRPr/>
            </a:pPr>
            <a:r>
              <a:rPr lang="en-US" altLang="en-US" b="0" dirty="0"/>
              <a:t>Wi-Fi CERTIFIED 6™ Release 2 adds new features for advanced Wi-Fi® applications(Jan 5</a:t>
            </a:r>
            <a:r>
              <a:rPr lang="en-US" altLang="en-US" b="0" baseline="30000" dirty="0"/>
              <a:t>th</a:t>
            </a:r>
            <a:r>
              <a:rPr lang="en-US" altLang="en-US" b="0" dirty="0"/>
              <a:t> 2022)</a:t>
            </a:r>
          </a:p>
          <a:p>
            <a:pPr lvl="1">
              <a:defRPr/>
            </a:pPr>
            <a:r>
              <a:rPr lang="en-US" altLang="en-US" dirty="0">
                <a:hlinkClick r:id="rId3"/>
              </a:rPr>
              <a:t>https://www.wi-fi.org/news-events/newsroom/wi-fi-certified-6-release-2-adds-new-features-for-advanced-wi-fi-applications</a:t>
            </a:r>
            <a:endParaRPr lang="en-US" altLang="en-US" dirty="0"/>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2" name="Footer Placeholder 1">
            <a:extLst>
              <a:ext uri="{FF2B5EF4-FFF2-40B4-BE49-F238E27FC236}">
                <a16:creationId xmlns:a16="http://schemas.microsoft.com/office/drawing/2014/main" id="{506AADD1-028D-4A6B-94F1-94C4DB85D22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3" name="Footer Placeholder 2">
            <a:extLst>
              <a:ext uri="{FF2B5EF4-FFF2-40B4-BE49-F238E27FC236}">
                <a16:creationId xmlns:a16="http://schemas.microsoft.com/office/drawing/2014/main" id="{5A2314C0-5724-47CA-9411-E325D50D56F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109</a:t>
            </a:fld>
            <a:endParaRPr lang="en-GB" altLang="en-US" sz="1200" b="0" dirty="0"/>
          </a:p>
        </p:txBody>
      </p:sp>
      <p:sp>
        <p:nvSpPr>
          <p:cNvPr id="2" name="Footer Placeholder 1">
            <a:extLst>
              <a:ext uri="{FF2B5EF4-FFF2-40B4-BE49-F238E27FC236}">
                <a16:creationId xmlns:a16="http://schemas.microsoft.com/office/drawing/2014/main" id="{1369B61D-2C81-40D8-A63F-3F18867664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110</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2022-01-25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22531"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hybrid Vienna, AT</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Tree>
    <p:extLst>
      <p:ext uri="{BB962C8B-B14F-4D97-AF65-F5344CB8AC3E}">
        <p14:creationId xmlns:p14="http://schemas.microsoft.com/office/powerpoint/2010/main" val="9937868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9140: Nimble Out-of-Band Authentication for EAP (EAP‑NOOB) – mentions transmission of lists of SSIDs by the server and transmission of the peer’s selected SSID</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Tree>
    <p:extLst>
      <p:ext uri="{BB962C8B-B14F-4D97-AF65-F5344CB8AC3E}">
        <p14:creationId xmlns:p14="http://schemas.microsoft.com/office/powerpoint/2010/main" val="40654479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113 March 19-25, 2022</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115</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secret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Credential Transfer</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1597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116</a:t>
            </a:fld>
            <a:endParaRPr lang="en-US"/>
          </a:p>
        </p:txBody>
      </p:sp>
      <p:graphicFrame>
        <p:nvGraphicFramePr>
          <p:cNvPr id="2" name="Table 1"/>
          <p:cNvGraphicFramePr>
            <a:graphicFrameLocks noGrp="1"/>
          </p:cNvGraphicFramePr>
          <p:nvPr/>
        </p:nvGraphicFramePr>
        <p:xfrm>
          <a:off x="2590800" y="2875632"/>
          <a:ext cx="6977558" cy="2979684"/>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err="1">
                          <a:hlinkClick r:id="rId4"/>
                        </a:rPr>
                        <a:t>calext</a:t>
                      </a:r>
                      <a:endParaRPr lang="en-US" sz="1800" b="0" dirty="0"/>
                    </a:p>
                  </a:txBody>
                  <a:tcPr marL="70945" marR="70945" marT="35472" marB="35472" anchor="ctr"/>
                </a:tc>
                <a:tc>
                  <a:txBody>
                    <a:bodyPr/>
                    <a:lstStyle/>
                    <a:p>
                      <a:r>
                        <a:rPr lang="en-US" dirty="0">
                          <a:hlinkClick r:id="rId5"/>
                        </a:rPr>
                        <a:t>Calendaring Extensions</a:t>
                      </a:r>
                      <a:endParaRPr lang="en-US" dirty="0"/>
                    </a:p>
                  </a:txBody>
                  <a:tcPr anchor="ctr"/>
                </a:tc>
                <a:extLst>
                  <a:ext uri="{0D108BD9-81ED-4DB2-BD59-A6C34878D82A}">
                    <a16:rowId xmlns:a16="http://schemas.microsoft.com/office/drawing/2014/main" val="979008963"/>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0"/>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Privacy Respecting Incorporation of Values</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2"/>
                        </a:rPr>
                        <a:t>shmoo</a:t>
                      </a:r>
                      <a:endParaRPr lang="en-US" sz="1800" b="0" dirty="0"/>
                    </a:p>
                  </a:txBody>
                  <a:tcPr marL="70945" marR="70945" marT="35472" marB="35472" anchor="ctr"/>
                </a:tc>
                <a:tc>
                  <a:txBody>
                    <a:bodyPr/>
                    <a:lstStyle/>
                    <a:p>
                      <a:r>
                        <a:rPr lang="en-US" dirty="0">
                          <a:hlinkClick r:id="rId13"/>
                        </a:rPr>
                        <a:t>Stay Home Meet Only Online</a:t>
                      </a:r>
                      <a:endParaRPr lang="en-US" dirty="0"/>
                    </a:p>
                  </a:txBody>
                  <a:tcPr anchor="ctr"/>
                </a:tc>
                <a:extLst>
                  <a:ext uri="{0D108BD9-81ED-4DB2-BD59-A6C34878D82A}">
                    <a16:rowId xmlns:a16="http://schemas.microsoft.com/office/drawing/2014/main" val="10004"/>
                  </a:ext>
                </a:extLst>
              </a:tr>
              <a:tr h="496614">
                <a:tc>
                  <a:txBody>
                    <a:bodyPr/>
                    <a:lstStyle/>
                    <a:p>
                      <a:r>
                        <a:rPr lang="en-US" dirty="0">
                          <a:hlinkClick r:id="rId14"/>
                        </a:rPr>
                        <a:t>stir</a:t>
                      </a:r>
                      <a:endParaRPr lang="en-US" sz="1800" b="0" dirty="0"/>
                    </a:p>
                  </a:txBody>
                  <a:tcPr marL="70945" marR="70945" marT="35472" marB="35472" anchor="ctr"/>
                </a:tc>
                <a:tc>
                  <a:txBody>
                    <a:bodyPr/>
                    <a:lstStyle/>
                    <a:p>
                      <a:r>
                        <a:rPr lang="en-US" dirty="0">
                          <a:hlinkClick r:id="rId15"/>
                        </a:rPr>
                        <a:t>Secure Telephone Identity Revisited</a:t>
                      </a:r>
                      <a:r>
                        <a:rPr lang="en-US" dirty="0"/>
                        <a:t> (</a:t>
                      </a:r>
                      <a:r>
                        <a:rPr lang="en-US"/>
                        <a:t>approved 24 </a:t>
                      </a:r>
                      <a:r>
                        <a:rPr lang="en-US" dirty="0"/>
                        <a:t>January)</a:t>
                      </a:r>
                    </a:p>
                  </a:txBody>
                  <a:tcPr anchor="ctr"/>
                </a:tc>
                <a:extLst>
                  <a:ext uri="{0D108BD9-81ED-4DB2-BD59-A6C34878D82A}">
                    <a16:rowId xmlns:a16="http://schemas.microsoft.com/office/drawing/2014/main" val="1172497812"/>
                  </a:ext>
                </a:extLst>
              </a:tr>
            </a:tbl>
          </a:graphicData>
        </a:graphic>
      </p:graphicFrame>
    </p:spTree>
    <p:extLst>
      <p:ext uri="{BB962C8B-B14F-4D97-AF65-F5344CB8AC3E}">
        <p14:creationId xmlns:p14="http://schemas.microsoft.com/office/powerpoint/2010/main" val="2483041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30154939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(December 2021)</a:t>
            </a:r>
          </a:p>
          <a:p>
            <a:pPr lvl="1">
              <a:lnSpc>
                <a:spcPct val="80000"/>
              </a:lnSpc>
            </a:pPr>
            <a:r>
              <a:rPr lang="en-US" sz="1400" dirty="0"/>
              <a:t>Expired (was in WGLC):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Tree>
    <p:extLst>
      <p:ext uri="{BB962C8B-B14F-4D97-AF65-F5344CB8AC3E}">
        <p14:creationId xmlns:p14="http://schemas.microsoft.com/office/powerpoint/2010/main" val="31163018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399549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MDR Report 11-22/0021. There will be a final MDR meeting in the </a:t>
            </a:r>
            <a:r>
              <a:rPr lang="en-US" sz="1800"/>
              <a:t>March 7 Editors </a:t>
            </a:r>
            <a:r>
              <a:rPr lang="en-US" sz="1800" dirty="0"/>
              <a:t>meeting itself. This allows the TG knows what all the MDR changes are. </a:t>
            </a:r>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a:t>
            </a:r>
            <a:r>
              <a:rPr lang="en-US" sz="1400"/>
              <a:t>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Randomized and Changing MAC Address Use Cases, see </a:t>
            </a:r>
            <a:r>
              <a:rPr lang="en-US" sz="1400" dirty="0">
                <a:hlinkClick r:id="rId4"/>
              </a:rPr>
              <a:t>https://datatracker.ietf.org/doc/draft-henry-madinas-framework/</a:t>
            </a:r>
            <a:r>
              <a:rPr lang="en-US" sz="1400" dirty="0"/>
              <a:t> (January 2022)</a:t>
            </a:r>
          </a:p>
          <a:p>
            <a:pPr lvl="1">
              <a:lnSpc>
                <a:spcPct val="80000"/>
              </a:lnSpc>
              <a:spcAft>
                <a:spcPts val="600"/>
              </a:spcAft>
            </a:pPr>
            <a:r>
              <a:rPr lang="en-US" sz="1400" dirty="0"/>
              <a:t>Adopted: MAC address randomization, see </a:t>
            </a:r>
            <a:r>
              <a:rPr lang="en-US" sz="1400" dirty="0">
                <a:hlinkClick r:id="rId5"/>
              </a:rPr>
              <a:t>https://datatracker.ietf.org/doc/draft-zuniga-madinas-mac-address-randomization/</a:t>
            </a:r>
            <a:r>
              <a:rPr lang="en-US" sz="1400" dirty="0"/>
              <a:t> (October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120</a:t>
            </a:fld>
            <a:endParaRPr lang="en-US"/>
          </a:p>
        </p:txBody>
      </p:sp>
    </p:spTree>
    <p:extLst>
      <p:ext uri="{BB962C8B-B14F-4D97-AF65-F5344CB8AC3E}">
        <p14:creationId xmlns:p14="http://schemas.microsoft.com/office/powerpoint/2010/main" val="487440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spcAft>
                <a:spcPts val="600"/>
              </a:spcAft>
            </a:pPr>
            <a:r>
              <a:rPr lang="en-US" sz="1400" dirty="0"/>
              <a:t>Updated: TLS-based EAP types and TLS 1.3, see </a:t>
            </a:r>
            <a:r>
              <a:rPr lang="en-US" sz="1400" dirty="0">
                <a:hlinkClick r:id="rId5"/>
              </a:rPr>
              <a:t>https://datatracker.ietf.org/doc/draft-ietf-emu-tls-eap-types/</a:t>
            </a:r>
            <a:r>
              <a:rPr lang="en-US" sz="1400" dirty="0"/>
              <a:t> (January 2022)</a:t>
            </a:r>
          </a:p>
          <a:p>
            <a:pPr lvl="1">
              <a:lnSpc>
                <a:spcPct val="80000"/>
              </a:lnSpc>
              <a:spcAft>
                <a:spcPts val="600"/>
              </a:spcAft>
            </a:pPr>
            <a:r>
              <a:rPr lang="en-US" sz="1400" dirty="0"/>
              <a:t>Published: the aforementioned RFC 9140 (EAP-NOOB)</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121</a:t>
            </a:fld>
            <a:endParaRPr lang="en-US"/>
          </a:p>
        </p:txBody>
      </p:sp>
    </p:spTree>
    <p:extLst>
      <p:ext uri="{BB962C8B-B14F-4D97-AF65-F5344CB8AC3E}">
        <p14:creationId xmlns:p14="http://schemas.microsoft.com/office/powerpoint/2010/main" val="36702749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(January 2022)</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(September 2021) [RFC Editor’s queue, awaiting author input]</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Tree>
    <p:extLst>
      <p:ext uri="{BB962C8B-B14F-4D97-AF65-F5344CB8AC3E}">
        <p14:creationId xmlns:p14="http://schemas.microsoft.com/office/powerpoint/2010/main" val="13088968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Hybrid key exchange in TLS 1.3, see </a:t>
            </a:r>
            <a:r>
              <a:rPr lang="en-US" sz="1400" dirty="0">
                <a:hlinkClick r:id="rId4"/>
              </a:rPr>
              <a:t>https://datatracker.ietf.org/doc/draft-ietf-tls-hybrid-design/</a:t>
            </a:r>
            <a:r>
              <a:rPr lang="en-US" sz="1400" dirty="0"/>
              <a:t> (January 2022)</a:t>
            </a:r>
          </a:p>
          <a:p>
            <a:pPr lvl="1">
              <a:lnSpc>
                <a:spcPct val="80000"/>
              </a:lnSpc>
              <a:spcAft>
                <a:spcPts val="600"/>
              </a:spcAft>
              <a:defRPr/>
            </a:pPr>
            <a:r>
              <a:rPr lang="en-US" sz="1400" dirty="0"/>
              <a:t>A Flags Extension for TLS 1.3, see </a:t>
            </a:r>
            <a:r>
              <a:rPr lang="en-US" sz="1400" dirty="0">
                <a:hlinkClick r:id="rId5"/>
              </a:rPr>
              <a:t>https://datatracker.ietf.org/doc/draft-ietf-tls-tlsflags/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3676083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Returned to authors: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36793626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Updates:</a:t>
            </a:r>
          </a:p>
          <a:p>
            <a:pPr lvl="1">
              <a:lnSpc>
                <a:spcPct val="80000"/>
              </a:lnSpc>
              <a:spcAft>
                <a:spcPts val="600"/>
              </a:spcAft>
            </a:pPr>
            <a:r>
              <a:rPr lang="en-US" sz="1400" dirty="0">
                <a:sym typeface="Wingdings" pitchFamily="2" charset="2"/>
              </a:rPr>
              <a:t>New: Requirements for Reliable Wireless Industrial Services, see </a:t>
            </a:r>
            <a:r>
              <a:rPr lang="en-US" sz="1400" dirty="0">
                <a:sym typeface="Wingdings" pitchFamily="2" charset="2"/>
                <a:hlinkClick r:id="rId4"/>
              </a:rPr>
              <a:t>https://datatracker.ietf.org/doc/draft-ietf-raw-industrial-requirements/</a:t>
            </a:r>
            <a:r>
              <a:rPr lang="en-US" sz="1400" dirty="0">
                <a:sym typeface="Wingdings" pitchFamily="2" charset="2"/>
              </a:rPr>
              <a:t> (December 2021)</a:t>
            </a:r>
          </a:p>
          <a:p>
            <a:pPr lvl="1">
              <a:lnSpc>
                <a:spcPct val="80000"/>
              </a:lnSpc>
              <a:spcAft>
                <a:spcPts val="600"/>
              </a:spcAft>
            </a:pPr>
            <a:r>
              <a:rPr lang="en-US" sz="1400" dirty="0">
                <a:sym typeface="Wingdings" pitchFamily="2" charset="2"/>
              </a:rPr>
              <a:t>New: Reliable and Available Wireless Framework, see </a:t>
            </a:r>
            <a:r>
              <a:rPr lang="en-US" sz="1400" dirty="0">
                <a:sym typeface="Wingdings" pitchFamily="2" charset="2"/>
                <a:hlinkClick r:id="rId5"/>
              </a:rPr>
              <a:t>https://datatracker.ietf.org/doc/draft-ietf-raw-framework/</a:t>
            </a:r>
            <a:r>
              <a:rPr lang="en-US" sz="1400" dirty="0">
                <a:sym typeface="Wingdings" pitchFamily="2" charset="2"/>
              </a:rPr>
              <a:t> (November 2021)</a:t>
            </a:r>
          </a:p>
          <a:p>
            <a:pPr lvl="1">
              <a:lnSpc>
                <a:spcPct val="80000"/>
              </a:lnSpc>
              <a:spcAft>
                <a:spcPts val="600"/>
              </a:spcAft>
            </a:pPr>
            <a:r>
              <a:rPr lang="en-US" sz="1400" dirty="0">
                <a:sym typeface="Wingdings" pitchFamily="2" charset="2"/>
              </a:rPr>
              <a:t>Updated: 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(January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January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125</a:t>
            </a:fld>
            <a:endParaRPr lang="en-US"/>
          </a:p>
        </p:txBody>
      </p:sp>
    </p:spTree>
    <p:extLst>
      <p:ext uri="{BB962C8B-B14F-4D97-AF65-F5344CB8AC3E}">
        <p14:creationId xmlns:p14="http://schemas.microsoft.com/office/powerpoint/2010/main" val="35617959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Tree>
    <p:extLst>
      <p:ext uri="{BB962C8B-B14F-4D97-AF65-F5344CB8AC3E}">
        <p14:creationId xmlns:p14="http://schemas.microsoft.com/office/powerpoint/2010/main" val="38040350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Guidelines for Autonomic Service Agents, see </a:t>
            </a:r>
            <a:r>
              <a:rPr lang="en-US" sz="1400" dirty="0">
                <a:hlinkClick r:id="rId4"/>
              </a:rPr>
              <a:t>https://datatracker.ietf.org/doc/draft-ietf-anima-asa-guidelines/</a:t>
            </a:r>
            <a:r>
              <a:rPr lang="en-US" sz="1400" dirty="0"/>
              <a:t> (December 2021)</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(December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26670110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128</a:t>
            </a:fld>
            <a:endParaRPr lang="en-US"/>
          </a:p>
        </p:txBody>
      </p:sp>
    </p:spTree>
    <p:extLst>
      <p:ext uri="{BB962C8B-B14F-4D97-AF65-F5344CB8AC3E}">
        <p14:creationId xmlns:p14="http://schemas.microsoft.com/office/powerpoint/2010/main" val="26027847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129</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the particular use of “Tail” and explained our practice in acronyms.</a:t>
            </a:r>
          </a:p>
          <a:p>
            <a:r>
              <a:rPr lang="en-US" b="0" dirty="0"/>
              <a:t>We may revisit numbering of MAC addresses and their form </a:t>
            </a:r>
            <a:r>
              <a:rPr lang="en-US" b="0"/>
              <a:t>of expression </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b="0" dirty="0"/>
          </a:p>
          <a:p>
            <a:pPr lvl="1">
              <a:defRPr/>
            </a:pPr>
            <a:r>
              <a:rPr lang="en-US" altLang="en-US" sz="1800" dirty="0"/>
              <a:t>February 22, 2022 (noon-5 pm ET)</a:t>
            </a:r>
          </a:p>
          <a:p>
            <a:pPr lvl="1">
              <a:defRPr/>
            </a:pPr>
            <a:r>
              <a:rPr lang="en-US" altLang="en-US" sz="1800" dirty="0"/>
              <a:t>April 5, 2022 (noon-5 pm ET)</a:t>
            </a:r>
          </a:p>
          <a:p>
            <a:pPr lvl="1">
              <a:defRPr/>
            </a:pPr>
            <a:r>
              <a:rPr lang="en-US" altLang="en-US" sz="1800" dirty="0"/>
              <a:t>May 24, 2022, 2022 (noon-5 pm ET)</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130</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March, 2022. </a:t>
            </a:r>
            <a:r>
              <a:rPr lang="en-US" sz="1800" dirty="0">
                <a:solidFill>
                  <a:schemeClr val="tx1"/>
                </a:solidFill>
              </a:rPr>
              <a:t>Changes are usually based on MDR suitability.</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graphicFrame>
        <p:nvGraphicFramePr>
          <p:cNvPr id="3" name="Table 2"/>
          <p:cNvGraphicFramePr>
            <a:graphicFrameLocks noGrp="1"/>
          </p:cNvGraphicFramePr>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- 106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Mar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chemeClr val="tx1">
                              <a:lumMod val="95000"/>
                              <a:lumOff val="5000"/>
                            </a:schemeClr>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765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032625" cy="535785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384749">
                  <a:extLst>
                    <a:ext uri="{9D8B030D-6E8A-4147-A177-3AD203B41FA5}">
                      <a16:colId xmlns:a16="http://schemas.microsoft.com/office/drawing/2014/main" val="78877518"/>
                    </a:ext>
                  </a:extLst>
                </a:gridCol>
                <a:gridCol w="375931">
                  <a:extLst>
                    <a:ext uri="{9D8B030D-6E8A-4147-A177-3AD203B41FA5}">
                      <a16:colId xmlns:a16="http://schemas.microsoft.com/office/drawing/2014/main" val="3029749347"/>
                    </a:ext>
                  </a:extLst>
                </a:gridCol>
                <a:gridCol w="435985">
                  <a:extLst>
                    <a:ext uri="{9D8B030D-6E8A-4147-A177-3AD203B41FA5}">
                      <a16:colId xmlns:a16="http://schemas.microsoft.com/office/drawing/2014/main" val="119763689"/>
                    </a:ext>
                  </a:extLst>
                </a:gridCol>
                <a:gridCol w="435985">
                  <a:extLst>
                    <a:ext uri="{9D8B030D-6E8A-4147-A177-3AD203B41FA5}">
                      <a16:colId xmlns:a16="http://schemas.microsoft.com/office/drawing/2014/main" val="948022760"/>
                    </a:ext>
                  </a:extLst>
                </a:gridCol>
                <a:gridCol w="508649">
                  <a:extLst>
                    <a:ext uri="{9D8B030D-6E8A-4147-A177-3AD203B41FA5}">
                      <a16:colId xmlns:a16="http://schemas.microsoft.com/office/drawing/2014/main" val="3821760127"/>
                    </a:ext>
                  </a:extLst>
                </a:gridCol>
                <a:gridCol w="416614">
                  <a:extLst>
                    <a:ext uri="{9D8B030D-6E8A-4147-A177-3AD203B41FA5}">
                      <a16:colId xmlns:a16="http://schemas.microsoft.com/office/drawing/2014/main" val="1625024730"/>
                    </a:ext>
                  </a:extLst>
                </a:gridCol>
                <a:gridCol w="455357">
                  <a:extLst>
                    <a:ext uri="{9D8B030D-6E8A-4147-A177-3AD203B41FA5}">
                      <a16:colId xmlns:a16="http://schemas.microsoft.com/office/drawing/2014/main" val="2849464904"/>
                    </a:ext>
                  </a:extLst>
                </a:gridCol>
                <a:gridCol w="363321">
                  <a:extLst>
                    <a:ext uri="{9D8B030D-6E8A-4147-A177-3AD203B41FA5}">
                      <a16:colId xmlns:a16="http://schemas.microsoft.com/office/drawing/2014/main" val="3784159027"/>
                    </a:ext>
                  </a:extLst>
                </a:gridCol>
                <a:gridCol w="581314">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mn-lt"/>
                        </a:rPr>
                        <a:t>1.31</a:t>
                      </a: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16-Jan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289698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311"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F9183F1B-6D31-422B-8022-2AD1F666D910}"/>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AAA4B4C3-57A5-48A2-A381-50AFE72CD0AA}"/>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2BCD59D3-4BA0-42EF-9B6B-41F00A6580EF}"/>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2022 Plenary Session (virtual)</a:t>
            </a:r>
          </a:p>
        </p:txBody>
      </p:sp>
      <p:sp>
        <p:nvSpPr>
          <p:cNvPr id="2" name="Date Placeholder 1">
            <a:extLst>
              <a:ext uri="{FF2B5EF4-FFF2-40B4-BE49-F238E27FC236}">
                <a16:creationId xmlns:a16="http://schemas.microsoft.com/office/drawing/2014/main" id="{4A36EA6D-714E-4133-8CE8-592DE0E2F274}"/>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0DCBE31F-B1AC-4056-B778-9733EA69E1BD}"/>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0BFAD8B1-75DF-4E4F-8874-7D889FC60B9E}"/>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11-21/1994r5</a:t>
            </a:r>
            <a:r>
              <a:rPr lang="en-US" dirty="0"/>
              <a:t> </a:t>
            </a:r>
          </a:p>
          <a:p>
            <a:pPr>
              <a:spcBef>
                <a:spcPts val="0"/>
              </a:spcBef>
            </a:pPr>
            <a:endParaRPr lang="en-US" dirty="0"/>
          </a:p>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Considered: The need for Frame Exchange Sequences: </a:t>
            </a:r>
            <a:r>
              <a:rPr lang="en-US" sz="2000" dirty="0">
                <a:hlinkClick r:id="rId4"/>
              </a:rPr>
              <a:t>11-22/0101r0</a:t>
            </a:r>
            <a:r>
              <a:rPr lang="en-US" sz="2000" dirty="0"/>
              <a:t>  – Harry </a:t>
            </a:r>
            <a:r>
              <a:rPr lang="en-US" sz="2000" dirty="0" err="1"/>
              <a:t>Bims</a:t>
            </a:r>
            <a:endParaRPr lang="en-US" sz="2000" dirty="0"/>
          </a:p>
          <a:p>
            <a:pPr lvl="2">
              <a:spcBef>
                <a:spcPts val="0"/>
              </a:spcBef>
            </a:pPr>
            <a:r>
              <a:rPr lang="en-US" sz="2000" dirty="0"/>
              <a:t>Will resume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Reviewed proposal for PAR/scope of work in (note 802.1 document): </a:t>
            </a:r>
            <a:r>
              <a:rPr lang="en-US" dirty="0">
                <a:ea typeface="Calibri" panose="020F0502020204030204" pitchFamily="34" charset="0"/>
                <a:hlinkClick r:id="rId5"/>
              </a:rPr>
              <a:t>https://mentor.ieee.org/802.1/dcn/21/1-21-0076-08-ICne-draft-ella-report.pdf</a:t>
            </a:r>
            <a:r>
              <a:rPr lang="en-US" dirty="0">
                <a:ea typeface="Calibri" panose="020F0502020204030204" pitchFamily="34" charset="0"/>
              </a:rPr>
              <a:t> </a:t>
            </a:r>
          </a:p>
          <a:p>
            <a:pPr lvl="1">
              <a:lnSpc>
                <a:spcPct val="90000"/>
              </a:lnSpc>
              <a:spcBef>
                <a:spcPts val="300"/>
              </a:spcBef>
              <a:defRPr/>
            </a:pPr>
            <a:r>
              <a:rPr lang="en-US" dirty="0">
                <a:solidFill>
                  <a:srgbClr val="000000"/>
                </a:solidFill>
              </a:rPr>
              <a:t>No comments at this time.  Will continue to monitor </a:t>
            </a:r>
            <a:r>
              <a:rPr lang="en-US" dirty="0" err="1">
                <a:solidFill>
                  <a:srgbClr val="000000"/>
                </a:solidFill>
              </a:rPr>
              <a:t>Nendica</a:t>
            </a:r>
            <a:r>
              <a:rPr lang="en-US" dirty="0">
                <a:solidFill>
                  <a:srgbClr val="000000"/>
                </a:solidFill>
              </a:rPr>
              <a:t> work on this.</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B1CCA5C6-7221-43A0-87F5-FED2893F04D3}"/>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311D044B-04F7-460C-BC92-60DFB6760AAB}"/>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8742DE33-DBC6-4A1B-850F-C6D977E535A9}"/>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5199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Clause 6</a:t>
            </a:r>
          </a:p>
          <a:p>
            <a:pPr lvl="1">
              <a:spcBef>
                <a:spcPts val="0"/>
              </a:spcBef>
            </a:pPr>
            <a:r>
              <a:rPr lang="en-US" dirty="0"/>
              <a:t>Reviewed: </a:t>
            </a:r>
            <a:r>
              <a:rPr lang="en-US" dirty="0">
                <a:hlinkClick r:id="rId3"/>
              </a:rPr>
              <a:t>11-21/1822r1</a:t>
            </a:r>
            <a:r>
              <a:rPr lang="en-US" dirty="0"/>
              <a:t> – Graham Smith</a:t>
            </a:r>
            <a:endParaRPr lang="en-US" sz="1400" dirty="0"/>
          </a:p>
          <a:p>
            <a:pPr lvl="1">
              <a:spcBef>
                <a:spcPts val="0"/>
              </a:spcBef>
            </a:pPr>
            <a:r>
              <a:rPr lang="en-US" dirty="0"/>
              <a:t>Started brainstorming on a potentially better (more clear, more concise) approach to specifying MLME SAP.</a:t>
            </a:r>
          </a:p>
          <a:p>
            <a:pPr lvl="1">
              <a:spcBef>
                <a:spcPts val="0"/>
              </a:spcBef>
            </a:pPr>
            <a:r>
              <a:rPr lang="en-US" dirty="0"/>
              <a:t>Will apply ideas generated to some examples in subclause 6.3, and consider on teleconferences.</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Deferred </a:t>
            </a:r>
          </a:p>
        </p:txBody>
      </p:sp>
      <p:sp>
        <p:nvSpPr>
          <p:cNvPr id="2" name="Date Placeholder 1">
            <a:extLst>
              <a:ext uri="{FF2B5EF4-FFF2-40B4-BE49-F238E27FC236}">
                <a16:creationId xmlns:a16="http://schemas.microsoft.com/office/drawing/2014/main" id="{9282E3FA-C8D8-44C1-884C-49E444A60BCE}"/>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AE606B27-2C7F-41C2-9625-6F72CC6976E9}"/>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7D08DD2C-B06B-4AE5-B51F-C5646A5D7E3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55762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CD3AA66B-DAD6-4F70-8446-D9EDF16B614E}"/>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B94B7957-7F3F-43E2-B0B3-96AD871C6B41}"/>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310C8AA2-9671-4A58-B665-E7F19B2FA71F}"/>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Consider the purpose and value of Clause 6</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Feb 7 (Monday): 13:00 ET, 2 hours</a:t>
            </a:r>
          </a:p>
          <a:p>
            <a:pPr marL="684213" lvl="1" indent="-342900">
              <a:lnSpc>
                <a:spcPct val="90000"/>
              </a:lnSpc>
              <a:buChar char="•"/>
            </a:pPr>
            <a:r>
              <a:rPr lang="en-US" sz="2400" b="1" dirty="0">
                <a:cs typeface="+mn-cs"/>
              </a:rPr>
              <a:t>Feb 24 (Thursday): 19:00 ET, 2 hours</a:t>
            </a:r>
            <a:endParaRPr lang="en-US" sz="3200" b="1" dirty="0">
              <a:cs typeface="+mn-cs"/>
            </a:endParaRPr>
          </a:p>
          <a:p>
            <a:pPr>
              <a:lnSpc>
                <a:spcPct val="90000"/>
              </a:lnSpc>
            </a:pPr>
            <a:r>
              <a:rPr lang="en-US" sz="3200" dirty="0"/>
              <a:t>Two meeting slots requested in March</a:t>
            </a:r>
          </a:p>
          <a:p>
            <a:pPr marL="684213">
              <a:lnSpc>
                <a:spcPct val="90000"/>
              </a:lnSpc>
            </a:pPr>
            <a:endParaRPr lang="en-US" dirty="0"/>
          </a:p>
        </p:txBody>
      </p:sp>
      <p:sp>
        <p:nvSpPr>
          <p:cNvPr id="2" name="Date Placeholder 1">
            <a:extLst>
              <a:ext uri="{FF2B5EF4-FFF2-40B4-BE49-F238E27FC236}">
                <a16:creationId xmlns:a16="http://schemas.microsoft.com/office/drawing/2014/main" id="{33DDADC3-7880-420B-A74F-B10A2A5B918D}"/>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7EE03398-F727-4215-BAE4-ACA1D7562A90}"/>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D0BA8551-DE27-457D-8221-837676D8EEA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78044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20220125</a:t>
            </a:r>
          </a:p>
        </p:txBody>
      </p:sp>
      <p:sp>
        <p:nvSpPr>
          <p:cNvPr id="6" name="Date Placeholder 3"/>
          <p:cNvSpPr>
            <a:spLocks noGrp="1"/>
          </p:cNvSpPr>
          <p:nvPr>
            <p:ph type="dt" idx="10"/>
          </p:nvPr>
        </p:nvSpPr>
        <p:spPr/>
        <p:txBody>
          <a:bodyPr/>
          <a:lstStyle/>
          <a:p>
            <a:r>
              <a:rPr lang="en-US" dirty="0"/>
              <a:t>Jan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23</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4358"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2022 (</a:t>
            </a:r>
            <a:r>
              <a:rPr lang="en-AU" dirty="0">
                <a:hlinkClick r:id="rId2"/>
              </a:rPr>
              <a:t>11-22-1997</a:t>
            </a:r>
            <a:r>
              <a:rPr lang="en-AU" dirty="0"/>
              <a:t>)</a:t>
            </a:r>
          </a:p>
          <a:p>
            <a:pPr lvl="1"/>
            <a:r>
              <a:rPr lang="en-AU" dirty="0"/>
              <a:t>Coex issues with LAA are real today and </a:t>
            </a:r>
            <a:r>
              <a:rPr lang="en-AU" dirty="0" err="1"/>
              <a:t>coex</a:t>
            </a:r>
            <a:r>
              <a:rPr lang="en-AU" dirty="0"/>
              <a:t> is not a solved problem</a:t>
            </a:r>
          </a:p>
          <a:p>
            <a:pPr lvl="2"/>
            <a:r>
              <a:rPr lang="en-AU" dirty="0"/>
              <a:t>Coex with NR-U is likely to have similar issues, but potentially worse</a:t>
            </a:r>
          </a:p>
          <a:p>
            <a:pPr lvl="2"/>
            <a:r>
              <a:rPr lang="en-AU" dirty="0"/>
              <a:t>More actual measurements are required to understand scope of the issues!</a:t>
            </a:r>
          </a:p>
          <a:p>
            <a:pPr lvl="1"/>
            <a:r>
              <a:rPr lang="en-AU" dirty="0"/>
              <a:t>EN 301 893 (5 GHz) is progressing well, with a  compromise in place</a:t>
            </a:r>
          </a:p>
          <a:p>
            <a:pPr lvl="2"/>
            <a:r>
              <a:rPr lang="en-AU" dirty="0"/>
              <a:t>But it is likely to cause potential 802.11be/</a:t>
            </a:r>
            <a:r>
              <a:rPr lang="en-AU" dirty="0" err="1"/>
              <a:t>ax</a:t>
            </a:r>
            <a:r>
              <a:rPr lang="en-AU" dirty="0"/>
              <a:t> </a:t>
            </a:r>
            <a:r>
              <a:rPr lang="en-AU" dirty="0" err="1"/>
              <a:t>coex</a:t>
            </a:r>
            <a:r>
              <a:rPr lang="en-AU" dirty="0"/>
              <a:t> issues in Europe …</a:t>
            </a:r>
          </a:p>
          <a:p>
            <a:pPr lvl="2"/>
            <a:r>
              <a:rPr lang="en-AU" dirty="0"/>
              <a:t>… with more work in Coex SC/</a:t>
            </a:r>
            <a:r>
              <a:rPr lang="en-AU" dirty="0" err="1"/>
              <a:t>TGbe</a:t>
            </a:r>
            <a:r>
              <a:rPr lang="en-AU" dirty="0"/>
              <a:t>/ETSI BRAN/WFA required to understand and resolve</a:t>
            </a:r>
          </a:p>
          <a:p>
            <a:pPr lvl="1"/>
            <a:r>
              <a:rPr lang="en-AU" dirty="0"/>
              <a:t>EN 303 687 (6 GHz) is progressing well, with a  compromise in place</a:t>
            </a:r>
          </a:p>
          <a:p>
            <a:pPr lvl="2"/>
            <a:r>
              <a:rPr lang="en-AU" dirty="0"/>
              <a:t>But with the ultimate NB FH resolution likely to be delayed until next revision …</a:t>
            </a:r>
          </a:p>
          <a:p>
            <a:pPr lvl="2"/>
            <a:r>
              <a:rPr lang="en-AU" dirty="0"/>
              <a:t>.. and C2C becoming more contentious</a:t>
            </a:r>
          </a:p>
          <a:p>
            <a:pPr lvl="2"/>
            <a:r>
              <a:rPr lang="en-AU" dirty="0"/>
              <a:t>Spec work in </a:t>
            </a:r>
            <a:r>
              <a:rPr lang="en-AU" dirty="0" err="1"/>
              <a:t>TGbe</a:t>
            </a:r>
            <a:r>
              <a:rPr lang="en-AU" dirty="0"/>
              <a:t>/</a:t>
            </a:r>
            <a:r>
              <a:rPr lang="en-AU" dirty="0" err="1"/>
              <a:t>TGme</a:t>
            </a:r>
            <a:r>
              <a:rPr lang="en-AU" dirty="0"/>
              <a:t> may be required to optimise </a:t>
            </a:r>
            <a:r>
              <a:rPr lang="en-AU" dirty="0" err="1"/>
              <a:t>coex</a:t>
            </a:r>
            <a:r>
              <a:rPr lang="en-AU" dirty="0"/>
              <a:t> in Europe</a:t>
            </a:r>
          </a:p>
          <a:p>
            <a:pPr lvl="1"/>
            <a:r>
              <a:rPr lang="en-AU" dirty="0"/>
              <a:t>There is ongoing competition for access to 6 GHz (licensed vs unlicenced)</a:t>
            </a:r>
          </a:p>
          <a:p>
            <a:pPr lvl="1"/>
            <a:r>
              <a:rPr lang="en-AU" dirty="0"/>
              <a:t>3GPP RAN is starting work on SL-U (Side Link) that will require monitoring</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Jan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Mar 2022</a:t>
            </a:r>
          </a:p>
        </p:txBody>
      </p:sp>
      <p:sp>
        <p:nvSpPr>
          <p:cNvPr id="3" name="Content Placeholder 2"/>
          <p:cNvSpPr>
            <a:spLocks noGrp="1"/>
          </p:cNvSpPr>
          <p:nvPr>
            <p:ph idx="1"/>
          </p:nvPr>
        </p:nvSpPr>
        <p:spPr>
          <a:xfrm>
            <a:off x="914401" y="1772816"/>
            <a:ext cx="10361084" cy="4113213"/>
          </a:xfrm>
        </p:spPr>
        <p:txBody>
          <a:bodyPr/>
          <a:lstStyle/>
          <a:p>
            <a:r>
              <a:rPr lang="en-AU" dirty="0"/>
              <a:t>IEEE 802.11 Coexistence SC will meet virtually in Mar 2022</a:t>
            </a:r>
          </a:p>
          <a:p>
            <a:pPr lvl="1"/>
            <a:r>
              <a:rPr lang="en-AU" dirty="0"/>
              <a:t>Review latest Wi-Fi/LAA coexistence measurements</a:t>
            </a:r>
            <a:endParaRPr lang="en-AU" dirty="0">
              <a:solidFill>
                <a:srgbClr val="00B050"/>
              </a:solidFill>
            </a:endParaRPr>
          </a:p>
          <a:p>
            <a:pPr lvl="1"/>
            <a:r>
              <a:rPr lang="en-AU" dirty="0"/>
              <a:t>Review results of  BRAN #113 (Feb 2022)</a:t>
            </a:r>
          </a:p>
          <a:p>
            <a:pPr lvl="2"/>
            <a:r>
              <a:rPr lang="en-AU" dirty="0"/>
              <a:t>… particularly progress of the NB FH &amp; C2C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mitigation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endParaRPr lang="en-AU" dirty="0">
              <a:solidFill>
                <a:schemeClr val="tx2"/>
              </a:solidFill>
            </a:endParaRPr>
          </a:p>
          <a:p>
            <a:pPr lvl="1"/>
            <a:r>
              <a:rPr lang="en-AU" dirty="0">
                <a:solidFill>
                  <a:schemeClr val="tx2"/>
                </a:solidFill>
              </a:rPr>
              <a:t>Discuss results of possible </a:t>
            </a:r>
            <a:r>
              <a:rPr lang="en-AU" dirty="0" err="1">
                <a:solidFill>
                  <a:schemeClr val="tx2"/>
                </a:solidFill>
              </a:rPr>
              <a:t>coex</a:t>
            </a:r>
            <a:r>
              <a:rPr lang="en-AU" dirty="0">
                <a:solidFill>
                  <a:schemeClr val="tx2"/>
                </a:solidFill>
              </a:rPr>
              <a:t> presentation in Mar 2022 to </a:t>
            </a:r>
            <a:r>
              <a:rPr lang="en-AU" dirty="0" err="1">
                <a:solidFill>
                  <a:schemeClr val="tx2"/>
                </a:solidFill>
              </a:rPr>
              <a:t>TGbe</a:t>
            </a:r>
            <a:r>
              <a:rPr lang="en-AU" dirty="0">
                <a:solidFill>
                  <a:schemeClr val="tx2"/>
                </a:solidFill>
              </a:rPr>
              <a:t> or WG</a:t>
            </a:r>
          </a:p>
          <a:p>
            <a:pPr lvl="2"/>
            <a:r>
              <a:rPr lang="en-AU" dirty="0">
                <a:solidFill>
                  <a:schemeClr val="tx2"/>
                </a:solidFill>
              </a:rPr>
              <a:t>A draft is available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Discuss possible LS to WFA about market drivers of </a:t>
            </a:r>
            <a:r>
              <a:rPr lang="en-AU" dirty="0" err="1">
                <a:solidFill>
                  <a:schemeClr val="tx2"/>
                </a:solidFill>
              </a:rPr>
              <a:t>coex</a:t>
            </a:r>
            <a:r>
              <a:rPr lang="en-AU" dirty="0">
                <a:solidFill>
                  <a:schemeClr val="tx2"/>
                </a:solidFill>
              </a:rPr>
              <a:t> work</a:t>
            </a:r>
          </a:p>
          <a:p>
            <a:pPr lvl="2"/>
            <a:r>
              <a:rPr lang="en-AU" dirty="0">
                <a:solidFill>
                  <a:schemeClr val="tx2"/>
                </a:solidFill>
              </a:rPr>
              <a:t>Some draft questions are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Other issues</a:t>
            </a:r>
            <a:r>
              <a:rPr lang="en-AU">
                <a:solidFill>
                  <a:schemeClr val="tx2"/>
                </a:solidFill>
              </a:rPr>
              <a:t>: 3GPP SL-U</a:t>
            </a:r>
            <a:r>
              <a:rPr lang="en-AU" dirty="0">
                <a:solidFill>
                  <a:schemeClr val="tx2"/>
                </a:solidFill>
              </a:rPr>
              <a:t>, 60 GHz </a:t>
            </a:r>
            <a:r>
              <a:rPr lang="en-AU" dirty="0" err="1">
                <a:solidFill>
                  <a:schemeClr val="tx2"/>
                </a:solidFill>
              </a:rPr>
              <a:t>coex</a:t>
            </a:r>
            <a:r>
              <a:rPr lang="en-AU" dirty="0">
                <a:solidFill>
                  <a:schemeClr val="tx2"/>
                </a:solidFill>
              </a:rPr>
              <a:t> , 6 GHz availability,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Jan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8E7C-5276-43CA-9F13-108CCA44429C}"/>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3201083D-FB9F-4F97-853D-688C45E2EC64}"/>
              </a:ext>
            </a:extLst>
          </p:cNvPr>
          <p:cNvSpPr>
            <a:spLocks noGrp="1"/>
          </p:cNvSpPr>
          <p:nvPr>
            <p:ph type="subTitle" idx="1"/>
          </p:nvPr>
        </p:nvSpPr>
        <p:spPr/>
        <p:txBody>
          <a:bodyPr/>
          <a:lstStyle/>
          <a:p>
            <a:r>
              <a:rPr lang="en-US" dirty="0"/>
              <a:t>Did not meet - no report</a:t>
            </a:r>
          </a:p>
        </p:txBody>
      </p:sp>
      <p:sp>
        <p:nvSpPr>
          <p:cNvPr id="7" name="Footer Placeholder 6">
            <a:extLst>
              <a:ext uri="{FF2B5EF4-FFF2-40B4-BE49-F238E27FC236}">
                <a16:creationId xmlns:a16="http://schemas.microsoft.com/office/drawing/2014/main" id="{DC74C515-B9B6-47B2-BD69-D4B45F388D74}"/>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79AEB3FF-F777-4A38-AEE0-7072FEB87594}"/>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5CBAB598-CD97-4E1E-B70A-2C65BEA06364}"/>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62706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2022-01-25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5145"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9DD150-350F-49F1-903A-BE49D652D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C557462-E743-4989-976F-CF9AED3A54EE}"/>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8E73798E-0C3B-4F87-90E8-4C9F879BC08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6935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January 2022 virtual meeting</a:t>
            </a:r>
          </a:p>
        </p:txBody>
      </p:sp>
      <p:sp>
        <p:nvSpPr>
          <p:cNvPr id="2" name="Footer Placeholder 1">
            <a:extLst>
              <a:ext uri="{FF2B5EF4-FFF2-40B4-BE49-F238E27FC236}">
                <a16:creationId xmlns:a16="http://schemas.microsoft.com/office/drawing/2014/main" id="{1162EA0F-6EA4-4940-B90C-B6DCF7A8FD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3ABA3F9-9216-4FF0-BDF0-2809C3E9470A}"/>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51184B6C-A4FD-443D-A1C8-4CFF3D2FE48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1753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https://mentor.ieee.org/802.11/dcn/21/11-21-1970-01-0wng-agenda-for-wng-sc-2022-january.pptx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January 2022 meeting</a:t>
            </a:r>
            <a:endParaRPr lang="en-GB" altLang="en-US" sz="2000" dirty="0"/>
          </a:p>
          <a:p>
            <a:pPr marL="857250" lvl="1" indent="-457200">
              <a:spcBef>
                <a:spcPct val="0"/>
              </a:spcBef>
              <a:defRPr/>
            </a:pPr>
            <a:r>
              <a:rPr lang="en-US" sz="1600" dirty="0"/>
              <a:t>“Beyond be’” – Rolf de Vegt (Qualcomm) - Document 22/0059r0</a:t>
            </a:r>
          </a:p>
          <a:p>
            <a:pPr marL="857250" lvl="1" indent="-457200">
              <a:spcBef>
                <a:spcPct val="0"/>
              </a:spcBef>
              <a:defRPr/>
            </a:pPr>
            <a:r>
              <a:rPr lang="en-US" sz="1800" dirty="0"/>
              <a:t>“Next-Gen-After-11be” - </a:t>
            </a:r>
            <a:r>
              <a:rPr lang="en-US" sz="1800" dirty="0" err="1"/>
              <a:t>Vinko</a:t>
            </a:r>
            <a:r>
              <a:rPr lang="en-US" sz="1800" dirty="0"/>
              <a:t> Erceg (Broadcom) – Document 22/0032r0</a:t>
            </a:r>
          </a:p>
          <a:p>
            <a:pPr marL="857250" lvl="1" indent="-457200">
              <a:spcBef>
                <a:spcPct val="0"/>
              </a:spcBef>
              <a:defRPr/>
            </a:pPr>
            <a:r>
              <a:rPr lang="en-US" sz="1800" dirty="0"/>
              <a:t>“Next generation after 802.11be” – Laurent </a:t>
            </a:r>
            <a:r>
              <a:rPr lang="en-US" sz="1800" dirty="0" err="1"/>
              <a:t>Cariou</a:t>
            </a:r>
            <a:r>
              <a:rPr lang="en-US" sz="1800" dirty="0"/>
              <a:t> (Intel) – Document 22/0046r1</a:t>
            </a:r>
          </a:p>
          <a:p>
            <a:pPr marL="857250" lvl="1" indent="-457200">
              <a:spcBef>
                <a:spcPct val="0"/>
              </a:spcBef>
              <a:defRPr/>
            </a:pPr>
            <a:r>
              <a:rPr lang="en-US" sz="1800" dirty="0"/>
              <a:t>“Look ahead to next generation” - Ming Gan (Huawei) – Document 22/0030r1</a:t>
            </a:r>
          </a:p>
          <a:p>
            <a:pPr marL="857250" lvl="1" indent="-457200">
              <a:spcBef>
                <a:spcPct val="0"/>
              </a:spcBef>
              <a:defRPr/>
            </a:pPr>
            <a:r>
              <a:rPr lang="en-US" sz="1800" dirty="0"/>
              <a:t>“Inconsistent STA range and channel support indications” – Amelia </a:t>
            </a:r>
            <a:r>
              <a:rPr lang="en-US" sz="1800" dirty="0" err="1"/>
              <a:t>Andersdotter</a:t>
            </a:r>
            <a:r>
              <a:rPr lang="en-US" sz="1800" dirty="0"/>
              <a:t>, Sean Muir (Sky UK Group) – Document 22/0014r0</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4"/>
              </a:rPr>
              <a:t>https://mentor.ieee.org/802.11/dcn/22/11-22-0106-00-0wng-wng-meeting-minutes-2022-january-electronic-meeting.docx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March 2022</a:t>
            </a:r>
            <a:endParaRPr lang="en-US" altLang="en-US" sz="2000" dirty="0"/>
          </a:p>
          <a:p>
            <a:pPr lvl="1" eaLnBrk="1" hangingPunct="1">
              <a:spcBef>
                <a:spcPts val="0"/>
              </a:spcBef>
              <a:defRPr/>
            </a:pPr>
            <a:r>
              <a:rPr lang="en-US" altLang="en-US" sz="1800" dirty="0"/>
              <a:t>TBD – call for presentations will be sent out in February</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DF33488-4EB8-4223-9ADE-817BDC7139A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604D702-74F4-423C-BB8D-D284061F7CF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8B952654-B4F8-40FF-9061-D290AEFF8824}"/>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40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January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6169"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631AC5F-4E64-4AF9-9F3B-A0753BD77DD8}"/>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EBF6D32-A1E0-4511-B33C-FA1FECC30B82}"/>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C26040ED-DF9A-406C-9F85-FD6EE15CB249}"/>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468123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11-21-1866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 timeline, and any deadlines, for this process are currently unknown …</a:t>
            </a:r>
            <a:endParaRPr kumimoji="0" lang="en-AU" sz="2000"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814578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3F6BD09-C878-4347-B9CA-A8C0BADE4ADC}"/>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7070086-A87B-40A4-889E-42E79425607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11" name="Date Placeholder 10">
            <a:extLst>
              <a:ext uri="{FF2B5EF4-FFF2-40B4-BE49-F238E27FC236}">
                <a16:creationId xmlns:a16="http://schemas.microsoft.com/office/drawing/2014/main" id="{6352556B-206D-42B6-89C4-BA17CE471B0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63924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SC discussed a possible LS to SC6/WG1 in relation to an PWI on </a:t>
            </a:r>
            <a:r>
              <a:rPr lang="en-AU" i="1" dirty="0"/>
              <a:t>Deterministic Wireless Industrial Network</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discussion on a PWI on </a:t>
            </a:r>
            <a:r>
              <a:rPr lang="en-AU" i="1" dirty="0"/>
              <a:t>Deterministic Wireless Industrial Network</a:t>
            </a:r>
            <a:r>
              <a:rPr lang="en-AU" dirty="0"/>
              <a:t> in Feb 2022</a:t>
            </a:r>
          </a:p>
          <a:p>
            <a:pPr lvl="1"/>
            <a:r>
              <a:rPr lang="en-AU" dirty="0"/>
              <a:t>Based on assertions that </a:t>
            </a:r>
            <a:r>
              <a:rPr lang="en-US" i="1" dirty="0"/>
              <a:t>5G-TSN is not good enough and Wi-Fi 6 (802.11ax) is worse</a:t>
            </a:r>
            <a:r>
              <a:rPr lang="en-AU" dirty="0"/>
              <a:t> </a:t>
            </a:r>
          </a:p>
          <a:p>
            <a:r>
              <a:rPr lang="en-AU" dirty="0"/>
              <a:t>IEEE 802 JTC1 SC discussed a draft LS in response to a request in SC6/WG1</a:t>
            </a:r>
          </a:p>
          <a:p>
            <a:pPr lvl="1"/>
            <a:r>
              <a:rPr lang="en-AU" dirty="0"/>
              <a:t>See </a:t>
            </a:r>
            <a:r>
              <a:rPr lang="en-US" dirty="0">
                <a:hlinkClick r:id="rId2"/>
              </a:rPr>
              <a:t>11-22-0081-00</a:t>
            </a:r>
            <a:r>
              <a:rPr lang="en-AU" dirty="0"/>
              <a:t> for proposed LS …</a:t>
            </a:r>
          </a:p>
          <a:p>
            <a:pPr lvl="1"/>
            <a:r>
              <a:rPr lang="en-AU" dirty="0"/>
              <a:t>… and </a:t>
            </a:r>
            <a:r>
              <a:rPr lang="en-US" dirty="0">
                <a:hlinkClick r:id="rId3"/>
              </a:rPr>
              <a:t>11-22-0080-00</a:t>
            </a:r>
            <a:r>
              <a:rPr lang="en-AU" dirty="0"/>
              <a:t> for referenced ppt</a:t>
            </a:r>
          </a:p>
          <a:p>
            <a:r>
              <a:rPr lang="en-AU" dirty="0"/>
              <a:t>Since the session, there has been more discussion &amp; editing</a:t>
            </a:r>
          </a:p>
          <a:p>
            <a:pPr lvl="1"/>
            <a:r>
              <a:rPr lang="en-AU" dirty="0"/>
              <a:t>In the final version (</a:t>
            </a:r>
            <a:r>
              <a:rPr lang="en-AU" dirty="0">
                <a:hlinkClick r:id="rId4"/>
              </a:rPr>
              <a:t>11-22-0081-06</a:t>
            </a:r>
            <a:r>
              <a:rPr lang="en-AU" dirty="0"/>
              <a:t>) …</a:t>
            </a:r>
          </a:p>
          <a:p>
            <a:pPr lvl="1"/>
            <a:r>
              <a:rPr lang="en-AU" dirty="0"/>
              <a:t>… the ppt has been dereferenced to keep the message simple</a:t>
            </a:r>
          </a:p>
          <a:p>
            <a:pPr lvl="1"/>
            <a:r>
              <a:rPr lang="en-AU" dirty="0"/>
              <a:t>… language refined, including to (mostly) remove Wi-Fi &amp; Ethernet terminology</a:t>
            </a:r>
          </a:p>
          <a:p>
            <a:pPr lvl="1"/>
            <a:endParaRPr lang="en-AU" dirty="0"/>
          </a:p>
        </p:txBody>
      </p:sp>
      <p:sp>
        <p:nvSpPr>
          <p:cNvPr id="7" name="Footer Placeholder 6">
            <a:extLst>
              <a:ext uri="{FF2B5EF4-FFF2-40B4-BE49-F238E27FC236}">
                <a16:creationId xmlns:a16="http://schemas.microsoft.com/office/drawing/2014/main" id="{2A2F60AF-48C0-43D5-9CE9-2251036CA13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B676639-90C1-4028-B8F6-45EB91AEDA4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8737CE7-FC86-452F-B3BF-15E856A4B27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2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Consensus has been achieved on a LS in relation to an PWI on </a:t>
            </a:r>
            <a:r>
              <a:rPr lang="en-AU" i="1" dirty="0"/>
              <a:t>Deterministic Wireless Industrial Network </a:t>
            </a:r>
            <a:endParaRPr lang="en-AU" dirty="0"/>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The high level summary of the refined proposed LS is</a:t>
            </a:r>
          </a:p>
          <a:p>
            <a:pPr lvl="1"/>
            <a:r>
              <a:rPr lang="en-AU" i="1" dirty="0"/>
              <a:t>IEEE 802 is providing comments on the PWI proposal for a Deterministic Wireless Industrial Network project</a:t>
            </a:r>
          </a:p>
          <a:p>
            <a:pPr lvl="1"/>
            <a:r>
              <a:rPr lang="en-AU" i="1" dirty="0"/>
              <a:t>Industrial networks are evolving to use TSN over standards based, widely available networks</a:t>
            </a:r>
          </a:p>
          <a:p>
            <a:pPr lvl="1"/>
            <a:r>
              <a:rPr lang="en-AU" i="1" dirty="0"/>
              <a:t>The 802.3 and 802.11 standards continue to be refined to meet industrial network requirements for TSN</a:t>
            </a:r>
          </a:p>
          <a:p>
            <a:pPr lvl="1"/>
            <a:r>
              <a:rPr lang="en-AU" i="1" dirty="0"/>
              <a:t>IEEE 802 requests that ISO/IEC JTC1/SC6/WG1 assist in developing 802.3 and 802.11 refinements</a:t>
            </a:r>
          </a:p>
          <a:p>
            <a:r>
              <a:rPr lang="en-AU" dirty="0"/>
              <a:t>802.11 WG approval is part of the approval process</a:t>
            </a:r>
          </a:p>
          <a:p>
            <a:pPr lvl="1"/>
            <a:r>
              <a:rPr lang="en-AU" dirty="0"/>
              <a:t>802.1 TSN TG approved the LS, as long as 802.11 WG approves</a:t>
            </a:r>
          </a:p>
          <a:p>
            <a:pPr lvl="1"/>
            <a:r>
              <a:rPr lang="en-AU" dirty="0"/>
              <a:t>802.11 approval is requested at the closing plenary</a:t>
            </a:r>
          </a:p>
          <a:p>
            <a:pPr lvl="1"/>
            <a:r>
              <a:rPr lang="en-AU" dirty="0"/>
              <a:t>802 EC is required next, in time for submission to WG1 by 1 Feb 2022</a:t>
            </a:r>
          </a:p>
        </p:txBody>
      </p:sp>
      <p:sp>
        <p:nvSpPr>
          <p:cNvPr id="7" name="Footer Placeholder 6">
            <a:extLst>
              <a:ext uri="{FF2B5EF4-FFF2-40B4-BE49-F238E27FC236}">
                <a16:creationId xmlns:a16="http://schemas.microsoft.com/office/drawing/2014/main" id="{C5C18D10-6963-4E69-8730-64E6E4245F8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1B568AC-E9B2-4CAC-A54C-4D02211E4384}"/>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0D1AD0BF-9979-4C7C-BEC7-4222EC7B7C93}"/>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8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A82D-F301-4A92-9FB6-9F7FDA873C5F}"/>
              </a:ext>
            </a:extLst>
          </p:cNvPr>
          <p:cNvSpPr>
            <a:spLocks noGrp="1"/>
          </p:cNvSpPr>
          <p:nvPr>
            <p:ph type="title"/>
          </p:nvPr>
        </p:nvSpPr>
        <p:spPr/>
        <p:txBody>
          <a:bodyPr/>
          <a:lstStyle/>
          <a:p>
            <a:r>
              <a:rPr lang="en-AU" dirty="0"/>
              <a:t>The IEEE 802.11 WG  are requested to approve the proposed LS to ISO/IEC JTC1/SC6/WG1</a:t>
            </a:r>
          </a:p>
        </p:txBody>
      </p:sp>
      <p:sp>
        <p:nvSpPr>
          <p:cNvPr id="3" name="Content Placeholder 2">
            <a:extLst>
              <a:ext uri="{FF2B5EF4-FFF2-40B4-BE49-F238E27FC236}">
                <a16:creationId xmlns:a16="http://schemas.microsoft.com/office/drawing/2014/main" id="{53E8D1D6-80B4-4664-84C9-B03261225188}"/>
              </a:ext>
            </a:extLst>
          </p:cNvPr>
          <p:cNvSpPr>
            <a:spLocks noGrp="1"/>
          </p:cNvSpPr>
          <p:nvPr>
            <p:ph idx="1"/>
          </p:nvPr>
        </p:nvSpPr>
        <p:spPr/>
        <p:txBody>
          <a:bodyPr/>
          <a:lstStyle/>
          <a:p>
            <a:r>
              <a:rPr lang="en-AU" dirty="0"/>
              <a:t>Motion</a:t>
            </a:r>
          </a:p>
          <a:p>
            <a:pPr lvl="1"/>
            <a:r>
              <a:rPr lang="en-AU" i="1" dirty="0"/>
              <a:t>The IEEE 802.11 WG recommends to the IEEE 802 EC that the material in 11-22-0081r6 be liaised to ISO/IEC JTC1/SC6/WG1 in relation to the Preliminary Work Item (PWI) proposal in SC6/WG1 for a new Deterministic Wireless Industrial Network, with editorial privileges given to the IEEE 802.11 WG Chair</a:t>
            </a:r>
          </a:p>
          <a:p>
            <a:pPr lvl="1"/>
            <a:r>
              <a:rPr lang="en-AU" dirty="0"/>
              <a:t>Moved: Andrew Myles (personal motion)</a:t>
            </a:r>
          </a:p>
          <a:p>
            <a:pPr lvl="1"/>
            <a:r>
              <a:rPr lang="en-AU" dirty="0"/>
              <a:t>Seconded: </a:t>
            </a:r>
          </a:p>
        </p:txBody>
      </p:sp>
      <p:sp>
        <p:nvSpPr>
          <p:cNvPr id="7" name="Footer Placeholder 6">
            <a:extLst>
              <a:ext uri="{FF2B5EF4-FFF2-40B4-BE49-F238E27FC236}">
                <a16:creationId xmlns:a16="http://schemas.microsoft.com/office/drawing/2014/main" id="{BBD2FE42-9E2A-431B-8FE4-2E45922E30C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89F927E-2C30-4F23-93E9-7C6FED235CE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441C4FB1-1402-41AD-B9F5-085BC8F44E2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20611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March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March 2022 </a:t>
            </a:r>
          </a:p>
          <a:p>
            <a:pPr lvl="1"/>
            <a:r>
              <a:rPr lang="en-AU" dirty="0"/>
              <a:t>Execute PSDO process</a:t>
            </a:r>
          </a:p>
          <a:p>
            <a:pPr lvl="1"/>
            <a:r>
              <a:rPr lang="en-AU" dirty="0"/>
              <a:t>Deal with issues arising from IPR related comments on 802.11ax/ay</a:t>
            </a:r>
          </a:p>
          <a:p>
            <a:pPr lvl="1"/>
            <a:r>
              <a:rPr lang="en-AU" dirty="0"/>
              <a:t>Review SC6/WG1 interim meeting discussions</a:t>
            </a:r>
          </a:p>
          <a:p>
            <a:pPr lvl="1"/>
            <a:r>
              <a:rPr lang="en-AU" dirty="0"/>
              <a:t>…</a:t>
            </a:r>
          </a:p>
        </p:txBody>
      </p:sp>
      <p:sp>
        <p:nvSpPr>
          <p:cNvPr id="7" name="Footer Placeholder 6">
            <a:extLst>
              <a:ext uri="{FF2B5EF4-FFF2-40B4-BE49-F238E27FC236}">
                <a16:creationId xmlns:a16="http://schemas.microsoft.com/office/drawing/2014/main" id="{F4BEAF4E-21E8-4F3F-8AFC-8872F768AFE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ECA2CEE-AEF8-402E-BD08-54FE19B7BB2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0EDC7A1A-DFD1-4345-AA75-5784090DFF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7931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5381"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remaining CC35 comment resolutions</a:t>
            </a:r>
          </a:p>
          <a:p>
            <a:pPr>
              <a:lnSpc>
                <a:spcPct val="90000"/>
              </a:lnSpc>
            </a:pPr>
            <a:r>
              <a:rPr lang="en-US" dirty="0"/>
              <a:t>Initiated comment resolution for comments received in initial LB</a:t>
            </a:r>
          </a:p>
          <a:p>
            <a:pPr lvl="1">
              <a:lnSpc>
                <a:spcPct val="90000"/>
              </a:lnSpc>
            </a:pPr>
            <a:r>
              <a:rPr lang="en-US" sz="2400" dirty="0"/>
              <a:t>Approved 108 comment resolutions</a:t>
            </a:r>
          </a:p>
          <a:p>
            <a:pPr>
              <a:lnSpc>
                <a:spcPct val="90000"/>
              </a:lnSpc>
            </a:pPr>
            <a:r>
              <a:rPr lang="en-US" dirty="0"/>
              <a:t>Timeline change (next slide)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a:t>
            </a:r>
            <a:r>
              <a:rPr lang="en-US" altLang="en-US" sz="2000">
                <a:solidFill>
                  <a:srgbClr val="00B050"/>
                </a:solidFill>
              </a:rPr>
              <a:t>Std 802.11-2020</a:t>
            </a:r>
            <a:endParaRPr lang="en-US" altLang="en-US" sz="2000" dirty="0">
              <a:solidFill>
                <a:srgbClr val="00B050"/>
              </a:solidFill>
            </a:endParaRP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Jul 2022 – D2.0 Recirculation LB </a:t>
            </a:r>
          </a:p>
          <a:p>
            <a:pPr>
              <a:lnSpc>
                <a:spcPct val="80000"/>
              </a:lnSpc>
            </a:pPr>
            <a:r>
              <a:rPr lang="en-US" altLang="en-US" sz="2000" dirty="0">
                <a:solidFill>
                  <a:srgbClr val="FF9966"/>
                </a:solidFill>
              </a:rPr>
              <a:t>Mar 2023 – D3.0 Recirculation LB (11az + other amendments &lt;11bc, 11bd, 11bb&gt; ) </a:t>
            </a:r>
          </a:p>
          <a:p>
            <a:pPr>
              <a:lnSpc>
                <a:spcPct val="80000"/>
              </a:lnSpc>
            </a:pPr>
            <a:r>
              <a:rPr lang="en-US" altLang="en-US" sz="2000" dirty="0">
                <a:solidFill>
                  <a:srgbClr val="FF9966"/>
                </a:solidFill>
              </a:rPr>
              <a:t>Sep 2023 – D4.0 Recirculation (&lt;other amendments – if Jul&gt;)</a:t>
            </a:r>
          </a:p>
          <a:p>
            <a:pPr>
              <a:lnSpc>
                <a:spcPct val="80000"/>
              </a:lnSpc>
            </a:pPr>
            <a:r>
              <a:rPr lang="en-US" altLang="en-US" sz="2000" dirty="0">
                <a:solidFill>
                  <a:srgbClr val="FF9966"/>
                </a:solidFill>
              </a:rPr>
              <a:t>Nov 2023 – D5.0 Initial SA Ballot </a:t>
            </a:r>
          </a:p>
          <a:p>
            <a:pPr>
              <a:lnSpc>
                <a:spcPct val="80000"/>
              </a:lnSpc>
            </a:pPr>
            <a:r>
              <a:rPr lang="en-US" altLang="en-US" sz="2000" dirty="0">
                <a:solidFill>
                  <a:srgbClr val="FF9966"/>
                </a:solidFill>
              </a:rPr>
              <a:t>Mar 2024 – D6.0 Recirculation SA Ballot  </a:t>
            </a:r>
          </a:p>
          <a:p>
            <a:pPr>
              <a:lnSpc>
                <a:spcPct val="80000"/>
              </a:lnSpc>
            </a:pPr>
            <a:r>
              <a:rPr lang="en-US" altLang="en-US" sz="2000" dirty="0">
                <a:solidFill>
                  <a:srgbClr val="FF9966"/>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endParaRPr lang="en-US" sz="2800"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Updated Timeline</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62968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31 January 2022 at 10am ET, 2hrs</a:t>
            </a:r>
          </a:p>
          <a:p>
            <a:pPr lvl="1">
              <a:lnSpc>
                <a:spcPct val="80000"/>
              </a:lnSpc>
            </a:pPr>
            <a:r>
              <a:rPr lang="en-US" altLang="en-US" b="1" dirty="0"/>
              <a:t>7, 14, </a:t>
            </a:r>
            <a:r>
              <a:rPr lang="en-US" altLang="en-US" b="1" dirty="0">
                <a:solidFill>
                  <a:srgbClr val="FF0000"/>
                </a:solidFill>
              </a:rPr>
              <a:t>25</a:t>
            </a:r>
            <a:r>
              <a:rPr lang="en-US" altLang="en-US" b="1" dirty="0"/>
              <a:t>, 28 Feb – 10am ET, 2hrs </a:t>
            </a:r>
          </a:p>
          <a:p>
            <a:pPr lvl="1">
              <a:lnSpc>
                <a:spcPct val="80000"/>
              </a:lnSpc>
            </a:pPr>
            <a:r>
              <a:rPr lang="en-US" altLang="en-US" b="1" dirty="0"/>
              <a:t>21 Mar – 10am ET, 2hrs</a:t>
            </a:r>
          </a:p>
          <a:p>
            <a:pPr marL="457200" lvl="1" indent="0">
              <a:lnSpc>
                <a:spcPct val="80000"/>
              </a:lnSpc>
              <a:buNone/>
            </a:pPr>
            <a:endParaRPr lang="en-US" altLang="en-US" b="1" dirty="0"/>
          </a:p>
          <a:p>
            <a:pPr>
              <a:lnSpc>
                <a:spcPct val="80000"/>
              </a:lnSpc>
            </a:pPr>
            <a:r>
              <a:rPr lang="en-US" altLang="en-US" b="1" dirty="0"/>
              <a:t>Request 5 sessions </a:t>
            </a:r>
            <a:r>
              <a:rPr lang="en-US" altLang="en-US" dirty="0"/>
              <a:t>f</a:t>
            </a:r>
            <a:r>
              <a:rPr lang="en-US" altLang="en-US" b="1" dirty="0"/>
              <a:t>or the March Plenary</a:t>
            </a:r>
          </a:p>
          <a:p>
            <a:pPr>
              <a:lnSpc>
                <a:spcPct val="90000"/>
              </a:lnSpc>
            </a:pPr>
            <a:endParaRPr lang="en-US" kern="0" dirty="0"/>
          </a:p>
          <a:p>
            <a:pPr>
              <a:lnSpc>
                <a:spcPct val="90000"/>
              </a:lnSpc>
            </a:pPr>
            <a:r>
              <a:rPr lang="en-US" kern="0" dirty="0"/>
              <a:t>Continue comment resolution on initial LB</a:t>
            </a:r>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52EDD40-922B-4444-BE9D-57A44BF2A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04" y="685800"/>
            <a:ext cx="10478616" cy="5726050"/>
          </a:xfrm>
          <a:prstGeom prst="rect">
            <a:avLst/>
          </a:prstGeom>
        </p:spPr>
      </p:pic>
    </p:spTree>
    <p:extLst>
      <p:ext uri="{BB962C8B-B14F-4D97-AF65-F5344CB8AC3E}">
        <p14:creationId xmlns:p14="http://schemas.microsoft.com/office/powerpoint/2010/main" val="171235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January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40</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9472"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Jan.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41</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Jan.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dirty="0"/>
              <a:t>Status and Work completed this week</a:t>
            </a:r>
            <a:r>
              <a:rPr lang="en-US" b="0" dirty="0"/>
              <a:t>:</a:t>
            </a:r>
          </a:p>
          <a:p>
            <a:pPr lvl="1">
              <a:buFont typeface="Arial" panose="020B0604020202020204" pitchFamily="34" charset="0"/>
              <a:buChar char="•"/>
            </a:pPr>
            <a:r>
              <a:rPr lang="en-US" dirty="0"/>
              <a:t>Continued SA Ballot CR:</a:t>
            </a:r>
          </a:p>
          <a:p>
            <a:pPr lvl="2">
              <a:buFont typeface="Arial" panose="020B0604020202020204" pitchFamily="34" charset="0"/>
              <a:buChar char="•"/>
            </a:pPr>
            <a:r>
              <a:rPr lang="en-US" dirty="0"/>
              <a:t>Group resolved 27 comments and adopted additional text changes.</a:t>
            </a:r>
          </a:p>
          <a:p>
            <a:pPr lvl="2">
              <a:buFont typeface="Arial" panose="020B0604020202020204" pitchFamily="34" charset="0"/>
              <a:buChar char="•"/>
            </a:pPr>
            <a:r>
              <a:rPr lang="en-US" dirty="0"/>
              <a:t>Resolved ~50% of all technical and general comments.</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March meeting:</a:t>
            </a:r>
          </a:p>
          <a:p>
            <a:pPr lvl="1">
              <a:buFont typeface="Arial" panose="020B0604020202020204" pitchFamily="34" charset="0"/>
              <a:buChar char="•"/>
            </a:pPr>
            <a:r>
              <a:rPr lang="en-US" b="0" dirty="0"/>
              <a:t>Complete review and resolution for 75% of SAB comments received on P802.11 D4.0 SA1 comments.</a:t>
            </a:r>
          </a:p>
          <a:p>
            <a:pPr lvl="1">
              <a:buFont typeface="Arial" panose="020B0604020202020204" pitchFamily="34" charset="0"/>
              <a:buChar char="•"/>
            </a:pPr>
            <a:r>
              <a:rPr lang="en-US" dirty="0"/>
              <a:t>Publish P802.11az D4.1 incorporating approved resolutions prior and including the January meeting. </a:t>
            </a:r>
            <a:endParaRPr lang="en-US" b="0" dirty="0"/>
          </a:p>
          <a:p>
            <a:pPr lvl="1">
              <a:buFont typeface="Arial" panose="020B0604020202020204" pitchFamily="34" charset="0"/>
              <a:buChar char="•"/>
            </a:pPr>
            <a:r>
              <a:rPr lang="en-US" b="0" dirty="0"/>
              <a:t>Resolve </a:t>
            </a:r>
            <a:r>
              <a:rPr lang="en-US" dirty="0"/>
              <a:t>majority oof </a:t>
            </a:r>
            <a:r>
              <a:rPr lang="en-US" b="0" dirty="0"/>
              <a:t>editorial comments.</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2022</a:t>
            </a:r>
            <a:endParaRPr lang="en-GB" dirty="0"/>
          </a:p>
        </p:txBody>
      </p:sp>
      <p:graphicFrame>
        <p:nvGraphicFramePr>
          <p:cNvPr id="7" name="Chart 6">
            <a:extLst>
              <a:ext uri="{FF2B5EF4-FFF2-40B4-BE49-F238E27FC236}">
                <a16:creationId xmlns:a16="http://schemas.microsoft.com/office/drawing/2014/main" id="{1D9B41C7-80A9-47A2-B8FA-28E2DAA53CD3}"/>
              </a:ext>
            </a:extLst>
          </p:cNvPr>
          <p:cNvGraphicFramePr/>
          <p:nvPr/>
        </p:nvGraphicFramePr>
        <p:xfrm>
          <a:off x="7392144" y="1830390"/>
          <a:ext cx="4701918" cy="404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Jan.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8" name="Rectangle 77">
            <a:extLst>
              <a:ext uri="{FF2B5EF4-FFF2-40B4-BE49-F238E27FC236}">
                <a16:creationId xmlns:a16="http://schemas.microsoft.com/office/drawing/2014/main" id="{781F9838-0F88-4EB7-AE1B-2311613CC502}"/>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79" name="Rectangle 78">
            <a:extLst>
              <a:ext uri="{FF2B5EF4-FFF2-40B4-BE49-F238E27FC236}">
                <a16:creationId xmlns:a16="http://schemas.microsoft.com/office/drawing/2014/main" id="{B9180B2F-DEAB-4369-8744-91EAAEB1581A}"/>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80" name="Rectangle 79">
            <a:extLst>
              <a:ext uri="{FF2B5EF4-FFF2-40B4-BE49-F238E27FC236}">
                <a16:creationId xmlns:a16="http://schemas.microsoft.com/office/drawing/2014/main" id="{879C0C71-6D49-4C19-BF09-29A10025D10C}"/>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81" name="Rectangle 80">
            <a:extLst>
              <a:ext uri="{FF2B5EF4-FFF2-40B4-BE49-F238E27FC236}">
                <a16:creationId xmlns:a16="http://schemas.microsoft.com/office/drawing/2014/main" id="{C33782C5-A6CA-441F-8A1B-8B037C4FAD81}"/>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82" name="Rectangle 81">
            <a:extLst>
              <a:ext uri="{FF2B5EF4-FFF2-40B4-BE49-F238E27FC236}">
                <a16:creationId xmlns:a16="http://schemas.microsoft.com/office/drawing/2014/main" id="{1C5E65AC-9332-4766-9E2E-820DEE15ABB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7AB395E-4A53-474C-BB3C-8C119677D559}"/>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CE934FA-66A2-4D0B-A671-9252E9ABD2F7}"/>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A97DD57C-045B-46E9-AB46-D21014B38BA6}"/>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D93CF915-7D13-4FAC-9DBD-695FD2E3261F}"/>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6C4B41C1-31B3-4CB1-8244-7D33563A79E2}"/>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FC95754A-F33C-4D14-8DA3-84098DACFB1A}"/>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4F969509-5763-48F4-B845-D45486A05181}"/>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60BCA331-4C81-4C0A-A8B0-252D937D0992}"/>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834BF1D2-B629-4070-8915-3A20CC3B8438}"/>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113C6BDA-ACCA-4C9B-94D3-127640572707}"/>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C0645910-EAD0-4A0E-AC1A-DF8ECD560F2E}"/>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92D1B3A7-28F7-4A2F-B5D9-7F816EDC9FB6}"/>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D3F8621F-A864-40FB-9377-CB098254F12D}"/>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8F39460-3C3F-4441-BC77-6EC5C03D0FED}"/>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71F79D64-BFF1-488F-B545-804F333D865A}"/>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AC5B973C-F2D1-4A76-B66D-BD1EA31765DC}"/>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92E9235F-7D4A-460D-B37E-D98F8BF1B6C5}"/>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8E924172-1701-4D38-9481-4B946084BA80}"/>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8049EA29-3D99-41CB-82C0-ABBB52CE2B53}"/>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C2009E12-DA83-4026-AA6A-605EC16B6F2F}"/>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A585F2EF-FB99-45EA-9080-5146897489EC}"/>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AF121FFD-209B-46FC-B5DB-FF141D5158E9}"/>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57167FC7-3623-4B08-8B8B-99D07B750C36}"/>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22" name="Rectangle 121">
            <a:extLst>
              <a:ext uri="{FF2B5EF4-FFF2-40B4-BE49-F238E27FC236}">
                <a16:creationId xmlns:a16="http://schemas.microsoft.com/office/drawing/2014/main" id="{E034CEA1-E6F7-46CA-9183-43A19F4ECF14}"/>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23" name="Rectangle 122">
            <a:extLst>
              <a:ext uri="{FF2B5EF4-FFF2-40B4-BE49-F238E27FC236}">
                <a16:creationId xmlns:a16="http://schemas.microsoft.com/office/drawing/2014/main" id="{34929160-9FCA-4CB5-96A1-7AF63B0FB9F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41000">
                <a:srgbClr val="00B050"/>
              </a:gs>
              <a:gs pos="6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24" name="Rectangle 123">
            <a:extLst>
              <a:ext uri="{FF2B5EF4-FFF2-40B4-BE49-F238E27FC236}">
                <a16:creationId xmlns:a16="http://schemas.microsoft.com/office/drawing/2014/main" id="{2075FE7F-53F1-4B31-B499-80BCB4BD2EDC}"/>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26" name="Oval Callout 93">
            <a:extLst>
              <a:ext uri="{FF2B5EF4-FFF2-40B4-BE49-F238E27FC236}">
                <a16:creationId xmlns:a16="http://schemas.microsoft.com/office/drawing/2014/main" id="{E4FDA543-6D70-49A2-A99F-2D96FB363BD6}"/>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28" name="Oval Callout 93">
            <a:extLst>
              <a:ext uri="{FF2B5EF4-FFF2-40B4-BE49-F238E27FC236}">
                <a16:creationId xmlns:a16="http://schemas.microsoft.com/office/drawing/2014/main" id="{E067DF48-2F5E-4685-8143-1A382A0A692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29" name="Text Box 26">
            <a:extLst>
              <a:ext uri="{FF2B5EF4-FFF2-40B4-BE49-F238E27FC236}">
                <a16:creationId xmlns:a16="http://schemas.microsoft.com/office/drawing/2014/main" id="{2D77E1C0-C42C-4E89-851C-39514F5CB593}"/>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30" name="Rectangle 129">
            <a:extLst>
              <a:ext uri="{FF2B5EF4-FFF2-40B4-BE49-F238E27FC236}">
                <a16:creationId xmlns:a16="http://schemas.microsoft.com/office/drawing/2014/main" id="{14490500-E76C-410E-9E5C-72C45A743DC2}"/>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31" name="Rectangle 130">
            <a:extLst>
              <a:ext uri="{FF2B5EF4-FFF2-40B4-BE49-F238E27FC236}">
                <a16:creationId xmlns:a16="http://schemas.microsoft.com/office/drawing/2014/main" id="{69D95CD1-A658-4822-9631-42C24D468188}"/>
              </a:ext>
            </a:extLst>
          </p:cNvPr>
          <p:cNvSpPr/>
          <p:nvPr/>
        </p:nvSpPr>
        <p:spPr>
          <a:xfrm>
            <a:off x="8572047" y="3685831"/>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32" name="Isosceles Triangle 131">
            <a:extLst>
              <a:ext uri="{FF2B5EF4-FFF2-40B4-BE49-F238E27FC236}">
                <a16:creationId xmlns:a16="http://schemas.microsoft.com/office/drawing/2014/main" id="{D11FF018-3F59-49FF-A79F-02B58540D1F6}"/>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3" name="Isosceles Triangle 132">
            <a:extLst>
              <a:ext uri="{FF2B5EF4-FFF2-40B4-BE49-F238E27FC236}">
                <a16:creationId xmlns:a16="http://schemas.microsoft.com/office/drawing/2014/main" id="{A3742D3E-9507-46CB-B856-6AA794CBA489}"/>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4" name="Isosceles Triangle 133">
            <a:extLst>
              <a:ext uri="{FF2B5EF4-FFF2-40B4-BE49-F238E27FC236}">
                <a16:creationId xmlns:a16="http://schemas.microsoft.com/office/drawing/2014/main" id="{35969369-0874-49CF-83DF-5B237E1F6D5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5" name="Isosceles Triangle 134">
            <a:extLst>
              <a:ext uri="{FF2B5EF4-FFF2-40B4-BE49-F238E27FC236}">
                <a16:creationId xmlns:a16="http://schemas.microsoft.com/office/drawing/2014/main" id="{B85C76C0-F531-49DB-9F19-ABD9C3322532}"/>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6" name="Isosceles Triangle 135">
            <a:extLst>
              <a:ext uri="{FF2B5EF4-FFF2-40B4-BE49-F238E27FC236}">
                <a16:creationId xmlns:a16="http://schemas.microsoft.com/office/drawing/2014/main" id="{2C684368-545E-4C00-B567-2C9D933DDBAF}"/>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7" name="Isosceles Triangle 136">
            <a:extLst>
              <a:ext uri="{FF2B5EF4-FFF2-40B4-BE49-F238E27FC236}">
                <a16:creationId xmlns:a16="http://schemas.microsoft.com/office/drawing/2014/main" id="{44B69981-834D-49FF-B6C9-D0C18BFF346E}"/>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38" name="Isosceles Triangle 137">
            <a:extLst>
              <a:ext uri="{FF2B5EF4-FFF2-40B4-BE49-F238E27FC236}">
                <a16:creationId xmlns:a16="http://schemas.microsoft.com/office/drawing/2014/main" id="{8D9BC68B-BD92-4966-8A3B-DD41B4154557}"/>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9" name="Text Box 26">
            <a:extLst>
              <a:ext uri="{FF2B5EF4-FFF2-40B4-BE49-F238E27FC236}">
                <a16:creationId xmlns:a16="http://schemas.microsoft.com/office/drawing/2014/main" id="{93903061-5BE8-4002-895A-A768D70FAAAD}"/>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40" name="Text Box 26">
            <a:extLst>
              <a:ext uri="{FF2B5EF4-FFF2-40B4-BE49-F238E27FC236}">
                <a16:creationId xmlns:a16="http://schemas.microsoft.com/office/drawing/2014/main" id="{9886017D-E94A-4DFB-AEFA-D8A743E43E92}"/>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41" name="Isosceles Triangle 140">
            <a:extLst>
              <a:ext uri="{FF2B5EF4-FFF2-40B4-BE49-F238E27FC236}">
                <a16:creationId xmlns:a16="http://schemas.microsoft.com/office/drawing/2014/main" id="{2974D7D0-C447-427B-B827-940BFEF67A42}"/>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2" name="Text Box 26">
            <a:extLst>
              <a:ext uri="{FF2B5EF4-FFF2-40B4-BE49-F238E27FC236}">
                <a16:creationId xmlns:a16="http://schemas.microsoft.com/office/drawing/2014/main" id="{D7CA016C-A992-41E2-955F-167854DB3F7C}"/>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43" name="Straight Connector 142">
            <a:extLst>
              <a:ext uri="{FF2B5EF4-FFF2-40B4-BE49-F238E27FC236}">
                <a16:creationId xmlns:a16="http://schemas.microsoft.com/office/drawing/2014/main" id="{891D6DBC-6706-4528-B710-F173490AB96C}"/>
              </a:ext>
            </a:extLst>
          </p:cNvPr>
          <p:cNvCxnSpPr>
            <a:cxnSpLocks/>
          </p:cNvCxnSpPr>
          <p:nvPr/>
        </p:nvCxnSpPr>
        <p:spPr bwMode="auto">
          <a:xfrm flipV="1">
            <a:off x="7253951" y="3979958"/>
            <a:ext cx="39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Isosceles Triangle 148">
            <a:extLst>
              <a:ext uri="{FF2B5EF4-FFF2-40B4-BE49-F238E27FC236}">
                <a16:creationId xmlns:a16="http://schemas.microsoft.com/office/drawing/2014/main" id="{7F24ADF3-2F15-4B65-83FE-CB96E1AFCC95}"/>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4" name="Isosceles Triangle 153">
            <a:extLst>
              <a:ext uri="{FF2B5EF4-FFF2-40B4-BE49-F238E27FC236}">
                <a16:creationId xmlns:a16="http://schemas.microsoft.com/office/drawing/2014/main" id="{0C64653A-4E3F-45FC-B04F-0C0958CEFC60}"/>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6" name="Isosceles Triangle 165">
            <a:extLst>
              <a:ext uri="{FF2B5EF4-FFF2-40B4-BE49-F238E27FC236}">
                <a16:creationId xmlns:a16="http://schemas.microsoft.com/office/drawing/2014/main" id="{6F0059EE-2E2C-4AA6-8164-041507C4A51A}"/>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January 2022</a:t>
            </a:r>
            <a:endParaRPr lang="en-GB"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Feb. 3</a:t>
            </a:r>
            <a:r>
              <a:rPr lang="en-US" altLang="en-US" sz="2000" b="0" kern="0" baseline="30000" dirty="0"/>
              <a:t>rd</a:t>
            </a:r>
            <a:r>
              <a:rPr lang="en-US" altLang="en-US" sz="2000" b="0" kern="0" dirty="0"/>
              <a:t>  	Thu.	12:00 – 14:00 ET*</a:t>
            </a:r>
          </a:p>
          <a:p>
            <a:pPr>
              <a:buFont typeface="Arial" panose="020B0604020202020204" pitchFamily="34" charset="0"/>
              <a:buChar char="•"/>
            </a:pPr>
            <a:r>
              <a:rPr lang="en-US" altLang="en-US" sz="2000" b="0" kern="0" dirty="0"/>
              <a:t>Feb. 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 2</a:t>
            </a:r>
            <a:r>
              <a:rPr lang="en-US" altLang="en-US" sz="2000" b="0" kern="0" baseline="30000" dirty="0"/>
              <a:t>nd</a:t>
            </a:r>
            <a:r>
              <a:rPr lang="en-US" altLang="en-US" sz="2000" b="0" kern="0" dirty="0"/>
              <a:t> 	Wed.	13:00 – 15:00 ET*</a:t>
            </a:r>
          </a:p>
          <a:p>
            <a:pPr marL="0" indent="0"/>
            <a:endParaRPr lang="en-US" altLang="en-US" sz="2000" b="0" kern="0" dirty="0"/>
          </a:p>
        </p:txBody>
      </p:sp>
    </p:spTree>
    <p:extLst>
      <p:ext uri="{BB962C8B-B14F-4D97-AF65-F5344CB8AC3E}">
        <p14:creationId xmlns:p14="http://schemas.microsoft.com/office/powerpoint/2010/main" val="307106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7193"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A40569D-8F9C-4ED2-AC90-0EA58D7D9B85}"/>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48C45A01-96B3-406E-89DA-2273434E3D60}"/>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12A6747-791D-4C28-8F69-7EBD49EA35ED}"/>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152126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2022 session.</a:t>
            </a:r>
          </a:p>
        </p:txBody>
      </p:sp>
      <p:sp>
        <p:nvSpPr>
          <p:cNvPr id="2" name="Footer Placeholder 1">
            <a:extLst>
              <a:ext uri="{FF2B5EF4-FFF2-40B4-BE49-F238E27FC236}">
                <a16:creationId xmlns:a16="http://schemas.microsoft.com/office/drawing/2014/main" id="{610E984F-C8E3-4816-B4F7-827135CBD40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7BA25B72-BC42-4DFE-B727-0BAD595BC55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D6C716C-1B67-4686-87A3-5D92703635E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822833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Resolved </a:t>
            </a:r>
          </a:p>
          <a:p>
            <a:pPr marL="1200150" lvl="2" indent="-342900">
              <a:buFont typeface="Arial" panose="020B0604020202020204" pitchFamily="34" charset="0"/>
              <a:buChar char="•"/>
              <a:defRPr/>
            </a:pPr>
            <a:r>
              <a:rPr lang="en-GB" altLang="en-US" dirty="0"/>
              <a:t>116 Technical</a:t>
            </a:r>
          </a:p>
          <a:p>
            <a:pPr marL="1200150" lvl="2" indent="-342900">
              <a:buFont typeface="Arial" panose="020B0604020202020204" pitchFamily="34" charset="0"/>
              <a:buChar char="•"/>
              <a:defRPr/>
            </a:pPr>
            <a:r>
              <a:rPr lang="en-GB" altLang="en-US" dirty="0"/>
              <a:t>10 Editorial</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11-21/1991r4.</a:t>
            </a:r>
          </a:p>
          <a:p>
            <a:pPr marL="457200" lvl="1" indent="0">
              <a:buFontTx/>
              <a:buNone/>
              <a:defRPr/>
            </a:pPr>
            <a:r>
              <a:rPr lang="en-US" altLang="en-US" b="1" dirty="0"/>
              <a:t>Minutes of the meeting are available in doc. 11-22/0189r0.</a:t>
            </a:r>
          </a:p>
        </p:txBody>
      </p:sp>
      <p:sp>
        <p:nvSpPr>
          <p:cNvPr id="7" name="Footer Placeholder 6">
            <a:extLst>
              <a:ext uri="{FF2B5EF4-FFF2-40B4-BE49-F238E27FC236}">
                <a16:creationId xmlns:a16="http://schemas.microsoft.com/office/drawing/2014/main" id="{38C0A3F3-8E6D-42E1-8091-49952F8CB14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FA07E9-F990-45A1-83A9-CEBE7A3173B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EE9D266A-D074-43C7-8962-229A99AC546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583337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Comment resolution against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17009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3 Feb. (03:00 EDT) 09:00 CET for 1h</a:t>
            </a:r>
          </a:p>
          <a:p>
            <a:pPr marL="1200150" lvl="2" indent="-342900">
              <a:buFont typeface="Arial" panose="020B0604020202020204" pitchFamily="34" charset="0"/>
              <a:buChar char="•"/>
              <a:defRPr/>
            </a:pPr>
            <a:r>
              <a:rPr lang="en-GB" altLang="en-US" sz="2000" dirty="0">
                <a:solidFill>
                  <a:schemeClr val="tx1"/>
                </a:solidFill>
              </a:rPr>
              <a:t>7 Feb. (11:00 EDT) 17:00 CET for 1h</a:t>
            </a:r>
          </a:p>
          <a:p>
            <a:pPr marL="1200150" lvl="2" indent="-342900">
              <a:buFont typeface="Arial" panose="020B0604020202020204" pitchFamily="34" charset="0"/>
              <a:buChar char="•"/>
              <a:defRPr/>
            </a:pPr>
            <a:r>
              <a:rPr lang="en-GB" altLang="en-US" sz="2000" dirty="0">
                <a:solidFill>
                  <a:schemeClr val="tx1"/>
                </a:solidFill>
              </a:rPr>
              <a:t>10 Feb. (03:00 EDT) 09:00 CET for 1h</a:t>
            </a:r>
          </a:p>
          <a:p>
            <a:pPr marL="1200150" lvl="2" indent="-342900">
              <a:buFont typeface="Arial" panose="020B0604020202020204" pitchFamily="34" charset="0"/>
              <a:buChar char="•"/>
              <a:defRPr/>
            </a:pPr>
            <a:r>
              <a:rPr lang="en-GB" altLang="en-US" sz="2000" dirty="0">
                <a:solidFill>
                  <a:schemeClr val="tx1"/>
                </a:solidFill>
              </a:rPr>
              <a:t>17 Feb. (03:00 EDT) 09:00 CET for 1h</a:t>
            </a:r>
          </a:p>
          <a:p>
            <a:pPr marL="1200150" lvl="2" indent="-342900">
              <a:buFont typeface="Arial" panose="020B0604020202020204" pitchFamily="34" charset="0"/>
              <a:buChar char="•"/>
              <a:defRPr/>
            </a:pPr>
            <a:r>
              <a:rPr lang="en-GB" altLang="en-US" sz="2000" dirty="0">
                <a:solidFill>
                  <a:schemeClr val="tx1"/>
                </a:solidFill>
              </a:rPr>
              <a:t>24 Feb. (03:00 EDT) 09:00 CET for 1h</a:t>
            </a:r>
          </a:p>
          <a:p>
            <a:pPr marL="1200150" lvl="2" indent="-342900">
              <a:buFont typeface="Arial" panose="020B0604020202020204" pitchFamily="34" charset="0"/>
              <a:buChar char="•"/>
              <a:defRPr/>
            </a:pPr>
            <a:r>
              <a:rPr lang="en-GB" altLang="en-US" sz="2000" dirty="0">
                <a:solidFill>
                  <a:schemeClr val="tx1"/>
                </a:solidFill>
              </a:rPr>
              <a:t>3 Mar. (03:00 EDT) 09:00 CET for 1h</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5C2D6AC8-A651-47C5-BB98-6A7A28A68145}"/>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2339F59-1D18-45CE-948E-533CCB94C27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8B40EF89-0BF5-448F-A747-C00F2D1CB6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62962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2022-01-21</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8217"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C50E6C7-D60C-44B8-81C3-33AA8052E5E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D64D4A7-E03F-4DC1-99B0-A2D34145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285FC57E-ADE8-43DD-BE5C-79C2343E84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121763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Picture 9">
            <a:extLst>
              <a:ext uri="{FF2B5EF4-FFF2-40B4-BE49-F238E27FC236}">
                <a16:creationId xmlns:a16="http://schemas.microsoft.com/office/drawing/2014/main" id="{8A9CEDC6-1C4F-4EE3-AF84-3149950E8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417652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2022.</a:t>
            </a:r>
          </a:p>
        </p:txBody>
      </p:sp>
      <p:sp>
        <p:nvSpPr>
          <p:cNvPr id="2" name="Footer Placeholder 1">
            <a:extLst>
              <a:ext uri="{FF2B5EF4-FFF2-40B4-BE49-F238E27FC236}">
                <a16:creationId xmlns:a16="http://schemas.microsoft.com/office/drawing/2014/main" id="{2BC0490E-A524-4ED3-B8C3-AAD551D6EE3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DD67675-A1EF-422D-91BA-14BF43F851E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3D0EE5AD-C9C7-4A77-A8AD-D854A1C0119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02618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comment resolution process</a:t>
            </a:r>
          </a:p>
          <a:p>
            <a:pPr>
              <a:buFont typeface="Arial" panose="020B0604020202020204" pitchFamily="34" charset="0"/>
              <a:buChar char="•"/>
            </a:pPr>
            <a:r>
              <a:rPr lang="en-US" sz="2133" dirty="0">
                <a:solidFill>
                  <a:schemeClr val="tx1"/>
                </a:solidFill>
              </a:rPr>
              <a:t>Revisit Timeline</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Resolved 101 technical comments</a:t>
            </a:r>
          </a:p>
          <a:p>
            <a:pPr marL="781031" lvl="1" indent="-380990">
              <a:buFont typeface="Arial" panose="020B0604020202020204" pitchFamily="34" charset="0"/>
              <a:buChar char="•"/>
            </a:pPr>
            <a:r>
              <a:rPr lang="en-US" sz="1733" dirty="0">
                <a:solidFill>
                  <a:schemeClr val="tx1"/>
                </a:solidFill>
              </a:rPr>
              <a:t>87 comments resolved and approved</a:t>
            </a:r>
          </a:p>
          <a:p>
            <a:pPr marL="781031" lvl="1" indent="-380990">
              <a:buFont typeface="Arial" panose="020B0604020202020204" pitchFamily="34" charset="0"/>
              <a:buChar char="•"/>
            </a:pPr>
            <a:r>
              <a:rPr lang="en-US" sz="1733" dirty="0">
                <a:solidFill>
                  <a:schemeClr val="tx1"/>
                </a:solidFill>
              </a:rPr>
              <a:t>14 comments resolved and ready for motion</a:t>
            </a:r>
          </a:p>
          <a:p>
            <a:pPr marL="380990" indent="-380990">
              <a:buFont typeface="Arial" panose="020B0604020202020204" pitchFamily="34" charset="0"/>
              <a:buChar char="•"/>
            </a:pPr>
            <a:r>
              <a:rPr lang="en-US" sz="2133" dirty="0">
                <a:solidFill>
                  <a:schemeClr val="tx1"/>
                </a:solidFill>
              </a:rPr>
              <a:t>Updated timeline</a:t>
            </a:r>
          </a:p>
        </p:txBody>
      </p:sp>
      <p:graphicFrame>
        <p:nvGraphicFramePr>
          <p:cNvPr id="8" name="Table 7">
            <a:extLst>
              <a:ext uri="{FF2B5EF4-FFF2-40B4-BE49-F238E27FC236}">
                <a16:creationId xmlns:a16="http://schemas.microsoft.com/office/drawing/2014/main" id="{0ADFCCEB-DCF9-6E42-9E45-E9EFE3AF443F}"/>
              </a:ext>
            </a:extLst>
          </p:cNvPr>
          <p:cNvGraphicFramePr>
            <a:graphicFrameLocks noGrp="1"/>
          </p:cNvGraphicFramePr>
          <p:nvPr>
            <p:extLst>
              <p:ext uri="{D42A27DB-BD31-4B8C-83A1-F6EECF244321}">
                <p14:modId xmlns:p14="http://schemas.microsoft.com/office/powerpoint/2010/main" val="553156501"/>
              </p:ext>
            </p:extLst>
          </p:nvPr>
        </p:nvGraphicFramePr>
        <p:xfrm>
          <a:off x="7536160" y="2132014"/>
          <a:ext cx="4080933" cy="36195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3856887338"/>
                    </a:ext>
                  </a:extLst>
                </a:gridCol>
                <a:gridCol w="728133">
                  <a:extLst>
                    <a:ext uri="{9D8B030D-6E8A-4147-A177-3AD203B41FA5}">
                      <a16:colId xmlns:a16="http://schemas.microsoft.com/office/drawing/2014/main" val="3765263208"/>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064189656"/>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186</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1146793"/>
                  </a:ext>
                </a:extLst>
              </a:tr>
              <a:tr h="254000">
                <a:tc>
                  <a:txBody>
                    <a:bodyPr/>
                    <a:lstStyle/>
                    <a:p>
                      <a:pPr algn="l" fontAlgn="b"/>
                      <a:r>
                        <a:rPr lang="en-GB" sz="1500" u="none" strike="noStrike">
                          <a:effectLst/>
                        </a:rPr>
                        <a:t>2021-11-11 -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62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9182795"/>
                  </a:ext>
                </a:extLst>
              </a:tr>
              <a:tr h="254000">
                <a:tc>
                  <a:txBody>
                    <a:bodyPr/>
                    <a:lstStyle/>
                    <a:p>
                      <a:pPr algn="l" fontAlgn="b"/>
                      <a:r>
                        <a:rPr lang="en-GB" sz="1500" u="none" strike="noStrike">
                          <a:effectLst/>
                        </a:rPr>
                        <a:t>2021-11-12 -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833997"/>
                  </a:ext>
                </a:extLst>
              </a:tr>
              <a:tr h="254000">
                <a:tc>
                  <a:txBody>
                    <a:bodyPr/>
                    <a:lstStyle/>
                    <a:p>
                      <a:pPr algn="l" fontAlgn="b"/>
                      <a:r>
                        <a:rPr lang="en-GB" sz="1500" u="none" strike="noStrike">
                          <a:effectLst/>
                        </a:rPr>
                        <a:t>2021-11-23 -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18</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74305978"/>
                  </a:ext>
                </a:extLst>
              </a:tr>
              <a:tr h="254000">
                <a:tc>
                  <a:txBody>
                    <a:bodyPr/>
                    <a:lstStyle/>
                    <a:p>
                      <a:pPr algn="l" fontAlgn="b"/>
                      <a:r>
                        <a:rPr lang="en-GB" sz="1500" u="none" strike="noStrike">
                          <a:effectLst/>
                        </a:rPr>
                        <a:t>2022-01-04 -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57459546"/>
                  </a:ext>
                </a:extLst>
              </a:tr>
              <a:tr h="254000">
                <a:tc>
                  <a:txBody>
                    <a:bodyPr/>
                    <a:lstStyle/>
                    <a:p>
                      <a:pPr algn="l" fontAlgn="b"/>
                      <a:r>
                        <a:rPr lang="en-GB" sz="1500" u="none" strike="noStrike">
                          <a:effectLst/>
                        </a:rPr>
                        <a:t>2022-01-19 -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70</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0846922"/>
                  </a:ext>
                </a:extLst>
              </a:tr>
              <a:tr h="254000">
                <a:tc>
                  <a:txBody>
                    <a:bodyPr/>
                    <a:lstStyle/>
                    <a:p>
                      <a:pPr algn="l" fontAlgn="b"/>
                      <a:r>
                        <a:rPr lang="en-GB" sz="1500" u="none" strike="noStrike">
                          <a:effectLst/>
                        </a:rPr>
                        <a:t>2022-01-20 -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16</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604706964"/>
                  </a:ext>
                </a:extLst>
              </a:tr>
              <a:tr h="254000">
                <a:tc>
                  <a:txBody>
                    <a:bodyPr/>
                    <a:lstStyle/>
                    <a:p>
                      <a:pPr algn="l" fontAlgn="b"/>
                      <a:r>
                        <a:rPr lang="en-GB" sz="1500" u="none" strike="noStrike">
                          <a:effectLst/>
                        </a:rPr>
                        <a:t>2022-01-20 - motion 144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15021498"/>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108</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54520008"/>
                  </a:ext>
                </a:extLst>
              </a:tr>
              <a:tr h="254000">
                <a:tc>
                  <a:txBody>
                    <a:bodyPr/>
                    <a:lstStyle/>
                    <a:p>
                      <a:pPr algn="l" fontAlgn="b"/>
                      <a:r>
                        <a:rPr lang="en-GB" sz="1500" u="none" strike="noStrike">
                          <a:effectLst/>
                        </a:rPr>
                        <a:t>2022-02-01 -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42138697"/>
                  </a:ext>
                </a:extLst>
              </a:tr>
              <a:tr h="254000">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94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59976710"/>
                  </a:ext>
                </a:extLst>
              </a:tr>
              <a:tr h="254000">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294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005195907"/>
                  </a:ext>
                </a:extLst>
              </a:tr>
            </a:tbl>
          </a:graphicData>
        </a:graphic>
      </p:graphicFrame>
      <p:sp>
        <p:nvSpPr>
          <p:cNvPr id="7" name="Footer Placeholder 6">
            <a:extLst>
              <a:ext uri="{FF2B5EF4-FFF2-40B4-BE49-F238E27FC236}">
                <a16:creationId xmlns:a16="http://schemas.microsoft.com/office/drawing/2014/main" id="{27163611-71C9-4E86-82DB-9581983D9DF6}"/>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19FBBA02-1B8E-4823-9EB0-8C58A32850D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9668B709-F3C0-4A01-9FB7-8CAE9027120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3464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Finish comment resolution from WG Recirculation LB257 and</a:t>
            </a:r>
          </a:p>
          <a:p>
            <a:pPr marL="380990" indent="-380990">
              <a:buFont typeface="Arial" panose="020B0604020202020204" pitchFamily="34" charset="0"/>
              <a:buChar char="•"/>
            </a:pPr>
            <a:r>
              <a:rPr lang="en-US" dirty="0">
                <a:solidFill>
                  <a:schemeClr val="tx1"/>
                </a:solidFill>
              </a:rPr>
              <a:t>Create D3.0 (out of March meeting)</a:t>
            </a:r>
          </a:p>
          <a:p>
            <a:pPr marL="380990" indent="-380990">
              <a:buFont typeface="Arial" panose="020B0604020202020204" pitchFamily="34" charset="0"/>
              <a:buChar char="•"/>
            </a:pPr>
            <a:r>
              <a:rPr lang="en-US" dirty="0">
                <a:solidFill>
                  <a:schemeClr val="tx1"/>
                </a:solidFill>
              </a:rPr>
              <a:t>Go to WG recirculation LB (D3.0) out of March meeting</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C4A3B602-304F-44CA-A059-59911E0B11C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1CB52D8-0B73-4BB7-A19F-D2F01A77D5C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4DFC1432-8052-478E-AB17-3219DDF3BA1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2204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(updated)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highlight>
                  <a:srgbClr val="FFFF00"/>
                </a:highlight>
              </a:rPr>
              <a:t>March 2022		D3.0 WG Recirculation LB</a:t>
            </a:r>
          </a:p>
          <a:p>
            <a:pPr marL="0" indent="0">
              <a:lnSpc>
                <a:spcPct val="80000"/>
              </a:lnSpc>
            </a:pPr>
            <a:r>
              <a:rPr lang="en-US" altLang="en-US" sz="2133" dirty="0">
                <a:solidFill>
                  <a:schemeClr val="tx1"/>
                </a:solidFill>
                <a:highlight>
                  <a:srgbClr val="FFFF00"/>
                </a:highlight>
              </a:rPr>
              <a:t>March 2022		Editorial review / MEC/MDR on D3.0</a:t>
            </a:r>
          </a:p>
          <a:p>
            <a:pPr marL="0" indent="0">
              <a:lnSpc>
                <a:spcPct val="80000"/>
              </a:lnSpc>
            </a:pPr>
            <a:r>
              <a:rPr lang="en-US" altLang="en-US" sz="2133" dirty="0">
                <a:solidFill>
                  <a:schemeClr val="tx1"/>
                </a:solidFill>
                <a:highlight>
                  <a:srgbClr val="FFFF00"/>
                </a:highlight>
              </a:rPr>
              <a:t>May	2022		D4.0 WG Recirculation LB</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2022			Form SAB Pool</a:t>
            </a:r>
          </a:p>
          <a:p>
            <a:pPr marL="0" indent="0">
              <a:lnSpc>
                <a:spcPct val="80000"/>
              </a:lnSpc>
            </a:pPr>
            <a:r>
              <a:rPr lang="en-US" altLang="en-US" sz="2133" dirty="0">
                <a:solidFill>
                  <a:schemeClr val="tx1"/>
                </a:solidFill>
                <a:highlight>
                  <a:srgbClr val="FFFF00"/>
                </a:highlight>
              </a:rPr>
              <a:t>Jul 2022			D4.0-unchanged WG Recirculation LB</a:t>
            </a:r>
          </a:p>
          <a:p>
            <a:pPr marL="0" indent="0">
              <a:lnSpc>
                <a:spcPct val="80000"/>
              </a:lnSpc>
            </a:pPr>
            <a:r>
              <a:rPr lang="en-US" altLang="en-US" sz="2133" dirty="0">
                <a:solidFill>
                  <a:schemeClr val="tx1"/>
                </a:solidFill>
                <a:highlight>
                  <a:srgbClr val="FFFF00"/>
                </a:highlight>
              </a:rPr>
              <a:t>Jul</a:t>
            </a:r>
            <a:r>
              <a:rPr lang="en-US" altLang="en-US" sz="2133" dirty="0">
                <a:solidFill>
                  <a:schemeClr val="tx1"/>
                </a:solidFill>
              </a:rPr>
              <a:t> 2022			Initial SAB (4.0)</a:t>
            </a:r>
          </a:p>
          <a:p>
            <a:pPr marL="0" indent="0">
              <a:lnSpc>
                <a:spcPct val="80000"/>
              </a:lnSpc>
            </a:pPr>
            <a:r>
              <a:rPr lang="en-US" altLang="en-US" sz="2133" dirty="0">
                <a:solidFill>
                  <a:schemeClr val="tx1"/>
                </a:solidFill>
                <a:highlight>
                  <a:srgbClr val="FFFF00"/>
                </a:highlight>
              </a:rPr>
              <a:t>November</a:t>
            </a:r>
            <a:r>
              <a:rPr lang="en-US" altLang="en-US" sz="2133" dirty="0">
                <a:solidFill>
                  <a:schemeClr val="tx1"/>
                </a:solidFill>
              </a:rPr>
              <a:t> 2022	Recirculation SAB</a:t>
            </a:r>
          </a:p>
          <a:p>
            <a:pPr marL="0" indent="0">
              <a:lnSpc>
                <a:spcPct val="80000"/>
              </a:lnSpc>
            </a:pPr>
            <a:r>
              <a:rPr lang="en-US" altLang="en-US" sz="2133" dirty="0">
                <a:solidFill>
                  <a:schemeClr val="tx1"/>
                </a:solidFill>
                <a:highlight>
                  <a:srgbClr val="FFFF00"/>
                </a:highlight>
              </a:rPr>
              <a:t>March</a:t>
            </a:r>
            <a:r>
              <a:rPr lang="en-US" altLang="en-US" sz="2133" dirty="0">
                <a:solidFill>
                  <a:schemeClr val="tx1"/>
                </a:solidFill>
              </a:rPr>
              <a:t> 2023		Final WG/EC approval</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0FBDA65D-9E60-4684-A5C2-5BBDDC4F4F9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FC9A180-B7E1-4501-97AC-DDB5E19E736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FE424F7-96D4-4040-9673-78B4186DB63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025245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11-21/1954</a:t>
            </a:r>
          </a:p>
          <a:p>
            <a:r>
              <a:rPr lang="en-US" dirty="0"/>
              <a:t>Meeting / Chair’s Slide Deck:		11-21/1955</a:t>
            </a:r>
          </a:p>
          <a:p>
            <a:r>
              <a:rPr lang="en-US" dirty="0"/>
              <a:t>Meeting minutes:				</a:t>
            </a:r>
            <a:r>
              <a:rPr lang="en-US"/>
              <a:t>	11-22/0050</a:t>
            </a:r>
            <a:endParaRPr lang="en-US" dirty="0"/>
          </a:p>
          <a:p>
            <a:r>
              <a:rPr lang="en-US" dirty="0"/>
              <a:t>Snapshot Slide:						11-21/1956</a:t>
            </a:r>
          </a:p>
          <a:p>
            <a:r>
              <a:rPr lang="en-US" dirty="0"/>
              <a:t>Closing report:						11-21/1957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0C3FCC0-90B1-4D78-8C75-06CB26B5D5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CAE69B5-164E-4B01-8B09-893C795E49B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07606768-DC16-4AFD-BC3A-28E7C95C4C1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700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B34EABC-A864-4811-8CF7-A281CAAB00DB}"/>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7ADAB48-A68F-4D8A-8428-B2BA99E0270F}"/>
              </a:ext>
            </a:extLst>
          </p:cNvPr>
          <p:cNvSpPr>
            <a:spLocks noGrp="1"/>
          </p:cNvSpPr>
          <p:nvPr>
            <p:ph type="sldNum" idx="12"/>
          </p:nvPr>
        </p:nvSpPr>
        <p:spPr/>
        <p:txBody>
          <a:bodyPr/>
          <a:lstStyle/>
          <a:p>
            <a:r>
              <a:rPr lang="en-GB"/>
              <a:t>Slide </a:t>
            </a:r>
            <a:fld id="{06B781AF-4CCF-49B0-A572-DE54FBE5D942}" type="slidenum">
              <a:rPr lang="en-GB" smtClean="0"/>
              <a:pPr/>
              <a:t>55</a:t>
            </a:fld>
            <a:endParaRPr lang="en-GB"/>
          </a:p>
        </p:txBody>
      </p:sp>
      <p:sp>
        <p:nvSpPr>
          <p:cNvPr id="4" name="Date Placeholder 3">
            <a:extLst>
              <a:ext uri="{FF2B5EF4-FFF2-40B4-BE49-F238E27FC236}">
                <a16:creationId xmlns:a16="http://schemas.microsoft.com/office/drawing/2014/main" id="{3EDBA125-5523-4A32-9113-94DAB8746C0E}"/>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574551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Nov plenary week and following TCs before Jan interim week.</a:t>
            </a:r>
          </a:p>
          <a:p>
            <a:pPr>
              <a:buFont typeface="Arial" panose="020B0604020202020204" pitchFamily="34" charset="0"/>
              <a:buChar char="•"/>
            </a:pPr>
            <a:r>
              <a:rPr lang="en-GB" altLang="en-US" dirty="0"/>
              <a:t>Presented and discussed 12 CR docs and approved CRs for 87 of 107 (81%) comment from LB 259.</a:t>
            </a:r>
          </a:p>
          <a:p>
            <a:pPr>
              <a:buFont typeface="Arial" panose="020B0604020202020204" pitchFamily="34" charset="0"/>
              <a:buChar char="•"/>
            </a:pPr>
            <a:r>
              <a:rPr lang="en-GB" altLang="en-US" dirty="0"/>
              <a:t>Approved 4 teleconferences till Mar plenary week.</a:t>
            </a:r>
          </a:p>
          <a:p>
            <a:pPr>
              <a:buFont typeface="Arial" panose="020B0604020202020204" pitchFamily="34" charset="0"/>
              <a:buChar char="•"/>
            </a:pPr>
            <a:r>
              <a:rPr lang="en-GB" altLang="en-US" dirty="0" err="1"/>
              <a:t>TGbd</a:t>
            </a:r>
            <a:r>
              <a:rPr lang="en-GB" altLang="en-US" dirty="0"/>
              <a:t> agenda and minutes documents for this week:</a:t>
            </a:r>
          </a:p>
          <a:p>
            <a:pPr lvl="1">
              <a:buFont typeface="Arial" panose="020B0604020202020204" pitchFamily="34" charset="0"/>
              <a:buChar char="•"/>
            </a:pPr>
            <a:r>
              <a:rPr lang="en-GB" altLang="en-US" dirty="0">
                <a:hlinkClick r:id="rId2"/>
              </a:rPr>
              <a:t>https://mentor.ieee.org/802.11/dcn/21/11-21-2000-04-00bd-tgbd-agenda-for-jan-interim-2022.pptx</a:t>
            </a:r>
            <a:endParaRPr lang="en-GB" altLang="en-US" dirty="0"/>
          </a:p>
          <a:p>
            <a:pPr lvl="1">
              <a:buFont typeface="Arial" panose="020B0604020202020204" pitchFamily="34" charset="0"/>
              <a:buChar char="•"/>
            </a:pPr>
            <a:r>
              <a:rPr lang="en-GB" altLang="en-US" dirty="0">
                <a:hlinkClick r:id="rId3"/>
              </a:rPr>
              <a:t>https://mentor.ieee.org/802.11/dcn/22/11-22-0167-00-00bd-ieee-802-11bd-january-2022-interim-meeting-minutes.docx</a:t>
            </a:r>
            <a:endParaRPr lang="en-GB" altLang="en-US" dirty="0"/>
          </a:p>
          <a:p>
            <a:pPr marL="57150" indent="0"/>
            <a:endParaRPr lang="en-US" altLang="en-GB" dirty="0"/>
          </a:p>
          <a:p>
            <a:pPr marL="57150" indent="0"/>
            <a:r>
              <a:rPr lang="en-US" altLang="en-GB" dirty="0"/>
              <a:t>Goal for future TCs: proceeding the rest comments collected from LB259 and MDR</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587E7BA5-4C69-4287-A692-6E5E67EB18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9C8E77B-5B49-4A30-B7CE-B1C4E2DF7D15}"/>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EBB4AF0-820A-42E1-8D10-C5E852C14D9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9770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222548930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a:t>
                      </a:r>
                      <a:r>
                        <a:rPr lang="en-US" altLang="zh-CN" sz="1200" baseline="0" dirty="0">
                          <a:solidFill>
                            <a:srgbClr val="0070C0"/>
                          </a:solidFill>
                        </a:rPr>
                        <a:t> </a:t>
                      </a:r>
                      <a:r>
                        <a:rPr lang="en-US" altLang="zh-CN" sz="1200" baseline="0" dirty="0">
                          <a:solidFill>
                            <a:schemeClr val="tx1"/>
                          </a:solidFill>
                        </a:rPr>
                        <a:t>11-21/1999r3, </a:t>
                      </a:r>
                      <a:r>
                        <a:rPr lang="en-US" altLang="zh-CN" sz="1200" baseline="0" dirty="0">
                          <a:solidFill>
                            <a:srgbClr val="0070C0"/>
                          </a:solidFill>
                        </a:rPr>
                        <a:t>11-2I/2000r4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11-19/2045r15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11-21/2018r4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88190BF2-4B51-46EC-949E-CADB16B16C8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12F1D3D6-D4CF-40B2-B3D4-EF23A7A92C91}"/>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FFE40451-9020-4518-B3E9-816EA1726E77}"/>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6524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87 CIDs which marked as “ready for motion” as in 11-21/2018r4</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with unanimous consensus</a:t>
            </a:r>
            <a:endParaRPr lang="zh-CN" altLang="en-US" dirty="0"/>
          </a:p>
          <a:p>
            <a:endParaRPr lang="zh-CN" altLang="en-US" dirty="0"/>
          </a:p>
        </p:txBody>
      </p:sp>
      <p:sp>
        <p:nvSpPr>
          <p:cNvPr id="7" name="Footer Placeholder 6">
            <a:extLst>
              <a:ext uri="{FF2B5EF4-FFF2-40B4-BE49-F238E27FC236}">
                <a16:creationId xmlns:a16="http://schemas.microsoft.com/office/drawing/2014/main" id="{E1DBC560-0205-4097-A332-CDDF1B6D450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E8D67F1-42B8-4F84-9A38-5CA0EC28B9A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A046DAE6-9911-474F-AF8F-D3FC4E471C1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008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 </a:t>
            </a:r>
            <a:br>
              <a:rPr lang="en-US" altLang="zh-CN" dirty="0"/>
            </a:br>
            <a:endParaRPr lang="zh-CN" altLang="en-US" sz="2400" u="sng" dirty="0">
              <a:solidFill>
                <a:srgbClr val="0070C0"/>
              </a:solidFill>
            </a:endParaRPr>
          </a:p>
        </p:txBody>
      </p:sp>
      <p:sp>
        <p:nvSpPr>
          <p:cNvPr id="8"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B4D08B7D-D502-4F12-995B-8AA7CCE8811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83C6FD27-E237-4C30-98DD-0C42AE993B5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2DF813BE-B9DC-41A2-AE30-BEE4AF1D1AE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18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F153258-3F15-4E92-AFF6-6CCC6077E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2084" y="1828797"/>
            <a:ext cx="8463516" cy="4624897"/>
          </a:xfrm>
        </p:spPr>
      </p:pic>
    </p:spTree>
    <p:extLst>
      <p:ext uri="{BB962C8B-B14F-4D97-AF65-F5344CB8AC3E}">
        <p14:creationId xmlns:p14="http://schemas.microsoft.com/office/powerpoint/2010/main" val="3944848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8" name="内容占位符 2"/>
          <p:cNvSpPr>
            <a:spLocks noGrp="1"/>
          </p:cNvSpPr>
          <p:nvPr>
            <p:ph idx="1"/>
          </p:nvPr>
        </p:nvSpPr>
        <p:spPr>
          <a:xfrm>
            <a:off x="2286000" y="1830390"/>
            <a:ext cx="8532725" cy="4113213"/>
          </a:xfrm>
        </p:spPr>
        <p:txBody>
          <a:body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15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22</a:t>
            </a:r>
            <a:r>
              <a:rPr lang="en-US" altLang="zh-CN" sz="2800" baseline="30000" dirty="0">
                <a:solidFill>
                  <a:srgbClr val="00B050"/>
                </a:solidFill>
                <a:cs typeface="+mn-ea"/>
                <a:sym typeface="+mn-ea"/>
              </a:rPr>
              <a:t>nd</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ym typeface="+mn-ea"/>
            </a:endParaRPr>
          </a:p>
          <a:p>
            <a:pPr marL="342900" indent="-342900" eaLnBrk="1" hangingPunct="1">
              <a:spcAft>
                <a:spcPts val="600"/>
              </a:spcAft>
              <a:buFont typeface="Arial" panose="020B0604020202020204" pitchFamily="34" charset="0"/>
              <a:buChar char="•"/>
            </a:pPr>
            <a:endParaRPr lang="en-US" altLang="zh-CN" sz="2800" dirty="0">
              <a:solidFill>
                <a:srgbClr val="00B050"/>
              </a:solidFill>
              <a:cs typeface="+mn-ea"/>
              <a:sym typeface="+mn-ea"/>
            </a:endParaRPr>
          </a:p>
        </p:txBody>
      </p:sp>
      <p:sp>
        <p:nvSpPr>
          <p:cNvPr id="3" name="Footer Placeholder 2">
            <a:extLst>
              <a:ext uri="{FF2B5EF4-FFF2-40B4-BE49-F238E27FC236}">
                <a16:creationId xmlns:a16="http://schemas.microsoft.com/office/drawing/2014/main" id="{C467C219-0A53-4B14-8AE7-2CFEC639DBC7}"/>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918DB001-0CC2-4F55-95E4-3D3936A2BA3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B9B4A74B-E1AD-4EBF-9AAB-361A152FB82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148236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January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2022-01-24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9241"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A20AD3D-40E4-4788-B477-A92297543129}"/>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2DD928C-8EF9-41D5-9CB7-596BC7E9332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891223BC-55A9-4129-AC9F-93FFE5A1D1DE}"/>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41842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66547-C8E4-47BF-B509-2E39418225CA}"/>
              </a:ext>
            </a:extLst>
          </p:cNvPr>
          <p:cNvPicPr>
            <a:picLocks noChangeAspect="1"/>
          </p:cNvPicPr>
          <p:nvPr/>
        </p:nvPicPr>
        <p:blipFill>
          <a:blip r:embed="rId2"/>
          <a:stretch>
            <a:fillRect/>
          </a:stretch>
        </p:blipFill>
        <p:spPr>
          <a:xfrm>
            <a:off x="8957876" y="2939723"/>
            <a:ext cx="3234124"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January electronic interim</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~60% of all CC36 comments are now resolved</a:t>
            </a:r>
          </a:p>
          <a:p>
            <a:pPr lvl="1">
              <a:buFont typeface="Arial" panose="020B0604020202020204" pitchFamily="34" charset="0"/>
              <a:buChar char="•"/>
            </a:pPr>
            <a:r>
              <a:rPr lang="en-US" sz="1600" dirty="0"/>
              <a:t>Approved the creation of TGbe D1.4</a:t>
            </a:r>
          </a:p>
          <a:p>
            <a:pPr lvl="2">
              <a:buFont typeface="Arial" panose="020B0604020202020204" pitchFamily="34" charset="0"/>
              <a:buChar char="•"/>
            </a:pPr>
            <a:r>
              <a:rPr lang="en-US" sz="1400" dirty="0"/>
              <a:t>TGbe D1.4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3"/>
              </a:rPr>
              <a:t>1971r8</a:t>
            </a:r>
            <a:r>
              <a:rPr lang="en-US" sz="1800" dirty="0"/>
              <a:t>, with queue statuses available in </a:t>
            </a:r>
            <a:r>
              <a:rPr lang="en-US" sz="1800" dirty="0">
                <a:solidFill>
                  <a:srgbClr val="FF0000"/>
                </a:solidFill>
                <a:hlinkClick r:id="rId4"/>
              </a:rPr>
              <a:t>0110r0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5"/>
              </a:rPr>
              <a:t>1982r59</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7492"/>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613871"/>
              <a:ext cx="495193" cy="150546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6139" y="4075486"/>
              <a:ext cx="495193" cy="104384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3923480"/>
              <a:ext cx="495193" cy="119585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5115" y="3517124"/>
              <a:ext cx="495192" cy="160220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238BEA-60CA-4963-A987-77BC664E4B5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C52327-CEBC-4F2E-8169-427938DC59E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11" name="Date Placeholder 10">
            <a:extLst>
              <a:ext uri="{FF2B5EF4-FFF2-40B4-BE49-F238E27FC236}">
                <a16:creationId xmlns:a16="http://schemas.microsoft.com/office/drawing/2014/main" id="{E21A3F20-7924-456D-9114-692D0F1B684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3175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14 		</a:t>
            </a:r>
            <a:r>
              <a:rPr lang="en-GB" sz="1400" b="1" dirty="0">
                <a:effectLst/>
                <a:latin typeface="Times New Roman" panose="02020603050405020304" pitchFamily="18" charset="0"/>
                <a:ea typeface="Times New Roman" panose="02020603050405020304" pitchFamily="18" charset="0"/>
              </a:rPr>
              <a:t>Monday	– MAC/PHY		19:00-21:00 </a:t>
            </a:r>
            <a:r>
              <a:rPr lang="en-US" sz="1400" b="1" dirty="0">
                <a:effectLst/>
                <a:latin typeface="Times New Roman" panose="02020603050405020304" pitchFamily="18" charset="0"/>
                <a:ea typeface="Times New Roman" panose="02020603050405020304" pitchFamily="18" charset="0"/>
              </a:rPr>
              <a:t>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16</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17</a:t>
            </a:r>
            <a:r>
              <a:rPr lang="en-GB" sz="1400" b="1" dirty="0">
                <a:effectLst/>
                <a:latin typeface="Times New Roman" panose="02020603050405020304" pitchFamily="18" charset="0"/>
                <a:ea typeface="Times New Roman" panose="02020603050405020304" pitchFamily="18" charset="0"/>
              </a:rPr>
              <a:t> 		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21</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23</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24</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28	 	Monday	– </a:t>
            </a:r>
            <a:r>
              <a:rPr lang="en-GB" sz="1400" b="1" dirty="0">
                <a:effectLst/>
                <a:latin typeface="Times New Roman" panose="02020603050405020304" pitchFamily="18" charset="0"/>
                <a:ea typeface="Times New Roman" panose="02020603050405020304" pitchFamily="18" charset="0"/>
              </a:rPr>
              <a:t>MAC/PHY</a:t>
            </a:r>
            <a:r>
              <a:rPr lang="en-US" sz="1400" b="1" dirty="0">
                <a:effectLst/>
                <a:latin typeface="Times New Roman" panose="02020603050405020304" pitchFamily="18" charset="0"/>
                <a:ea typeface="Times New Roman" panose="02020603050405020304" pitchFamily="18" charset="0"/>
              </a:rPr>
              <a:t>		</a:t>
            </a:r>
            <a:r>
              <a:rPr lang="en-GB"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02</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03</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07</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09</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p>
          <a:p>
            <a:pPr marL="0" marR="0" lvl="0" indent="0">
              <a:spcBef>
                <a:spcPts val="0"/>
              </a:spcBef>
              <a:spcAft>
                <a:spcPts val="1200"/>
              </a:spcAft>
            </a:pPr>
            <a:endParaRPr lang="en-US" sz="1100" dirty="0">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400" b="1" dirty="0">
                <a:effectLst/>
                <a:latin typeface="Times New Roman" panose="02020603050405020304" pitchFamily="18" charset="0"/>
                <a:ea typeface="Times New Roman" panose="02020603050405020304" pitchFamily="18" charset="0"/>
              </a:rPr>
              <a:t>** Can be modified to MAC/PHY on the fly with pre-announcement.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4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a:effectLst/>
                <a:latin typeface="Times New Roman" panose="02020603050405020304" pitchFamily="18" charset="0"/>
                <a:ea typeface="Times New Roman" panose="02020603050405020304" pitchFamily="18" charset="0"/>
              </a:rPr>
              <a:t>Jan </a:t>
            </a:r>
            <a:r>
              <a:rPr lang="en-US" sz="1400" b="1" dirty="0">
                <a:effectLst/>
                <a:latin typeface="Times New Roman" panose="02020603050405020304" pitchFamily="18" charset="0"/>
                <a:ea typeface="Times New Roman" panose="02020603050405020304" pitchFamily="18" charset="0"/>
              </a:rPr>
              <a:t>26		</a:t>
            </a:r>
            <a:r>
              <a:rPr lang="en-GB" sz="1400" b="1" dirty="0">
                <a:effectLst/>
                <a:latin typeface="Times New Roman" panose="02020603050405020304" pitchFamily="18" charset="0"/>
                <a:ea typeface="Times New Roman" panose="02020603050405020304" pitchFamily="18" charset="0"/>
              </a:rPr>
              <a:t>Wednesday	– MAC (No SP)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Jan 27 		</a:t>
            </a:r>
            <a:r>
              <a:rPr lang="en-GB" sz="1400" b="1" dirty="0">
                <a:effectLst/>
                <a:latin typeface="Times New Roman" panose="02020603050405020304" pitchFamily="18" charset="0"/>
                <a:ea typeface="Times New Roman" panose="02020603050405020304" pitchFamily="18" charset="0"/>
              </a:rPr>
              <a:t>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 31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Monday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02 		Wednesday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03</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07</a:t>
            </a:r>
            <a:r>
              <a:rPr lang="en-GB" sz="1400" b="1" dirty="0">
                <a:effectLst/>
                <a:latin typeface="Times New Roman" panose="02020603050405020304" pitchFamily="18" charset="0"/>
                <a:ea typeface="Times New Roman" panose="02020603050405020304" pitchFamily="18" charset="0"/>
              </a:rPr>
              <a:t> 		Monday	– MAC/PHY		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09</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5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1F105BE5-E17F-4906-BDCF-DDAFAABA67A1}"/>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0BFCA14-EC43-41BB-AAB8-BA9427FBF62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23F0879-F3AC-4B5E-B6CD-3DC976E2336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29847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1C49A165-12A0-4EA0-AE82-00A6738D117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4FA5D64-C3C4-46D4-8FC0-B28CC7D253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9951F06-EFC1-42B3-95C8-C7C8E03D6A5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48920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January </a:t>
            </a:r>
            <a:r>
              <a:rPr lang="en-US" altLang="en-US" sz="2800" dirty="0"/>
              <a:t>2022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2022-01-24</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F709F55-0523-4390-86CE-01621E5F9AC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7B83F71-1919-4175-BE81-3F7D560BE93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011C9F6-5AA2-49D6-A0C8-42F2F441968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893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January 2022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04734C5F-3F64-4A49-BBA3-0A8F170A02F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73E1B6E-541F-406E-81C3-9A1B6308552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13DF148E-2D41-4D9D-8082-202E8A6111C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6729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January </a:t>
            </a:r>
            <a:r>
              <a:rPr lang="en-US" altLang="zh-CN" sz="2800" dirty="0"/>
              <a:t>2022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January </a:t>
            </a:r>
            <a:r>
              <a:rPr lang="en-US" altLang="zh-CN" b="1" kern="0" dirty="0">
                <a:solidFill>
                  <a:srgbClr val="000000"/>
                </a:solidFill>
                <a:latin typeface="Times New Roman"/>
                <a:ea typeface="MS Gothic"/>
              </a:rPr>
              <a:t>2022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4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January 18, 19, 21, 24, </a:t>
            </a:r>
            <a:r>
              <a:rPr lang="en-US" altLang="zh-CN" sz="2000" kern="0" dirty="0">
                <a:solidFill>
                  <a:srgbClr val="000000"/>
                </a:solidFill>
                <a:latin typeface="Times New Roman"/>
                <a:ea typeface="MS Gothic"/>
              </a:rPr>
              <a:t>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a:t>
            </a:r>
            <a:r>
              <a:rPr lang="it-IT" altLang="zh-CN" sz="2000" kern="0" dirty="0">
                <a:solidFill>
                  <a:srgbClr val="0000FF"/>
                </a:solidFill>
                <a:latin typeface="Times New Roman"/>
                <a:ea typeface="MS Gothic"/>
              </a:rPr>
              <a:t>PDT for D0.1, </a:t>
            </a:r>
            <a:r>
              <a:rPr lang="it-IT" altLang="zh-CN" sz="2000" kern="0" dirty="0">
                <a:solidFill>
                  <a:srgbClr val="000000"/>
                </a:solidFill>
                <a:latin typeface="Times New Roman"/>
                <a:ea typeface="MS Gothic"/>
              </a:rPr>
              <a:t>Feedback type, general protocol and procedure ……)</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a:t>
            </a:r>
            <a:r>
              <a:rPr lang="en-US" altLang="zh-CN" sz="2000" kern="0" dirty="0">
                <a:solidFill>
                  <a:srgbClr val="0000FF"/>
                </a:solidFill>
                <a:latin typeface="Times New Roman"/>
                <a:ea typeface="MS Gothic"/>
              </a:rPr>
              <a:t>SFD</a:t>
            </a:r>
            <a:r>
              <a:rPr lang="en-US" altLang="zh-CN" sz="2000" kern="0" dirty="0">
                <a:solidFill>
                  <a:srgbClr val="000000"/>
                </a:solidFill>
                <a:latin typeface="Times New Roman"/>
                <a:ea typeface="MS Gothic"/>
              </a:rPr>
              <a:t>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(Requested </a:t>
            </a:r>
            <a:r>
              <a:rPr lang="en-US" altLang="zh-CN" sz="2000" kern="0" dirty="0">
                <a:solidFill>
                  <a:srgbClr val="0000FF"/>
                </a:solidFill>
                <a:latin typeface="Times New Roman"/>
                <a:ea typeface="MS Gothic"/>
              </a:rPr>
              <a:t>3</a:t>
            </a:r>
            <a:r>
              <a:rPr lang="en-US" altLang="zh-CN" sz="2000" kern="0" dirty="0">
                <a:solidFill>
                  <a:srgbClr val="000000"/>
                </a:solidFill>
                <a:latin typeface="Times New Roman"/>
                <a:ea typeface="MS Gothic"/>
              </a:rPr>
              <a:t>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4199D8F7-0ABD-473B-8675-0DC77B1FCDE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84A1613-2B2B-48B6-8AC5-AE98B7F48CC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B6F7BF2-7786-449B-875E-8C5B6C57833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344157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61168"/>
            <a:ext cx="3659188" cy="457199"/>
          </a:xfrm>
        </p:spPr>
        <p:txBody>
          <a:bodyPr/>
          <a:lstStyle/>
          <a:p>
            <a:r>
              <a:rPr lang="en-US" altLang="zh-CN" sz="2400" dirty="0" err="1"/>
              <a:t>TGbf</a:t>
            </a:r>
            <a:r>
              <a:rPr lang="en-US" altLang="zh-CN" sz="2400" dirty="0"/>
              <a:t> Timeline (</a:t>
            </a:r>
            <a:r>
              <a:rPr lang="en-US" altLang="zh-CN" sz="2400" dirty="0">
                <a:solidFill>
                  <a:srgbClr val="FF0000"/>
                </a:solidFill>
              </a:rPr>
              <a:t>Updated</a:t>
            </a:r>
            <a:r>
              <a:rPr lang="en-US" altLang="zh-CN" sz="2400" dirty="0"/>
              <a:t>)</a:t>
            </a:r>
          </a:p>
        </p:txBody>
      </p:sp>
      <p:sp>
        <p:nvSpPr>
          <p:cNvPr id="8" name="Rectangle 3"/>
          <p:cNvSpPr txBox="1">
            <a:spLocks noChangeArrowheads="1"/>
          </p:cNvSpPr>
          <p:nvPr/>
        </p:nvSpPr>
        <p:spPr bwMode="auto">
          <a:xfrm>
            <a:off x="1676400" y="1485900"/>
            <a:ext cx="4724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450"/>
              </a:spcAft>
              <a:defRPr/>
            </a:pPr>
            <a:r>
              <a:rPr lang="en-US" altLang="zh-CN" sz="1600" kern="0" dirty="0">
                <a:solidFill>
                  <a:srgbClr val="000000"/>
                </a:solidFill>
              </a:rPr>
              <a:t>PAR approved		Sep 2020</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First TG meeting		Oct 2020</a:t>
            </a:r>
          </a:p>
          <a:p>
            <a:pPr marL="161925" lvl="1" indent="-233363" algn="just" defTabSz="685800" eaLnBrk="1" fontAlgn="auto" hangingPunct="1">
              <a:spcBef>
                <a:spcPts val="600"/>
              </a:spcBef>
              <a:spcAft>
                <a:spcPts val="450"/>
              </a:spcAft>
              <a:defRPr/>
            </a:pPr>
            <a:r>
              <a:rPr lang="en-US" altLang="zh-CN" sz="1600" kern="0" dirty="0">
                <a:solidFill>
                  <a:srgbClr val="FF0000"/>
                </a:solidFill>
              </a:rPr>
              <a:t>Comment Collection (D0.1)	</a:t>
            </a:r>
            <a:r>
              <a:rPr lang="en-US" altLang="zh-CN" sz="1600" i="1" strike="sngStrike" kern="0" dirty="0">
                <a:solidFill>
                  <a:srgbClr val="FF0000"/>
                </a:solidFill>
              </a:rPr>
              <a:t>Jan 2022</a:t>
            </a:r>
            <a:r>
              <a:rPr lang="en-US" altLang="zh-CN" sz="1600" i="1" kern="0" dirty="0">
                <a:solidFill>
                  <a:srgbClr val="FF0000"/>
                </a:solidFill>
                <a:sym typeface="Wingdings" panose="05000000000000000000" pitchFamily="2" charset="2"/>
              </a:rPr>
              <a:t>Mar 2022</a:t>
            </a:r>
            <a:endParaRPr lang="en-US" altLang="zh-CN" sz="1600" i="1" kern="0" dirty="0">
              <a:solidFill>
                <a:srgbClr val="FF0000"/>
              </a:solidFill>
            </a:endParaRPr>
          </a:p>
          <a:p>
            <a:pPr marL="161925" lvl="1" indent="-233363" algn="just" defTabSz="685800" eaLnBrk="1" fontAlgn="auto" hangingPunct="1">
              <a:spcBef>
                <a:spcPts val="600"/>
              </a:spcBef>
              <a:spcAft>
                <a:spcPts val="450"/>
              </a:spcAft>
              <a:defRPr/>
            </a:pPr>
            <a:r>
              <a:rPr lang="en-US" altLang="zh-CN" sz="1600" kern="0" dirty="0">
                <a:solidFill>
                  <a:srgbClr val="FF0000"/>
                </a:solidFill>
              </a:rPr>
              <a:t>Initial Letter Ballot (D1.0)	</a:t>
            </a:r>
            <a:r>
              <a:rPr lang="en-US" altLang="zh-CN" sz="1600" i="1" strike="sngStrike" kern="0" dirty="0">
                <a:solidFill>
                  <a:srgbClr val="FF0000"/>
                </a:solidFill>
              </a:rPr>
              <a:t>Jul 2022</a:t>
            </a:r>
            <a:r>
              <a:rPr lang="en-US" altLang="zh-CN" sz="1600" i="1" kern="0" dirty="0">
                <a:solidFill>
                  <a:srgbClr val="FF0000"/>
                </a:solidFill>
                <a:sym typeface="Wingdings" panose="05000000000000000000" pitchFamily="2" charset="2"/>
              </a:rPr>
              <a:t> Sep</a:t>
            </a:r>
            <a:r>
              <a:rPr lang="en-US" altLang="zh-CN" sz="1600" i="1" kern="0" dirty="0">
                <a:solidFill>
                  <a:srgbClr val="FF0000"/>
                </a:solidFill>
              </a:rPr>
              <a:t> 2022</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(D2.0)	 </a:t>
            </a:r>
            <a:r>
              <a:rPr lang="en-US" altLang="zh-CN" sz="1600" i="1" kern="0" dirty="0">
                <a:solidFill>
                  <a:srgbClr val="000000"/>
                </a:solidFill>
              </a:rPr>
              <a:t>Jan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(D3.0)	 </a:t>
            </a:r>
            <a:r>
              <a:rPr lang="en-US" altLang="zh-CN" sz="1600" i="1" kern="0" dirty="0"/>
              <a:t>May </a:t>
            </a:r>
            <a:r>
              <a:rPr lang="en-US" altLang="zh-CN" sz="1600" i="1"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FF0000"/>
                </a:solidFill>
              </a:rPr>
              <a:t>Recirculation LB (D4.0)	 </a:t>
            </a:r>
            <a:r>
              <a:rPr lang="en-US" altLang="zh-CN" sz="1600" i="1" kern="0" dirty="0">
                <a:solidFill>
                  <a:srgbClr val="FF0000"/>
                </a:solidFill>
              </a:rPr>
              <a:t>July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Initial SA Ballot (D4.0)	 </a:t>
            </a:r>
            <a:r>
              <a:rPr lang="en-US" altLang="zh-CN" sz="1600" kern="0" dirty="0"/>
              <a:t>Sep </a:t>
            </a:r>
            <a:r>
              <a:rPr lang="en-US" altLang="zh-CN" sz="1600"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Final 802.11 WG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a:solidFill>
                  <a:srgbClr val="000000"/>
                </a:solidFill>
              </a:rPr>
              <a:t>802 EC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err="1">
                <a:solidFill>
                  <a:srgbClr val="000000"/>
                </a:solidFill>
              </a:rPr>
              <a:t>RevCom</a:t>
            </a:r>
            <a:r>
              <a:rPr lang="en-US" altLang="zh-CN" sz="1600" kern="0" dirty="0">
                <a:solidFill>
                  <a:srgbClr val="000000"/>
                </a:solidFill>
              </a:rPr>
              <a:t> and SASB approval</a:t>
            </a:r>
            <a:r>
              <a:rPr lang="en-US" altLang="zh-CN" sz="1200" kern="0" dirty="0">
                <a:solidFill>
                  <a:srgbClr val="000000"/>
                </a:solidFill>
              </a:rPr>
              <a:t> 	</a:t>
            </a:r>
            <a:r>
              <a:rPr lang="en-US" altLang="zh-CN" sz="1600" kern="0" dirty="0">
                <a:solidFill>
                  <a:srgbClr val="000000"/>
                </a:solidFill>
              </a:rPr>
              <a:t>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(Tentative)</a:t>
            </a:r>
          </a:p>
        </p:txBody>
      </p:sp>
      <p:sp>
        <p:nvSpPr>
          <p:cNvPr id="10" name="Rectangle 3"/>
          <p:cNvSpPr txBox="1">
            <a:spLocks noChangeArrowheads="1"/>
          </p:cNvSpPr>
          <p:nvPr/>
        </p:nvSpPr>
        <p:spPr bwMode="auto">
          <a:xfrm>
            <a:off x="6629400" y="1428750"/>
            <a:ext cx="4038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45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450"/>
              </a:spcBef>
              <a:spcAft>
                <a:spcPts val="0"/>
              </a:spcAft>
            </a:pPr>
            <a:r>
              <a:rPr lang="en-US" altLang="zh-CN" sz="1600" kern="0" dirty="0">
                <a:solidFill>
                  <a:srgbClr val="000000"/>
                </a:solidFill>
              </a:rPr>
              <a:t>January </a:t>
            </a:r>
            <a:r>
              <a:rPr lang="en-US" altLang="zh-CN" sz="1600" strike="sngStrike" kern="0" dirty="0">
                <a:solidFill>
                  <a:srgbClr val="000000"/>
                </a:solidFill>
              </a:rPr>
              <a:t>21</a:t>
            </a:r>
            <a:r>
              <a:rPr lang="en-US" altLang="zh-CN" sz="1600" kern="0" dirty="0">
                <a:solidFill>
                  <a:srgbClr val="000000"/>
                </a:solidFill>
              </a:rPr>
              <a:t>28, 2022</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a:t>
            </a:r>
            <a:r>
              <a:rPr lang="en-US" altLang="zh-CN" sz="1200" kern="0" dirty="0">
                <a:solidFill>
                  <a:srgbClr val="0000FF"/>
                </a:solidFill>
              </a:rPr>
              <a:t>baseline document </a:t>
            </a:r>
            <a:r>
              <a:rPr lang="en-US" altLang="zh-CN" sz="1200" kern="0" dirty="0"/>
              <a:t>for each topic (in the initial list) to be uploaded</a:t>
            </a:r>
          </a:p>
          <a:p>
            <a:pPr marL="134541" indent="-134541" defTabSz="685800" eaLnBrk="1" fontAlgn="auto" hangingPunct="1">
              <a:spcBef>
                <a:spcPts val="450"/>
              </a:spcBef>
              <a:spcAft>
                <a:spcPts val="0"/>
              </a:spcAft>
            </a:pPr>
            <a:r>
              <a:rPr lang="en-US" altLang="zh-CN" sz="1600" kern="0" dirty="0">
                <a:solidFill>
                  <a:srgbClr val="000000"/>
                </a:solidFill>
              </a:rPr>
              <a:t>March 2022 IEEE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450"/>
              </a:spcBef>
              <a:spcAft>
                <a:spcPts val="0"/>
              </a:spcAft>
            </a:pPr>
            <a:r>
              <a:rPr lang="en-US" altLang="zh-CN" sz="1600" kern="0" dirty="0">
                <a:solidFill>
                  <a:srgbClr val="000000"/>
                </a:solidFill>
              </a:rPr>
              <a:t>March 28 (Monday, two weeks after March 2022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400800" y="1524000"/>
            <a:ext cx="207962" cy="48006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zh-CN" altLang="en-US" sz="1800"/>
          </a:p>
        </p:txBody>
      </p:sp>
      <p:sp>
        <p:nvSpPr>
          <p:cNvPr id="3" name="Footer Placeholder 2">
            <a:extLst>
              <a:ext uri="{FF2B5EF4-FFF2-40B4-BE49-F238E27FC236}">
                <a16:creationId xmlns:a16="http://schemas.microsoft.com/office/drawing/2014/main" id="{A1C0EA8B-410D-48C9-9343-4DA26C4FFC28}"/>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34FE1F19-D34D-4706-9CB6-A446B4183164}"/>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7D4B5010-B5A7-4413-9E13-1E5147D6627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1232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9" name="Rectangle 3"/>
          <p:cNvSpPr txBox="1">
            <a:spLocks noChangeArrowheads="1"/>
          </p:cNvSpPr>
          <p:nvPr/>
        </p:nvSpPr>
        <p:spPr bwMode="auto">
          <a:xfrm>
            <a:off x="1524000" y="114300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Font typeface="Arial" panose="020B0604020202020204" pitchFamily="34" charset="0"/>
              <a:buChar char="•"/>
              <a:defRPr/>
            </a:pPr>
            <a:r>
              <a:rPr lang="en-US" altLang="zh-CN" sz="1050" b="1" dirty="0">
                <a:cs typeface="Times New Roman" panose="02020603050405020304" pitchFamily="18" charset="0"/>
              </a:rPr>
              <a:t>Confirmed:</a:t>
            </a:r>
          </a:p>
          <a:p>
            <a:pPr marL="400050" lvl="2" indent="0" algn="just">
              <a:spcBef>
                <a:spcPct val="0"/>
              </a:spcBef>
              <a:spcAft>
                <a:spcPts val="0"/>
              </a:spcAft>
              <a:buNone/>
              <a:defRPr/>
            </a:pPr>
            <a:r>
              <a:rPr lang="en-US" altLang="zh-CN" sz="1400" b="1" dirty="0">
                <a:solidFill>
                  <a:srgbClr val="00B050"/>
                </a:solidFill>
                <a:cs typeface="Times New Roman" panose="02020603050405020304" pitchFamily="18" charset="0"/>
              </a:rPr>
              <a:t>January Interim</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18 (Tuesday), 9am - 11:00am ET 	January 19 (Wednesday),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21 (Friday),    9am - 11:00am ET	January 24 (Monday), 9am - 11:00am ET</a:t>
            </a:r>
          </a:p>
          <a:p>
            <a:pPr marL="400050" lvl="2" indent="0" algn="just">
              <a:spcBef>
                <a:spcPct val="0"/>
              </a:spcBef>
              <a:spcAft>
                <a:spcPts val="0"/>
              </a:spcAft>
              <a:buNone/>
              <a:defRPr/>
            </a:pPr>
            <a:r>
              <a:rPr lang="en-US" altLang="zh-CN" sz="600" dirty="0">
                <a:solidFill>
                  <a:srgbClr val="00B050"/>
                </a:solidFill>
                <a:cs typeface="Times New Roman" panose="02020603050405020304" pitchFamily="18" charset="0"/>
              </a:rPr>
              <a:t>	        </a:t>
            </a:r>
            <a:r>
              <a:rPr lang="en-US" altLang="zh-CN" sz="800" dirty="0">
                <a:cs typeface="Times New Roman" panose="02020603050405020304" pitchFamily="18" charset="0"/>
              </a:rPr>
              <a:t>(January 28, deadline for baseline document for each topic (in the initial list) to be uploaded)</a:t>
            </a:r>
          </a:p>
          <a:p>
            <a:pPr marL="685800" lvl="2" indent="-285750" algn="just">
              <a:spcBef>
                <a:spcPct val="0"/>
              </a:spcBef>
              <a:spcAft>
                <a:spcPts val="0"/>
              </a:spcAft>
              <a:buFont typeface="Times New Roman" panose="02020603050405020304" pitchFamily="18" charset="0"/>
              <a:buChar char="―"/>
              <a:defRPr/>
            </a:pPr>
            <a:endParaRPr lang="en-US" altLang="zh-CN" sz="800" dirty="0">
              <a:solidFill>
                <a:srgbClr val="FF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7  (Monday),  9am - 11:00am ET 		February    8   (Tuesday),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10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14  (Monday),   9am - 11:00am ET 		February  15   (Tuesday),  9am - 11:00am ET</a:t>
            </a:r>
          </a:p>
          <a:p>
            <a:pPr marL="685800" lvl="2" indent="-285750" algn="just" defTabSz="914400">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17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                                                                                        February   22   (Tuesday),  9am - 11:00am ET</a:t>
            </a:r>
            <a:endParaRPr lang="en-US" altLang="zh-CN" sz="1400" strike="sngStrike"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24  (Thursday),  10pm - 12:00am ET </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28  (Monday),  9am - 11:00am ET 		March        1   (Tuesday),  9am - 11:00am ET</a:t>
            </a:r>
            <a:r>
              <a:rPr lang="en-US" altLang="zh-CN" sz="700" dirty="0">
                <a:solidFill>
                  <a:srgbClr val="00B050"/>
                </a:solidFill>
                <a:cs typeface="Times New Roman" panose="02020603050405020304" pitchFamily="18" charset="0"/>
              </a:rPr>
              <a:t> </a:t>
            </a:r>
            <a:endParaRPr lang="en-US" altLang="zh-CN" sz="14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March        3   (Thursday),  10pm - 12:00am ET</a:t>
            </a:r>
          </a:p>
          <a:p>
            <a:pPr marL="400050" lvl="2" indent="0" algn="just">
              <a:spcBef>
                <a:spcPct val="0"/>
              </a:spcBef>
              <a:spcAft>
                <a:spcPts val="0"/>
              </a:spcAft>
              <a:buNone/>
              <a:defRPr/>
            </a:pPr>
            <a:endParaRPr lang="en-US" altLang="zh-CN" sz="200" dirty="0"/>
          </a:p>
          <a:p>
            <a:pPr marL="457200" lvl="1" indent="-228600" algn="just" defTabSz="914400">
              <a:spcBef>
                <a:spcPct val="0"/>
              </a:spcBef>
              <a:spcAft>
                <a:spcPts val="0"/>
              </a:spcAft>
              <a:buFont typeface="Arial" panose="020B0604020202020204" pitchFamily="34" charset="0"/>
              <a:buChar char="•"/>
              <a:defRPr/>
            </a:pPr>
            <a:r>
              <a:rPr lang="en-US" altLang="zh-CN" sz="1050" b="1" dirty="0">
                <a:solidFill>
                  <a:srgbClr val="000000"/>
                </a:solidFill>
                <a:cs typeface="Times New Roman" panose="02020603050405020304" pitchFamily="18" charset="0"/>
              </a:rPr>
              <a:t>To be confirmed:</a:t>
            </a:r>
          </a:p>
          <a:p>
            <a:pPr marL="400050" lvl="2" indent="0" algn="just">
              <a:spcBef>
                <a:spcPct val="0"/>
              </a:spcBef>
              <a:spcAft>
                <a:spcPts val="0"/>
              </a:spcAft>
              <a:buNone/>
              <a:defRPr/>
            </a:pPr>
            <a:r>
              <a:rPr lang="en-US" altLang="zh-CN" sz="1400" b="1" dirty="0"/>
              <a:t>March 2022 IEEE Plenary (March </a:t>
            </a:r>
            <a:r>
              <a:rPr lang="en-US" altLang="zh-CN" sz="1400" b="1" strike="sngStrike" dirty="0">
                <a:solidFill>
                  <a:srgbClr val="FF0000"/>
                </a:solidFill>
              </a:rPr>
              <a:t>13-18</a:t>
            </a:r>
            <a:r>
              <a:rPr lang="en-US" altLang="zh-CN" sz="1400" b="1" dirty="0">
                <a:solidFill>
                  <a:srgbClr val="FF0000"/>
                </a:solidFill>
              </a:rPr>
              <a:t> 7-15</a:t>
            </a:r>
            <a:r>
              <a:rPr lang="en-US" altLang="zh-CN" sz="1400" b="1" dirty="0"/>
              <a:t>)   </a:t>
            </a:r>
            <a:r>
              <a:rPr lang="en-US" altLang="zh-CN" sz="1400" dirty="0">
                <a:cs typeface="Times New Roman" panose="02020603050405020304" pitchFamily="18" charset="0"/>
              </a:rPr>
              <a:t>(Deadline for contributions to pass motion and be included in D0.1) </a:t>
            </a:r>
            <a:endParaRPr lang="en-US" altLang="zh-CN" sz="1400" b="1" dirty="0"/>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8   (Tuesday),      9am - 11:00am ET</a:t>
            </a:r>
            <a:endParaRPr lang="en-US" altLang="zh-CN" sz="700" strike="sngStrike"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strike="sngStrike" dirty="0">
                <a:solidFill>
                  <a:srgbClr val="FF3300"/>
                </a:solidFill>
                <a:cs typeface="Times New Roman" panose="02020603050405020304" pitchFamily="18" charset="0"/>
              </a:rPr>
              <a:t>March        9   </a:t>
            </a:r>
            <a:r>
              <a:rPr lang="en-US" altLang="zh-CN" sz="1400" strike="sngStrike" dirty="0">
                <a:solidFill>
                  <a:srgbClr val="FF0000"/>
                </a:solidFill>
                <a:cs typeface="Times New Roman" panose="02020603050405020304" pitchFamily="18" charset="0"/>
              </a:rPr>
              <a:t>(Wednesday),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C000"/>
                </a:solidFill>
                <a:cs typeface="Times New Roman" panose="02020603050405020304" pitchFamily="18" charset="0"/>
              </a:rPr>
              <a:t>March        9   (Wednesday), 10pm – 11:59pm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11  </a:t>
            </a:r>
            <a:r>
              <a:rPr lang="en-US" altLang="zh-CN" sz="1400" dirty="0">
                <a:solidFill>
                  <a:srgbClr val="FF0000"/>
                </a:solidFill>
                <a:cs typeface="Times New Roman" panose="02020603050405020304" pitchFamily="18" charset="0"/>
              </a:rPr>
              <a:t>(Friday),        9am - 11:00am ET</a:t>
            </a:r>
            <a:endParaRPr lang="en-US" altLang="zh-CN" sz="1400"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14  </a:t>
            </a:r>
            <a:r>
              <a:rPr lang="en-US" altLang="zh-CN" sz="1400" dirty="0">
                <a:solidFill>
                  <a:srgbClr val="FF0000"/>
                </a:solidFill>
                <a:cs typeface="Times New Roman" panose="02020603050405020304" pitchFamily="18" charset="0"/>
              </a:rPr>
              <a:t>(Monday),     9am - 11:00am ET </a:t>
            </a:r>
          </a:p>
          <a:p>
            <a:pPr marL="400050" lvl="2" indent="0" algn="just">
              <a:spcBef>
                <a:spcPct val="0"/>
              </a:spcBef>
              <a:spcAft>
                <a:spcPts val="0"/>
              </a:spcAft>
              <a:buNone/>
              <a:defRPr/>
            </a:pPr>
            <a:r>
              <a:rPr lang="en-US" altLang="zh-CN" sz="1400" kern="0" dirty="0">
                <a:solidFill>
                  <a:srgbClr val="FF0000"/>
                </a:solidFill>
                <a:cs typeface="Times New Roman" panose="02020603050405020304" pitchFamily="18" charset="0"/>
              </a:rPr>
              <a:t>	       </a:t>
            </a:r>
            <a:r>
              <a:rPr lang="en-US" altLang="zh-CN" sz="1400" kern="0" dirty="0"/>
              <a:t>Seek </a:t>
            </a:r>
            <a:r>
              <a:rPr lang="en-US" altLang="zh-CN" sz="1400" kern="0" dirty="0" err="1"/>
              <a:t>TGbf</a:t>
            </a:r>
            <a:r>
              <a:rPr lang="en-US" altLang="zh-CN" sz="1400" kern="0" dirty="0"/>
              <a:t> </a:t>
            </a:r>
            <a:r>
              <a:rPr lang="en-US" altLang="zh-CN" sz="1400" kern="0" dirty="0">
                <a:solidFill>
                  <a:srgbClr val="0000FF"/>
                </a:solidFill>
              </a:rPr>
              <a:t>approval</a:t>
            </a:r>
            <a:r>
              <a:rPr lang="en-US" altLang="zh-CN" sz="1400" kern="0" dirty="0"/>
              <a:t> to go to comment collection  (“Move to Approve a 30-day comment collection on </a:t>
            </a:r>
            <a:r>
              <a:rPr lang="en-US" altLang="zh-CN" sz="1400" kern="0" dirty="0" err="1"/>
              <a:t>TGbf</a:t>
            </a:r>
            <a:r>
              <a:rPr lang="en-US" altLang="zh-CN" sz="1400" kern="0" dirty="0"/>
              <a:t> D0.1?”)</a:t>
            </a:r>
          </a:p>
          <a:p>
            <a:pPr lvl="1" indent="-228600" algn="just">
              <a:spcBef>
                <a:spcPct val="0"/>
              </a:spcBef>
              <a:spcAft>
                <a:spcPts val="0"/>
              </a:spcAft>
              <a:buFont typeface="Arial" panose="020B0604020202020204" pitchFamily="34" charset="0"/>
              <a:buChar char="•"/>
              <a:defRPr/>
            </a:pPr>
            <a:endParaRPr lang="en-US" altLang="zh-CN" sz="300" b="1" dirty="0">
              <a:cs typeface="Times New Roman" panose="02020603050405020304" pitchFamily="18" charset="0"/>
            </a:endParaRPr>
          </a:p>
          <a:p>
            <a:pPr marL="0" lvl="1" indent="0" algn="just">
              <a:spcBef>
                <a:spcPct val="0"/>
              </a:spcBef>
              <a:spcAft>
                <a:spcPts val="300"/>
              </a:spcAft>
              <a:buNone/>
              <a:defRPr/>
            </a:pPr>
            <a:r>
              <a:rPr lang="en-US" altLang="zh-CN" sz="900" dirty="0">
                <a:cs typeface="Times New Roman" panose="02020603050405020304" pitchFamily="18" charset="0"/>
              </a:rPr>
              <a:t>** Note: </a:t>
            </a:r>
          </a:p>
          <a:p>
            <a:pPr marL="0" lvl="1" indent="0" algn="just">
              <a:spcBef>
                <a:spcPct val="0"/>
              </a:spcBef>
              <a:spcAft>
                <a:spcPts val="300"/>
              </a:spcAft>
              <a:buNone/>
              <a:defRPr/>
            </a:pPr>
            <a:r>
              <a:rPr lang="en-US" altLang="zh-CN" sz="700" dirty="0">
                <a:cs typeface="Times New Roman" panose="02020603050405020304" pitchFamily="18" charset="0"/>
              </a:rPr>
              <a:t>1. when conflict with CAC, the call will be changed from </a:t>
            </a:r>
            <a:r>
              <a:rPr lang="en-US" altLang="zh-CN" sz="700" dirty="0">
                <a:solidFill>
                  <a:srgbClr val="FF3300"/>
                </a:solidFill>
                <a:cs typeface="Times New Roman" panose="02020603050405020304" pitchFamily="18" charset="0"/>
              </a:rPr>
              <a:t>9am</a:t>
            </a:r>
            <a:r>
              <a:rPr lang="en-US" altLang="zh-CN" sz="700" dirty="0">
                <a:cs typeface="Times New Roman" panose="02020603050405020304" pitchFamily="18" charset="0"/>
              </a:rPr>
              <a:t> -11:00am to </a:t>
            </a:r>
            <a:r>
              <a:rPr lang="en-US" altLang="zh-CN" sz="700" dirty="0">
                <a:solidFill>
                  <a:srgbClr val="FF3300"/>
                </a:solidFill>
                <a:cs typeface="Times New Roman" panose="02020603050405020304" pitchFamily="18" charset="0"/>
              </a:rPr>
              <a:t>10am</a:t>
            </a:r>
            <a:r>
              <a:rPr lang="en-US" altLang="zh-CN" sz="700" dirty="0">
                <a:cs typeface="Times New Roman" panose="02020603050405020304" pitchFamily="18" charset="0"/>
              </a:rPr>
              <a:t> -11:00am (Jan-March 2022 CAC calls (TBD): Monday </a:t>
            </a:r>
            <a:r>
              <a:rPr lang="en-US" altLang="zh-CN" sz="700" dirty="0">
                <a:solidFill>
                  <a:srgbClr val="FF0000"/>
                </a:solidFill>
                <a:cs typeface="Times New Roman" panose="02020603050405020304" pitchFamily="18" charset="0"/>
              </a:rPr>
              <a:t>February 21 </a:t>
            </a:r>
            <a:r>
              <a:rPr lang="en-US" altLang="zh-CN" sz="700" dirty="0">
                <a:cs typeface="Times New Roman" panose="02020603050405020304" pitchFamily="18" charset="0"/>
              </a:rPr>
              <a:t>and Thursday </a:t>
            </a:r>
            <a:r>
              <a:rPr lang="en-US" altLang="zh-CN" sz="700" dirty="0">
                <a:solidFill>
                  <a:srgbClr val="FF0000"/>
                </a:solidFill>
                <a:cs typeface="Times New Roman" panose="02020603050405020304" pitchFamily="18" charset="0"/>
              </a:rPr>
              <a:t>March 3</a:t>
            </a:r>
            <a:r>
              <a:rPr lang="en-US" altLang="zh-CN" sz="700" dirty="0">
                <a:cs typeface="Times New Roman" panose="02020603050405020304" pitchFamily="18" charset="0"/>
              </a:rPr>
              <a:t> )</a:t>
            </a:r>
          </a:p>
          <a:p>
            <a:pPr marL="0" lvl="1" indent="0" algn="just">
              <a:spcBef>
                <a:spcPct val="0"/>
              </a:spcBef>
              <a:spcAft>
                <a:spcPts val="300"/>
              </a:spcAft>
              <a:buNone/>
              <a:defRPr/>
            </a:pPr>
            <a:r>
              <a:rPr lang="en-US" altLang="zh-CN" sz="700" dirty="0">
                <a:cs typeface="Times New Roman" panose="02020603050405020304" pitchFamily="18" charset="0"/>
              </a:rPr>
              <a:t>2. </a:t>
            </a:r>
            <a:r>
              <a:rPr lang="en-US" altLang="zh-CN" sz="700" dirty="0">
                <a:cs typeface="MS PGothic" charset="0"/>
              </a:rPr>
              <a:t>Thursday 10pm - 12:00am ET (Thursday 7 PM - 9 PM PT, Friday 11am-1pm in China, Friday 5am-7am in Israel, Friday 4am – 6am in Central Europe), and </a:t>
            </a:r>
            <a:r>
              <a:rPr lang="en-US" altLang="zh-CN" sz="700" dirty="0">
                <a:solidFill>
                  <a:srgbClr val="0000FF"/>
                </a:solidFill>
                <a:cs typeface="MS PGothic" charset="0"/>
              </a:rPr>
              <a:t>Sang Kim </a:t>
            </a:r>
            <a:r>
              <a:rPr lang="en-US" altLang="zh-CN" sz="700" dirty="0">
                <a:cs typeface="MS PGothic" charset="0"/>
              </a:rPr>
              <a:t>will help to take the minutes for these slots.</a:t>
            </a:r>
            <a:endParaRPr lang="zh-CN" altLang="en-US" sz="700" dirty="0"/>
          </a:p>
        </p:txBody>
      </p:sp>
      <p:sp>
        <p:nvSpPr>
          <p:cNvPr id="2" name="Footer Placeholder 1">
            <a:extLst>
              <a:ext uri="{FF2B5EF4-FFF2-40B4-BE49-F238E27FC236}">
                <a16:creationId xmlns:a16="http://schemas.microsoft.com/office/drawing/2014/main" id="{0965107B-FFCC-4BD4-8C6D-1147F09DDB4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F9E7407-4209-4A57-BA3F-7C6952574C5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6" name="Date Placeholder 5">
            <a:extLst>
              <a:ext uri="{FF2B5EF4-FFF2-40B4-BE49-F238E27FC236}">
                <a16:creationId xmlns:a16="http://schemas.microsoft.com/office/drawing/2014/main" id="{3CB68CCC-B00F-4AFF-80D5-362ECC4668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027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647F12B-4FF3-4FC0-8AC8-E14F41E2A6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05647" cy="4811854"/>
          </a:xfrm>
        </p:spPr>
      </p:pic>
    </p:spTree>
    <p:extLst>
      <p:ext uri="{BB962C8B-B14F-4D97-AF65-F5344CB8AC3E}">
        <p14:creationId xmlns:p14="http://schemas.microsoft.com/office/powerpoint/2010/main" val="430580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713854133"/>
              </p:ext>
            </p:extLst>
          </p:nvPr>
        </p:nvGraphicFramePr>
        <p:xfrm>
          <a:off x="1752600" y="2286001"/>
          <a:ext cx="8382000" cy="2632075"/>
        </p:xfrm>
        <a:graphic>
          <a:graphicData uri="http://schemas.openxmlformats.org/presentationml/2006/ole">
            <mc:AlternateContent xmlns:mc="http://schemas.openxmlformats.org/markup-compatibility/2006">
              <mc:Choice xmlns:v="urn:schemas-microsoft-com:vml" Requires="v">
                <p:oleObj spid="_x0000_s1333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1752600" y="2286001"/>
                        <a:ext cx="8382000"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9811F8D9-6F5E-4E2D-B046-FE40D1DE996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F467133-DCAE-4D46-8162-071B9861463D}"/>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2022 Plenary Session (virtual)</a:t>
            </a:r>
          </a:p>
        </p:txBody>
      </p:sp>
      <p:sp>
        <p:nvSpPr>
          <p:cNvPr id="2" name="Footer Placeholder 1">
            <a:extLst>
              <a:ext uri="{FF2B5EF4-FFF2-40B4-BE49-F238E27FC236}">
                <a16:creationId xmlns:a16="http://schemas.microsoft.com/office/drawing/2014/main" id="{9DBDD53C-152F-40CE-B822-7EDC4D3646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3087E65-1713-4F1F-87C0-90B0214715F3}"/>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11-21/1995r6</a:t>
            </a:r>
            <a:r>
              <a:rPr lang="en-US" dirty="0"/>
              <a:t> </a:t>
            </a:r>
          </a:p>
          <a:p>
            <a:pPr>
              <a:spcBef>
                <a:spcPts val="0"/>
              </a:spcBef>
            </a:pPr>
            <a:r>
              <a:rPr lang="en-US" dirty="0"/>
              <a:t>Latest Issue Tracking document: </a:t>
            </a:r>
            <a:r>
              <a:rPr lang="en-US" dirty="0">
                <a:hlinkClick r:id="rId4"/>
              </a:rPr>
              <a:t>11-21/0332r29</a:t>
            </a:r>
            <a:r>
              <a:rPr lang="en-US" dirty="0"/>
              <a:t> </a:t>
            </a:r>
          </a:p>
          <a:p>
            <a:pPr>
              <a:spcBef>
                <a:spcPts val="0"/>
              </a:spcBef>
            </a:pPr>
            <a:r>
              <a:rPr lang="en-US" dirty="0"/>
              <a:t>Contributions reviewed (solutions direction, some with draft text):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11-22/0117r0</a:t>
            </a:r>
            <a:r>
              <a:rPr lang="en-US" altLang="en-US" sz="1800" dirty="0">
                <a:solidFill>
                  <a:schemeClr val="tx1"/>
                </a:solidFill>
              </a:rPr>
              <a:t> : </a:t>
            </a:r>
            <a:r>
              <a:rPr lang="en-US" altLang="en-US" sz="1800" dirty="0"/>
              <a:t>Secure Device ID exchange concept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11-22/0118r0</a:t>
            </a:r>
            <a:r>
              <a:rPr lang="en-US" altLang="en-US" sz="1800" dirty="0">
                <a:solidFill>
                  <a:schemeClr val="tx1"/>
                </a:solidFill>
              </a:rPr>
              <a:t> : </a:t>
            </a:r>
            <a:r>
              <a:rPr lang="en-US" altLang="en-US" sz="1800" dirty="0"/>
              <a:t>IRMA with ID Query</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11-22/0145r0</a:t>
            </a:r>
            <a:r>
              <a:rPr lang="en-US" altLang="en-US" sz="1800" dirty="0">
                <a:solidFill>
                  <a:schemeClr val="tx1"/>
                </a:solidFill>
              </a:rPr>
              <a:t> : </a:t>
            </a:r>
            <a:r>
              <a:rPr lang="en-US" altLang="en-US" sz="1800" dirty="0"/>
              <a:t>STA identifier way forward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11-22/0154r0</a:t>
            </a:r>
            <a:r>
              <a:rPr lang="en-US" altLang="en-US" sz="1800" dirty="0">
                <a:solidFill>
                  <a:schemeClr val="tx1"/>
                </a:solidFill>
              </a:rPr>
              <a:t> : Opaque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11-22/0158r0</a:t>
            </a:r>
            <a:r>
              <a:rPr lang="en-US" altLang="en-US" sz="1800" dirty="0">
                <a:solidFill>
                  <a:schemeClr val="tx1"/>
                </a:solidFill>
              </a:rPr>
              <a:t> : STA generated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11-22/0157r0</a:t>
            </a:r>
            <a:r>
              <a:rPr lang="en-US" altLang="en-US" sz="1800" dirty="0">
                <a:solidFill>
                  <a:schemeClr val="tx1"/>
                </a:solidFill>
              </a:rPr>
              <a:t> : MAC Address designation MAAD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11-21/1634r2</a:t>
            </a:r>
            <a:r>
              <a:rPr lang="en-US" altLang="en-US" sz="1800" dirty="0">
                <a:solidFill>
                  <a:schemeClr val="tx1"/>
                </a:solidFill>
              </a:rPr>
              <a:t> : Non-MAC device identifier requirements for TGbh (partially reviewed)</a:t>
            </a:r>
          </a:p>
          <a:p>
            <a:pPr marL="457200" indent="-457200">
              <a:lnSpc>
                <a:spcPct val="90000"/>
              </a:lnSpc>
              <a:spcBef>
                <a:spcPts val="0"/>
              </a:spcBef>
              <a:spcAft>
                <a:spcPts val="0"/>
              </a:spcAft>
              <a:buFont typeface="Arial" panose="020B0604020202020204" pitchFamily="34" charset="0"/>
              <a:buChar char="•"/>
              <a:defRPr/>
            </a:pPr>
            <a:r>
              <a:rPr lang="en-US" dirty="0"/>
              <a:t>Missed target for D0.1, again,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2"/>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AE310D70-9761-426C-B4C8-E78BB317459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CBD8619-F62A-4012-8B02-EC29A467F00A}"/>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Review what items remain open, for a complete D1.0</a:t>
            </a:r>
          </a:p>
          <a:p>
            <a:pPr>
              <a:spcBef>
                <a:spcPts val="0"/>
              </a:spcBef>
            </a:pPr>
            <a:endParaRPr lang="en-US" dirty="0"/>
          </a:p>
          <a:p>
            <a:pPr>
              <a:spcBef>
                <a:spcPts val="0"/>
              </a:spcBef>
            </a:pPr>
            <a:r>
              <a:rPr lang="en-US" dirty="0"/>
              <a:t>Still targeting D1.0 out of March – need to consider if that is feasible</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D98CB969-98FD-48E6-9101-F2A62B49D23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FFCF0EF-A732-4C07-A786-4AFF5C0F7B52}"/>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extLst>
      <p:ext uri="{BB962C8B-B14F-4D97-AF65-F5344CB8AC3E}">
        <p14:creationId xmlns:p14="http://schemas.microsoft.com/office/powerpoint/2010/main" val="3187496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0293A241-742B-4486-B63E-42FEEAD109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3D8197A-655E-4046-A085-4D7B050C5B4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8,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17, 17:00-19:00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22,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3, 17:00-19:00 ET</a:t>
            </a:r>
            <a:endParaRPr lang="en-US" sz="2800" dirty="0">
              <a:latin typeface="Calibri" panose="020F0502020204030204" pitchFamily="34" charset="0"/>
              <a:ea typeface="Calibri" panose="020F0502020204030204" pitchFamily="34" charset="0"/>
            </a:endParaRPr>
          </a:p>
          <a:p>
            <a:pPr lvl="0"/>
            <a:endParaRPr lang="en-US" sz="2800" dirty="0"/>
          </a:p>
        </p:txBody>
      </p:sp>
      <p:sp>
        <p:nvSpPr>
          <p:cNvPr id="2" name="Footer Placeholder 1">
            <a:extLst>
              <a:ext uri="{FF2B5EF4-FFF2-40B4-BE49-F238E27FC236}">
                <a16:creationId xmlns:a16="http://schemas.microsoft.com/office/drawing/2014/main" id="{488C2629-E5D7-4461-8227-812F1E0FE48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A9845B-4763-4ED2-BB8F-87053C9908BA}"/>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March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D1.0</a:t>
            </a:r>
          </a:p>
          <a:p>
            <a:pPr marL="684213">
              <a:lnSpc>
                <a:spcPct val="90000"/>
              </a:lnSpc>
            </a:pPr>
            <a:endParaRPr lang="en-US" dirty="0"/>
          </a:p>
        </p:txBody>
      </p:sp>
      <p:sp>
        <p:nvSpPr>
          <p:cNvPr id="2" name="Footer Placeholder 1">
            <a:extLst>
              <a:ext uri="{FF2B5EF4-FFF2-40B4-BE49-F238E27FC236}">
                <a16:creationId xmlns:a16="http://schemas.microsoft.com/office/drawing/2014/main" id="{746F7F2A-5B7A-4A28-BADF-59610D980EF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60F79C-418B-4F93-A885-B616B517A0AD}"/>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2D98CF7A-1775-40E3-A10B-7DCC78F606D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E58F04E-8CE2-411E-A85D-7590CD5B47A4}"/>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5" name="Date Placeholder 4">
            <a:extLst>
              <a:ext uri="{FF2B5EF4-FFF2-40B4-BE49-F238E27FC236}">
                <a16:creationId xmlns:a16="http://schemas.microsoft.com/office/drawing/2014/main" id="{7334432B-995C-4AD0-A749-41378A201851}"/>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9297629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January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5 technical presentations on proposed requirements based on the use cases and issues in doc 21/641.</a:t>
            </a:r>
          </a:p>
          <a:p>
            <a:pPr>
              <a:buClr>
                <a:srgbClr val="000000"/>
              </a:buClr>
              <a:buSzPct val="100000"/>
              <a:buFont typeface="Arial"/>
              <a:buChar char="•"/>
            </a:pPr>
            <a:r>
              <a:rPr lang="en-US" dirty="0"/>
              <a:t>We discussed but have not yet approved the Use case and Issue document (21/641). It will be addressed in an upcoming teleconference.</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February 10, 9am-10amET</a:t>
            </a:r>
          </a:p>
          <a:p>
            <a:pPr lvl="1">
              <a:buClr>
                <a:srgbClr val="000000"/>
              </a:buClr>
              <a:buSzPct val="100000"/>
              <a:buFont typeface="Arial"/>
              <a:buChar char="•"/>
            </a:pPr>
            <a:r>
              <a:rPr lang="en-US" dirty="0"/>
              <a:t> February 17, 9am-10amET</a:t>
            </a:r>
          </a:p>
          <a:p>
            <a:pPr lvl="1">
              <a:buClr>
                <a:srgbClr val="000000"/>
              </a:buClr>
              <a:buSzPct val="100000"/>
              <a:buFont typeface="Arial"/>
              <a:buChar char="•"/>
            </a:pPr>
            <a:r>
              <a:rPr lang="en-US" dirty="0"/>
              <a:t> February 24, 9am-10amET</a:t>
            </a:r>
          </a:p>
          <a:p>
            <a:pPr lvl="1">
              <a:buClr>
                <a:srgbClr val="000000"/>
              </a:buClr>
              <a:buSzPct val="100000"/>
              <a:buFont typeface="Arial"/>
              <a:buChar char="•"/>
            </a:pPr>
            <a:r>
              <a:rPr lang="en-US" dirty="0"/>
              <a:t> March 3,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51DC369-BF23-4D7D-8E65-A9244D2D594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A4757C5A-A8B0-45D1-AF34-14C6D8C037A1}"/>
              </a:ext>
            </a:extLst>
          </p:cNvPr>
          <p:cNvSpPr>
            <a:spLocks noGrp="1"/>
          </p:cNvSpPr>
          <p:nvPr>
            <p:ph type="sldNum" idx="12"/>
          </p:nvPr>
        </p:nvSpPr>
        <p:spPr/>
        <p:txBody>
          <a:bodyPr/>
          <a:lstStyle/>
          <a:p>
            <a:r>
              <a:rPr lang="en-GB"/>
              <a:t>Slide </a:t>
            </a:r>
            <a:fld id="{F5D8E26B-7BCF-4D25-9C89-0168A6618F18}" type="slidenum">
              <a:rPr lang="en-GB" smtClean="0"/>
              <a:pPr/>
              <a:t>78</a:t>
            </a:fld>
            <a:endParaRPr lang="en-GB"/>
          </a:p>
        </p:txBody>
      </p:sp>
      <p:sp>
        <p:nvSpPr>
          <p:cNvPr id="4" name="Date Placeholder 3">
            <a:extLst>
              <a:ext uri="{FF2B5EF4-FFF2-40B4-BE49-F238E27FC236}">
                <a16:creationId xmlns:a16="http://schemas.microsoft.com/office/drawing/2014/main" id="{49B5A7CA-AA6B-4576-A7B0-F0B4E947D9AF}"/>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4545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F1F93C54-886B-45D0-B4D5-1BA9022F2EA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307CEF6-4D9E-457D-A916-57B31431CB1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35752F9B-AEF4-46B0-B3CE-B3ACD23626B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702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interim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4" name="Content Placeholder 13">
            <a:extLst>
              <a:ext uri="{FF2B5EF4-FFF2-40B4-BE49-F238E27FC236}">
                <a16:creationId xmlns:a16="http://schemas.microsoft.com/office/drawing/2014/main" id="{6BCFD71A-11D3-45FD-B4C6-B1C9B9B75C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2" y="1600199"/>
            <a:ext cx="8921591" cy="4875213"/>
          </a:xfrm>
        </p:spPr>
      </p:pic>
    </p:spTree>
    <p:extLst>
      <p:ext uri="{BB962C8B-B14F-4D97-AF65-F5344CB8AC3E}">
        <p14:creationId xmlns:p14="http://schemas.microsoft.com/office/powerpoint/2010/main" val="3610471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2022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2022-01-20</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0266"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03E1888-7F4C-412B-8DBB-FA4CAFF9B24F}"/>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F2C6E847-E77E-4E0F-8AD7-760AA802A72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08D0A308-6A7C-4CD9-A602-16E2269E2FA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12925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01/20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[ 439 ]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3"/>
              </a:rPr>
              <a:t>[ 438 ]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sz="1600"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12 other contributions submitted to WP 5A Nov 2021 meeting on revising M.1450 &amp; M.1801and went through the two working documents towards the </a:t>
            </a:r>
            <a:r>
              <a:rPr lang="en-US" dirty="0"/>
              <a:t>preliminary drafts as the outcome of the meeting captured in the WP 5A Chairman report</a:t>
            </a:r>
            <a:endParaRPr lang="en-US" dirty="0">
              <a:solidFill>
                <a:schemeClr val="tx1"/>
              </a:solidFill>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M.1450-5 - “Characteristics of broadband radio local area networks”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b="1" dirty="0">
              <a:solidFill>
                <a:srgbClr val="0000CC"/>
              </a:solidFill>
              <a:effectLst/>
              <a:latin typeface="Times New Roman" panose="02020603050405020304" pitchFamily="18" charset="0"/>
              <a:ea typeface="DengXian" panose="02010600030101010101" pitchFamily="2" charset="-122"/>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M.1801-2 </a:t>
            </a:r>
            <a:r>
              <a:rPr lang="en-US" sz="1600" b="0" dirty="0"/>
              <a:t>–</a:t>
            </a:r>
            <a:r>
              <a:rPr lang="en-GB" sz="1600" b="0" dirty="0"/>
              <a:t> “Radio interface standards for broadband wireless access systems, including mobile and nomadic applications, in the mobile service operating below 6 GHz”</a:t>
            </a:r>
            <a:r>
              <a:rPr lang="en-GB" sz="1600" dirty="0">
                <a:effectLst/>
                <a:latin typeface="Times New Roman" panose="02020603050405020304" pitchFamily="18" charset="0"/>
                <a:ea typeface="Times New Roman" panose="02020603050405020304" pitchFamily="18" charset="0"/>
              </a:rPr>
              <a:t>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ea typeface="Times New Roman" panose="02020603050405020304" pitchFamily="18" charset="0"/>
              </a:rPr>
              <a:t>. </a:t>
            </a:r>
            <a:endParaRPr lang="en-US" sz="1600" dirty="0">
              <a:solidFill>
                <a:schemeClr val="tx1"/>
              </a:solidFill>
            </a:endParaRPr>
          </a:p>
          <a:p>
            <a:pPr marL="342900" lvl="2" indent="-342900">
              <a:spcBef>
                <a:spcPts val="300"/>
              </a:spcBef>
              <a:spcAft>
                <a:spcPts val="0"/>
              </a:spcAft>
              <a:buFont typeface="Arial" panose="020B0604020202020204" pitchFamily="34" charset="0"/>
              <a:buChar char="•"/>
              <a:defRPr/>
            </a:pPr>
            <a:r>
              <a:rPr lang="en-US" sz="2000" dirty="0">
                <a:solidFill>
                  <a:schemeClr val="tx1"/>
                </a:solidFill>
              </a:rPr>
              <a:t>Next Steps</a:t>
            </a:r>
          </a:p>
          <a:p>
            <a:pPr marL="800100" lvl="3" indent="-342900">
              <a:spcBef>
                <a:spcPts val="300"/>
              </a:spcBef>
              <a:spcAft>
                <a:spcPts val="0"/>
              </a:spcAft>
              <a:buFont typeface="Arial" panose="020B0604020202020204" pitchFamily="34" charset="0"/>
              <a:buChar char="•"/>
              <a:defRPr/>
            </a:pPr>
            <a:r>
              <a:rPr lang="en-US" sz="1800" dirty="0"/>
              <a:t>To develop two new contributions on M.1450 and M.1801 for submission to the next WP5A meeting</a:t>
            </a:r>
          </a:p>
          <a:p>
            <a:pPr marL="800100" lvl="3" indent="-342900">
              <a:spcBef>
                <a:spcPts val="300"/>
              </a:spcBef>
              <a:spcAft>
                <a:spcPts val="0"/>
              </a:spcAft>
              <a:buFont typeface="Arial" panose="020B0604020202020204" pitchFamily="34" charset="0"/>
              <a:buChar char="•"/>
              <a:defRPr/>
            </a:pPr>
            <a:r>
              <a:rPr lang="en-US" sz="1800" dirty="0"/>
              <a:t>Working Party 5A Next Meeting Dates</a:t>
            </a:r>
          </a:p>
          <a:p>
            <a:pPr marL="1257300" lvl="4" indent="-342900">
              <a:spcBef>
                <a:spcPts val="300"/>
              </a:spcBef>
              <a:spcAft>
                <a:spcPts val="0"/>
              </a:spcAft>
              <a:buFont typeface="Arial" panose="020B0604020202020204" pitchFamily="34" charset="0"/>
              <a:buChar char="•"/>
              <a:defRPr/>
            </a:pPr>
            <a:r>
              <a:rPr lang="en-US" sz="1800" dirty="0">
                <a:hlinkClick r:id="rId7">
                  <a:extLst>
                    <a:ext uri="{A12FA001-AC4F-418D-AE19-62706E023703}">
                      <ahyp:hlinkClr xmlns:ahyp="http://schemas.microsoft.com/office/drawing/2018/hyperlinkcolor" val="tx"/>
                    </a:ext>
                  </a:extLst>
                </a:hlinkClick>
              </a:rPr>
              <a:t>Monday 2022-05-23 - Friday 2022-06-03</a:t>
            </a:r>
            <a:endParaRPr lang="en-US" sz="2000" dirty="0"/>
          </a:p>
          <a:p>
            <a:pPr marL="342900" lvl="2" indent="-342900">
              <a:spcBef>
                <a:spcPts val="300"/>
              </a:spcBef>
              <a:spcAft>
                <a:spcPts val="0"/>
              </a:spcAft>
              <a:buFont typeface="Arial" panose="020B0604020202020204" pitchFamily="34" charset="0"/>
              <a:buChar char="•"/>
              <a:defRPr/>
            </a:pPr>
            <a:r>
              <a:rPr lang="pt-BR" sz="2000" b="1" dirty="0"/>
              <a:t>Next AHG Meeting: </a:t>
            </a:r>
            <a:r>
              <a:rPr lang="en-US" dirty="0"/>
              <a:t>Feb </a:t>
            </a:r>
            <a:r>
              <a:rPr lang="en-US"/>
              <a:t>24, 2022, </a:t>
            </a:r>
            <a:r>
              <a:rPr lang="en-US" dirty="0"/>
              <a:t>12-13 ET (9-10AM PT)</a:t>
            </a:r>
          </a:p>
          <a:p>
            <a:pPr marL="342900" lvl="2" indent="-342900">
              <a:spcBef>
                <a:spcPts val="300"/>
              </a:spcBef>
              <a:spcAft>
                <a:spcPts val="0"/>
              </a:spcAft>
              <a:buFont typeface="Arial" panose="020B0604020202020204" pitchFamily="34" charset="0"/>
              <a:buChar char="•"/>
              <a:defRPr/>
            </a:pPr>
            <a:r>
              <a:rPr lang="pt-BR" altLang="en-US" sz="2000" b="1" dirty="0"/>
              <a:t>Meeting Minutes: </a:t>
            </a:r>
            <a:r>
              <a:rPr lang="en-US" sz="1800" dirty="0"/>
              <a:t>11-21-1386-00-0itu</a:t>
            </a:r>
            <a:r>
              <a:rPr lang="pt-BR" altLang="en-US" sz="1800" dirty="0"/>
              <a:t> </a:t>
            </a:r>
            <a:endParaRPr lang="en-US" altLang="en-US" sz="1800" dirty="0">
              <a:highlight>
                <a:srgbClr val="FFFF00"/>
              </a:highlight>
            </a:endParaRPr>
          </a:p>
        </p:txBody>
      </p:sp>
      <p:sp>
        <p:nvSpPr>
          <p:cNvPr id="6" name="Footer Placeholder 5">
            <a:extLst>
              <a:ext uri="{FF2B5EF4-FFF2-40B4-BE49-F238E27FC236}">
                <a16:creationId xmlns:a16="http://schemas.microsoft.com/office/drawing/2014/main" id="{07BEB52E-F266-4D6B-86E4-EE73E5230BAC}"/>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FA9332AE-918A-455B-BCE6-D62ACA80B2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46682BAE-C615-4396-85C5-033B143FFC2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344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CEC544-7D76-478D-A8CB-F15FA47C337D}"/>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C3CCC65-EFB8-4813-ABD3-4E3D47EE8F25}"/>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B14F8D45-41EA-478D-8221-A020E7F0D4C9}"/>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36305DA8-9420-4D28-AA1F-9EBDD8D9DCC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32E7D3-F49B-4E52-A93D-E60F8312AF4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527242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05BF0CF-B3F6-4EC8-9D1A-71CCD82E715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Plenary Liaison Report</a:t>
            </a:r>
          </a:p>
        </p:txBody>
      </p:sp>
      <p:sp>
        <p:nvSpPr>
          <p:cNvPr id="6147" name="Rectangle 2">
            <a:extLst>
              <a:ext uri="{FF2B5EF4-FFF2-40B4-BE49-F238E27FC236}">
                <a16:creationId xmlns:a16="http://schemas.microsoft.com/office/drawing/2014/main" id="{5BBFA642-D83E-478A-93ED-C9B4C706422A}"/>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2022-01</a:t>
            </a:r>
            <a:r>
              <a:rPr lang="tr-TR" altLang="tr-TR" sz="2000" b="0"/>
              <a:t>-</a:t>
            </a:r>
            <a:r>
              <a:rPr lang="en-US" altLang="tr-TR" sz="2000" b="0"/>
              <a:t>16</a:t>
            </a:r>
            <a:endParaRPr lang="en-GB" altLang="tr-TR" sz="2000" b="0"/>
          </a:p>
        </p:txBody>
      </p:sp>
      <p:sp>
        <p:nvSpPr>
          <p:cNvPr id="6148" name="Date Placeholder 3">
            <a:extLst>
              <a:ext uri="{FF2B5EF4-FFF2-40B4-BE49-F238E27FC236}">
                <a16:creationId xmlns:a16="http://schemas.microsoft.com/office/drawing/2014/main" id="{1A104891-8DE2-48B1-B21E-68C36E6444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6149" name="Footer Placeholder 4">
            <a:extLst>
              <a:ext uri="{FF2B5EF4-FFF2-40B4-BE49-F238E27FC236}">
                <a16:creationId xmlns:a16="http://schemas.microsoft.com/office/drawing/2014/main" id="{3745DB26-0865-4795-AE34-264FDE0FE5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Mark Hamilton, Ruckus/CommScope</a:t>
            </a:r>
          </a:p>
        </p:txBody>
      </p:sp>
      <p:sp>
        <p:nvSpPr>
          <p:cNvPr id="6150" name="Slide Number Placeholder 5">
            <a:extLst>
              <a:ext uri="{FF2B5EF4-FFF2-40B4-BE49-F238E27FC236}">
                <a16:creationId xmlns:a16="http://schemas.microsoft.com/office/drawing/2014/main" id="{5AEA4B45-7244-4486-917B-F3BE341F5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D4B6D9D-A2CD-4147-9E8B-E99FE4E9DF1D}" type="slidenum">
              <a:rPr lang="en-GB" altLang="tr-TR" sz="1200" b="0" smtClean="0"/>
              <a:pPr>
                <a:spcBef>
                  <a:spcPct val="0"/>
                </a:spcBef>
              </a:pPr>
              <a:t>83</a:t>
            </a:fld>
            <a:endParaRPr lang="en-GB" altLang="tr-TR" sz="1200" b="0"/>
          </a:p>
        </p:txBody>
      </p:sp>
      <p:graphicFrame>
        <p:nvGraphicFramePr>
          <p:cNvPr id="6151" name="Object 3">
            <a:extLst>
              <a:ext uri="{FF2B5EF4-FFF2-40B4-BE49-F238E27FC236}">
                <a16:creationId xmlns:a16="http://schemas.microsoft.com/office/drawing/2014/main" id="{530347E7-ED55-4174-A8EA-49857A72BCE1}"/>
              </a:ext>
            </a:extLst>
          </p:cNvPr>
          <p:cNvGraphicFramePr>
            <a:graphicFrameLocks noChangeAspect="1"/>
          </p:cNvGraphicFramePr>
          <p:nvPr/>
        </p:nvGraphicFramePr>
        <p:xfrm>
          <a:off x="1092200" y="2767013"/>
          <a:ext cx="10242550" cy="2689225"/>
        </p:xfrm>
        <a:graphic>
          <a:graphicData uri="http://schemas.openxmlformats.org/presentationml/2006/ole">
            <mc:AlternateContent xmlns:mc="http://schemas.openxmlformats.org/markup-compatibility/2006">
              <mc:Choice xmlns:v="urn:schemas-microsoft-com:vml" Requires="v">
                <p:oleObj spid="_x0000_s18450" name="Document" r:id="rId4" imgW="10457640" imgH="2740811" progId="Word.Document.8">
                  <p:embed/>
                </p:oleObj>
              </mc:Choice>
              <mc:Fallback>
                <p:oleObj name="Document" r:id="rId4" imgW="10457640" imgH="2740811" progId="Word.Document.8">
                  <p:embed/>
                  <p:pic>
                    <p:nvPicPr>
                      <p:cNvPr id="6151" name="Object 3">
                        <a:extLst>
                          <a:ext uri="{FF2B5EF4-FFF2-40B4-BE49-F238E27FC236}">
                            <a16:creationId xmlns:a16="http://schemas.microsoft.com/office/drawing/2014/main" id="{530347E7-ED55-4174-A8EA-49857A72B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67013"/>
                        <a:ext cx="102425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Rectangle 4">
            <a:extLst>
              <a:ext uri="{FF2B5EF4-FFF2-40B4-BE49-F238E27FC236}">
                <a16:creationId xmlns:a16="http://schemas.microsoft.com/office/drawing/2014/main" id="{921C9730-E75E-4996-A574-B32AA9A9B8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41A0FC4-68CE-4022-8A29-7062BBDB4E71}"/>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Plenaries</a:t>
            </a:r>
          </a:p>
        </p:txBody>
      </p:sp>
      <p:sp>
        <p:nvSpPr>
          <p:cNvPr id="8195" name="Rectangle 2">
            <a:extLst>
              <a:ext uri="{FF2B5EF4-FFF2-40B4-BE49-F238E27FC236}">
                <a16:creationId xmlns:a16="http://schemas.microsoft.com/office/drawing/2014/main" id="{31B9D82F-2621-498D-94EA-57C4418EA70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 held virtual Technical Plenaries on Dec 2, 2021 and Jan 13, 2022.</a:t>
            </a:r>
          </a:p>
          <a:p>
            <a:pPr lvl="1"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Agendas:</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3"/>
              </a:rPr>
              <a:t>https://1.ieee802.org/2021-12-technical-plenary-agenda/</a:t>
            </a:r>
            <a:r>
              <a:rPr lang="en-US" altLang="tr-TR"/>
              <a:t> </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4"/>
              </a:rPr>
              <a:t>https://1.ieee802.org/2022-01-technical-plenary-agenda/</a:t>
            </a:r>
            <a:r>
              <a:rPr lang="en-US" altLang="tr-TR"/>
              <a:t> </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Next meeting, March 3</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6" name="Slide Number Placeholder 5">
            <a:extLst>
              <a:ext uri="{FF2B5EF4-FFF2-40B4-BE49-F238E27FC236}">
                <a16:creationId xmlns:a16="http://schemas.microsoft.com/office/drawing/2014/main" id="{340568A5-6590-4502-B54C-F3F95524B18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84</a:t>
            </a:fld>
            <a:endParaRPr lang="en-GB" altLang="tr-TR" sz="1200" b="0"/>
          </a:p>
        </p:txBody>
      </p:sp>
      <p:sp>
        <p:nvSpPr>
          <p:cNvPr id="8197" name="Date Placeholder 3">
            <a:extLst>
              <a:ext uri="{FF2B5EF4-FFF2-40B4-BE49-F238E27FC236}">
                <a16:creationId xmlns:a16="http://schemas.microsoft.com/office/drawing/2014/main" id="{436F0A71-6FC7-44C6-909A-D3AED920D1A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8198" name="Footer Placeholder 4">
            <a:extLst>
              <a:ext uri="{FF2B5EF4-FFF2-40B4-BE49-F238E27FC236}">
                <a16:creationId xmlns:a16="http://schemas.microsoft.com/office/drawing/2014/main" id="{BBF02BDA-351A-4C62-B623-F49BD1C2AE61}"/>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Mark Hamilton, Ruckus/CommScope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C739E7F6-363F-4F09-BA29-37167A00BAA3}"/>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85</a:t>
            </a:fld>
            <a:endParaRPr lang="en-GB" altLang="tr-TR" sz="1200" b="0"/>
          </a:p>
        </p:txBody>
      </p:sp>
      <p:sp>
        <p:nvSpPr>
          <p:cNvPr id="10243" name="Date Placeholder 5">
            <a:extLst>
              <a:ext uri="{FF2B5EF4-FFF2-40B4-BE49-F238E27FC236}">
                <a16:creationId xmlns:a16="http://schemas.microsoft.com/office/drawing/2014/main" id="{705C5B9B-5375-4036-92CD-08A3396BC905}"/>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10244" name="Title 1">
            <a:extLst>
              <a:ext uri="{FF2B5EF4-FFF2-40B4-BE49-F238E27FC236}">
                <a16:creationId xmlns:a16="http://schemas.microsoft.com/office/drawing/2014/main" id="{A5A94EB2-99E2-42BC-BC3A-0AE655F57A1E}"/>
              </a:ext>
            </a:extLst>
          </p:cNvPr>
          <p:cNvSpPr>
            <a:spLocks noGrp="1" noChangeArrowheads="1"/>
          </p:cNvSpPr>
          <p:nvPr>
            <p:ph type="title"/>
          </p:nvPr>
        </p:nvSpPr>
        <p:spPr>
          <a:xfrm>
            <a:off x="731838" y="731838"/>
            <a:ext cx="10658475" cy="536575"/>
          </a:xfrm>
        </p:spPr>
        <p:txBody>
          <a:bodyPr/>
          <a:lstStyle/>
          <a:p>
            <a:r>
              <a:rPr lang="en-US" altLang="tr-TR" sz="3600"/>
              <a:t>Stated goals</a:t>
            </a:r>
          </a:p>
        </p:txBody>
      </p:sp>
      <p:sp>
        <p:nvSpPr>
          <p:cNvPr id="10245" name="Content Placeholder 2">
            <a:extLst>
              <a:ext uri="{FF2B5EF4-FFF2-40B4-BE49-F238E27FC236}">
                <a16:creationId xmlns:a16="http://schemas.microsoft.com/office/drawing/2014/main" id="{95E1C52A-F452-4C02-B3C6-A15D6CD77D65}"/>
              </a:ext>
            </a:extLst>
          </p:cNvPr>
          <p:cNvSpPr>
            <a:spLocks noGrp="1" noChangeArrowheads="1"/>
          </p:cNvSpPr>
          <p:nvPr>
            <p:ph idx="1"/>
          </p:nvPr>
        </p:nvSpPr>
        <p:spPr>
          <a:xfrm>
            <a:off x="731838" y="1268413"/>
            <a:ext cx="10658475" cy="4443412"/>
          </a:xfrm>
        </p:spPr>
        <p:txBody>
          <a:bodyPr/>
          <a:lstStyle/>
          <a:p>
            <a:pPr>
              <a:spcBef>
                <a:spcPct val="0"/>
              </a:spcBef>
            </a:pPr>
            <a:r>
              <a:rPr lang="en-US" altLang="en-US"/>
              <a:t>This series of meetings would:</a:t>
            </a:r>
          </a:p>
          <a:p>
            <a:pPr>
              <a:spcBef>
                <a:spcPct val="0"/>
              </a:spcBef>
              <a:buFont typeface="Arial" panose="020B0604020202020204" pitchFamily="34" charset="0"/>
              <a:buChar char="•"/>
            </a:pPr>
            <a:r>
              <a:rPr lang="en-US" altLang="en-US" b="0"/>
              <a:t>Provide wider awareness for the need to revise IEEE Std 802</a:t>
            </a:r>
          </a:p>
          <a:p>
            <a:pPr>
              <a:spcBef>
                <a:spcPct val="0"/>
              </a:spcBef>
              <a:buFont typeface="Arial" panose="020B0604020202020204" pitchFamily="34" charset="0"/>
              <a:buChar char="•"/>
            </a:pPr>
            <a:r>
              <a:rPr lang="en-US" altLang="en-US" b="0"/>
              <a:t>Provide an opportunity to discuss the content – notably should it be the same or should it add more architecture</a:t>
            </a:r>
          </a:p>
          <a:p>
            <a:pPr>
              <a:spcBef>
                <a:spcPct val="0"/>
              </a:spcBef>
              <a:buFont typeface="Arial" panose="020B0604020202020204" pitchFamily="34" charset="0"/>
              <a:buChar char="•"/>
            </a:pPr>
            <a:r>
              <a:rPr lang="en-US" altLang="en-US" b="0"/>
              <a:t>Provide examples of the current 802 architecture (i.e., spread around in 802, .1Q, .1AC, .3, .11, .15.x, …)</a:t>
            </a:r>
          </a:p>
          <a:p>
            <a:pPr>
              <a:spcBef>
                <a:spcPct val="0"/>
              </a:spcBef>
              <a:buFont typeface="Arial" panose="020B0604020202020204" pitchFamily="34" charset="0"/>
              <a:buChar char="•"/>
            </a:pPr>
            <a:r>
              <a:rPr lang="en-US" altLang="en-US" b="0"/>
              <a:t>Identify gaps in the current architecture</a:t>
            </a:r>
          </a:p>
          <a:p>
            <a:pPr>
              <a:spcBef>
                <a:spcPct val="0"/>
              </a:spcBef>
            </a:pPr>
            <a:r>
              <a:rPr lang="en-US" altLang="en-US"/>
              <a:t>In addition, this would provide the opportunity to discuss technical points across all WGs, for example:</a:t>
            </a:r>
          </a:p>
          <a:p>
            <a:pPr>
              <a:spcBef>
                <a:spcPct val="0"/>
              </a:spcBef>
              <a:buFont typeface="Arial" panose="020B0604020202020204" pitchFamily="34" charset="0"/>
              <a:buChar char="•"/>
            </a:pPr>
            <a:r>
              <a:rPr lang="en-US" altLang="en-US" b="0"/>
              <a:t>MAC address privacy</a:t>
            </a:r>
          </a:p>
          <a:p>
            <a:pPr>
              <a:spcBef>
                <a:spcPct val="0"/>
              </a:spcBef>
              <a:buFont typeface="Arial" panose="020B0604020202020204" pitchFamily="34" charset="0"/>
              <a:buChar char="•"/>
            </a:pPr>
            <a:r>
              <a:rPr lang="en-US" altLang="en-US" b="0"/>
              <a:t>Data privacy</a:t>
            </a:r>
          </a:p>
          <a:p>
            <a:pPr>
              <a:spcBef>
                <a:spcPct val="0"/>
              </a:spcBef>
              <a:buFont typeface="Arial" panose="020B0604020202020204" pitchFamily="34" charset="0"/>
              <a:buChar char="•"/>
            </a:pPr>
            <a:r>
              <a:rPr lang="en-US" altLang="en-US" b="0"/>
              <a:t>Protocol IDs and their encoding – Length/Type and LLC</a:t>
            </a:r>
          </a:p>
          <a:p>
            <a:pPr>
              <a:spcBef>
                <a:spcPct val="0"/>
              </a:spcBef>
            </a:pPr>
            <a:r>
              <a:rPr lang="en-US" altLang="en-US"/>
              <a:t>Attendance is open to all 802 WG participants. WG chairs are invited to identify at least one voting member to attend.</a:t>
            </a:r>
          </a:p>
          <a:p>
            <a:endParaRPr lang="tr-TR" altLang="tr-TR"/>
          </a:p>
        </p:txBody>
      </p:sp>
      <p:sp>
        <p:nvSpPr>
          <p:cNvPr id="10246" name="Footer Placeholder 4">
            <a:extLst>
              <a:ext uri="{FF2B5EF4-FFF2-40B4-BE49-F238E27FC236}">
                <a16:creationId xmlns:a16="http://schemas.microsoft.com/office/drawing/2014/main" id="{91F3F2CF-AB9D-4EA0-A9DC-EC3E535798A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87DD888-3C2E-4789-A7F6-84490FABFA9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86</a:t>
            </a:fld>
            <a:endParaRPr lang="en-GB" altLang="tr-TR" sz="1200">
              <a:solidFill>
                <a:srgbClr val="000000"/>
              </a:solidFill>
            </a:endParaRPr>
          </a:p>
        </p:txBody>
      </p:sp>
      <p:sp>
        <p:nvSpPr>
          <p:cNvPr id="11267" name="Date Placeholder 5">
            <a:extLst>
              <a:ext uri="{FF2B5EF4-FFF2-40B4-BE49-F238E27FC236}">
                <a16:creationId xmlns:a16="http://schemas.microsoft.com/office/drawing/2014/main" id="{7FCB34C9-1BEC-43F3-8FDC-0901682D5EA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1268" name="Title 1">
            <a:extLst>
              <a:ext uri="{FF2B5EF4-FFF2-40B4-BE49-F238E27FC236}">
                <a16:creationId xmlns:a16="http://schemas.microsoft.com/office/drawing/2014/main" id="{1CD1E370-AFA1-420E-B072-2B92CC5957C8}"/>
              </a:ext>
            </a:extLst>
          </p:cNvPr>
          <p:cNvSpPr>
            <a:spLocks noGrp="1" noChangeArrowheads="1"/>
          </p:cNvSpPr>
          <p:nvPr>
            <p:ph type="title"/>
          </p:nvPr>
        </p:nvSpPr>
        <p:spPr>
          <a:xfrm>
            <a:off x="280988" y="668338"/>
            <a:ext cx="11614150" cy="641350"/>
          </a:xfrm>
        </p:spPr>
        <p:txBody>
          <a:bodyPr/>
          <a:lstStyle/>
          <a:p>
            <a:r>
              <a:rPr lang="en-US" altLang="tr-TR"/>
              <a:t>Major Topics</a:t>
            </a:r>
          </a:p>
        </p:txBody>
      </p:sp>
      <p:sp>
        <p:nvSpPr>
          <p:cNvPr id="11269" name="Content Placeholder 2">
            <a:extLst>
              <a:ext uri="{FF2B5EF4-FFF2-40B4-BE49-F238E27FC236}">
                <a16:creationId xmlns:a16="http://schemas.microsoft.com/office/drawing/2014/main" id="{421A9A4C-7A40-4F15-88E3-4E58D3CDAB99}"/>
              </a:ext>
            </a:extLst>
          </p:cNvPr>
          <p:cNvSpPr>
            <a:spLocks noGrp="1" noChangeArrowheads="1"/>
          </p:cNvSpPr>
          <p:nvPr>
            <p:ph idx="1"/>
          </p:nvPr>
        </p:nvSpPr>
        <p:spPr>
          <a:xfrm>
            <a:off x="381000" y="1371600"/>
            <a:ext cx="11187113" cy="4865688"/>
          </a:xfrm>
        </p:spPr>
        <p:txBody>
          <a:bodyPr/>
          <a:lstStyle/>
          <a:p>
            <a:r>
              <a:rPr lang="en-US" altLang="tr-TR" sz="2200"/>
              <a:t>December 2021:</a:t>
            </a:r>
          </a:p>
          <a:p>
            <a:pPr>
              <a:buFont typeface="Arial" panose="020B0604020202020204" pitchFamily="34" charset="0"/>
              <a:buChar char="•"/>
            </a:pPr>
            <a:r>
              <a:rPr lang="en-US" altLang="tr-TR" sz="2200"/>
              <a:t>History of 802</a:t>
            </a:r>
          </a:p>
          <a:p>
            <a:pPr>
              <a:buFont typeface="Arial" panose="020B0604020202020204" pitchFamily="34" charset="0"/>
              <a:buChar char="•"/>
            </a:pPr>
            <a:r>
              <a:rPr lang="en-US" altLang="tr-TR" sz="2200"/>
              <a:t>Questions about the IEEE 802 Architecture</a:t>
            </a:r>
          </a:p>
          <a:p>
            <a:pPr>
              <a:buFont typeface="Arial" panose="020B0604020202020204" pitchFamily="34" charset="0"/>
              <a:buChar char="•"/>
            </a:pPr>
            <a:r>
              <a:rPr lang="en-US" altLang="tr-TR" sz="2200"/>
              <a:t>Development of IEEE Std 802 revision/update PAR(s) and CSD(s)</a:t>
            </a:r>
          </a:p>
          <a:p>
            <a:pPr>
              <a:buFont typeface="Arial" panose="020B0604020202020204" pitchFamily="34" charset="0"/>
              <a:buChar char="•"/>
            </a:pPr>
            <a:r>
              <a:rPr lang="en-US" altLang="tr-TR" sz="2200"/>
              <a:t>802.1 and 802.15 compatibility</a:t>
            </a:r>
          </a:p>
          <a:p>
            <a:r>
              <a:rPr lang="en-US" altLang="tr-TR" sz="2200"/>
              <a:t>January 2022:</a:t>
            </a:r>
          </a:p>
          <a:p>
            <a:pPr>
              <a:buFont typeface="Arial" panose="020B0604020202020204" pitchFamily="34" charset="0"/>
              <a:buChar char="•"/>
            </a:pPr>
            <a:r>
              <a:rPr lang="en-US" altLang="tr-TR" sz="2200"/>
              <a:t>Nendica report on options for IEEE Std 802 revision PAR &amp; CSD</a:t>
            </a:r>
          </a:p>
          <a:p>
            <a:pPr>
              <a:buFont typeface="Arial" panose="020B0604020202020204" pitchFamily="34" charset="0"/>
              <a:buChar char="•"/>
            </a:pPr>
            <a:r>
              <a:rPr lang="en-US" altLang="tr-TR" sz="2200"/>
              <a:t>Presentation on IEEE Std 802E and P802.1AEdk</a:t>
            </a:r>
          </a:p>
          <a:p>
            <a:pPr>
              <a:buFont typeface="Arial" panose="020B0604020202020204" pitchFamily="34" charset="0"/>
              <a:buChar char="•"/>
            </a:pPr>
            <a:r>
              <a:rPr lang="en-US" altLang="tr-TR" sz="2200"/>
              <a:t>Presentation on IEEE P802.11bh</a:t>
            </a:r>
          </a:p>
          <a:p>
            <a:pPr>
              <a:buFont typeface="Arial" panose="020B0604020202020204" pitchFamily="34" charset="0"/>
              <a:buChar char="•"/>
            </a:pPr>
            <a:r>
              <a:rPr lang="en-US" altLang="tr-TR" sz="2200"/>
              <a:t>Presentation on IEEE P802.11bi</a:t>
            </a:r>
          </a:p>
        </p:txBody>
      </p:sp>
      <p:sp>
        <p:nvSpPr>
          <p:cNvPr id="11270" name="Footer Placeholder 4">
            <a:extLst>
              <a:ext uri="{FF2B5EF4-FFF2-40B4-BE49-F238E27FC236}">
                <a16:creationId xmlns:a16="http://schemas.microsoft.com/office/drawing/2014/main" id="{A4E8EF30-EA5C-4BCE-A7FD-BCF96F6F0A3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81D182EA-F67D-489F-85BE-54DC2DAEF6A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87</a:t>
            </a:fld>
            <a:endParaRPr lang="en-GB" altLang="tr-TR" sz="1200">
              <a:solidFill>
                <a:srgbClr val="000000"/>
              </a:solidFill>
            </a:endParaRPr>
          </a:p>
        </p:txBody>
      </p:sp>
      <p:sp>
        <p:nvSpPr>
          <p:cNvPr id="12291" name="Date Placeholder 5">
            <a:extLst>
              <a:ext uri="{FF2B5EF4-FFF2-40B4-BE49-F238E27FC236}">
                <a16:creationId xmlns:a16="http://schemas.microsoft.com/office/drawing/2014/main" id="{89D4F4F0-407B-4094-8DD5-35F22AD8957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2292" name="Title 1">
            <a:extLst>
              <a:ext uri="{FF2B5EF4-FFF2-40B4-BE49-F238E27FC236}">
                <a16:creationId xmlns:a16="http://schemas.microsoft.com/office/drawing/2014/main" id="{0B8D6F61-C6BF-4575-A4C0-0E232783F026}"/>
              </a:ext>
            </a:extLst>
          </p:cNvPr>
          <p:cNvSpPr>
            <a:spLocks noGrp="1" noChangeArrowheads="1"/>
          </p:cNvSpPr>
          <p:nvPr>
            <p:ph type="title"/>
          </p:nvPr>
        </p:nvSpPr>
        <p:spPr>
          <a:xfrm>
            <a:off x="280988" y="668338"/>
            <a:ext cx="11614150" cy="641350"/>
          </a:xfrm>
        </p:spPr>
        <p:txBody>
          <a:bodyPr/>
          <a:lstStyle/>
          <a:p>
            <a:r>
              <a:rPr lang="en-US" altLang="tr-TR"/>
              <a:t>Next steps</a:t>
            </a:r>
          </a:p>
        </p:txBody>
      </p:sp>
      <p:sp>
        <p:nvSpPr>
          <p:cNvPr id="11269" name="Content Placeholder 2">
            <a:extLst>
              <a:ext uri="{FF2B5EF4-FFF2-40B4-BE49-F238E27FC236}">
                <a16:creationId xmlns:a16="http://schemas.microsoft.com/office/drawing/2014/main" id="{9D8DE8EF-B9B8-428C-A219-5B3AD0BD63E4}"/>
              </a:ext>
            </a:extLst>
          </p:cNvPr>
          <p:cNvSpPr>
            <a:spLocks noGrp="1" noChangeArrowheads="1"/>
          </p:cNvSpPr>
          <p:nvPr>
            <p:ph idx="1"/>
          </p:nvPr>
        </p:nvSpPr>
        <p:spPr>
          <a:xfrm>
            <a:off x="381000" y="1371600"/>
            <a:ext cx="11187113" cy="4865688"/>
          </a:xfrm>
        </p:spPr>
        <p:txBody>
          <a:bodyPr/>
          <a:lstStyle/>
          <a:p>
            <a:pPr>
              <a:defRPr/>
            </a:pPr>
            <a:r>
              <a:rPr lang="en-US" altLang="tr-TR" sz="2200" dirty="0"/>
              <a:t>General agreement for two (or more) projects:</a:t>
            </a:r>
          </a:p>
          <a:p>
            <a:pPr marL="457200" indent="-457200">
              <a:buFont typeface="+mj-lt"/>
              <a:buAutoNum type="arabicPeriod"/>
              <a:defRPr/>
            </a:pPr>
            <a:r>
              <a:rPr lang="en-US" altLang="tr-TR" sz="2200" dirty="0"/>
              <a:t>“Simple revision” of IEEE Std 802-2014, rolling in 802c, 802d, and 802f.  Limited scope, to stay on quick schedule, and complete revision before 2024 (10 years from 2014) deadline when IEEE Std 802 will become “inactive”.</a:t>
            </a:r>
          </a:p>
          <a:p>
            <a:pPr marL="857250" lvl="1" indent="-457200">
              <a:buFont typeface="+mj-lt"/>
              <a:buAutoNum type="alphaLcParenR"/>
              <a:defRPr/>
            </a:pPr>
            <a:r>
              <a:rPr lang="en-US" altLang="tr-TR" sz="1800" dirty="0" err="1"/>
              <a:t>Nendica</a:t>
            </a:r>
            <a:r>
              <a:rPr lang="en-US" altLang="tr-TR" sz="1800" dirty="0"/>
              <a:t> is developing PAR (no CSD needed), and 802.1 will complete the process</a:t>
            </a:r>
          </a:p>
          <a:p>
            <a:pPr marL="857250" lvl="1" indent="-457200">
              <a:buFont typeface="+mj-lt"/>
              <a:buAutoNum type="alphaLcParenR"/>
              <a:defRPr/>
            </a:pPr>
            <a:r>
              <a:rPr lang="en-US" altLang="tr-TR" sz="1800" dirty="0"/>
              <a:t>Targets: March 24 (2022) for SASB approval of PAR; September 2024 for </a:t>
            </a:r>
            <a:r>
              <a:rPr lang="en-US" altLang="tr-TR" sz="1800" dirty="0" err="1"/>
              <a:t>RevCom</a:t>
            </a:r>
            <a:r>
              <a:rPr lang="en-US" altLang="tr-TR" sz="1800" dirty="0"/>
              <a:t>/SASB approval of revision</a:t>
            </a:r>
          </a:p>
          <a:p>
            <a:pPr marL="457200" indent="-457200">
              <a:buFont typeface="+mj-lt"/>
              <a:buAutoNum type="arabicPeriod"/>
              <a:defRPr/>
            </a:pPr>
            <a:r>
              <a:rPr lang="en-US" altLang="tr-TR" sz="2200" dirty="0"/>
              <a:t>A comprehensive amendment:</a:t>
            </a:r>
          </a:p>
          <a:p>
            <a:pPr marL="857250" lvl="1" indent="-457200">
              <a:buFont typeface="+mj-lt"/>
              <a:buAutoNum type="alphaLcParenR"/>
              <a:defRPr/>
            </a:pPr>
            <a:r>
              <a:rPr lang="en-US" altLang="tr-TR" sz="1800" dirty="0"/>
              <a:t>Consider truly adding an 802 “architecture”, which is not currently present</a:t>
            </a:r>
          </a:p>
          <a:p>
            <a:pPr marL="857250" lvl="1" indent="-457200">
              <a:buFont typeface="+mj-lt"/>
              <a:buAutoNum type="alphaLcParenR"/>
              <a:defRPr/>
            </a:pPr>
            <a:r>
              <a:rPr lang="en-US" altLang="tr-TR" sz="1800" dirty="0"/>
              <a:t>Consider work from ELLA (Evolved Link Layer Architecture) in </a:t>
            </a:r>
            <a:r>
              <a:rPr lang="en-US" altLang="tr-TR" sz="1800" dirty="0" err="1"/>
              <a:t>Nendica</a:t>
            </a:r>
            <a:endParaRPr lang="en-US" altLang="tr-TR" sz="1800" dirty="0"/>
          </a:p>
          <a:p>
            <a:pPr marL="857250" lvl="1" indent="-457200">
              <a:buFont typeface="+mj-lt"/>
              <a:buAutoNum type="alphaLcParenR"/>
              <a:defRPr/>
            </a:pPr>
            <a:r>
              <a:rPr lang="en-US" altLang="tr-TR" sz="1800" dirty="0"/>
              <a:t>Targets: May/June 2022 agreement on PAR(s) scope, and number of PAR(s);  Sept 2022 for SASB approval of PAR(s)</a:t>
            </a:r>
          </a:p>
          <a:p>
            <a:pPr marL="0" indent="0">
              <a:defRPr/>
            </a:pPr>
            <a:r>
              <a:rPr lang="en-US" altLang="tr-TR" sz="2200" dirty="0"/>
              <a:t>Intention on the above projects is that all 802 active members can participate and vote on the projects</a:t>
            </a:r>
          </a:p>
          <a:p>
            <a:pPr marL="400050" lvl="1" indent="0">
              <a:defRPr/>
            </a:pPr>
            <a:endParaRPr lang="en-US" altLang="tr-TR" sz="1800" dirty="0"/>
          </a:p>
        </p:txBody>
      </p:sp>
      <p:sp>
        <p:nvSpPr>
          <p:cNvPr id="12294" name="Footer Placeholder 4">
            <a:extLst>
              <a:ext uri="{FF2B5EF4-FFF2-40B4-BE49-F238E27FC236}">
                <a16:creationId xmlns:a16="http://schemas.microsoft.com/office/drawing/2014/main" id="{F7470076-B6E9-4542-8A59-B08B83BFDEC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88F-24D9-49A0-B52E-46CB413E2587}"/>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74ED512-02E2-4819-8A8F-5D1A6B9D5DD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725DC7E-5458-4A84-87AB-5D33F3BF2044}"/>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35DF0922-3CAB-4249-910F-D38CC08D9D91}"/>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9" name="Date Placeholder 8">
            <a:extLst>
              <a:ext uri="{FF2B5EF4-FFF2-40B4-BE49-F238E27FC236}">
                <a16:creationId xmlns:a16="http://schemas.microsoft.com/office/drawing/2014/main" id="{A7F12449-BEE8-4A54-9DAE-F5013F935E30}"/>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298998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21766" y="324645"/>
            <a:ext cx="2303451" cy="273050"/>
          </a:xfrm>
        </p:spPr>
        <p:txBody>
          <a:bodyPr/>
          <a:lstStyle/>
          <a:p>
            <a:r>
              <a:rPr lang="en-US" dirty="0"/>
              <a:t>17jan22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Wireless Interim</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17 January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6404"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4;  Aspirant members: 6</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rd</a:t>
            </a:r>
            <a:r>
              <a:rPr lang="en-US" dirty="0">
                <a:cs typeface="+mn-cs"/>
              </a:rPr>
              <a:t>  15:00et, 1hr, closing</a:t>
            </a:r>
          </a:p>
          <a:p>
            <a:pPr marL="742950" lvl="2" indent="-342900">
              <a:spcBef>
                <a:spcPts val="600"/>
              </a:spcBef>
              <a:buFont typeface="Arial" panose="020B0604020202020204" pitchFamily="34" charset="0"/>
              <a:buChar char="•"/>
              <a:defRPr/>
            </a:pPr>
            <a:r>
              <a:rPr lang="en-US" dirty="0">
                <a:cs typeface="+mn-cs"/>
              </a:rPr>
              <a:t>These meetings do require registration with payment of fee and will have voting participation credit.</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914400" y="333377"/>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90</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114094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1800" dirty="0">
                <a:solidFill>
                  <a:schemeClr val="tx1"/>
                </a:solidFill>
              </a:rPr>
              <a:t>ETSI – </a:t>
            </a:r>
            <a:r>
              <a:rPr lang="en-US" altLang="en-US" sz="1800" b="0" dirty="0">
                <a:hlinkClick r:id="rId2"/>
              </a:rPr>
              <a:t>&lt;BRAN&gt;</a:t>
            </a:r>
            <a:r>
              <a:rPr lang="en-US" altLang="en-US" sz="1800" b="0" dirty="0"/>
              <a:t> </a:t>
            </a:r>
            <a:r>
              <a:rPr lang="en-US" altLang="en-US" sz="1800" dirty="0">
                <a:solidFill>
                  <a:schemeClr val="tx1"/>
                </a:solidFill>
                <a:sym typeface="Wingdings" panose="05000000000000000000" pitchFamily="2" charset="2"/>
              </a:rPr>
              <a:t>ne</a:t>
            </a:r>
            <a:r>
              <a:rPr lang="en-US" sz="1800" dirty="0">
                <a:solidFill>
                  <a:schemeClr val="tx1"/>
                </a:solidFill>
                <a:sym typeface="Wingdings" panose="05000000000000000000" pitchFamily="2" charset="2"/>
              </a:rPr>
              <a:t>xt call </a:t>
            </a:r>
            <a:r>
              <a:rPr lang="en-US" sz="1800" b="1" dirty="0">
                <a:effectLst/>
                <a:ea typeface="SimSun" panose="02010600030101010101" pitchFamily="2" charset="-122"/>
              </a:rPr>
              <a:t>#113, 04-14feb22 (dates are set through 2024.) Many other calls also setup.</a:t>
            </a:r>
            <a:endParaRPr lang="en-US" sz="1800" b="1" dirty="0">
              <a:solidFill>
                <a:schemeClr val="tx1"/>
              </a:solidFill>
            </a:endParaRP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a:t>
            </a:r>
            <a:r>
              <a:rPr lang="en-US" sz="1800" b="1" dirty="0">
                <a:solidFill>
                  <a:schemeClr val="tx1"/>
                </a:solidFill>
                <a:cs typeface="+mn-cs"/>
                <a:hlinkClick r:id="rId3">
                  <a:extLst>
                    <a:ext uri="{A12FA001-AC4F-418D-AE19-62706E023703}">
                      <ahyp:hlinkClr xmlns:ahyp="http://schemas.microsoft.com/office/drawing/2018/hyperlinkcolor" val="tx"/>
                    </a:ext>
                  </a:extLst>
                </a:hlinkClick>
              </a:rPr>
              <a:t>&lt;ECC&gt;</a:t>
            </a:r>
            <a:r>
              <a:rPr lang="en-US" sz="1800" b="1" dirty="0">
                <a:solidFill>
                  <a:schemeClr val="tx1"/>
                </a:solidFill>
                <a:cs typeface="+mn-cs"/>
              </a:rPr>
              <a:t>  (and general items) next call, #58  01-04mar22, hybrid/ECO/tbd </a:t>
            </a:r>
          </a:p>
          <a:p>
            <a:pPr marL="685800" lvl="1">
              <a:spcBef>
                <a:spcPts val="0"/>
              </a:spcBef>
              <a:buFont typeface="Arial" panose="020B0604020202020204" pitchFamily="34" charset="0"/>
              <a:buChar char="•"/>
            </a:pPr>
            <a:r>
              <a:rPr lang="en-US" sz="1600" dirty="0">
                <a:solidFill>
                  <a:schemeClr val="tx1"/>
                </a:solidFill>
              </a:rPr>
              <a:t>CEPT has reported virtual meetings only till mid-February. </a:t>
            </a:r>
          </a:p>
          <a:p>
            <a:pPr marL="685800" lvl="1">
              <a:spcBef>
                <a:spcPts val="0"/>
              </a:spcBef>
              <a:buFont typeface="Arial" panose="020B0604020202020204" pitchFamily="34" charset="0"/>
              <a:buChar char="•"/>
            </a:pPr>
            <a:r>
              <a:rPr lang="en-US" sz="1600" dirty="0">
                <a:solidFill>
                  <a:schemeClr val="tx1"/>
                </a:solidFill>
              </a:rPr>
              <a:t>From their November meeting: </a:t>
            </a:r>
            <a:r>
              <a:rPr lang="en-US" sz="1600" dirty="0">
                <a:solidFill>
                  <a:schemeClr val="tx1"/>
                </a:solidFill>
                <a:hlinkClick r:id="rId4"/>
              </a:rPr>
              <a:t>https://cept.org/ecc/groups/ecc/news/57th-ecc-plenary-meeting-2-5-november/</a:t>
            </a:r>
            <a:r>
              <a:rPr lang="en-US" sz="1600" dirty="0">
                <a:solidFill>
                  <a:schemeClr val="tx1"/>
                </a:solidFill>
              </a:rPr>
              <a:t>   </a:t>
            </a:r>
          </a:p>
          <a:p>
            <a:pPr marL="1085850" lvl="2">
              <a:spcBef>
                <a:spcPts val="0"/>
              </a:spcBef>
              <a:buFont typeface="Arial" panose="020B0604020202020204" pitchFamily="34" charset="0"/>
              <a:buChar char="•"/>
            </a:pPr>
            <a:r>
              <a:rPr lang="en-US" sz="1600" b="0" i="0" dirty="0">
                <a:solidFill>
                  <a:schemeClr val="tx1"/>
                </a:solidFill>
                <a:effectLst/>
              </a:rPr>
              <a:t>New Work item on WAS/RLAN in 6425-7125 MHz: the ECC agreed on the new WI on the basis that, inter alia, no regulatory measures shall be taken under this WI and that the work in preparation for WRC-23 agenda item 1.2 will run independently from the work conducted under this work item.</a:t>
            </a: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ECC </a:t>
            </a:r>
            <a:r>
              <a:rPr lang="en-US" altLang="en-US" sz="1800" b="1" dirty="0">
                <a:solidFill>
                  <a:schemeClr val="tx1"/>
                </a:solidFill>
                <a:cs typeface="+mn-cs"/>
                <a:hlinkClick r:id="rId5">
                  <a:extLst>
                    <a:ext uri="{A12FA001-AC4F-418D-AE19-62706E023703}">
                      <ahyp:hlinkClr xmlns:ahyp="http://schemas.microsoft.com/office/drawing/2018/hyperlinkcolor" val="tx"/>
                    </a:ext>
                  </a:extLst>
                </a:hlinkClick>
              </a:rPr>
              <a:t>&lt;SE45&gt;</a:t>
            </a:r>
            <a:r>
              <a:rPr lang="en-US" altLang="en-US" sz="1800" b="1" dirty="0">
                <a:solidFill>
                  <a:schemeClr val="tx1"/>
                </a:solidFill>
                <a:cs typeface="+mn-cs"/>
              </a:rPr>
              <a:t> 	next call #15, 03-04mar22, web-meeting</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664686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i="0" u="none" strike="noStrike" baseline="0" dirty="0">
                <a:solidFill>
                  <a:srgbClr val="000000"/>
                </a:solidFill>
              </a:rPr>
              <a:t>APAC update:  will be doc 18-22/0001r00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India:  </a:t>
            </a:r>
            <a:r>
              <a:rPr lang="en-US" sz="2000" b="0" dirty="0">
                <a:effectLst/>
                <a:latin typeface="Times New Roman" panose="02020603050405020304" pitchFamily="18" charset="0"/>
                <a:ea typeface="Calibri" panose="020F0502020204030204" pitchFamily="34" charset="0"/>
              </a:rPr>
              <a:t>The Use of Low Power Equipment in the Frequency Band 865-868 MHz for Short Range Devices (Exemption from </a:t>
            </a:r>
            <a:r>
              <a:rPr lang="en-US" sz="2000" b="0" dirty="0" err="1">
                <a:effectLst/>
                <a:latin typeface="Times New Roman" panose="02020603050405020304" pitchFamily="18" charset="0"/>
                <a:ea typeface="Calibri" panose="020F0502020204030204" pitchFamily="34" charset="0"/>
              </a:rPr>
              <a:t>Licence</a:t>
            </a:r>
            <a:r>
              <a:rPr lang="en-US" sz="2000" b="0" dirty="0">
                <a:effectLst/>
                <a:latin typeface="Times New Roman" panose="02020603050405020304" pitchFamily="18" charset="0"/>
                <a:ea typeface="Calibri" panose="020F0502020204030204" pitchFamily="34" charset="0"/>
              </a:rPr>
              <a:t>) Rules, 2021, is published in the Gazette of India on December 13, 2021, and in the DoT website on December 16, 2021:</a:t>
            </a:r>
            <a:r>
              <a:rPr lang="en-US" dirty="0">
                <a:effectLst/>
                <a:ea typeface="Calibri" panose="020F0502020204030204" pitchFamily="34" charset="0"/>
              </a:rPr>
              <a:t> </a:t>
            </a:r>
          </a:p>
          <a:p>
            <a:pPr lvl="1">
              <a:spcBef>
                <a:spcPts val="0"/>
              </a:spcBef>
              <a:buFont typeface="Arial" panose="020B0604020202020204" pitchFamily="34" charset="0"/>
              <a:buChar char="•"/>
            </a:pPr>
            <a:r>
              <a:rPr lang="en-US" sz="2000" b="1" dirty="0">
                <a:effectLst/>
                <a:ea typeface="Calibri" panose="020F0502020204030204" pitchFamily="34" charset="0"/>
              </a:rPr>
              <a:t>Korea MSIT </a:t>
            </a:r>
            <a:r>
              <a:rPr lang="en-US" sz="2000" b="0" dirty="0">
                <a:effectLst/>
                <a:ea typeface="Calibri" panose="020F0502020204030204" pitchFamily="34" charset="0"/>
              </a:rPr>
              <a:t>has recently begun two consultations related to the use of 5925 to 6425 MHz band for subway/passenger cars.</a:t>
            </a:r>
          </a:p>
          <a:p>
            <a:pPr lvl="2">
              <a:spcBef>
                <a:spcPts val="0"/>
              </a:spcBef>
              <a:buFont typeface="Arial" panose="020B0604020202020204" pitchFamily="34" charset="0"/>
              <a:buChar char="•"/>
            </a:pPr>
            <a:r>
              <a:rPr lang="en-US" dirty="0">
                <a:solidFill>
                  <a:schemeClr val="tx1"/>
                </a:solidFill>
                <a:effectLst/>
              </a:rPr>
              <a:t>5925 ~ 6425	 250mW or less	Wireless devices used in subway/passenger cars. Including antenna absolute gain.</a:t>
            </a:r>
          </a:p>
          <a:p>
            <a:pPr lvl="2">
              <a:spcBef>
                <a:spcPts val="0"/>
              </a:spcBef>
              <a:buFont typeface="Arial" panose="020B0604020202020204" pitchFamily="34" charset="0"/>
              <a:buChar char="•"/>
            </a:pPr>
            <a:r>
              <a:rPr lang="en-US" dirty="0">
                <a:solidFill>
                  <a:schemeClr val="tx1"/>
                </a:solidFill>
                <a:effectLst/>
              </a:rPr>
              <a:t>5925 ~ 6425	2dBm/MHz or less	The power density including the absolute gain of the antenna should be an average value.  Limited to devices installed and operated by being connected to the power source in subway/passenger cars, or devices communicating with this device.</a:t>
            </a:r>
          </a:p>
          <a:p>
            <a:pPr lvl="1">
              <a:spcBef>
                <a:spcPts val="0"/>
              </a:spcBef>
              <a:buFont typeface="Arial" panose="020B0604020202020204" pitchFamily="34" charset="0"/>
              <a:buChar char="•"/>
            </a:pPr>
            <a:r>
              <a:rPr lang="en-US" b="1" i="0" dirty="0">
                <a:solidFill>
                  <a:srgbClr val="202124"/>
                </a:solidFill>
                <a:effectLst/>
              </a:rPr>
              <a:t>Hong Kong HKCA’s </a:t>
            </a:r>
            <a:r>
              <a:rPr lang="en-US" i="0" dirty="0">
                <a:solidFill>
                  <a:srgbClr val="202124"/>
                </a:solidFill>
                <a:effectLst/>
              </a:rPr>
              <a:t>consultation on lower 6 GHz band for Wi-Fi, including compulsory AP certification, </a:t>
            </a:r>
            <a:r>
              <a:rPr lang="en-US" b="0" i="0" dirty="0">
                <a:solidFill>
                  <a:srgbClr val="202124"/>
                </a:solidFill>
                <a:effectLst/>
              </a:rPr>
              <a:t>th</a:t>
            </a:r>
            <a:r>
              <a:rPr lang="en-US" b="0" i="0" dirty="0">
                <a:solidFill>
                  <a:schemeClr val="tx1"/>
                </a:solidFill>
                <a:effectLst/>
              </a:rPr>
              <a:t>e consultation was closed on December 24, 2021, and the list of submissions is recently posted:</a:t>
            </a:r>
            <a:r>
              <a:rPr lang="en-US" sz="1600" b="0" i="0" dirty="0">
                <a:solidFill>
                  <a:schemeClr val="tx1"/>
                </a:solidFill>
                <a:effectLst/>
              </a:rPr>
              <a:t> </a:t>
            </a:r>
            <a:r>
              <a:rPr lang="en-US" sz="1600" b="0" i="0" dirty="0">
                <a:solidFill>
                  <a:srgbClr val="1155CC"/>
                </a:solidFill>
                <a:effectLst/>
                <a:hlinkClick r:id="rId2"/>
              </a:rPr>
              <a:t>https://www.coms-auth.hk/en/policies_regulations/consultations/completed/tele_services/index_id_2362.html</a:t>
            </a:r>
            <a:endParaRPr lang="en-US" sz="1600" b="0" i="0" dirty="0">
              <a:solidFill>
                <a:srgbClr val="0000FF"/>
              </a:solidFill>
              <a:effectLst/>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465530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a:spcBef>
                <a:spcPts val="0"/>
              </a:spcBef>
              <a:buFont typeface="Arial" panose="020B0604020202020204" pitchFamily="34" charset="0"/>
              <a:buChar char="•"/>
            </a:pPr>
            <a:r>
              <a:rPr lang="en-US" sz="2200" dirty="0">
                <a:ea typeface="Calibri" panose="020F0502020204030204" pitchFamily="34" charset="0"/>
              </a:rPr>
              <a:t>802.18 does have standing by for this spring (2022):  </a:t>
            </a:r>
            <a:r>
              <a:rPr lang="en-US" sz="2200" b="0" dirty="0">
                <a:ea typeface="Calibri" panose="020F0502020204030204" pitchFamily="34" charset="0"/>
              </a:rPr>
              <a:t>Additional WP 1A light communications and 2 WP 5A submissions from IEEE 802.</a:t>
            </a:r>
            <a:r>
              <a:rPr lang="en-US" altLang="en-US" sz="2200" b="0" dirty="0"/>
              <a:t> </a:t>
            </a:r>
          </a:p>
          <a:p>
            <a:pPr lvl="1">
              <a:spcBef>
                <a:spcPts val="0"/>
              </a:spcBef>
              <a:buFont typeface="Arial" panose="020B0604020202020204" pitchFamily="34" charset="0"/>
              <a:buChar char="•"/>
            </a:pPr>
            <a:r>
              <a:rPr lang="en-US" altLang="en-US" sz="1800" dirty="0"/>
              <a:t> </a:t>
            </a:r>
            <a:endParaRPr lang="en-US" altLang="en-US" sz="1800" b="0" dirty="0"/>
          </a:p>
        </p:txBody>
      </p:sp>
      <p:sp>
        <p:nvSpPr>
          <p:cNvPr id="7" name="Date Placeholder 6"/>
          <p:cNvSpPr>
            <a:spLocks noGrp="1"/>
          </p:cNvSpPr>
          <p:nvPr>
            <p:ph type="dt" sz="quarter" idx="4294967295"/>
          </p:nvPr>
        </p:nvSpPr>
        <p:spPr>
          <a:xfrm>
            <a:off x="914400" y="31282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039230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sz="2000" i="0" dirty="0">
                <a:solidFill>
                  <a:schemeClr val="tx1"/>
                </a:solidFill>
                <a:effectLst/>
              </a:rPr>
              <a:t>27 January 2022 FCC Open Commission Meeting; 10:30 am – 12:30 pm EST</a:t>
            </a:r>
            <a:r>
              <a:rPr lang="en-US" sz="2000" dirty="0">
                <a:solidFill>
                  <a:schemeClr val="tx1"/>
                </a:solidFill>
                <a:ea typeface="Times New Roman" panose="02020603050405020304" pitchFamily="18" charset="0"/>
              </a:rPr>
              <a:t>, one of the topics: </a:t>
            </a:r>
          </a:p>
          <a:p>
            <a:pPr>
              <a:buFont typeface="Arial" panose="020B0604020202020204" pitchFamily="34" charset="0"/>
              <a:buChar char="•"/>
            </a:pPr>
            <a:r>
              <a:rPr lang="en-US" sz="2000" b="0" i="0" dirty="0">
                <a:solidFill>
                  <a:schemeClr val="tx1"/>
                </a:solidFill>
                <a:effectLst/>
              </a:rPr>
              <a:t>Facilitating Better Use of 'White Space' Spectrum; </a:t>
            </a:r>
            <a:r>
              <a:rPr lang="en-US" sz="1600" b="0" i="0" dirty="0">
                <a:solidFill>
                  <a:srgbClr val="1D2B3E"/>
                </a:solidFill>
                <a:effectLst/>
                <a:hlinkClick r:id="rId2"/>
              </a:rPr>
              <a:t>https://www.fcc.gov/document/facilitating-better-use-white-space-spectrum</a:t>
            </a:r>
            <a:r>
              <a:rPr lang="en-US" altLang="en-US" sz="2000" dirty="0"/>
              <a:t> </a:t>
            </a:r>
          </a:p>
          <a:p>
            <a:pPr lvl="1">
              <a:buFont typeface="Arial" panose="020B0604020202020204" pitchFamily="34" charset="0"/>
              <a:buChar char="•"/>
            </a:pPr>
            <a:r>
              <a:rPr lang="en-US" altLang="en-US" sz="1800" dirty="0"/>
              <a:t>Much on the data base operation and working with wireless microphones.  	</a:t>
            </a:r>
          </a:p>
          <a:p>
            <a:pPr>
              <a:buFont typeface="Arial" panose="020B0604020202020204" pitchFamily="34" charset="0"/>
              <a:buChar char="•"/>
            </a:pPr>
            <a:r>
              <a:rPr lang="en-US" altLang="en-US" sz="2000" dirty="0"/>
              <a:t> </a:t>
            </a:r>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94</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266122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Last week, it was reported this committee is moving forward proposing test bench equipment certifications, while others are looking at using the cloud.</a:t>
            </a:r>
          </a:p>
          <a:p>
            <a:pPr>
              <a:buFont typeface="Arial" panose="020B0604020202020204" pitchFamily="34" charset="0"/>
              <a:buChar char="•"/>
            </a:pPr>
            <a:endParaRPr lang="en-US" sz="1800" dirty="0">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1323975" lvl="3">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r>
              <a:rPr lang="en-US" sz="1600" b="1" dirty="0">
                <a:solidFill>
                  <a:schemeClr val="tx1"/>
                </a:solidFill>
                <a:ea typeface="Calibri" panose="020F0502020204030204" pitchFamily="34" charset="0"/>
              </a:rPr>
              <a:t>General note: reported on </a:t>
            </a:r>
            <a:r>
              <a:rPr lang="en-GB" sz="1600" dirty="0">
                <a:solidFill>
                  <a:schemeClr val="tx1"/>
                </a:solidFill>
                <a:ea typeface="Calibri" panose="020F0502020204030204" pitchFamily="34" charset="0"/>
              </a:rPr>
              <a:t>16dec21: </a:t>
            </a:r>
            <a:r>
              <a:rPr lang="en-GB" sz="1600" b="1" dirty="0">
                <a:solidFill>
                  <a:schemeClr val="tx1"/>
                </a:solidFill>
                <a:ea typeface="Calibri" panose="020F0502020204030204" pitchFamily="34" charset="0"/>
              </a:rPr>
              <a:t>A </a:t>
            </a:r>
            <a:r>
              <a:rPr lang="en-GB" sz="1600" dirty="0">
                <a:solidFill>
                  <a:schemeClr val="tx1"/>
                </a:solidFill>
                <a:ea typeface="Calibri" panose="020F0502020204030204" pitchFamily="34" charset="0"/>
              </a:rPr>
              <a:t>public notice is expected in January about work needed on improving the ULS data.  </a:t>
            </a:r>
          </a:p>
          <a:p>
            <a:pPr marL="1323975" lvl="3">
              <a:spcBef>
                <a:spcPts val="0"/>
              </a:spcBef>
              <a:spcAft>
                <a:spcPts val="0"/>
              </a:spcAft>
              <a:buFont typeface="Arial" panose="020B0604020202020204" pitchFamily="34" charset="0"/>
              <a:buChar char="•"/>
            </a:pPr>
            <a:endParaRPr lang="en-US" b="1" dirty="0">
              <a:ea typeface="Calibri" panose="020F0502020204030204" pitchFamily="34" charset="0"/>
            </a:endParaRPr>
          </a:p>
          <a:p>
            <a:pPr marL="0" indent="0">
              <a:spcBef>
                <a:spcPts val="0"/>
              </a:spcBef>
            </a:pPr>
            <a:endParaRPr lang="en-US" altLang="en-US" sz="18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729452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fyi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475384"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22Feb22, 15:00et. </a:t>
            </a:r>
          </a:p>
          <a:p>
            <a:pPr lvl="2">
              <a:spcBef>
                <a:spcPts val="0"/>
              </a:spcBef>
              <a:buFont typeface="Arial" panose="020B0604020202020204" pitchFamily="34" charset="0"/>
              <a:buChar char="•"/>
            </a:pPr>
            <a:endParaRPr lang="en-US" sz="12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1800" dirty="0">
                <a:solidFill>
                  <a:srgbClr val="333333"/>
                </a:solidFill>
                <a:ea typeface="Times New Roman" panose="02020603050405020304" pitchFamily="18" charset="0"/>
              </a:rPr>
              <a:t>Problem statement</a:t>
            </a:r>
          </a:p>
          <a:p>
            <a:pPr marL="685800" lvl="1">
              <a:spcBef>
                <a:spcPts val="0"/>
              </a:spcBef>
              <a:spcAft>
                <a:spcPts val="0"/>
              </a:spcAft>
              <a:buFont typeface="Arial" panose="020B0604020202020204" pitchFamily="34" charset="0"/>
              <a:buChar char="•"/>
            </a:pPr>
            <a:r>
              <a:rPr lang="en-US" sz="1600" dirty="0">
                <a:ea typeface="Calibri" panose="020F0502020204030204" pitchFamily="34" charset="0"/>
              </a:rPr>
              <a:t>It is difficult for 802 wireless standards developers to quickly and </a:t>
            </a:r>
            <a:r>
              <a:rPr lang="en-US" sz="1600" dirty="0">
                <a:solidFill>
                  <a:schemeClr val="tx1"/>
                </a:solidFill>
                <a:ea typeface="Calibri" panose="020F0502020204030204" pitchFamily="34" charset="0"/>
              </a:rPr>
              <a:t>accurately identify all the frequency bands by the family of 802 wireless standards in a regularly maintained database. </a:t>
            </a:r>
          </a:p>
          <a:p>
            <a:pPr marL="685800" lvl="1">
              <a:spcBef>
                <a:spcPts val="0"/>
              </a:spcBef>
              <a:spcAft>
                <a:spcPts val="0"/>
              </a:spcAft>
              <a:buFont typeface="Arial" panose="020B0604020202020204" pitchFamily="34" charset="0"/>
              <a:buChar char="•"/>
            </a:pPr>
            <a:r>
              <a:rPr lang="en-US" sz="1600" dirty="0">
                <a:solidFill>
                  <a:schemeClr val="tx1"/>
                </a:solidFill>
                <a:ea typeface="Calibri" panose="020F0502020204030204" pitchFamily="34" charset="0"/>
              </a:rPr>
              <a:t>The primary application is to simplify identification of potential frequency bands for coexistence assessment</a:t>
            </a:r>
            <a:r>
              <a:rPr lang="en-US" sz="1600" dirty="0">
                <a:ea typeface="Calibri" panose="020F0502020204030204" pitchFamily="34" charset="0"/>
              </a:rPr>
              <a:t>.	</a:t>
            </a:r>
            <a:endParaRPr lang="en-US" sz="1600" dirty="0">
              <a:solidFill>
                <a:srgbClr val="333333"/>
              </a:solidFill>
              <a:ea typeface="Times New Roman" panose="02020603050405020304" pitchFamily="18" charset="0"/>
            </a:endParaRPr>
          </a:p>
          <a:p>
            <a:pPr marL="285750">
              <a:spcBef>
                <a:spcPts val="0"/>
              </a:spcBef>
              <a:spcAft>
                <a:spcPts val="0"/>
              </a:spcAft>
              <a:buFont typeface="Arial" panose="020B0604020202020204" pitchFamily="34" charset="0"/>
              <a:buChar char="•"/>
            </a:pPr>
            <a:r>
              <a:rPr lang="en-US" sz="1800" dirty="0">
                <a:solidFill>
                  <a:srgbClr val="333333"/>
                </a:solidFill>
                <a:ea typeface="Times New Roman" panose="02020603050405020304" pitchFamily="18" charset="0"/>
              </a:rPr>
              <a:t>Initial Audiences: </a:t>
            </a:r>
          </a:p>
          <a:p>
            <a:pPr marL="685800" lvl="1">
              <a:spcBef>
                <a:spcPts val="0"/>
              </a:spcBef>
              <a:spcAft>
                <a:spcPts val="0"/>
              </a:spcAft>
              <a:buFont typeface="Arial" panose="020B0604020202020204" pitchFamily="34" charset="0"/>
              <a:buChar char="•"/>
            </a:pPr>
            <a:r>
              <a:rPr lang="en-US" sz="1600" dirty="0">
                <a:solidFill>
                  <a:srgbClr val="333333"/>
                </a:solidFill>
                <a:ea typeface="Calibri" panose="020F0502020204030204" pitchFamily="34" charset="0"/>
              </a:rPr>
              <a:t>1) </a:t>
            </a:r>
            <a:r>
              <a:rPr lang="en-US" sz="1600" dirty="0">
                <a:ea typeface="Calibri" panose="020F0502020204030204" pitchFamily="34" charset="0"/>
              </a:rPr>
              <a:t>802 wireless standards developers &amp; 2) 802.19 wireless coexistence working group</a:t>
            </a:r>
          </a:p>
          <a:p>
            <a:pPr>
              <a:spcBef>
                <a:spcPts val="0"/>
              </a:spcBef>
              <a:buFont typeface="Arial" panose="020B0604020202020204" pitchFamily="34" charset="0"/>
              <a:buChar char="•"/>
            </a:pPr>
            <a:endParaRPr lang="en-US" sz="1600" dirty="0">
              <a:solidFill>
                <a:schemeClr val="tx1"/>
              </a:solidFill>
              <a:ea typeface="Times New Roman" panose="02020603050405020304" pitchFamily="18" charset="0"/>
            </a:endParaRPr>
          </a:p>
          <a:p>
            <a:pPr>
              <a:spcBef>
                <a:spcPts val="0"/>
              </a:spcBef>
              <a:buFont typeface="Arial" panose="020B0604020202020204" pitchFamily="34" charset="0"/>
              <a:buChar char="•"/>
            </a:pPr>
            <a:r>
              <a:rPr lang="en-US" sz="1800" u="sng" dirty="0">
                <a:solidFill>
                  <a:schemeClr val="tx1"/>
                </a:solidFill>
                <a:ea typeface="Times New Roman" panose="02020603050405020304" pitchFamily="18" charset="0"/>
              </a:rPr>
              <a:t>The spreadsheet is going, always look for latest:</a:t>
            </a:r>
          </a:p>
          <a:p>
            <a:pPr lvl="1">
              <a:spcBef>
                <a:spcPts val="0"/>
              </a:spcBef>
              <a:buFont typeface="Arial" panose="020B0604020202020204" pitchFamily="34" charset="0"/>
              <a:buChar char="•"/>
            </a:pPr>
            <a:r>
              <a:rPr lang="en-US" sz="1800" dirty="0">
                <a:solidFill>
                  <a:srgbClr val="0070C0"/>
                </a:solidFill>
                <a:ea typeface="Times New Roman" panose="02020603050405020304" pitchFamily="18" charset="0"/>
                <a:hlinkClick r:id="rId2"/>
              </a:rPr>
              <a:t>https://mentor.ieee.org/802.18/dcn/21/18-21-0036-10-0000-frequency-table-template.xlsx</a:t>
            </a:r>
            <a:endParaRPr lang="en-US" sz="18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altLang="en-US" sz="1600" dirty="0"/>
              <a:t>Will share the current table and some of the basics. </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1800" dirty="0">
                <a:ea typeface="Calibri" panose="020F0502020204030204" pitchFamily="34" charset="0"/>
              </a:rPr>
              <a:t>From ad hoc call on 11jan22</a:t>
            </a:r>
          </a:p>
          <a:p>
            <a:pPr lvl="1">
              <a:spcBef>
                <a:spcPts val="0"/>
              </a:spcBef>
              <a:buFont typeface="Arial" panose="020B0604020202020204" pitchFamily="34" charset="0"/>
              <a:buChar char="•"/>
            </a:pPr>
            <a:r>
              <a:rPr lang="en-US" sz="1600" dirty="0">
                <a:solidFill>
                  <a:srgbClr val="333333"/>
                </a:solidFill>
                <a:ea typeface="Times New Roman" panose="02020603050405020304" pitchFamily="18" charset="0"/>
              </a:rPr>
              <a:t>Moving forward will copy into a new 2022 document rev0 (22/0009r00) and are working on a process to get comment collection on the spreadsheet from other IEEE 802 members. </a:t>
            </a:r>
          </a:p>
          <a:p>
            <a:pPr>
              <a:spcBef>
                <a:spcPts val="0"/>
              </a:spcBef>
              <a:buFont typeface="Arial" panose="020B0604020202020204" pitchFamily="34" charset="0"/>
              <a:buChar char="•"/>
            </a:pPr>
            <a:endParaRPr lang="en-US" altLang="en-US" sz="22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14jan22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96</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28454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1200150" lvl="3" indent="-342900">
              <a:spcBef>
                <a:spcPts val="600"/>
              </a:spcBef>
              <a:buFont typeface="Arial" panose="020B0604020202020204" pitchFamily="34" charset="0"/>
              <a:buChar char="•"/>
              <a:defRPr/>
            </a:pPr>
            <a:r>
              <a:rPr lang="en-US" dirty="0">
                <a:cs typeface="+mn-cs"/>
              </a:rPr>
              <a:t>Will do an </a:t>
            </a:r>
            <a:r>
              <a:rPr lang="en-US" dirty="0" err="1">
                <a:cs typeface="+mn-cs"/>
              </a:rPr>
              <a:t>epoll</a:t>
            </a:r>
            <a:r>
              <a:rPr lang="en-US" dirty="0">
                <a:cs typeface="+mn-cs"/>
              </a:rPr>
              <a:t> about May’s wireless on how to hold the meeting, electronic, mixed-mode or in-person. </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914401" y="304800"/>
            <a:ext cx="2655888" cy="273050"/>
          </a:xfrm>
        </p:spPr>
        <p:txBody>
          <a:bodyPr/>
          <a:lstStyle/>
          <a:p>
            <a:r>
              <a:rPr lang="en-US"/>
              <a:t>17jan22</a:t>
            </a:r>
            <a:endParaRPr lang="en-GB" dirty="0"/>
          </a:p>
        </p:txBody>
      </p:sp>
    </p:spTree>
    <p:extLst>
      <p:ext uri="{BB962C8B-B14F-4D97-AF65-F5344CB8AC3E}">
        <p14:creationId xmlns:p14="http://schemas.microsoft.com/office/powerpoint/2010/main" val="61776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tr-TR" dirty="0" err="1"/>
              <a:t>January</a:t>
            </a:r>
            <a:r>
              <a:rPr lang="en-US" dirty="0"/>
              <a:t> 202</a:t>
            </a:r>
            <a:r>
              <a:rPr lang="tr-TR" dirty="0"/>
              <a:t>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US" dirty="0" err="1"/>
              <a:t>Tuncer</a:t>
            </a:r>
            <a:r>
              <a:rPr lang="en-US" dirty="0"/>
              <a:t> </a:t>
            </a:r>
            <a:r>
              <a:rPr lang="en-US" dirty="0" err="1"/>
              <a:t>Baykas</a:t>
            </a:r>
            <a:r>
              <a:rPr lang="en-US" dirty="0"/>
              <a:t>, Kadir Has Uni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January</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01</a:t>
            </a:r>
            <a:r>
              <a:rPr lang="en-GB" sz="2000" b="0" dirty="0"/>
              <a:t>-</a:t>
            </a:r>
            <a:r>
              <a:rPr lang="tr-TR" sz="2000" b="0" dirty="0"/>
              <a:t>17</a:t>
            </a:r>
            <a:endParaRPr lang="en-GB" sz="2000" b="0" dirty="0"/>
          </a:p>
        </p:txBody>
      </p:sp>
      <p:graphicFrame>
        <p:nvGraphicFramePr>
          <p:cNvPr id="3075" name="Object 3"/>
          <p:cNvGraphicFramePr>
            <a:graphicFrameLocks noChangeAspect="1"/>
          </p:cNvGraphicFramePr>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7427"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https://touchpoint.eventsair.com/ieee-802-wireless-interim-session-jan-2022</a:t>
            </a:r>
            <a:r>
              <a:rPr lang="en-US" sz="2250" dirty="0"/>
              <a:t> </a:t>
            </a:r>
          </a:p>
          <a:p>
            <a:pPr marL="0" indent="0"/>
            <a:endParaRPr lang="en-US" sz="2250" dirty="0"/>
          </a:p>
        </p:txBody>
      </p:sp>
      <p:sp>
        <p:nvSpPr>
          <p:cNvPr id="4" name="Slide Number Placeholder 3">
            <a:extLst>
              <a:ext uri="{FF2B5EF4-FFF2-40B4-BE49-F238E27FC236}">
                <a16:creationId xmlns:a16="http://schemas.microsoft.com/office/drawing/2014/main" id="{2C537CCC-8FB5-4F27-AC4E-962FFED733D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E2B514E8-9761-4914-A937-BB3DB1C36118}"/>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72864290-A4C6-4106-A19E-D421B37B52F1}"/>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68401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4608</TotalTime>
  <Words>12835</Words>
  <Application>Microsoft Office PowerPoint</Application>
  <PresentationFormat>Widescreen</PresentationFormat>
  <Paragraphs>2012</Paragraphs>
  <Slides>130</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0" baseType="lpstr">
      <vt:lpstr>微软雅黑</vt:lpstr>
      <vt:lpstr>Arial</vt:lpstr>
      <vt:lpstr>Arial Black</vt:lpstr>
      <vt:lpstr>Calibri</vt:lpstr>
      <vt:lpstr>Garamond</vt:lpstr>
      <vt:lpstr>Times</vt:lpstr>
      <vt:lpstr>Times New Roman</vt:lpstr>
      <vt:lpstr>Office Theme</vt:lpstr>
      <vt:lpstr>Document</vt:lpstr>
      <vt:lpstr>Dokument</vt:lpstr>
      <vt:lpstr>802.11 WG January 2022 Session Report</vt:lpstr>
      <vt:lpstr>Abstract</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subgroup (January interim session)</vt:lpstr>
      <vt:lpstr>Closing Reports</vt:lpstr>
      <vt:lpstr>802.11 WG Editor’s Meeting (January 2022)</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Jan 2022 (virtual) closing report</vt:lpstr>
      <vt:lpstr>IEEE 802.11 Coexistence SC achieved its goals as a discussion forum for coexistence issues</vt:lpstr>
      <vt:lpstr>IEEE 802.11 Coexistence SC will continue promoting good coexistence in Mar 2022</vt:lpstr>
      <vt:lpstr>PAR Review SC</vt:lpstr>
      <vt:lpstr>WNG SC Closing Report</vt:lpstr>
      <vt:lpstr>Abstract</vt:lpstr>
      <vt:lpstr>PowerPoint Presentation</vt:lpstr>
      <vt:lpstr>IEEE 802 JTC1 Standing Committee January 2022 (virtual) closing report</vt:lpstr>
      <vt:lpstr>The IEEE 802 JTC1 SC reviewed the PSDO process status, including IPR issues holding up 802.11ax/ay/ba </vt:lpstr>
      <vt:lpstr>The SC discussed a possible LS to SC6/WG1 in relation to an PWI on Deterministic Wireless Industrial Network</vt:lpstr>
      <vt:lpstr>Consensus has been achieved on a LS in relation to an PWI on Deterministic Wireless Industrial Network </vt:lpstr>
      <vt:lpstr>The IEEE 802.11 WG  are requested to approve the proposed LS to ISO/IEC JTC1/SC6/WG1</vt:lpstr>
      <vt:lpstr>The IEEE 802 JTC1 SC will undertake its usual work at its virtual meeting in March 2022</vt:lpstr>
      <vt:lpstr>REVme Closing Report – January 2022</vt:lpstr>
      <vt:lpstr>Work Completed</vt:lpstr>
      <vt:lpstr>Updated Timeline</vt:lpstr>
      <vt:lpstr>Plans for March</vt:lpstr>
      <vt:lpstr>TGaz Next Generation Positioning  January Electronic Meeting Closing Report</vt:lpstr>
      <vt:lpstr>Abstract</vt:lpstr>
      <vt:lpstr>Jan. Progress and Targets Towards the March Meeting</vt:lpstr>
      <vt:lpstr>Timeline – TG progress update past the Jan. meeting</vt:lpstr>
      <vt:lpstr>Scheduled telecons</vt:lpstr>
      <vt:lpstr>Light Communications Task Group (TGbb)  January 2022 Closing Report</vt:lpstr>
      <vt:lpstr>Abstract</vt:lpstr>
      <vt:lpstr>TGbb activities at the January 2022 meeting</vt:lpstr>
      <vt:lpstr>TGbb moving forward</vt:lpstr>
      <vt:lpstr>TGbc Closing Report</vt:lpstr>
      <vt:lpstr>Abstract</vt:lpstr>
      <vt:lpstr>Meeting Goals &amp; Accomplishments of the week</vt:lpstr>
      <vt:lpstr>Plans for Next Meeting &amp; Upcoming Telcos</vt:lpstr>
      <vt:lpstr>TGbc schedule (updated)</vt:lpstr>
      <vt:lpstr>References</vt:lpstr>
      <vt:lpstr>IEEE 802.11 Interim Week Jan 2022 IEEE 802.11 TGbd Closing Report</vt:lpstr>
      <vt:lpstr>TGbd’s Progress during this interim week</vt:lpstr>
      <vt:lpstr>TGbd Progress Documents</vt:lpstr>
      <vt:lpstr>Motion #1 (approval of Comment Resolutions)</vt:lpstr>
      <vt:lpstr>TGbd Timeline (no change)  </vt:lpstr>
      <vt:lpstr>IEEE 802.11 TGbd TC Plan</vt:lpstr>
      <vt:lpstr>TGbe January 2022 Closing Report</vt:lpstr>
      <vt:lpstr>TGbe (Extremely High Throughput)</vt:lpstr>
      <vt:lpstr>Teleconference Plan</vt:lpstr>
      <vt:lpstr>Timeline</vt:lpstr>
      <vt:lpstr>Task Group BF January 2022 Closing Report</vt:lpstr>
      <vt:lpstr>Abstract</vt:lpstr>
      <vt:lpstr>TGbf (WLAN Sensing) – January 2022 </vt:lpstr>
      <vt:lpstr>TGbf Timeline (Updated)</vt:lpstr>
      <vt:lpstr>Teleconference Schedule</vt:lpstr>
      <vt:lpstr>TGbh Closing Report </vt:lpstr>
      <vt:lpstr>Abstract</vt:lpstr>
      <vt:lpstr>Work Completed</vt:lpstr>
      <vt:lpstr>Next steps</vt:lpstr>
      <vt:lpstr>Timeline</vt:lpstr>
      <vt:lpstr>Teleconference(s)</vt:lpstr>
      <vt:lpstr>March 2022 Plans</vt:lpstr>
      <vt:lpstr>TGbi Closing Report</vt:lpstr>
      <vt:lpstr>IEEE 802.11 TGbi – January 2022</vt:lpstr>
      <vt:lpstr>Timeline</vt:lpstr>
      <vt:lpstr>ITU AHG Closing Report for January 2022 Interim</vt:lpstr>
      <vt:lpstr>PowerPoint Presentation</vt:lpstr>
      <vt:lpstr>Internal Liaisons</vt:lpstr>
      <vt:lpstr>802 Technical Plenary Liaison Report</vt:lpstr>
      <vt:lpstr>802 Technical Plenaries</vt:lpstr>
      <vt:lpstr>Stated goals</vt:lpstr>
      <vt:lpstr>Major Topics</vt:lpstr>
      <vt:lpstr>Next steps</vt:lpstr>
      <vt:lpstr>802.15 </vt:lpstr>
      <vt:lpstr>IEEE 802.18 RR-TAG Electronic Wireless Interim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General Discussion Items</vt:lpstr>
      <vt:lpstr>General Discussion Items – ongoing fyi – will find out what is the latest</vt:lpstr>
      <vt:lpstr>General Discussion Items – ongoing fyi –  IEEE 802 Wireless Standards Table of Frequency Ranges</vt:lpstr>
      <vt:lpstr>PowerPoint Presentation</vt:lpstr>
      <vt:lpstr>January 2022 802.19 Liaison Report</vt:lpstr>
      <vt:lpstr>Voters and Voting Rights</vt:lpstr>
      <vt:lpstr>Coexistence Assessment Documents</vt:lpstr>
      <vt:lpstr>March 2022 Working Group Elections</vt:lpstr>
      <vt:lpstr>ePolls Regarding the May Wireless Interim</vt:lpstr>
      <vt:lpstr>IEEE 802 Frequency Tables – Activity</vt:lpstr>
      <vt:lpstr>Schedule</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113 March 19-25,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176</cp:revision>
  <cp:lastPrinted>1601-01-01T00:00:00Z</cp:lastPrinted>
  <dcterms:created xsi:type="dcterms:W3CDTF">2018-05-10T15:59:06Z</dcterms:created>
  <dcterms:modified xsi:type="dcterms:W3CDTF">2022-01-25T15:56:10Z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