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7"/>
  </p:notesMasterIdLst>
  <p:handoutMasterIdLst>
    <p:handoutMasterId r:id="rId78"/>
  </p:handoutMasterIdLst>
  <p:sldIdLst>
    <p:sldId id="256" r:id="rId2"/>
    <p:sldId id="265" r:id="rId3"/>
    <p:sldId id="257" r:id="rId4"/>
    <p:sldId id="2366" r:id="rId5"/>
    <p:sldId id="2367" r:id="rId6"/>
    <p:sldId id="591"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691" r:id="rId24"/>
    <p:sldId id="569" r:id="rId25"/>
    <p:sldId id="345" r:id="rId26"/>
    <p:sldId id="690" r:id="rId27"/>
    <p:sldId id="694" r:id="rId28"/>
    <p:sldId id="693" r:id="rId29"/>
    <p:sldId id="2368" r:id="rId30"/>
    <p:sldId id="679" r:id="rId31"/>
    <p:sldId id="680" r:id="rId32"/>
    <p:sldId id="686" r:id="rId33"/>
    <p:sldId id="2369" r:id="rId34"/>
    <p:sldId id="687" r:id="rId35"/>
    <p:sldId id="688" r:id="rId36"/>
    <p:sldId id="2405" r:id="rId37"/>
    <p:sldId id="2406" r:id="rId38"/>
    <p:sldId id="2407" r:id="rId39"/>
    <p:sldId id="2408" r:id="rId40"/>
    <p:sldId id="2391" r:id="rId41"/>
    <p:sldId id="2401" r:id="rId42"/>
    <p:sldId id="2392" r:id="rId43"/>
    <p:sldId id="2409" r:id="rId44"/>
    <p:sldId id="2410" r:id="rId45"/>
    <p:sldId id="2370" r:id="rId46"/>
    <p:sldId id="2402" r:id="rId47"/>
    <p:sldId id="2403" r:id="rId48"/>
    <p:sldId id="2400" r:id="rId49"/>
    <p:sldId id="2404" r:id="rId50"/>
    <p:sldId id="696" r:id="rId51"/>
    <p:sldId id="709" r:id="rId52"/>
    <p:sldId id="2411" r:id="rId53"/>
    <p:sldId id="2412" r:id="rId54"/>
    <p:sldId id="2413" r:id="rId55"/>
    <p:sldId id="2415" r:id="rId56"/>
    <p:sldId id="2414" r:id="rId57"/>
    <p:sldId id="2416" r:id="rId58"/>
    <p:sldId id="2417" r:id="rId59"/>
    <p:sldId id="2418" r:id="rId60"/>
    <p:sldId id="2419" r:id="rId61"/>
    <p:sldId id="2420" r:id="rId62"/>
    <p:sldId id="2421" r:id="rId63"/>
    <p:sldId id="2422" r:id="rId64"/>
    <p:sldId id="2423" r:id="rId65"/>
    <p:sldId id="2424" r:id="rId66"/>
    <p:sldId id="315" r:id="rId67"/>
    <p:sldId id="312" r:id="rId68"/>
    <p:sldId id="318" r:id="rId69"/>
    <p:sldId id="472" r:id="rId70"/>
    <p:sldId id="473" r:id="rId71"/>
    <p:sldId id="474" r:id="rId72"/>
    <p:sldId id="480" r:id="rId73"/>
    <p:sldId id="259" r:id="rId74"/>
    <p:sldId id="260" r:id="rId75"/>
    <p:sldId id="261" r:id="rId7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591"/>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Jan. 17 - Jan. IEEE electronic meeting" id="{DE843586-E506-4D30-A655-52B441F0114A}">
          <p14:sldIdLst>
            <p14:sldId id="690"/>
            <p14:sldId id="694"/>
            <p14:sldId id="693"/>
            <p14:sldId id="2368"/>
            <p14:sldId id="679"/>
            <p14:sldId id="680"/>
          </p14:sldIdLst>
        </p14:section>
        <p14:section name="Jan. 20th - Jan. IEEE electronic meeting" id="{347EDFAB-725B-4685-8406-804F1F654820}">
          <p14:sldIdLst>
            <p14:sldId id="686"/>
            <p14:sldId id="2369"/>
            <p14:sldId id="687"/>
            <p14:sldId id="688"/>
          </p14:sldIdLst>
        </p14:section>
        <p14:section name="Jan. 24th - Jan. IEEE electronic meeting" id="{0AD43289-B43F-47F1-8F81-0E941BD8A437}">
          <p14:sldIdLst>
            <p14:sldId id="2405"/>
            <p14:sldId id="2406"/>
            <p14:sldId id="2407"/>
            <p14:sldId id="2408"/>
            <p14:sldId id="2391"/>
            <p14:sldId id="2401"/>
            <p14:sldId id="2392"/>
            <p14:sldId id="2409"/>
            <p14:sldId id="2410"/>
          </p14:sldIdLst>
        </p14:section>
        <p14:section name="Feb. 3rd CRC Telecon" id="{27C749A6-D966-443A-BFA0-97B3ACF66298}">
          <p14:sldIdLst>
            <p14:sldId id="2370"/>
            <p14:sldId id="2402"/>
            <p14:sldId id="2403"/>
            <p14:sldId id="2400"/>
            <p14:sldId id="2404"/>
            <p14:sldId id="696"/>
            <p14:sldId id="709"/>
          </p14:sldIdLst>
        </p14:section>
        <p14:section name="Feb. 9th CRC Telecon" id="{C5872A59-D1CD-412F-BAB2-F3A98BCD716C}">
          <p14:sldIdLst>
            <p14:sldId id="2411"/>
            <p14:sldId id="2412"/>
            <p14:sldId id="2413"/>
            <p14:sldId id="2415"/>
            <p14:sldId id="2414"/>
            <p14:sldId id="2416"/>
            <p14:sldId id="2417"/>
          </p14:sldIdLst>
        </p14:section>
        <p14:section name="Feb. 16th CRC Telecon" id="{87A9E3E6-DEC2-4CB7-918A-75B8332A95B4}">
          <p14:sldIdLst>
            <p14:sldId id="2418"/>
            <p14:sldId id="2419"/>
            <p14:sldId id="2420"/>
            <p14:sldId id="2421"/>
            <p14:sldId id="2422"/>
            <p14:sldId id="2423"/>
            <p14:sldId id="2424"/>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B9D5D3-FDB0-43CE-B46C-D6E6CAD89C08}" v="1" dt="2022-02-15T22:03:54.455"/>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91" autoAdjust="0"/>
    <p:restoredTop sz="96807" autoAdjust="0"/>
  </p:normalViewPr>
  <p:slideViewPr>
    <p:cSldViewPr>
      <p:cViewPr varScale="1">
        <p:scale>
          <a:sx n="110" d="100"/>
          <a:sy n="110" d="100"/>
        </p:scale>
        <p:origin x="888"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microsoft.com/office/2015/10/relationships/revisionInfo" Target="revisionInfo.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D3B9D5D3-FDB0-43CE-B46C-D6E6CAD89C08}"/>
    <pc:docChg chg="undo custSel addSld modSld modMainMaster modSection">
      <pc:chgData name="Segev, Jonathan" userId="7c67a1b0-8725-4553-8055-0888dbcaef94" providerId="ADAL" clId="{D3B9D5D3-FDB0-43CE-B46C-D6E6CAD89C08}" dt="2022-02-15T22:11:57.777" v="131" actId="20577"/>
      <pc:docMkLst>
        <pc:docMk/>
      </pc:docMkLst>
      <pc:sldChg chg="modSp add mod">
        <pc:chgData name="Segev, Jonathan" userId="7c67a1b0-8725-4553-8055-0888dbcaef94" providerId="ADAL" clId="{D3B9D5D3-FDB0-43CE-B46C-D6E6CAD89C08}" dt="2022-02-15T22:11:57.777" v="131" actId="20577"/>
        <pc:sldMkLst>
          <pc:docMk/>
          <pc:sldMk cId="426245390" sldId="2418"/>
        </pc:sldMkLst>
        <pc:spChg chg="mod">
          <ac:chgData name="Segev, Jonathan" userId="7c67a1b0-8725-4553-8055-0888dbcaef94" providerId="ADAL" clId="{D3B9D5D3-FDB0-43CE-B46C-D6E6CAD89C08}" dt="2022-02-15T22:04:10.046" v="7" actId="20577"/>
          <ac:spMkLst>
            <pc:docMk/>
            <pc:sldMk cId="426245390" sldId="2418"/>
            <ac:spMk id="2" creationId="{00000000-0000-0000-0000-000000000000}"/>
          </ac:spMkLst>
        </pc:spChg>
        <pc:spChg chg="mod">
          <ac:chgData name="Segev, Jonathan" userId="7c67a1b0-8725-4553-8055-0888dbcaef94" providerId="ADAL" clId="{D3B9D5D3-FDB0-43CE-B46C-D6E6CAD89C08}" dt="2022-02-15T22:11:57.777" v="131" actId="20577"/>
          <ac:spMkLst>
            <pc:docMk/>
            <pc:sldMk cId="426245390" sldId="2418"/>
            <ac:spMk id="3" creationId="{00000000-0000-0000-0000-000000000000}"/>
          </ac:spMkLst>
        </pc:spChg>
      </pc:sldChg>
      <pc:sldChg chg="modSp add mod">
        <pc:chgData name="Segev, Jonathan" userId="7c67a1b0-8725-4553-8055-0888dbcaef94" providerId="ADAL" clId="{D3B9D5D3-FDB0-43CE-B46C-D6E6CAD89C08}" dt="2022-02-15T22:05:21.087" v="87" actId="6549"/>
        <pc:sldMkLst>
          <pc:docMk/>
          <pc:sldMk cId="3334532205" sldId="2419"/>
        </pc:sldMkLst>
        <pc:graphicFrameChg chg="modGraphic">
          <ac:chgData name="Segev, Jonathan" userId="7c67a1b0-8725-4553-8055-0888dbcaef94" providerId="ADAL" clId="{D3B9D5D3-FDB0-43CE-B46C-D6E6CAD89C08}" dt="2022-02-15T22:05:21.087" v="87" actId="6549"/>
          <ac:graphicFrameMkLst>
            <pc:docMk/>
            <pc:sldMk cId="3334532205" sldId="2419"/>
            <ac:graphicFrameMk id="7" creationId="{00000000-0000-0000-0000-000000000000}"/>
          </ac:graphicFrameMkLst>
        </pc:graphicFrameChg>
      </pc:sldChg>
      <pc:sldChg chg="add">
        <pc:chgData name="Segev, Jonathan" userId="7c67a1b0-8725-4553-8055-0888dbcaef94" providerId="ADAL" clId="{D3B9D5D3-FDB0-43CE-B46C-D6E6CAD89C08}" dt="2022-02-15T22:03:54.455" v="3"/>
        <pc:sldMkLst>
          <pc:docMk/>
          <pc:sldMk cId="3376510709" sldId="2420"/>
        </pc:sldMkLst>
      </pc:sldChg>
      <pc:sldChg chg="add">
        <pc:chgData name="Segev, Jonathan" userId="7c67a1b0-8725-4553-8055-0888dbcaef94" providerId="ADAL" clId="{D3B9D5D3-FDB0-43CE-B46C-D6E6CAD89C08}" dt="2022-02-15T22:03:54.455" v="3"/>
        <pc:sldMkLst>
          <pc:docMk/>
          <pc:sldMk cId="3166496090" sldId="2421"/>
        </pc:sldMkLst>
      </pc:sldChg>
      <pc:sldChg chg="add">
        <pc:chgData name="Segev, Jonathan" userId="7c67a1b0-8725-4553-8055-0888dbcaef94" providerId="ADAL" clId="{D3B9D5D3-FDB0-43CE-B46C-D6E6CAD89C08}" dt="2022-02-15T22:03:54.455" v="3"/>
        <pc:sldMkLst>
          <pc:docMk/>
          <pc:sldMk cId="2683676843" sldId="2422"/>
        </pc:sldMkLst>
      </pc:sldChg>
      <pc:sldChg chg="add">
        <pc:chgData name="Segev, Jonathan" userId="7c67a1b0-8725-4553-8055-0888dbcaef94" providerId="ADAL" clId="{D3B9D5D3-FDB0-43CE-B46C-D6E6CAD89C08}" dt="2022-02-15T22:03:54.455" v="3"/>
        <pc:sldMkLst>
          <pc:docMk/>
          <pc:sldMk cId="2283156018" sldId="2423"/>
        </pc:sldMkLst>
      </pc:sldChg>
      <pc:sldChg chg="add">
        <pc:chgData name="Segev, Jonathan" userId="7c67a1b0-8725-4553-8055-0888dbcaef94" providerId="ADAL" clId="{D3B9D5D3-FDB0-43CE-B46C-D6E6CAD89C08}" dt="2022-02-15T22:03:54.455" v="3"/>
        <pc:sldMkLst>
          <pc:docMk/>
          <pc:sldMk cId="2663492804" sldId="2424"/>
        </pc:sldMkLst>
      </pc:sldChg>
      <pc:sldMasterChg chg="modSp mod">
        <pc:chgData name="Segev, Jonathan" userId="7c67a1b0-8725-4553-8055-0888dbcaef94" providerId="ADAL" clId="{D3B9D5D3-FDB0-43CE-B46C-D6E6CAD89C08}" dt="2022-02-15T22:02:41.171" v="2" actId="6549"/>
        <pc:sldMasterMkLst>
          <pc:docMk/>
          <pc:sldMasterMk cId="0" sldId="2147483648"/>
        </pc:sldMasterMkLst>
        <pc:spChg chg="mod">
          <ac:chgData name="Segev, Jonathan" userId="7c67a1b0-8725-4553-8055-0888dbcaef94" providerId="ADAL" clId="{D3B9D5D3-FDB0-43CE-B46C-D6E6CAD89C08}" dt="2022-02-15T22:02:41.171" v="2" actId="6549"/>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B963-48A0-BA67-1ED97AE78551}"/>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44</c:v>
                </c:pt>
                <c:pt idx="1">
                  <c:v>0</c:v>
                </c:pt>
                <c:pt idx="2">
                  <c:v>0</c:v>
                </c:pt>
              </c:numCache>
            </c:numRef>
          </c:val>
          <c:extLst>
            <c:ext xmlns:c16="http://schemas.microsoft.com/office/drawing/2014/chart" uri="{C3380CC4-5D6E-409C-BE32-E72D297353CC}">
              <c16:uniqueId val="{00000001-B963-48A0-BA67-1ED97AE78551}"/>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2/15/2022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46</a:t>
            </a:fld>
            <a:endParaRPr lang="en-US"/>
          </a:p>
        </p:txBody>
      </p:sp>
    </p:spTree>
    <p:extLst>
      <p:ext uri="{BB962C8B-B14F-4D97-AF65-F5344CB8AC3E}">
        <p14:creationId xmlns:p14="http://schemas.microsoft.com/office/powerpoint/2010/main" val="24181997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20312647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53</a:t>
            </a:fld>
            <a:endParaRPr lang="en-US"/>
          </a:p>
        </p:txBody>
      </p:sp>
    </p:spTree>
    <p:extLst>
      <p:ext uri="{BB962C8B-B14F-4D97-AF65-F5344CB8AC3E}">
        <p14:creationId xmlns:p14="http://schemas.microsoft.com/office/powerpoint/2010/main" val="22016458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55</a:t>
            </a:fld>
            <a:endParaRPr lang="en-US"/>
          </a:p>
        </p:txBody>
      </p:sp>
    </p:spTree>
    <p:extLst>
      <p:ext uri="{BB962C8B-B14F-4D97-AF65-F5344CB8AC3E}">
        <p14:creationId xmlns:p14="http://schemas.microsoft.com/office/powerpoint/2010/main" val="21014058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60</a:t>
            </a:fld>
            <a:endParaRPr lang="en-US"/>
          </a:p>
        </p:txBody>
      </p:sp>
    </p:spTree>
    <p:extLst>
      <p:ext uri="{BB962C8B-B14F-4D97-AF65-F5344CB8AC3E}">
        <p14:creationId xmlns:p14="http://schemas.microsoft.com/office/powerpoint/2010/main" val="10587855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62</a:t>
            </a:fld>
            <a:endParaRPr lang="en-US"/>
          </a:p>
        </p:txBody>
      </p:sp>
    </p:spTree>
    <p:extLst>
      <p:ext uri="{BB962C8B-B14F-4D97-AF65-F5344CB8AC3E}">
        <p14:creationId xmlns:p14="http://schemas.microsoft.com/office/powerpoint/2010/main" val="1921470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527943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37</a:t>
            </a:fld>
            <a:endParaRPr lang="en-US"/>
          </a:p>
        </p:txBody>
      </p:sp>
    </p:spTree>
    <p:extLst>
      <p:ext uri="{BB962C8B-B14F-4D97-AF65-F5344CB8AC3E}">
        <p14:creationId xmlns:p14="http://schemas.microsoft.com/office/powerpoint/2010/main" val="2418199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802.11-21/1945r10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January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a:t>
            </a:r>
            <a:r>
              <a:rPr lang="en-US" sz="2000" b="0" dirty="0"/>
              <a:t>2</a:t>
            </a:r>
            <a:r>
              <a:rPr lang="en-GB" sz="2000" b="0" dirty="0"/>
              <a:t>-09</a:t>
            </a:r>
          </a:p>
        </p:txBody>
      </p:sp>
      <p:sp>
        <p:nvSpPr>
          <p:cNvPr id="6" name="Date Placeholder 3"/>
          <p:cNvSpPr>
            <a:spLocks noGrp="1"/>
          </p:cNvSpPr>
          <p:nvPr>
            <p:ph type="dt" idx="10"/>
          </p:nvPr>
        </p:nvSpPr>
        <p:spPr/>
        <p:txBody>
          <a:bodyPr/>
          <a:lstStyle/>
          <a:p>
            <a:r>
              <a:rPr lang="en-US"/>
              <a:t>Feb.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January Electronic Meeting Agenda </a:t>
            </a:r>
          </a:p>
          <a:p>
            <a:pPr algn="ctr">
              <a:lnSpc>
                <a:spcPct val="90000"/>
              </a:lnSpc>
              <a:buFontTx/>
              <a:buNone/>
            </a:pPr>
            <a:r>
              <a:rPr lang="en-US" altLang="en-US" sz="3600" dirty="0">
                <a:cs typeface="Times New Roman" panose="02020603050405020304" pitchFamily="18" charset="0"/>
              </a:rPr>
              <a:t>And telecons meetings running between January 2022 and March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Feb. 2022</a:t>
            </a:r>
          </a:p>
        </p:txBody>
      </p:sp>
    </p:spTree>
    <p:extLst>
      <p:ext uri="{BB962C8B-B14F-4D97-AF65-F5344CB8AC3E}">
        <p14:creationId xmlns:p14="http://schemas.microsoft.com/office/powerpoint/2010/main" val="92592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Jan.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Review SA1 CR status</a:t>
            </a:r>
          </a:p>
          <a:p>
            <a:pPr algn="just">
              <a:spcBef>
                <a:spcPct val="20000"/>
              </a:spcBef>
              <a:buFontTx/>
              <a:buChar char="•"/>
            </a:pPr>
            <a:r>
              <a:rPr lang="en-US" altLang="en-US" sz="1800" b="0" kern="0" dirty="0"/>
              <a:t>Review submissions – as time permits.</a:t>
            </a:r>
          </a:p>
          <a:p>
            <a:pPr algn="just">
              <a:spcBef>
                <a:spcPct val="20000"/>
              </a:spcBef>
              <a:buFontTx/>
              <a:buChar char="•"/>
            </a:pPr>
            <a:r>
              <a:rPr lang="en-US" altLang="en-US" sz="1800" b="0" dirty="0"/>
              <a:t>Perform group CR – as time permits.</a:t>
            </a:r>
            <a:endParaRPr lang="en-US" altLang="en-US" sz="1800" b="0" kern="0" dirty="0"/>
          </a:p>
          <a:p>
            <a:pPr algn="just">
              <a:spcBef>
                <a:spcPct val="20000"/>
              </a:spcBef>
              <a:buFontTx/>
              <a:buChar char="•"/>
            </a:pPr>
            <a:endParaRPr lang="en-US" altLang="en-US" sz="18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endParaRPr lang="en-US" sz="1800" b="0" kern="0" dirty="0"/>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13923892"/>
              </p:ext>
            </p:extLst>
          </p:nvPr>
        </p:nvGraphicFramePr>
        <p:xfrm>
          <a:off x="914401" y="1260086"/>
          <a:ext cx="10460567" cy="368788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6"/>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 CR</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90447886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417816132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421125923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4322591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04249607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364050788"/>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Jan.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Consider approval of previous meeting minutes (10 min – as needed)</a:t>
            </a:r>
          </a:p>
          <a:p>
            <a:pPr algn="just">
              <a:spcBef>
                <a:spcPct val="20000"/>
              </a:spcBef>
              <a:buFontTx/>
              <a:buChar char="•"/>
            </a:pPr>
            <a:r>
              <a:rPr lang="en-US" altLang="en-US" sz="1800" b="0" dirty="0"/>
              <a:t>SA1 CR Status – 15min (Chao Chun)</a:t>
            </a:r>
          </a:p>
          <a:p>
            <a:pPr algn="just">
              <a:spcBef>
                <a:spcPct val="20000"/>
              </a:spcBef>
              <a:buFontTx/>
              <a:buChar char="•"/>
            </a:pPr>
            <a:r>
              <a:rPr lang="en-US" altLang="en-US" sz="1800" b="0" dirty="0"/>
              <a:t>Group CR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5279078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a:solidFill>
                            <a:schemeClr val="dk1"/>
                          </a:solidFill>
                          <a:latin typeface="+mn-lt"/>
                          <a:ea typeface="+mn-ea"/>
                          <a:cs typeface="+mn-cs"/>
                        </a:rPr>
                        <a:t>11-21-1945</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 CR</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4"/>
                  </a:ext>
                </a:extLst>
              </a:tr>
              <a:tr h="0">
                <a:tc>
                  <a:txBody>
                    <a:bodyPr/>
                    <a:lstStyle/>
                    <a:p>
                      <a:r>
                        <a:rPr lang="en-US" altLang="en-US" sz="1400" b="0" dirty="0"/>
                        <a:t>11-22-168 </a:t>
                      </a:r>
                      <a:endParaRPr lang="en-US" sz="1400" b="0" dirty="0"/>
                    </a:p>
                  </a:txBody>
                  <a:tcPr marT="45712" marB="45712"/>
                </a:tc>
                <a:tc>
                  <a:txBody>
                    <a:bodyPr/>
                    <a:lstStyle/>
                    <a:p>
                      <a:r>
                        <a:rPr lang="en-US" sz="1400" kern="1200" dirty="0">
                          <a:solidFill>
                            <a:schemeClr val="dk1"/>
                          </a:solidFill>
                          <a:latin typeface="+mn-lt"/>
                          <a:ea typeface="+mn-ea"/>
                          <a:cs typeface="+mn-cs"/>
                        </a:rPr>
                        <a:t>Jonathan Segev</a:t>
                      </a:r>
                      <a:endParaRPr lang="en-US" sz="1400" b="0" dirty="0"/>
                    </a:p>
                  </a:txBody>
                  <a:tcPr marT="45712" marB="45712"/>
                </a:tc>
                <a:tc>
                  <a:txBody>
                    <a:bodyPr/>
                    <a:lstStyle/>
                    <a:p>
                      <a:r>
                        <a:rPr lang="en-US" altLang="en-US" sz="1400" b="0" dirty="0"/>
                        <a:t>Group SAB CR Part 2 </a:t>
                      </a:r>
                      <a:endParaRPr lang="en-US" sz="1400" b="0" dirty="0"/>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5"/>
                  </a:ext>
                </a:extLst>
              </a:tr>
              <a:tr h="0">
                <a:tc>
                  <a:txBody>
                    <a:bodyPr/>
                    <a:lstStyle/>
                    <a:p>
                      <a:r>
                        <a:rPr lang="en-US" sz="1400" dirty="0"/>
                        <a:t>11-22-131</a:t>
                      </a:r>
                    </a:p>
                  </a:txBody>
                  <a:tcPr marT="45712" marB="45712"/>
                </a:tc>
                <a:tc>
                  <a:txBody>
                    <a:bodyPr/>
                    <a:lstStyle/>
                    <a:p>
                      <a:r>
                        <a:rPr lang="en-US" sz="1400" dirty="0"/>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 for Random LTF Sequence</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6"/>
                  </a:ext>
                </a:extLst>
              </a:tr>
              <a:tr h="0">
                <a:tc>
                  <a:txBody>
                    <a:bodyPr/>
                    <a:lstStyle/>
                    <a:p>
                      <a:r>
                        <a:rPr lang="en-US" altLang="en-US" sz="1400" b="0" dirty="0"/>
                        <a:t>11-22-156</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Some-SAB1-CR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7"/>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0">
                <a:tc>
                  <a:txBody>
                    <a:bodyPr/>
                    <a:lstStyle/>
                    <a:p>
                      <a:r>
                        <a:rPr lang="en-US" sz="1400" dirty="0"/>
                        <a:t>11-22-149</a:t>
                      </a:r>
                      <a:endParaRPr lang="en-US" dirty="0"/>
                    </a:p>
                  </a:txBody>
                  <a:tcPr marT="45712" marB="45712"/>
                </a:tc>
                <a:tc>
                  <a:txBody>
                    <a:bodyPr/>
                    <a:lstStyle/>
                    <a:p>
                      <a:r>
                        <a:rPr lang="en-US" sz="1400" dirty="0"/>
                        <a:t>Christian Berger</a:t>
                      </a:r>
                    </a:p>
                  </a:txBody>
                  <a:tcPr marT="45712" marB="45712"/>
                </a:tc>
                <a:tc>
                  <a:txBody>
                    <a:bodyPr/>
                    <a:lstStyle/>
                    <a:p>
                      <a:r>
                        <a:rPr lang="fr-FR" altLang="en-US" sz="1400" b="0" dirty="0"/>
                        <a:t>Comment Resolution SA1 - </a:t>
                      </a:r>
                      <a:r>
                        <a:rPr lang="en-US" altLang="en-US" sz="1400" b="0" noProof="0" dirty="0"/>
                        <a:t>Various</a:t>
                      </a:r>
                      <a:r>
                        <a:rPr lang="fr-FR" altLang="en-US" sz="1400" b="0" dirty="0"/>
                        <a:t> Part 3</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dirty="0"/>
              <a:t>P802.11z Initial SA Ballot Status</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
        <p:nvSpPr>
          <p:cNvPr id="7" name="Rectangle 2">
            <a:extLst>
              <a:ext uri="{FF2B5EF4-FFF2-40B4-BE49-F238E27FC236}">
                <a16:creationId xmlns:a16="http://schemas.microsoft.com/office/drawing/2014/main" id="{CE56D46C-8D65-4FFD-B371-03ED1AA5E7FE}"/>
              </a:ext>
            </a:extLst>
          </p:cNvPr>
          <p:cNvSpPr txBox="1">
            <a:spLocks noChangeArrowheads="1"/>
          </p:cNvSpPr>
          <p:nvPr/>
        </p:nvSpPr>
        <p:spPr bwMode="auto">
          <a:xfrm>
            <a:off x="191344" y="1701804"/>
            <a:ext cx="6840760" cy="4773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Status and Work completed since Nov.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a:t>93% approve | 6% disapprove | 5% abstain</a:t>
            </a:r>
            <a:endParaRPr lang="en-US" sz="1800" kern="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Comments received: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364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166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Reviewed and approved resolution to 44 technical comments.</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kern="0" dirty="0"/>
          </a:p>
        </p:txBody>
      </p:sp>
      <p:graphicFrame>
        <p:nvGraphicFramePr>
          <p:cNvPr id="8" name="Chart 7">
            <a:extLst>
              <a:ext uri="{FF2B5EF4-FFF2-40B4-BE49-F238E27FC236}">
                <a16:creationId xmlns:a16="http://schemas.microsoft.com/office/drawing/2014/main" id="{1AB9EA17-00FC-4470-846D-B38177CDEBF5}"/>
              </a:ext>
            </a:extLst>
          </p:cNvPr>
          <p:cNvGraphicFramePr/>
          <p:nvPr>
            <p:extLst>
              <p:ext uri="{D42A27DB-BD31-4B8C-83A1-F6EECF244321}">
                <p14:modId xmlns:p14="http://schemas.microsoft.com/office/powerpoint/2010/main" val="3650084409"/>
              </p:ext>
            </p:extLst>
          </p:nvPr>
        </p:nvGraphicFramePr>
        <p:xfrm>
          <a:off x="6820003" y="3068960"/>
          <a:ext cx="5371997" cy="313914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744781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January 2022 Electronic meeting and teleconferences running between the January and March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20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b="0" dirty="0"/>
              <a:t>Motion 11-22-128 Group CR (15min) – (Jonathan Segev)</a:t>
            </a:r>
          </a:p>
          <a:p>
            <a:pPr lvl="1" algn="just">
              <a:spcBef>
                <a:spcPct val="20000"/>
              </a:spcBef>
              <a:buFontTx/>
              <a:buChar char="•"/>
            </a:pPr>
            <a:r>
              <a:rPr lang="en-US" altLang="en-US" sz="1400" b="0" dirty="0"/>
              <a:t>11-22-131 </a:t>
            </a:r>
            <a:r>
              <a:rPr lang="en-US" sz="1400" dirty="0"/>
              <a:t>Text Changes for Random LTF Sequence (Julia Feng – 15min)</a:t>
            </a:r>
          </a:p>
          <a:p>
            <a:pPr algn="just">
              <a:spcBef>
                <a:spcPct val="20000"/>
              </a:spcBef>
              <a:buFontTx/>
              <a:buChar char="•"/>
            </a:pPr>
            <a:r>
              <a:rPr lang="en-US" altLang="en-US" sz="1600" b="0" dirty="0"/>
              <a:t>Group CR (continued) –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marL="0" indent="0" algn="just">
              <a:spcBef>
                <a:spcPct val="20000"/>
              </a:spcBef>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20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56883724"/>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SAB CR</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4"/>
                  </a:ext>
                </a:extLst>
              </a:tr>
              <a:tr h="0">
                <a:tc>
                  <a:txBody>
                    <a:bodyPr/>
                    <a:lstStyle/>
                    <a:p>
                      <a:r>
                        <a:rPr lang="en-US" sz="1400" dirty="0"/>
                        <a:t>11-22-128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Group SAB CR </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r>
                        <a:rPr lang="en-US" sz="1400" dirty="0"/>
                        <a:t>11-22-131</a:t>
                      </a:r>
                    </a:p>
                  </a:txBody>
                  <a:tcPr marT="45712" marB="45712"/>
                </a:tc>
                <a:tc>
                  <a:txBody>
                    <a:bodyPr/>
                    <a:lstStyle/>
                    <a:p>
                      <a:r>
                        <a:rPr lang="en-US" sz="1400" dirty="0"/>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 for Random LTF Sequence</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6533154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24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Review SAB CR submissions:</a:t>
            </a:r>
          </a:p>
          <a:p>
            <a:pPr lvl="1" algn="just">
              <a:spcBef>
                <a:spcPct val="20000"/>
              </a:spcBef>
              <a:buFontTx/>
              <a:buChar char="•"/>
            </a:pPr>
            <a:r>
              <a:rPr lang="en-US" altLang="en-US" sz="1400" b="0" dirty="0"/>
              <a:t>Motion 11-22-168 Group SAB CR Part 2 (10 min) – (Jonathan Segev)</a:t>
            </a:r>
          </a:p>
          <a:p>
            <a:pPr lvl="1" algn="just">
              <a:spcBef>
                <a:spcPct val="20000"/>
              </a:spcBef>
              <a:buFontTx/>
              <a:buChar char="•"/>
            </a:pPr>
            <a:r>
              <a:rPr lang="en-US" altLang="en-US" sz="1400" b="0" dirty="0"/>
              <a:t>11-22-131 Text change for random LTF sequence index (Julia Feng) – for completion 15 min</a:t>
            </a:r>
          </a:p>
          <a:p>
            <a:pPr lvl="1" algn="just">
              <a:spcBef>
                <a:spcPct val="20000"/>
              </a:spcBef>
              <a:buFontTx/>
              <a:buChar char="•"/>
            </a:pPr>
            <a:r>
              <a:rPr lang="en-US" altLang="en-US" sz="1400" b="0" dirty="0"/>
              <a:t>11-22-156 Some-SAB1-CR (Assaf Kasher)  - 1hr </a:t>
            </a:r>
          </a:p>
          <a:p>
            <a:pPr lvl="1" algn="just">
              <a:spcBef>
                <a:spcPct val="20000"/>
              </a:spcBef>
              <a:buFontTx/>
              <a:buChar char="•"/>
            </a:pPr>
            <a:r>
              <a:rPr lang="en-US" altLang="en-US" sz="1400" b="0" dirty="0"/>
              <a:t>11-22-148 </a:t>
            </a:r>
            <a:r>
              <a:rPr lang="fr-FR" altLang="en-US" sz="1400" b="0" dirty="0"/>
              <a:t>Comment Resolution SA1 - </a:t>
            </a:r>
            <a:r>
              <a:rPr lang="en-US" altLang="en-US" sz="1400" b="0" dirty="0"/>
              <a:t>Various</a:t>
            </a:r>
            <a:r>
              <a:rPr lang="fr-FR" altLang="en-US" sz="1400" b="0" dirty="0"/>
              <a:t> Part 2 (Christian Berger) – 30 min as time </a:t>
            </a:r>
            <a:r>
              <a:rPr lang="en-US" altLang="en-US" sz="1400" b="0" dirty="0"/>
              <a:t>permits</a:t>
            </a:r>
            <a:r>
              <a:rPr lang="fr-FR" altLang="en-US" sz="1400" b="0" dirty="0"/>
              <a:t> </a:t>
            </a:r>
          </a:p>
          <a:p>
            <a:pPr lvl="1" algn="just">
              <a:spcBef>
                <a:spcPct val="20000"/>
              </a:spcBef>
              <a:buFontTx/>
              <a:buChar char="•"/>
            </a:pPr>
            <a:r>
              <a:rPr lang="fr-FR" altLang="en-US" sz="1400" dirty="0"/>
              <a:t>11-22-149 Comment Resolution SA1 - </a:t>
            </a:r>
            <a:r>
              <a:rPr lang="fr-FR" altLang="en-US" sz="1400" dirty="0" err="1"/>
              <a:t>Various</a:t>
            </a:r>
            <a:r>
              <a:rPr lang="fr-FR" altLang="en-US" sz="1400" dirty="0"/>
              <a:t> Part 3 (Christian Berger) – 30 min as time </a:t>
            </a:r>
            <a:r>
              <a:rPr lang="en-US" altLang="en-US" sz="1400" dirty="0"/>
              <a:t>permits</a:t>
            </a:r>
            <a:r>
              <a:rPr lang="fr-FR" altLang="en-US" sz="1400" dirty="0"/>
              <a:t> </a:t>
            </a:r>
            <a:endParaRPr lang="en-US" altLang="en-US" sz="1400" b="0" dirty="0"/>
          </a:p>
          <a:p>
            <a:pPr algn="just">
              <a:spcBef>
                <a:spcPct val="20000"/>
              </a:spcBef>
              <a:buFontTx/>
              <a:buChar char="•"/>
            </a:pPr>
            <a:r>
              <a:rPr lang="en-US" sz="1600" b="0" kern="0" dirty="0"/>
              <a:t>Review and setup telecon plan – 5 min special order</a:t>
            </a:r>
          </a:p>
          <a:p>
            <a:pPr algn="just">
              <a:spcBef>
                <a:spcPct val="20000"/>
              </a:spcBef>
              <a:buFontTx/>
              <a:buChar char="•"/>
            </a:pPr>
            <a:r>
              <a:rPr lang="en-US" sz="1600" b="0" kern="0" dirty="0"/>
              <a:t>Review progress made during this week – 5 min special order</a:t>
            </a:r>
          </a:p>
          <a:p>
            <a:pPr algn="just">
              <a:spcBef>
                <a:spcPct val="20000"/>
              </a:spcBef>
              <a:buFontTx/>
              <a:buChar char="•"/>
            </a:pPr>
            <a:r>
              <a:rPr lang="en-US" sz="1600" b="0" kern="0" dirty="0"/>
              <a:t>Review program timelines – 5 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marL="0" indent="0" algn="just">
              <a:spcBef>
                <a:spcPct val="20000"/>
              </a:spcBef>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045480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24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graphicFrame>
        <p:nvGraphicFramePr>
          <p:cNvPr id="7" name="Content Placeholder 6"/>
          <p:cNvGraphicFramePr>
            <a:graphicFrameLocks noGrp="1"/>
          </p:cNvGraphicFramePr>
          <p:nvPr>
            <p:ph idx="1"/>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altLang="en-US" sz="1400" b="0" dirty="0"/>
                        <a:t>11-22-168 </a:t>
                      </a:r>
                      <a:endParaRPr lang="en-US" sz="1400" b="0" dirty="0"/>
                    </a:p>
                  </a:txBody>
                  <a:tcPr marT="45712" marB="45712"/>
                </a:tc>
                <a:tc>
                  <a:txBody>
                    <a:bodyPr/>
                    <a:lstStyle/>
                    <a:p>
                      <a:r>
                        <a:rPr lang="en-US" sz="1400" kern="1200" dirty="0">
                          <a:solidFill>
                            <a:schemeClr val="dk1"/>
                          </a:solidFill>
                          <a:latin typeface="+mn-lt"/>
                          <a:ea typeface="+mn-ea"/>
                          <a:cs typeface="+mn-cs"/>
                        </a:rPr>
                        <a:t>Jonathan Segev</a:t>
                      </a:r>
                      <a:endParaRPr lang="en-US" sz="1400" b="0" dirty="0"/>
                    </a:p>
                  </a:txBody>
                  <a:tcPr marT="45712" marB="45712"/>
                </a:tc>
                <a:tc>
                  <a:txBody>
                    <a:bodyPr/>
                    <a:lstStyle/>
                    <a:p>
                      <a:r>
                        <a:rPr lang="en-US" altLang="en-US" sz="1400" b="0" dirty="0"/>
                        <a:t>Group SAB CR Part 2 </a:t>
                      </a:r>
                      <a:endParaRPr lang="en-US" sz="1400" b="0" dirty="0"/>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2"/>
                  </a:ext>
                </a:extLst>
              </a:tr>
              <a:tr h="0">
                <a:tc>
                  <a:txBody>
                    <a:bodyPr/>
                    <a:lstStyle/>
                    <a:p>
                      <a:r>
                        <a:rPr lang="en-US" sz="1400" dirty="0"/>
                        <a:t>11-22-131</a:t>
                      </a:r>
                    </a:p>
                  </a:txBody>
                  <a:tcPr marT="45712" marB="45712"/>
                </a:tc>
                <a:tc>
                  <a:txBody>
                    <a:bodyPr/>
                    <a:lstStyle/>
                    <a:p>
                      <a:r>
                        <a:rPr lang="en-US" sz="1400" dirty="0"/>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 for Random LTF Sequence</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3"/>
                  </a:ext>
                </a:extLst>
              </a:tr>
              <a:tr h="0">
                <a:tc>
                  <a:txBody>
                    <a:bodyPr/>
                    <a:lstStyle/>
                    <a:p>
                      <a:r>
                        <a:rPr lang="en-US" altLang="en-US" sz="1400" b="0" dirty="0"/>
                        <a:t>11-22-156</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Some-SAB1-CR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4"/>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r>
                        <a:rPr lang="en-US" sz="1400" dirty="0"/>
                        <a:t>11-22-149</a:t>
                      </a:r>
                      <a:endParaRPr lang="en-US" dirty="0"/>
                    </a:p>
                  </a:txBody>
                  <a:tcPr marT="45712" marB="45712"/>
                </a:tc>
                <a:tc>
                  <a:txBody>
                    <a:bodyPr/>
                    <a:lstStyle/>
                    <a:p>
                      <a:r>
                        <a:rPr lang="en-US" sz="1400" dirty="0"/>
                        <a:t>Christian Berger</a:t>
                      </a:r>
                    </a:p>
                  </a:txBody>
                  <a:tcPr marT="45712" marB="45712"/>
                </a:tc>
                <a:tc>
                  <a:txBody>
                    <a:bodyPr/>
                    <a:lstStyle/>
                    <a:p>
                      <a:r>
                        <a:rPr lang="fr-FR" altLang="en-US" sz="1400" b="0" dirty="0"/>
                        <a:t>Comment Resolution SA1 - </a:t>
                      </a:r>
                      <a:r>
                        <a:rPr lang="en-US" altLang="en-US" sz="1400" b="0" noProof="0" dirty="0"/>
                        <a:t>Various</a:t>
                      </a:r>
                      <a:r>
                        <a:rPr lang="fr-FR" altLang="en-US" sz="1400" b="0" dirty="0"/>
                        <a:t> Part 3</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7510466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641482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Jan.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Feb. 3</a:t>
            </a:r>
            <a:r>
              <a:rPr lang="en-US" altLang="en-US" sz="2000" b="0" kern="0" baseline="30000" dirty="0"/>
              <a:t>rd</a:t>
            </a:r>
            <a:r>
              <a:rPr lang="en-US" altLang="en-US" sz="2000" b="0" kern="0" dirty="0"/>
              <a:t>  	Thu.	12:00 – 14:00 ET*</a:t>
            </a:r>
          </a:p>
          <a:p>
            <a:pPr>
              <a:buFont typeface="Arial" panose="020B0604020202020204" pitchFamily="34" charset="0"/>
              <a:buChar char="•"/>
            </a:pPr>
            <a:r>
              <a:rPr lang="en-US" altLang="en-US" sz="2000" b="0" kern="0" dirty="0"/>
              <a:t>Feb. 9</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 2</a:t>
            </a:r>
            <a:r>
              <a:rPr lang="en-US" altLang="en-US" sz="2000" b="0" kern="0" baseline="30000" dirty="0"/>
              <a:t>nd</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530366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January meeting:</a:t>
            </a:r>
            <a:endParaRPr lang="en-US" sz="2000" b="0" dirty="0"/>
          </a:p>
          <a:p>
            <a:pPr>
              <a:buFont typeface="Arial" panose="020B0604020202020204" pitchFamily="34" charset="0"/>
              <a:buChar char="•"/>
            </a:pPr>
            <a:r>
              <a:rPr lang="en-US" sz="2000" b="0" dirty="0"/>
              <a:t>This meeting is part of the January IEEE 802 Wireless Interim session</a:t>
            </a:r>
          </a:p>
          <a:p>
            <a:pPr>
              <a:buFont typeface="Arial" panose="020B0604020202020204" pitchFamily="34" charset="0"/>
              <a:buChar char="•"/>
            </a:pPr>
            <a:r>
              <a:rPr lang="en-US" sz="2000" b="0" dirty="0"/>
              <a:t>You must pay the registration fee in order to attend</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 or follow the registration link here </a:t>
            </a:r>
            <a:r>
              <a:rPr lang="en-US" sz="2000" b="0" dirty="0">
                <a:hlinkClick r:id="rId3"/>
              </a:rPr>
              <a:t>https://grouper.ieee.org/groups/802/11/Meetings/Meeting_Plan.html</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a:t>
            </a:r>
            <a:endParaRPr lang="en-US" b="0" dirty="0"/>
          </a:p>
          <a:p>
            <a:pPr marL="457200" indent="-457200"/>
            <a:endParaRPr lang="en-US" altLang="en-US" sz="2000" dirty="0"/>
          </a:p>
          <a:p>
            <a:pPr marL="0" indent="0"/>
            <a:r>
              <a:rPr lang="en-US" altLang="en-US" sz="2000" dirty="0"/>
              <a:t>Logging Attendance:</a:t>
            </a:r>
            <a:endParaRPr lang="en-US" altLang="en-US" sz="2000" dirty="0">
              <a:hlinkClick r:id="rId4"/>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5"/>
              </a:rPr>
              <a:t>https://imat.ieee.org/attendance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Jan.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35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2" y="3979958"/>
            <a:ext cx="9824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5870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Jan.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41000">
                <a:srgbClr val="00B050"/>
              </a:gs>
              <a:gs pos="6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396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24345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Jan. Progress and Targets Towards the March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31 comments roughly at 50% of the received Technical CR.</a:t>
            </a:r>
          </a:p>
          <a:p>
            <a:pPr lvl="1">
              <a:buFont typeface="Arial" panose="020B0604020202020204" pitchFamily="34" charset="0"/>
              <a:buChar char="•"/>
            </a:pPr>
            <a:endParaRPr lang="en-US" dirty="0"/>
          </a:p>
          <a:p>
            <a:pPr>
              <a:buFont typeface="Arial" panose="020B0604020202020204" pitchFamily="34" charset="0"/>
              <a:buChar char="•"/>
            </a:pPr>
            <a:r>
              <a:rPr lang="en-US" b="0" dirty="0"/>
              <a:t>Targets towards the March meeting:</a:t>
            </a:r>
          </a:p>
          <a:p>
            <a:pPr lvl="1">
              <a:buFont typeface="Arial" panose="020B0604020202020204" pitchFamily="34" charset="0"/>
              <a:buChar char="•"/>
            </a:pPr>
            <a:r>
              <a:rPr lang="en-US" b="0" dirty="0"/>
              <a:t>Complete review and resolution for 75% of SAB comments received on P802.11 D4.0 SA1 comments.</a:t>
            </a:r>
          </a:p>
          <a:p>
            <a:pPr lvl="1">
              <a:buFont typeface="Arial" panose="020B0604020202020204" pitchFamily="34" charset="0"/>
              <a:buChar char="•"/>
            </a:pPr>
            <a:r>
              <a:rPr lang="en-US" dirty="0"/>
              <a:t>Publish P802.11az D4.1 incorporating approved resolutions prior and including the January meeting. </a:t>
            </a: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4012466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99355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269350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February 3</a:t>
            </a:r>
            <a:r>
              <a:rPr lang="en-US" altLang="en-US" baseline="30000" dirty="0">
                <a:solidFill>
                  <a:schemeClr val="tx2"/>
                </a:solidFill>
              </a:rPr>
              <a:t>rd</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meeting (5 min).</a:t>
            </a:r>
          </a:p>
          <a:p>
            <a:pPr algn="just">
              <a:spcBef>
                <a:spcPct val="20000"/>
              </a:spcBef>
              <a:buFontTx/>
              <a:buChar char="•"/>
            </a:pPr>
            <a:r>
              <a:rPr lang="en-US" altLang="en-US" sz="1600" b="0" dirty="0"/>
              <a:t>11-22-198 Draft status and comment resolution progress (Editors - Roy) – 10 min</a:t>
            </a:r>
          </a:p>
          <a:p>
            <a:pPr algn="just">
              <a:spcBef>
                <a:spcPct val="20000"/>
              </a:spcBef>
              <a:buFontTx/>
              <a:buChar char="•"/>
            </a:pPr>
            <a:r>
              <a:rPr lang="en-US" altLang="en-US" sz="1600" b="0" dirty="0"/>
              <a:t>Review SAB CR submissions:</a:t>
            </a:r>
          </a:p>
          <a:p>
            <a:pPr lvl="1" algn="just">
              <a:spcBef>
                <a:spcPct val="20000"/>
              </a:spcBef>
              <a:buFontTx/>
              <a:buChar char="•"/>
            </a:pPr>
            <a:r>
              <a:rPr lang="fr-FR" altLang="en-US" sz="1400" dirty="0"/>
              <a:t>11-22-149 Comment Resolution SA1 - </a:t>
            </a:r>
            <a:r>
              <a:rPr lang="en-US" altLang="en-US" sz="1400" dirty="0"/>
              <a:t>Various</a:t>
            </a:r>
            <a:r>
              <a:rPr lang="fr-FR" altLang="en-US" sz="1400" dirty="0"/>
              <a:t> Part 3 (Christian Berger) – 25 min</a:t>
            </a:r>
            <a:endParaRPr lang="en-US" altLang="en-US" sz="1400" dirty="0"/>
          </a:p>
          <a:p>
            <a:pPr lvl="1" algn="just">
              <a:spcBef>
                <a:spcPct val="20000"/>
              </a:spcBef>
              <a:buFontTx/>
              <a:buChar char="•"/>
            </a:pPr>
            <a:r>
              <a:rPr lang="en-US" altLang="en-US" sz="1400" b="0" dirty="0"/>
              <a:t>11-22-148 </a:t>
            </a:r>
            <a:r>
              <a:rPr lang="fr-FR" altLang="en-US" sz="1400" b="0" dirty="0"/>
              <a:t>Comment Resolution SA1 - </a:t>
            </a:r>
            <a:r>
              <a:rPr lang="en-US" altLang="en-US" sz="1400" b="0" dirty="0"/>
              <a:t>Various</a:t>
            </a:r>
            <a:r>
              <a:rPr lang="fr-FR" altLang="en-US" sz="1400" b="0" dirty="0"/>
              <a:t> Part 2 (Christian Berger) – 35 min</a:t>
            </a:r>
          </a:p>
          <a:p>
            <a:pPr lvl="1" algn="just">
              <a:spcBef>
                <a:spcPct val="20000"/>
              </a:spcBef>
              <a:buFontTx/>
              <a:buChar char="•"/>
            </a:pPr>
            <a:r>
              <a:rPr lang="fr-FR" altLang="en-US" sz="1400" dirty="0"/>
              <a:t>11-22-259 </a:t>
            </a:r>
            <a:r>
              <a:rPr lang="en-US" sz="1400" b="0" i="0" kern="1200" dirty="0">
                <a:solidFill>
                  <a:schemeClr val="dk1"/>
                </a:solidFill>
                <a:effectLst/>
                <a:latin typeface="+mn-lt"/>
                <a:ea typeface="+mn-ea"/>
                <a:cs typeface="+mn-cs"/>
              </a:rPr>
              <a:t>Some-SAB1-CR-v2 (Assaf Kasher) – as time permits</a:t>
            </a:r>
            <a:endParaRPr lang="fr-FR" altLang="en-US" sz="1400" b="0" dirty="0"/>
          </a:p>
          <a:p>
            <a:pPr algn="just">
              <a:spcBef>
                <a:spcPct val="20000"/>
              </a:spcBef>
              <a:buFontTx/>
              <a:buChar char="•"/>
            </a:pPr>
            <a:r>
              <a:rPr lang="en-US" sz="1600" b="0" kern="0" dirty="0"/>
              <a:t>Review submission pipeline – 3 min special order</a:t>
            </a:r>
          </a:p>
          <a:p>
            <a:pPr algn="just">
              <a:spcBef>
                <a:spcPct val="20000"/>
              </a:spcBef>
              <a:buFontTx/>
              <a:buChar char="•"/>
            </a:pPr>
            <a:r>
              <a:rPr lang="en-US" sz="1600" b="0" kern="0" dirty="0"/>
              <a:t>Review telecon times  – 2 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marL="0" indent="0" algn="just">
              <a:spcBef>
                <a:spcPct val="20000"/>
              </a:spcBef>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2711000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a:t>
            </a:r>
            <a:r>
              <a:rPr lang="en-US" altLang="en-US">
                <a:solidFill>
                  <a:schemeClr val="tx2"/>
                </a:solidFill>
              </a:rPr>
              <a:t>3</a:t>
            </a:r>
            <a:r>
              <a:rPr lang="en-US" altLang="en-US" baseline="30000">
                <a:solidFill>
                  <a:schemeClr val="tx2"/>
                </a:solidFill>
              </a:rPr>
              <a:t>rd</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42472874"/>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11-22-198</a:t>
                      </a:r>
                    </a:p>
                  </a:txBody>
                  <a:tcPr marT="45712" marB="45712"/>
                </a:tc>
                <a:tc>
                  <a:txBody>
                    <a:bodyPr/>
                    <a:lstStyle/>
                    <a:p>
                      <a:r>
                        <a:rPr lang="en-US" sz="1400" b="0" dirty="0"/>
                        <a:t>Roy Want</a:t>
                      </a:r>
                    </a:p>
                  </a:txBody>
                  <a:tcPr marT="45712" marB="45712"/>
                </a:tc>
                <a:tc>
                  <a:txBody>
                    <a:bodyPr/>
                    <a:lstStyle/>
                    <a:p>
                      <a:r>
                        <a:rPr lang="en-US" sz="1400" b="0" dirty="0"/>
                        <a:t>CID Resolution Status for </a:t>
                      </a:r>
                      <a:r>
                        <a:rPr lang="en-US" sz="1400" b="0" dirty="0" err="1"/>
                        <a:t>TGaz</a:t>
                      </a:r>
                      <a:r>
                        <a:rPr lang="en-US" sz="1400" b="0" dirty="0"/>
                        <a:t> SA</a:t>
                      </a:r>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2"/>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r>
                        <a:rPr lang="en-US" sz="1400" dirty="0"/>
                        <a:t>11-22-149</a:t>
                      </a:r>
                      <a:endParaRPr lang="en-US" dirty="0"/>
                    </a:p>
                  </a:txBody>
                  <a:tcPr marT="45712" marB="45712"/>
                </a:tc>
                <a:tc>
                  <a:txBody>
                    <a:bodyPr/>
                    <a:lstStyle/>
                    <a:p>
                      <a:r>
                        <a:rPr lang="en-US" sz="1400" dirty="0"/>
                        <a:t>Christian Berger</a:t>
                      </a:r>
                    </a:p>
                  </a:txBody>
                  <a:tcPr marT="45712" marB="45712"/>
                </a:tc>
                <a:tc>
                  <a:txBody>
                    <a:bodyPr/>
                    <a:lstStyle/>
                    <a:p>
                      <a:r>
                        <a:rPr lang="fr-FR" altLang="en-US" sz="1400" b="0" dirty="0"/>
                        <a:t>Comment Resolution SA1 - </a:t>
                      </a:r>
                      <a:r>
                        <a:rPr lang="en-US" altLang="en-US" sz="1400" b="0" noProof="0" dirty="0"/>
                        <a:t>Various</a:t>
                      </a:r>
                      <a:r>
                        <a:rPr lang="fr-FR" altLang="en-US" sz="1400" b="0" dirty="0"/>
                        <a:t> Part 3</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4"/>
                  </a:ext>
                </a:extLst>
              </a:tr>
              <a:tr h="0">
                <a:tc>
                  <a:txBody>
                    <a:bodyPr/>
                    <a:lstStyle/>
                    <a:p>
                      <a:r>
                        <a:rPr lang="en-US" sz="1400" dirty="0"/>
                        <a:t>11-22-259</a:t>
                      </a:r>
                    </a:p>
                  </a:txBody>
                  <a:tcPr marT="45712" marB="45712"/>
                </a:tc>
                <a:tc>
                  <a:txBody>
                    <a:bodyPr/>
                    <a:lstStyle/>
                    <a:p>
                      <a:r>
                        <a:rPr lang="en-US" sz="1400" dirty="0"/>
                        <a:t>Assaf Kasher</a:t>
                      </a:r>
                    </a:p>
                  </a:txBody>
                  <a:tcPr marT="45712" marB="45712"/>
                </a:tc>
                <a:tc>
                  <a:txBody>
                    <a:bodyPr/>
                    <a:lstStyle/>
                    <a:p>
                      <a:r>
                        <a:rPr lang="en-US" sz="1400" b="0" i="0" kern="1200" dirty="0">
                          <a:solidFill>
                            <a:schemeClr val="dk1"/>
                          </a:solidFill>
                          <a:effectLst/>
                          <a:latin typeface="+mn-lt"/>
                          <a:ea typeface="+mn-ea"/>
                          <a:cs typeface="+mn-cs"/>
                        </a:rPr>
                        <a:t>Some-SAB1-CR-v2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r>
                        <a:rPr lang="en-US" sz="1400" kern="1200" dirty="0">
                          <a:solidFill>
                            <a:schemeClr val="dk1"/>
                          </a:solidFill>
                          <a:latin typeface="+mn-lt"/>
                          <a:ea typeface="+mn-ea"/>
                          <a:cs typeface="+mn-cs"/>
                        </a:rPr>
                        <a:t>11-22-265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a:t>
                      </a:r>
                      <a:r>
                        <a:rPr lang="en-US" sz="1400" kern="1200" noProof="0" dirty="0" err="1">
                          <a:solidFill>
                            <a:schemeClr val="dk1"/>
                          </a:solidFill>
                          <a:latin typeface="+mn-lt"/>
                          <a:ea typeface="+mn-ea"/>
                          <a:cs typeface="+mn-cs"/>
                        </a:rPr>
                        <a:t>omment</a:t>
                      </a:r>
                      <a:r>
                        <a:rPr lang="fr-FR" sz="1400" kern="1200" dirty="0">
                          <a:solidFill>
                            <a:schemeClr val="dk1"/>
                          </a:solidFill>
                          <a:latin typeface="+mn-lt"/>
                          <a:ea typeface="+mn-ea"/>
                          <a:cs typeface="+mn-cs"/>
                        </a:rPr>
                        <a:t> resolution SA1 </a:t>
                      </a:r>
                      <a:r>
                        <a:rPr lang="en-US" sz="1400" kern="1200" noProof="0" dirty="0">
                          <a:solidFill>
                            <a:schemeClr val="dk1"/>
                          </a:solidFill>
                          <a:latin typeface="+mn-lt"/>
                          <a:ea typeface="+mn-ea"/>
                          <a:cs typeface="+mn-cs"/>
                        </a:rPr>
                        <a:t>Various</a:t>
                      </a:r>
                      <a:r>
                        <a:rPr lang="fr-FR" sz="1400" kern="1200" dirty="0">
                          <a:solidFill>
                            <a:schemeClr val="dk1"/>
                          </a:solidFill>
                          <a:latin typeface="+mn-lt"/>
                          <a:ea typeface="+mn-ea"/>
                          <a:cs typeface="+mn-cs"/>
                        </a:rPr>
                        <a:t> Part 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6818692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1818481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Feb. 9</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 2</a:t>
            </a:r>
            <a:r>
              <a:rPr lang="en-US" altLang="en-US" sz="2000" b="0" kern="0" baseline="30000" dirty="0"/>
              <a:t>nd</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39343779"/>
              </p:ext>
            </p:extLst>
          </p:nvPr>
        </p:nvGraphicFramePr>
        <p:xfrm>
          <a:off x="914401" y="1260086"/>
          <a:ext cx="10460567" cy="289545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1"/>
                  </a:ext>
                </a:extLst>
              </a:tr>
              <a:tr h="0">
                <a:tc>
                  <a:txBody>
                    <a:bodyPr/>
                    <a:lstStyle/>
                    <a:p>
                      <a:r>
                        <a:rPr lang="en-US" sz="1400" dirty="0"/>
                        <a:t>11-22-259</a:t>
                      </a:r>
                    </a:p>
                  </a:txBody>
                  <a:tcPr marT="45712" marB="45712"/>
                </a:tc>
                <a:tc>
                  <a:txBody>
                    <a:bodyPr/>
                    <a:lstStyle/>
                    <a:p>
                      <a:r>
                        <a:rPr lang="en-US" sz="1400" dirty="0"/>
                        <a:t>Assaf Kasher</a:t>
                      </a:r>
                    </a:p>
                  </a:txBody>
                  <a:tcPr marT="45712" marB="45712"/>
                </a:tc>
                <a:tc>
                  <a:txBody>
                    <a:bodyPr/>
                    <a:lstStyle/>
                    <a:p>
                      <a:r>
                        <a:rPr lang="en-US" sz="1400" b="0" i="0" kern="1200" dirty="0">
                          <a:solidFill>
                            <a:schemeClr val="dk1"/>
                          </a:solidFill>
                          <a:effectLst/>
                          <a:latin typeface="+mn-lt"/>
                          <a:ea typeface="+mn-ea"/>
                          <a:cs typeface="+mn-cs"/>
                        </a:rPr>
                        <a:t>Some-SAB1-CR-v2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r>
                        <a:rPr lang="en-US" sz="1400" kern="1200" dirty="0">
                          <a:solidFill>
                            <a:schemeClr val="dk1"/>
                          </a:solidFill>
                          <a:latin typeface="+mn-lt"/>
                          <a:ea typeface="+mn-ea"/>
                          <a:cs typeface="+mn-cs"/>
                        </a:rPr>
                        <a:t>11-22-265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en-US" sz="1400" kern="1200" noProof="0" dirty="0">
                          <a:solidFill>
                            <a:schemeClr val="dk1"/>
                          </a:solidFill>
                          <a:latin typeface="+mn-lt"/>
                          <a:ea typeface="+mn-ea"/>
                          <a:cs typeface="+mn-cs"/>
                        </a:rPr>
                        <a:t>Comment</a:t>
                      </a:r>
                      <a:r>
                        <a:rPr lang="fr-FR" sz="1400" kern="1200" dirty="0">
                          <a:solidFill>
                            <a:schemeClr val="dk1"/>
                          </a:solidFill>
                          <a:latin typeface="+mn-lt"/>
                          <a:ea typeface="+mn-ea"/>
                          <a:cs typeface="+mn-cs"/>
                        </a:rPr>
                        <a:t> resolution SA1 </a:t>
                      </a:r>
                      <a:r>
                        <a:rPr lang="en-US" sz="1400" kern="1200" noProof="0" dirty="0">
                          <a:solidFill>
                            <a:schemeClr val="dk1"/>
                          </a:solidFill>
                          <a:latin typeface="+mn-lt"/>
                          <a:ea typeface="+mn-ea"/>
                          <a:cs typeface="+mn-cs"/>
                        </a:rPr>
                        <a:t>Various</a:t>
                      </a:r>
                      <a:r>
                        <a:rPr lang="fr-FR" sz="1400" kern="1200" dirty="0">
                          <a:solidFill>
                            <a:schemeClr val="dk1"/>
                          </a:solidFill>
                          <a:latin typeface="+mn-lt"/>
                          <a:ea typeface="+mn-ea"/>
                          <a:cs typeface="+mn-cs"/>
                        </a:rPr>
                        <a:t> Part 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94015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February 9</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meeting (5 min).</a:t>
            </a:r>
          </a:p>
          <a:p>
            <a:pPr algn="just">
              <a:spcBef>
                <a:spcPct val="20000"/>
              </a:spcBef>
              <a:buFontTx/>
              <a:buChar char="•"/>
            </a:pPr>
            <a:r>
              <a:rPr lang="en-US" altLang="en-US" sz="1600" b="0" dirty="0"/>
              <a:t>11-22-198 Draft status and comment resolution progress (Jonathan) – 2 min</a:t>
            </a:r>
          </a:p>
          <a:p>
            <a:pPr lvl="1" algn="just">
              <a:spcBef>
                <a:spcPct val="20000"/>
              </a:spcBef>
              <a:buFontTx/>
              <a:buChar char="•"/>
            </a:pPr>
            <a:r>
              <a:rPr lang="en-US" altLang="en-US" sz="1200" dirty="0"/>
              <a:t>D4.1 was published earlier this week.</a:t>
            </a:r>
          </a:p>
          <a:p>
            <a:pPr lvl="1" algn="just">
              <a:spcBef>
                <a:spcPct val="20000"/>
              </a:spcBef>
              <a:buFontTx/>
              <a:buChar char="•"/>
            </a:pPr>
            <a:r>
              <a:rPr lang="en-US" altLang="en-US" sz="1200" b="0" dirty="0"/>
              <a:t>For submissions not yet on the submission pipeline, please use D4.1. </a:t>
            </a:r>
          </a:p>
          <a:p>
            <a:pPr algn="just">
              <a:spcBef>
                <a:spcPct val="20000"/>
              </a:spcBef>
              <a:buFontTx/>
              <a:buChar char="•"/>
            </a:pPr>
            <a:r>
              <a:rPr lang="en-US" altLang="en-US" sz="1600" b="0" dirty="0"/>
              <a:t>Review SAB CR submissions:</a:t>
            </a:r>
          </a:p>
          <a:p>
            <a:pPr lvl="1" algn="just">
              <a:spcBef>
                <a:spcPct val="20000"/>
              </a:spcBef>
              <a:buFontTx/>
              <a:buChar char="•"/>
            </a:pPr>
            <a:r>
              <a:rPr lang="en-US" altLang="en-US" sz="1400" dirty="0"/>
              <a:t>11-22-148 </a:t>
            </a:r>
            <a:r>
              <a:rPr lang="fr-FR" altLang="en-US" sz="1400" dirty="0"/>
              <a:t>Comment Resolution SA1 - </a:t>
            </a:r>
            <a:r>
              <a:rPr lang="en-US" altLang="en-US" sz="1400" dirty="0"/>
              <a:t>Various</a:t>
            </a:r>
            <a:r>
              <a:rPr lang="fr-FR" altLang="en-US" sz="1400" dirty="0"/>
              <a:t> Part 2 (Christian Berger) – for </a:t>
            </a:r>
            <a:r>
              <a:rPr lang="en-US" altLang="en-US" sz="1400" dirty="0"/>
              <a:t>completion (30min)</a:t>
            </a:r>
          </a:p>
          <a:p>
            <a:pPr lvl="1" algn="just">
              <a:spcBef>
                <a:spcPct val="20000"/>
              </a:spcBef>
              <a:buFontTx/>
              <a:buChar char="•"/>
            </a:pPr>
            <a:r>
              <a:rPr lang="fr-FR" altLang="en-US" sz="1400" dirty="0"/>
              <a:t>11-22-259 </a:t>
            </a:r>
            <a:r>
              <a:rPr lang="en-US" sz="1400" kern="1200" dirty="0">
                <a:solidFill>
                  <a:schemeClr val="dk1"/>
                </a:solidFill>
                <a:cs typeface="+mn-cs"/>
              </a:rPr>
              <a:t>Some-SAB1-CR-v2 (Assaf Kasher) – 20 min.</a:t>
            </a:r>
          </a:p>
          <a:p>
            <a:pPr lvl="1" algn="just">
              <a:spcBef>
                <a:spcPct val="20000"/>
              </a:spcBef>
              <a:buFontTx/>
              <a:buChar char="•"/>
            </a:pPr>
            <a:r>
              <a:rPr lang="en-US" sz="1400" b="0" i="0" kern="1200" dirty="0">
                <a:solidFill>
                  <a:schemeClr val="dk1"/>
                </a:solidFill>
                <a:effectLst/>
                <a:latin typeface="+mn-lt"/>
                <a:ea typeface="+mn-ea"/>
                <a:cs typeface="+mn-cs"/>
              </a:rPr>
              <a:t>11-22-265 </a:t>
            </a:r>
            <a:r>
              <a:rPr lang="en-US" sz="1400" kern="1200" dirty="0">
                <a:solidFill>
                  <a:schemeClr val="dk1"/>
                </a:solidFill>
                <a:latin typeface="+mn-lt"/>
                <a:ea typeface="+mn-ea"/>
                <a:cs typeface="+mn-cs"/>
              </a:rPr>
              <a:t>Comment</a:t>
            </a:r>
            <a:r>
              <a:rPr lang="fr-FR" sz="1400" kern="1200" dirty="0">
                <a:solidFill>
                  <a:schemeClr val="dk1"/>
                </a:solidFill>
                <a:latin typeface="+mn-lt"/>
                <a:ea typeface="+mn-ea"/>
                <a:cs typeface="+mn-cs"/>
              </a:rPr>
              <a:t> resolution SA1 </a:t>
            </a:r>
            <a:r>
              <a:rPr lang="en-US" sz="1400" kern="1200" noProof="0" dirty="0">
                <a:solidFill>
                  <a:schemeClr val="dk1"/>
                </a:solidFill>
                <a:latin typeface="+mn-lt"/>
                <a:ea typeface="+mn-ea"/>
                <a:cs typeface="+mn-cs"/>
              </a:rPr>
              <a:t>Various</a:t>
            </a:r>
            <a:r>
              <a:rPr lang="fr-FR" sz="1400" kern="1200" dirty="0">
                <a:solidFill>
                  <a:schemeClr val="dk1"/>
                </a:solidFill>
                <a:latin typeface="+mn-lt"/>
                <a:ea typeface="+mn-ea"/>
                <a:cs typeface="+mn-cs"/>
              </a:rPr>
              <a:t> Part 4 – (Christian Berger) – 20min</a:t>
            </a:r>
          </a:p>
          <a:p>
            <a:pPr lvl="1" algn="just">
              <a:spcBef>
                <a:spcPct val="20000"/>
              </a:spcBef>
              <a:buFontTx/>
              <a:buChar char="•"/>
            </a:pPr>
            <a:r>
              <a:rPr lang="fr-FR" sz="1400" kern="1200" dirty="0">
                <a:solidFill>
                  <a:schemeClr val="dk1"/>
                </a:solidFill>
                <a:cs typeface="+mn-cs"/>
              </a:rPr>
              <a:t>11-22-297 CID 7036 (Ali Raissinia) – as time permit. </a:t>
            </a:r>
            <a:endParaRPr lang="en-US" sz="1400" kern="1200" dirty="0">
              <a:solidFill>
                <a:schemeClr val="dk1"/>
              </a:solidFill>
              <a:latin typeface="+mn-lt"/>
              <a:ea typeface="+mn-ea"/>
              <a:cs typeface="+mn-cs"/>
            </a:endParaRPr>
          </a:p>
          <a:p>
            <a:pPr algn="just">
              <a:spcBef>
                <a:spcPct val="20000"/>
              </a:spcBef>
              <a:buFontTx/>
              <a:buChar char="•"/>
            </a:pPr>
            <a:r>
              <a:rPr lang="en-US" sz="1600" b="0" kern="0" dirty="0"/>
              <a:t>Review submission pipeline – 3 min special order</a:t>
            </a:r>
          </a:p>
          <a:p>
            <a:pPr algn="just">
              <a:spcBef>
                <a:spcPct val="20000"/>
              </a:spcBef>
              <a:buFontTx/>
              <a:buChar char="•"/>
            </a:pPr>
            <a:r>
              <a:rPr lang="en-US" sz="1600" b="0" kern="0" dirty="0"/>
              <a:t>Review telecon times  – 2 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marL="0" indent="0" algn="just">
              <a:spcBef>
                <a:spcPct val="20000"/>
              </a:spcBef>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18275950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a:t>
            </a:r>
            <a:r>
              <a:rPr lang="en-US" altLang="en-US">
                <a:solidFill>
                  <a:schemeClr val="tx2"/>
                </a:solidFill>
              </a:rPr>
              <a:t>3</a:t>
            </a:r>
            <a:r>
              <a:rPr lang="en-US" altLang="en-US" baseline="30000">
                <a:solidFill>
                  <a:schemeClr val="tx2"/>
                </a:solidFill>
              </a:rPr>
              <a:t>rd</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67945597"/>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11-22-198</a:t>
                      </a:r>
                    </a:p>
                  </a:txBody>
                  <a:tcPr marT="45712" marB="45712"/>
                </a:tc>
                <a:tc>
                  <a:txBody>
                    <a:bodyPr/>
                    <a:lstStyle/>
                    <a:p>
                      <a:r>
                        <a:rPr lang="en-US" sz="1400" b="0" dirty="0"/>
                        <a:t>Roy Want</a:t>
                      </a:r>
                    </a:p>
                  </a:txBody>
                  <a:tcPr marT="45712" marB="45712"/>
                </a:tc>
                <a:tc>
                  <a:txBody>
                    <a:bodyPr/>
                    <a:lstStyle/>
                    <a:p>
                      <a:r>
                        <a:rPr lang="en-US" sz="1400" b="0" dirty="0"/>
                        <a:t>CID Resolution Status for </a:t>
                      </a:r>
                      <a:r>
                        <a:rPr lang="en-US" sz="1400" b="0" dirty="0" err="1"/>
                        <a:t>TGaz</a:t>
                      </a:r>
                      <a:r>
                        <a:rPr lang="en-US" sz="1400" b="0" dirty="0"/>
                        <a:t> SA</a:t>
                      </a:r>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2"/>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r>
                        <a:rPr lang="en-US" sz="1400" dirty="0"/>
                        <a:t>11-22-259</a:t>
                      </a:r>
                    </a:p>
                  </a:txBody>
                  <a:tcPr marT="45712" marB="45712"/>
                </a:tc>
                <a:tc>
                  <a:txBody>
                    <a:bodyPr/>
                    <a:lstStyle/>
                    <a:p>
                      <a:r>
                        <a:rPr lang="en-US" sz="1400" dirty="0"/>
                        <a:t>Assaf Kasher</a:t>
                      </a:r>
                    </a:p>
                  </a:txBody>
                  <a:tcPr marT="45712" marB="45712"/>
                </a:tc>
                <a:tc>
                  <a:txBody>
                    <a:bodyPr/>
                    <a:lstStyle/>
                    <a:p>
                      <a:r>
                        <a:rPr lang="en-US" sz="1400" b="0" i="0" kern="1200" dirty="0">
                          <a:solidFill>
                            <a:schemeClr val="dk1"/>
                          </a:solidFill>
                          <a:effectLst/>
                          <a:latin typeface="+mn-lt"/>
                          <a:ea typeface="+mn-ea"/>
                          <a:cs typeface="+mn-cs"/>
                        </a:rPr>
                        <a:t>Some-SAB1-CR-v2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r>
                        <a:rPr lang="en-US" sz="1400" kern="1200" dirty="0">
                          <a:solidFill>
                            <a:schemeClr val="dk1"/>
                          </a:solidFill>
                          <a:latin typeface="+mn-lt"/>
                          <a:ea typeface="+mn-ea"/>
                          <a:cs typeface="+mn-cs"/>
                        </a:rPr>
                        <a:t>11-22-265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Comment</a:t>
                      </a:r>
                      <a:r>
                        <a:rPr lang="fr-FR" sz="1400" kern="1200" dirty="0">
                          <a:solidFill>
                            <a:schemeClr val="dk1"/>
                          </a:solidFill>
                          <a:latin typeface="+mn-lt"/>
                          <a:ea typeface="+mn-ea"/>
                          <a:cs typeface="+mn-cs"/>
                        </a:rPr>
                        <a:t> resolution SA1 </a:t>
                      </a:r>
                      <a:r>
                        <a:rPr lang="en-US" sz="1400" kern="1200" noProof="0" dirty="0">
                          <a:solidFill>
                            <a:schemeClr val="dk1"/>
                          </a:solidFill>
                          <a:latin typeface="+mn-lt"/>
                          <a:ea typeface="+mn-ea"/>
                          <a:cs typeface="+mn-cs"/>
                        </a:rPr>
                        <a:t>Various</a:t>
                      </a:r>
                      <a:r>
                        <a:rPr lang="fr-FR" sz="1400" kern="1200" dirty="0">
                          <a:solidFill>
                            <a:schemeClr val="dk1"/>
                          </a:solidFill>
                          <a:latin typeface="+mn-lt"/>
                          <a:ea typeface="+mn-ea"/>
                          <a:cs typeface="+mn-cs"/>
                        </a:rPr>
                        <a:t> Part 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6"/>
                  </a:ext>
                </a:extLst>
              </a:tr>
              <a:tr h="0">
                <a:tc>
                  <a:txBody>
                    <a:bodyPr/>
                    <a:lstStyle/>
                    <a:p>
                      <a:r>
                        <a:rPr lang="en-US" sz="1400" dirty="0"/>
                        <a:t>11-22-297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 7036</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90892718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06078741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83680700"/>
              </p:ext>
            </p:extLst>
          </p:nvPr>
        </p:nvGraphicFramePr>
        <p:xfrm>
          <a:off x="914401" y="1260086"/>
          <a:ext cx="10460567" cy="289545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52522847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Feb.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 2</a:t>
            </a:r>
            <a:r>
              <a:rPr lang="en-US" altLang="en-US" sz="2000" b="0" kern="0" baseline="30000" dirty="0"/>
              <a:t>nd</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4924686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8387463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7908403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February 16</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600" b="0" kern="1200" dirty="0">
                <a:solidFill>
                  <a:schemeClr val="dk1"/>
                </a:solidFill>
                <a:latin typeface="+mn-lt"/>
                <a:ea typeface="+mn-ea"/>
                <a:cs typeface="+mn-cs"/>
              </a:rPr>
              <a:t>Comment </a:t>
            </a:r>
            <a:r>
              <a:rPr lang="en-US" sz="1600" b="0" kern="1200" dirty="0">
                <a:solidFill>
                  <a:schemeClr val="dk1"/>
                </a:solidFill>
              </a:rPr>
              <a:t>resolution to P802.11az SAB#1 as a g</a:t>
            </a:r>
            <a:r>
              <a:rPr lang="en-US" sz="1600" b="0" kern="1200" dirty="0">
                <a:solidFill>
                  <a:schemeClr val="dk1"/>
                </a:solidFill>
                <a:latin typeface="+mn-lt"/>
                <a:ea typeface="+mn-ea"/>
                <a:cs typeface="+mn-cs"/>
              </a:rPr>
              <a:t>roup</a:t>
            </a:r>
          </a:p>
          <a:p>
            <a:pPr lvl="1" algn="just">
              <a:spcBef>
                <a:spcPct val="20000"/>
              </a:spcBef>
              <a:buFontTx/>
              <a:buChar char="•"/>
            </a:pPr>
            <a:r>
              <a:rPr lang="en-US" sz="1600" kern="1200" dirty="0">
                <a:solidFill>
                  <a:schemeClr val="dk1"/>
                </a:solidFill>
                <a:cs typeface="+mn-cs"/>
              </a:rPr>
              <a:t>11-22-102 </a:t>
            </a:r>
            <a:r>
              <a:rPr lang="en-US" sz="1600" kern="1200" dirty="0" err="1">
                <a:solidFill>
                  <a:schemeClr val="dk1"/>
                </a:solidFill>
                <a:cs typeface="+mn-cs"/>
              </a:rPr>
              <a:t>TGaz</a:t>
            </a:r>
            <a:r>
              <a:rPr lang="en-US" sz="1600" kern="1200">
                <a:solidFill>
                  <a:schemeClr val="dk1"/>
                </a:solidFill>
                <a:cs typeface="+mn-cs"/>
              </a:rPr>
              <a:t> SAB 1 Group CR</a:t>
            </a:r>
            <a:endParaRPr lang="en-US" sz="1800" b="0" kern="1200" dirty="0">
              <a:solidFill>
                <a:schemeClr val="dk1"/>
              </a:solidFill>
              <a:latin typeface="+mn-lt"/>
              <a:ea typeface="+mn-ea"/>
              <a:cs typeface="+mn-cs"/>
            </a:endParaRP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26245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a:t>
            </a:r>
            <a:r>
              <a:rPr lang="en-US" altLang="en-US">
                <a:solidFill>
                  <a:schemeClr val="tx2"/>
                </a:solidFill>
              </a:rPr>
              <a:t>3</a:t>
            </a:r>
            <a:r>
              <a:rPr lang="en-US" altLang="en-US" baseline="30000">
                <a:solidFill>
                  <a:schemeClr val="tx2"/>
                </a:solidFill>
              </a:rPr>
              <a:t>rd</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85673952"/>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endParaRPr lang="en-US" sz="1400" b="0" dirty="0"/>
                    </a:p>
                  </a:txBody>
                  <a:tcPr marT="45712" marB="45712"/>
                </a:tc>
                <a:tc>
                  <a:txBody>
                    <a:bodyPr/>
                    <a:lstStyle/>
                    <a:p>
                      <a:endParaRPr lang="en-US" sz="1400" b="0" dirty="0"/>
                    </a:p>
                  </a:txBody>
                  <a:tcPr marT="45712" marB="45712"/>
                </a:tc>
                <a:tc>
                  <a:txBody>
                    <a:bodyPr/>
                    <a:lstStyle/>
                    <a:p>
                      <a:endParaRPr lang="en-US" sz="1400" b="0" dirty="0"/>
                    </a:p>
                  </a:txBody>
                  <a:tcPr marT="45712" marB="45712"/>
                </a:tc>
                <a:tc>
                  <a:txBody>
                    <a:bodyPr/>
                    <a:lstStyle/>
                    <a:p>
                      <a:endParaRPr lang="en-US" sz="1400" b="0" dirty="0"/>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33453220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37651070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nvPr>
        </p:nvGraphicFramePr>
        <p:xfrm>
          <a:off x="914401" y="1260086"/>
          <a:ext cx="10460567" cy="289545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6649609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Feb.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 2</a:t>
            </a:r>
            <a:r>
              <a:rPr lang="en-US" altLang="en-US" sz="2000" b="0" kern="0" baseline="30000" dirty="0"/>
              <a:t>nd</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68367684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2831560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66349280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116931</TotalTime>
  <Words>6470</Words>
  <Application>Microsoft Office PowerPoint</Application>
  <PresentationFormat>Widescreen</PresentationFormat>
  <Paragraphs>1059</Paragraphs>
  <Slides>75</Slides>
  <Notes>18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75</vt:i4>
      </vt:variant>
    </vt:vector>
  </HeadingPairs>
  <TitlesOfParts>
    <vt:vector size="83" baseType="lpstr">
      <vt:lpstr>Arial</vt:lpstr>
      <vt:lpstr>Calibri</vt:lpstr>
      <vt:lpstr>Monotype Sorts</vt:lpstr>
      <vt:lpstr>Montserrat</vt:lpstr>
      <vt:lpstr>Times</vt:lpstr>
      <vt:lpstr>Times New Roman</vt:lpstr>
      <vt:lpstr>Office Theme</vt:lpstr>
      <vt:lpstr>Document</vt:lpstr>
      <vt:lpstr>TGaz Next Generation Positioning  Agenda for the January Electronic Meeting and  the Following Telecons Agenda</vt:lpstr>
      <vt:lpstr>IEEE 802.11 Task Group AZ Next Generation Positioning </vt:lpstr>
      <vt:lpstr>Abstract</vt:lpstr>
      <vt:lpstr>Logistics</vt:lpstr>
      <vt:lpstr>Logistics</vt:lpstr>
      <vt:lpstr>Meeting Decorum</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Jan. IEEE  Electronic Plenary Meeting Week Agenda</vt:lpstr>
      <vt:lpstr>Submission List for the week</vt:lpstr>
      <vt:lpstr>IEEE Electronic Meeting Week – Jan. 17th</vt:lpstr>
      <vt:lpstr>Submission List for the Jan. 17th meeting</vt:lpstr>
      <vt:lpstr>P802.11z Initial SA Ballot Status</vt:lpstr>
      <vt:lpstr>Submissions Awaiting Motions</vt:lpstr>
      <vt:lpstr>Review Submissions</vt:lpstr>
      <vt:lpstr>PowerPoint Presentation</vt:lpstr>
      <vt:lpstr>IEEE Electronic Meeting slot – Jan. 20th </vt:lpstr>
      <vt:lpstr>Submission List for the Jan. 20th meeting</vt:lpstr>
      <vt:lpstr>PowerPoint Presentation</vt:lpstr>
      <vt:lpstr>PowerPoint Presentation</vt:lpstr>
      <vt:lpstr>IEEE Electronic Meeting slot – Jan. 24th </vt:lpstr>
      <vt:lpstr>Submission List for the Jan. 24th meeting</vt:lpstr>
      <vt:lpstr>Review Submissions</vt:lpstr>
      <vt:lpstr>Scheduled TGaz CRC telecons</vt:lpstr>
      <vt:lpstr>Timeline – previously approved</vt:lpstr>
      <vt:lpstr>Timeline – updated</vt:lpstr>
      <vt:lpstr>Jan. Progress and Targets Towards the March Meeting</vt:lpstr>
      <vt:lpstr>PowerPoint Presentation</vt:lpstr>
      <vt:lpstr>PowerPoint Presentation</vt:lpstr>
      <vt:lpstr>February 3rd CRC Telecon</vt:lpstr>
      <vt:lpstr>Submission List for the Feb. 3rd meeting</vt:lpstr>
      <vt:lpstr>Review Submissions</vt:lpstr>
      <vt:lpstr>Scheduled TGaz CRC telecons</vt:lpstr>
      <vt:lpstr>Submission pipeline</vt:lpstr>
      <vt:lpstr>PowerPoint Presentation</vt:lpstr>
      <vt:lpstr>PowerPoint Presentation</vt:lpstr>
      <vt:lpstr>February 9th CRC Telecon</vt:lpstr>
      <vt:lpstr>Submission List for the Feb. 3rd meeting</vt:lpstr>
      <vt:lpstr>Review Submissions</vt:lpstr>
      <vt:lpstr>Submission pipeline</vt:lpstr>
      <vt:lpstr>Scheduled TGaz CRC telecons</vt:lpstr>
      <vt:lpstr>PowerPoint Presentation</vt:lpstr>
      <vt:lpstr>PowerPoint Presentation</vt:lpstr>
      <vt:lpstr>February 16th CRC Telecon</vt:lpstr>
      <vt:lpstr>Submission List for the Feb. 3rd meeting</vt:lpstr>
      <vt:lpstr>Review Submissions</vt:lpstr>
      <vt:lpstr>Submission pipeline</vt:lpstr>
      <vt:lpstr>Scheduled TGaz CRC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705</cp:revision>
  <cp:lastPrinted>1601-01-01T00:00:00Z</cp:lastPrinted>
  <dcterms:created xsi:type="dcterms:W3CDTF">2018-08-06T10:28:59Z</dcterms:created>
  <dcterms:modified xsi:type="dcterms:W3CDTF">2022-02-15T22:12:01Z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