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69" r:id="rId2"/>
    <p:sldId id="611" r:id="rId3"/>
    <p:sldId id="622" r:id="rId4"/>
    <p:sldId id="612" r:id="rId5"/>
    <p:sldId id="627" r:id="rId6"/>
    <p:sldId id="629" r:id="rId7"/>
    <p:sldId id="616" r:id="rId8"/>
    <p:sldId id="623" r:id="rId9"/>
    <p:sldId id="624" r:id="rId10"/>
    <p:sldId id="630" r:id="rId11"/>
    <p:sldId id="628" r:id="rId12"/>
    <p:sldId id="638" r:id="rId13"/>
    <p:sldId id="618" r:id="rId14"/>
    <p:sldId id="62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a:t>
            </a:r>
            <a:r>
              <a:rPr lang="en-US" altLang="zh-CN" sz="1800" b="1" dirty="0"/>
              <a:t>6</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447B6D-7F43-424B-8199-E4D669DCB5C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C19869-4A23-4DA1-B6C8-3890633E424A}"/>
              </a:ext>
            </a:extLst>
          </p:cNvPr>
          <p:cNvSpPr>
            <a:spLocks noGrp="1"/>
          </p:cNvSpPr>
          <p:nvPr>
            <p:ph idx="1"/>
          </p:nvPr>
        </p:nvSpPr>
        <p:spPr>
          <a:xfrm>
            <a:off x="771524" y="1600200"/>
            <a:ext cx="8029575" cy="762000"/>
          </a:xfrm>
        </p:spPr>
        <p:txBody>
          <a:bodyPr/>
          <a:lstStyle/>
          <a:p>
            <a:pPr>
              <a:buFont typeface="Wingdings" panose="05000000000000000000" pitchFamily="2" charset="2"/>
              <a:buChar char="p"/>
            </a:pPr>
            <a:r>
              <a:rPr lang="en-US" altLang="zh-CN" sz="1400" dirty="0">
                <a:solidFill>
                  <a:srgbClr val="FF0000"/>
                </a:solidFill>
              </a:rPr>
              <a:t>An example of  the </a:t>
            </a:r>
            <a:r>
              <a:rPr lang="en-GB" altLang="zh-CN" sz="1400" dirty="0">
                <a:solidFill>
                  <a:srgbClr val="FF0000"/>
                </a:solidFill>
              </a:rPr>
              <a:t>differentiation of EDCA operations(or parameters) for different roles of STAs </a:t>
            </a:r>
            <a:endParaRPr lang="zh-CN" altLang="en-US" sz="1400" dirty="0">
              <a:solidFill>
                <a:srgbClr val="FF0000"/>
              </a:solidFill>
            </a:endParaRPr>
          </a:p>
        </p:txBody>
      </p:sp>
      <p:sp>
        <p:nvSpPr>
          <p:cNvPr id="4" name="页脚占位符 3">
            <a:extLst>
              <a:ext uri="{FF2B5EF4-FFF2-40B4-BE49-F238E27FC236}">
                <a16:creationId xmlns:a16="http://schemas.microsoft.com/office/drawing/2014/main" id="{D5BD150E-0F56-4706-B55D-A796E213C0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1F95DA7-E78F-4B30-A3B4-26E1856C942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7B43C12F-3362-4A57-93A0-674980A81315}"/>
              </a:ext>
            </a:extLst>
          </p:cNvPr>
          <p:cNvPicPr>
            <a:picLocks noChangeAspect="1"/>
          </p:cNvPicPr>
          <p:nvPr/>
        </p:nvPicPr>
        <p:blipFill>
          <a:blip r:embed="rId2"/>
          <a:stretch>
            <a:fillRect/>
          </a:stretch>
        </p:blipFill>
        <p:spPr>
          <a:xfrm>
            <a:off x="342900" y="2057400"/>
            <a:ext cx="8534400" cy="3997902"/>
          </a:xfrm>
          <a:prstGeom prst="rect">
            <a:avLst/>
          </a:prstGeom>
        </p:spPr>
      </p:pic>
    </p:spTree>
    <p:extLst>
      <p:ext uri="{BB962C8B-B14F-4D97-AF65-F5344CB8AC3E}">
        <p14:creationId xmlns:p14="http://schemas.microsoft.com/office/powerpoint/2010/main" val="26890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16CA94-D06C-4F2F-A4AB-BDCFC0C1F380}"/>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F00C7217-C7CE-4FBF-AB9B-C23A269F9601}"/>
              </a:ext>
            </a:extLst>
          </p:cNvPr>
          <p:cNvSpPr>
            <a:spLocks noGrp="1"/>
          </p:cNvSpPr>
          <p:nvPr>
            <p:ph idx="1"/>
          </p:nvPr>
        </p:nvSpPr>
        <p:spPr>
          <a:xfrm>
            <a:off x="690418" y="1766455"/>
            <a:ext cx="8153400" cy="4114800"/>
          </a:xfrm>
        </p:spPr>
        <p:txBody>
          <a:bodyPr/>
          <a:lstStyle/>
          <a:p>
            <a:r>
              <a:rPr lang="en-US" altLang="zh-CN" sz="1300" b="0" dirty="0"/>
              <a:t>[Q1]: A major concern for </a:t>
            </a:r>
            <a:r>
              <a:rPr lang="en-US" altLang="zh-CN" sz="1300" b="0" dirty="0" err="1"/>
              <a:t>rTWT</a:t>
            </a:r>
            <a:r>
              <a:rPr lang="en-US" altLang="zh-CN" sz="1300" b="0" dirty="0"/>
              <a:t> is it would not work well in the presence of legacy STAs and </a:t>
            </a:r>
            <a:r>
              <a:rPr lang="en-US" altLang="zh-CN" sz="1300" b="0" dirty="0" err="1"/>
              <a:t>OBSSes</a:t>
            </a:r>
            <a:r>
              <a:rPr lang="en-US" altLang="zh-CN" sz="1300" b="0" dirty="0"/>
              <a:t>, and the new element (e.g., this r-TWT EDCA Parameter set element) will not be understood and honored by legacy STAs and </a:t>
            </a:r>
            <a:r>
              <a:rPr lang="en-US" altLang="zh-CN" sz="1300" b="0" dirty="0" err="1"/>
              <a:t>OBSSes</a:t>
            </a:r>
            <a:r>
              <a:rPr lang="en-US" altLang="zh-CN" sz="1300" b="0" dirty="0"/>
              <a:t>, so this fundamental issue for </a:t>
            </a:r>
            <a:r>
              <a:rPr lang="en-US" altLang="zh-CN" sz="1300" b="0" dirty="0" err="1"/>
              <a:t>rTWT</a:t>
            </a:r>
            <a:r>
              <a:rPr lang="en-US" altLang="zh-CN" sz="1300" b="0" dirty="0"/>
              <a:t> remains.</a:t>
            </a:r>
            <a:endParaRPr lang="zh-CN" altLang="zh-CN" sz="1300" b="0" dirty="0"/>
          </a:p>
          <a:p>
            <a:r>
              <a:rPr lang="en-US" altLang="zh-CN" sz="1300" b="0" dirty="0">
                <a:solidFill>
                  <a:schemeClr val="accent2">
                    <a:lumMod val="50000"/>
                  </a:schemeClr>
                </a:solidFill>
              </a:rPr>
              <a:t> [A]: The candidate solution can handle the issue caused by legacy STAs. Although legacy STAs cannot understand the r-TWT EDCA Parameter set element, EHT AP can configure and coordinate the EDCA Parameter set of legacy STAs by Probe response or Beacon with legacy EDCA Parameter set element and that of EHT STAs by r-TWT EDCA Parameter set element. </a:t>
            </a:r>
            <a:endParaRPr lang="zh-CN" altLang="zh-CN" sz="1300" b="0" dirty="0">
              <a:solidFill>
                <a:schemeClr val="accent2">
                  <a:lumMod val="50000"/>
                </a:schemeClr>
              </a:solidFill>
            </a:endParaRPr>
          </a:p>
          <a:p>
            <a:r>
              <a:rPr lang="en-US" altLang="zh-CN" sz="1300" b="0" dirty="0">
                <a:solidFill>
                  <a:schemeClr val="accent2">
                    <a:lumMod val="50000"/>
                  </a:schemeClr>
                </a:solidFill>
              </a:rPr>
              <a:t>The solution mainly considers the issue of the channel access in the same BSS, and may handle the partial issue of OBSS. For example the usage of r-TWT EDCA Parameter set for scheduled STAs can increase their opportunity to obtain an TXOP, as a result the impact of OBSS may be reduced.</a:t>
            </a:r>
          </a:p>
          <a:p>
            <a:endParaRPr lang="en-US" altLang="zh-CN" sz="1300" b="0" dirty="0"/>
          </a:p>
          <a:p>
            <a:r>
              <a:rPr lang="en-US" altLang="zh-CN" sz="1300" b="0" dirty="0"/>
              <a:t>[Q2]: Adding additional restrictions to EHT STAs can cause their performance degradation relative to legacy STAs. In addition, it would be complex for EHT STAs to follow many different sets of EDCA parameters under different conditions (e.g., within or outside a particular </a:t>
            </a:r>
            <a:r>
              <a:rPr lang="en-US" altLang="zh-CN" sz="1300" b="0" dirty="0" err="1"/>
              <a:t>rTWT</a:t>
            </a:r>
            <a:r>
              <a:rPr lang="en-US" altLang="zh-CN" sz="1300" b="0" dirty="0"/>
              <a:t> SP), and it is questionable whether the behavior can be tested successfully.</a:t>
            </a:r>
            <a:endParaRPr lang="zh-CN" altLang="zh-CN" sz="1300" b="0" dirty="0"/>
          </a:p>
          <a:p>
            <a:r>
              <a:rPr lang="en-US" altLang="zh-CN" sz="1300" b="0" dirty="0">
                <a:solidFill>
                  <a:schemeClr val="accent2">
                    <a:lumMod val="50000"/>
                  </a:schemeClr>
                </a:solidFill>
              </a:rPr>
              <a:t> [A]: The candidate solution is an optional feature, its intention is to strengthen the protection of r-TWT SPs for the channel access of scheduled STAs and it may impact the performance of EHT STAs. The balance between the extent of the protection and the impact of the performance can be considered for EHT AP and STAs according to the deployment scenario. And only the EDCA Parameter Set for r-TWT Scheduled STAs In SPs is mandatory in the r-TWT EDCA Parameter element, and the other EDCA Parameter sets are optional. Different Parameter sets can be flexibly selected to reduce the impact to the performance of ETH STAs as far as possible.</a:t>
            </a:r>
            <a:endParaRPr lang="zh-CN" altLang="zh-CN" sz="1300" b="0" dirty="0">
              <a:solidFill>
                <a:schemeClr val="accent2">
                  <a:lumMod val="50000"/>
                </a:schemeClr>
              </a:solidFill>
            </a:endParaRPr>
          </a:p>
          <a:p>
            <a:endParaRPr lang="zh-CN" altLang="zh-CN" sz="1300" b="0" dirty="0"/>
          </a:p>
          <a:p>
            <a:endParaRPr lang="zh-CN" altLang="en-US" sz="1300" b="0" dirty="0"/>
          </a:p>
        </p:txBody>
      </p:sp>
      <p:sp>
        <p:nvSpPr>
          <p:cNvPr id="4" name="页脚占位符 3">
            <a:extLst>
              <a:ext uri="{FF2B5EF4-FFF2-40B4-BE49-F238E27FC236}">
                <a16:creationId xmlns:a16="http://schemas.microsoft.com/office/drawing/2014/main" id="{0C29A22B-7BF1-44BE-B5A2-E65FB9F43E2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DDB3862-A555-4C40-B358-3F45A5DD647A}"/>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10908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9D167B-E2D3-4F4E-A98B-7104EA3D8A68}"/>
              </a:ext>
            </a:extLst>
          </p:cNvPr>
          <p:cNvSpPr>
            <a:spLocks noGrp="1"/>
          </p:cNvSpPr>
          <p:nvPr>
            <p:ph type="title"/>
          </p:nvPr>
        </p:nvSpPr>
        <p:spPr/>
        <p:txBody>
          <a:bodyPr/>
          <a:lstStyle/>
          <a:p>
            <a:r>
              <a:rPr lang="en-US" altLang="zh-CN" dirty="0"/>
              <a:t>Benefits</a:t>
            </a:r>
            <a:endParaRPr lang="zh-CN" altLang="en-US" dirty="0"/>
          </a:p>
        </p:txBody>
      </p:sp>
      <p:sp>
        <p:nvSpPr>
          <p:cNvPr id="3" name="内容占位符 2">
            <a:extLst>
              <a:ext uri="{FF2B5EF4-FFF2-40B4-BE49-F238E27FC236}">
                <a16:creationId xmlns:a16="http://schemas.microsoft.com/office/drawing/2014/main" id="{806631A6-1B86-4A49-B7C3-4B5F80D16A93}"/>
              </a:ext>
            </a:extLst>
          </p:cNvPr>
          <p:cNvSpPr>
            <a:spLocks noGrp="1"/>
          </p:cNvSpPr>
          <p:nvPr>
            <p:ph idx="1"/>
          </p:nvPr>
        </p:nvSpPr>
        <p:spPr/>
        <p:txBody>
          <a:bodyPr/>
          <a:lstStyle/>
          <a:p>
            <a:pPr>
              <a:buFont typeface="Wingdings" panose="05000000000000000000" pitchFamily="2" charset="2"/>
              <a:buChar char="p"/>
            </a:pPr>
            <a:r>
              <a:rPr lang="en-US" altLang="zh-CN" sz="1400" dirty="0">
                <a:solidFill>
                  <a:srgbClr val="FF0000"/>
                </a:solidFill>
              </a:rPr>
              <a:t>The candidate mechanism to differentiate the EDCA Parameter Sets of </a:t>
            </a:r>
            <a:r>
              <a:rPr lang="en-GB" altLang="zh-CN" sz="1400" dirty="0">
                <a:solidFill>
                  <a:srgbClr val="FF0000"/>
                </a:solidFill>
              </a:rPr>
              <a:t>different roles of STAs can satisfy the following currently specified requirement for channel access during r-TWT SPs</a:t>
            </a:r>
            <a:endParaRPr lang="en-GB" altLang="zh-CN" sz="1400" b="0" dirty="0">
              <a:solidFill>
                <a:srgbClr val="FF0000"/>
              </a:solidFill>
              <a:sym typeface="Helvetica Neue Light"/>
            </a:endParaRPr>
          </a:p>
          <a:p>
            <a:r>
              <a:rPr lang="en-GB" altLang="zh-CN" sz="1400" b="0" dirty="0">
                <a:sym typeface="Helvetica Neue Light"/>
              </a:rPr>
              <a:t>“During a restricted TWT SP, the AP and member r-TWT scheduled STAs </a:t>
            </a:r>
            <a:r>
              <a:rPr lang="en-GB" altLang="zh-CN" sz="1400" b="0" dirty="0">
                <a:highlight>
                  <a:srgbClr val="FFFF00"/>
                </a:highlight>
                <a:sym typeface="Helvetica Neue Light"/>
              </a:rPr>
              <a:t>prioritize their transmission of QoS Data frames</a:t>
            </a:r>
            <a:r>
              <a:rPr lang="en-GB" altLang="zh-CN" sz="1400" b="0" dirty="0">
                <a:sym typeface="Helvetica Neue Light"/>
              </a:rPr>
              <a:t> that are </a:t>
            </a:r>
            <a:r>
              <a:rPr lang="en-GB" altLang="zh-CN" sz="1400" b="0" dirty="0">
                <a:highlight>
                  <a:srgbClr val="FFFF00"/>
                </a:highlight>
                <a:sym typeface="Helvetica Neue Light"/>
              </a:rPr>
              <a:t>latency sensitive traffic </a:t>
            </a:r>
            <a:r>
              <a:rPr lang="en-GB" altLang="zh-CN" sz="1400" b="0" dirty="0">
                <a:sym typeface="Helvetica Neue Light"/>
              </a:rPr>
              <a:t>(see 35.7 (Restricted TWT)).”</a:t>
            </a:r>
          </a:p>
          <a:p>
            <a:r>
              <a:rPr lang="en-GB" altLang="zh-CN" sz="1400" b="0" dirty="0">
                <a:sym typeface="Helvetica Neue Light"/>
              </a:rPr>
              <a:t>“An r-TWT scheduling AP or a member r-TWT scheduled STA that has initiated or participated in a frame exchange during a restricted TWT SP </a:t>
            </a:r>
            <a:r>
              <a:rPr lang="en-GB" altLang="zh-CN" sz="1400" b="0" dirty="0">
                <a:highlight>
                  <a:srgbClr val="FFFF00"/>
                </a:highlight>
                <a:sym typeface="Helvetica Neue Light"/>
              </a:rPr>
              <a:t>shall ensure QoS Data frames of r-TWT TID(s) to be first delivered </a:t>
            </a:r>
            <a:r>
              <a:rPr lang="en-GB" altLang="zh-CN" sz="1400" b="0" dirty="0">
                <a:sym typeface="Helvetica Neue Light"/>
              </a:rPr>
              <a:t>during the r-TWT SPs. ”</a:t>
            </a:r>
          </a:p>
          <a:p>
            <a:pPr>
              <a:buFont typeface="Wingdings" panose="05000000000000000000" pitchFamily="2" charset="2"/>
              <a:buChar char="p"/>
            </a:pPr>
            <a:r>
              <a:rPr lang="en-US" altLang="zh-CN" sz="1400" dirty="0">
                <a:solidFill>
                  <a:srgbClr val="FF0000"/>
                </a:solidFill>
              </a:rPr>
              <a:t>The candidate mechanism may bring about benefits especially for non-trigger-enabled r-TWT SPs</a:t>
            </a:r>
          </a:p>
          <a:p>
            <a:r>
              <a:rPr lang="en-US" altLang="zh-CN" sz="1400" b="0" dirty="0"/>
              <a:t>non-trigger-enabled r-TWT SPs are the important component of r-TWT SPs</a:t>
            </a:r>
          </a:p>
          <a:p>
            <a:r>
              <a:rPr lang="en-US" altLang="zh-CN" sz="1400" b="0" dirty="0"/>
              <a:t>The overhead of the transmission of trigger frames can be avoided for non-trigger-enabled r-TWT SPs </a:t>
            </a:r>
          </a:p>
          <a:p>
            <a:pPr>
              <a:buFont typeface="Wingdings" panose="05000000000000000000" pitchFamily="2" charset="2"/>
              <a:buChar char="p"/>
            </a:pPr>
            <a:r>
              <a:rPr lang="en-US" altLang="zh-CN" sz="1400" dirty="0">
                <a:solidFill>
                  <a:srgbClr val="FF0000"/>
                </a:solidFill>
              </a:rPr>
              <a:t>The candidate mechanism is an optional feature and it gives a tool for AP to have the capability to adjust the EDCA parameters during or outside of SPs for corresponding STAs if appropriate. AP can balance the priority of channel access for r-TWT UL TIDs of </a:t>
            </a:r>
            <a:r>
              <a:rPr lang="en-US" altLang="zh-CN" sz="1400" dirty="0" err="1">
                <a:solidFill>
                  <a:srgbClr val="FF0000"/>
                </a:solidFill>
              </a:rPr>
              <a:t>rTWT</a:t>
            </a:r>
            <a:r>
              <a:rPr lang="en-US" altLang="zh-CN" sz="1400" dirty="0">
                <a:solidFill>
                  <a:srgbClr val="FF0000"/>
                </a:solidFill>
              </a:rPr>
              <a:t> scheduled STAs and the chance of the collision the adjustment would lead to, and decides whether to adjust.</a:t>
            </a:r>
            <a:endParaRPr lang="en-GB" altLang="zh-CN" sz="1400" dirty="0">
              <a:solidFill>
                <a:srgbClr val="FF0000"/>
              </a:solidFill>
              <a:sym typeface="Helvetica Neue Light"/>
            </a:endParaRPr>
          </a:p>
        </p:txBody>
      </p:sp>
      <p:sp>
        <p:nvSpPr>
          <p:cNvPr id="4" name="页脚占位符 3">
            <a:extLst>
              <a:ext uri="{FF2B5EF4-FFF2-40B4-BE49-F238E27FC236}">
                <a16:creationId xmlns:a16="http://schemas.microsoft.com/office/drawing/2014/main" id="{5AC95E5D-0056-4D8E-9011-87DFE20E0D0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CFEC6F6-22EB-4272-8201-860F040FA2C3}"/>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643307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10" name="TextBox 9"/>
          <p:cNvSpPr txBox="1"/>
          <p:nvPr/>
        </p:nvSpPr>
        <p:spPr>
          <a:xfrm>
            <a:off x="600074" y="1676400"/>
            <a:ext cx="8086726" cy="3785652"/>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SP1:  Do you support to have r-TWT prioritized  EDCA Parameter Set for a r-TWT scheduled STA during the r-TWT SP of which it is a member?</a:t>
            </a:r>
            <a:endParaRPr lang="zh-CN" altLang="zh-CN" sz="2000" b="1" dirty="0">
              <a:solidFill>
                <a:schemeClr val="tx2"/>
              </a:solidFill>
            </a:endParaRPr>
          </a:p>
          <a:p>
            <a:r>
              <a:rPr lang="en-US" altLang="zh-CN" sz="2000" b="1" dirty="0">
                <a:solidFill>
                  <a:schemeClr val="tx2"/>
                </a:solidFill>
              </a:rPr>
              <a:t> </a:t>
            </a:r>
          </a:p>
          <a:p>
            <a:pPr marL="287655" indent="-287655" algn="just">
              <a:buFont typeface="Wingdings" panose="05000000000000000000" pitchFamily="2" charset="2"/>
              <a:buChar char="q"/>
            </a:pPr>
            <a:r>
              <a:rPr lang="en-US" altLang="zh-CN" sz="2000" b="1" dirty="0">
                <a:solidFill>
                  <a:schemeClr val="tx2"/>
                </a:solidFill>
              </a:rPr>
              <a:t>SP2 : Do you support to have r-TWT deprioritized  EDCA Parameter Set for a r-TWT scheduled STA outside the r-TWT SP of which it is a member?</a:t>
            </a:r>
            <a:endParaRPr lang="zh-CN" altLang="zh-CN" sz="2000" b="1" dirty="0">
              <a:solidFill>
                <a:schemeClr val="tx2"/>
              </a:solidFill>
            </a:endParaRPr>
          </a:p>
          <a:p>
            <a:r>
              <a:rPr lang="en-US" altLang="zh-CN" sz="2000" dirty="0"/>
              <a:t> </a:t>
            </a:r>
            <a:endParaRPr lang="zh-CN" altLang="zh-CN" sz="2000" dirty="0"/>
          </a:p>
          <a:p>
            <a:r>
              <a:rPr lang="en-US" altLang="zh-CN" sz="1800" dirty="0"/>
              <a:t>Note: non-member r-TWT scheduled STA, r-TWT unscheduled STA and  non-r-TWT STA update EDCA parameters following the procedures in 10.2.3.2 (HCF contention based channel access (EDCA)).</a:t>
            </a:r>
            <a:endParaRPr lang="zh-CN" altLang="zh-CN" sz="18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213562181"/>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721930"/>
          </a:xfrm>
        </p:spPr>
        <p:txBody>
          <a:bodyPr/>
          <a:lstStyle/>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solidFill>
                  <a:srgbClr val="FF0000"/>
                </a:solidFill>
              </a:rPr>
              <a:t>The protection mechanism of r-TWT SPs specified in 11be Draft 1.</a:t>
            </a:r>
            <a:r>
              <a:rPr lang="en-US" altLang="zh-CN" sz="1600" dirty="0">
                <a:solidFill>
                  <a:srgbClr val="FF0000"/>
                </a:solidFill>
              </a:rPr>
              <a:t>4</a:t>
            </a:r>
            <a:r>
              <a:rPr lang="en-GB" altLang="zh-CN" sz="1600" dirty="0">
                <a:solidFill>
                  <a:srgbClr val="FF0000"/>
                </a:solidFill>
              </a:rPr>
              <a:t> seems to be not enough, which would impact the scheduled transmission of latency sensitive traffic during the r-TWT SPs. And the fairness issue also needs to be considered for a r-TWT  scheduled and unscheduled STAs.</a:t>
            </a:r>
          </a:p>
          <a:p>
            <a:pPr lvl="1"/>
            <a:r>
              <a:rPr lang="en-GB" altLang="zh-CN" sz="1600" dirty="0">
                <a:solidFill>
                  <a:schemeClr val="accent2">
                    <a:lumMod val="50000"/>
                  </a:schemeClr>
                </a:solidFill>
              </a:rPr>
              <a:t>All STAs can still access the SP using EDCA except certain rules applied to a trigger-enabled SP</a:t>
            </a:r>
          </a:p>
          <a:p>
            <a:pPr lvl="1"/>
            <a:r>
              <a:rPr lang="en-GB" altLang="zh-CN" sz="1600" dirty="0">
                <a:solidFill>
                  <a:schemeClr val="accent2">
                    <a:lumMod val="50000"/>
                  </a:schemeClr>
                </a:solidFill>
              </a:rPr>
              <a:t>the Non-AP EHT STAs may behave as if overlapping quiet intervals do not exist, which means that the unscheduled EHT STAs may contend for channel access during the SPs. </a:t>
            </a:r>
          </a:p>
          <a:p>
            <a:pPr lvl="1"/>
            <a:r>
              <a:rPr lang="en-GB" altLang="zh-CN" sz="1600" dirty="0">
                <a:solidFill>
                  <a:schemeClr val="accent2">
                    <a:lumMod val="50000"/>
                  </a:schemeClr>
                </a:solidFill>
              </a:rPr>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600" dirty="0">
                <a:solidFill>
                  <a:schemeClr val="accent2">
                    <a:lumMod val="50000"/>
                  </a:schemeClr>
                </a:solidFill>
              </a:rPr>
              <a:t>A quiet interval for this protection purpose is only 1 TU and expect a r-TWT SP is commonly at least a few msecs.</a:t>
            </a:r>
          </a:p>
          <a:p>
            <a:pPr>
              <a:buFont typeface="Wingdings" panose="05000000000000000000" pitchFamily="2" charset="2"/>
              <a:buChar char="p"/>
            </a:pPr>
            <a:r>
              <a:rPr lang="en-GB" altLang="zh-CN" sz="1600" dirty="0">
                <a:solidFill>
                  <a:srgbClr val="FF0000"/>
                </a:solidFill>
              </a:rPr>
              <a:t>The EPCS priority access in 11be Draft 1.4 also specified the mechanism to adjust the EDCA Parameters Set of authorized non-AP STAs for priority access, which can be regarded as a reference </a:t>
            </a:r>
            <a:r>
              <a:rPr lang="en-GB" altLang="zh-CN" sz="1600" dirty="0"/>
              <a:t>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674255" y="1600200"/>
            <a:ext cx="8012545" cy="4662056"/>
          </a:xfrm>
        </p:spPr>
        <p:txBody>
          <a:bodyPr/>
          <a:lstStyle/>
          <a:p>
            <a:pPr>
              <a:buFont typeface="Wingdings" panose="05000000000000000000" pitchFamily="2" charset="2"/>
              <a:buChar char="p"/>
            </a:pPr>
            <a:r>
              <a:rPr lang="en-US" altLang="zh-CN" sz="1200" dirty="0">
                <a:solidFill>
                  <a:srgbClr val="FF0000"/>
                </a:solidFill>
              </a:rPr>
              <a:t>Differentiate the EDCA Parameter Sets of member and non-member r-TWT scheduled STAs, r-TWT unscheduled STAs during r-TWT SPs, and/or the EDCA Parameter Sets of r-TWT scheduled STAs, r-TWT unscheduled STAs outside of r-TWT SPs</a:t>
            </a:r>
          </a:p>
          <a:p>
            <a:pPr marL="0" indent="0">
              <a:buNone/>
            </a:pPr>
            <a:r>
              <a:rPr lang="en-US" altLang="zh-CN" sz="1200" dirty="0">
                <a:solidFill>
                  <a:srgbClr val="FF0000"/>
                </a:solidFill>
              </a:rPr>
              <a:t>          </a:t>
            </a:r>
            <a:r>
              <a:rPr lang="en-US" altLang="zh-CN" sz="1200" dirty="0">
                <a:solidFill>
                  <a:schemeClr val="tx2"/>
                </a:solidFill>
              </a:rPr>
              <a:t> 1) </a:t>
            </a:r>
            <a:r>
              <a:rPr lang="en-US" altLang="zh-CN" sz="1200" dirty="0">
                <a:solidFill>
                  <a:schemeClr val="accent2">
                    <a:lumMod val="50000"/>
                  </a:schemeClr>
                </a:solidFill>
              </a:rPr>
              <a:t>An </a:t>
            </a:r>
            <a:r>
              <a:rPr lang="en-GB" altLang="zh-CN" sz="1200" dirty="0">
                <a:solidFill>
                  <a:schemeClr val="accent2">
                    <a:lumMod val="50000"/>
                  </a:schemeClr>
                </a:solidFill>
              </a:rPr>
              <a:t>r-TWT scheduled STA</a:t>
            </a:r>
            <a:r>
              <a:rPr lang="zh-CN" altLang="en-US" sz="1200" dirty="0">
                <a:solidFill>
                  <a:schemeClr val="tx2"/>
                </a:solidFill>
              </a:rPr>
              <a:t>： </a:t>
            </a:r>
            <a:r>
              <a:rPr lang="en-GB" altLang="zh-CN" sz="1200" dirty="0">
                <a:solidFill>
                  <a:schemeClr val="tx2"/>
                </a:solidFill>
              </a:rPr>
              <a:t>an EHT STA that supports r-TWT and is a member of one or more SP(s) </a:t>
            </a:r>
            <a:r>
              <a:rPr lang="en-US" altLang="zh-CN" sz="1200" dirty="0">
                <a:solidFill>
                  <a:schemeClr val="tx2"/>
                </a:solidFill>
              </a:rPr>
              <a:t> during a given time period.</a:t>
            </a:r>
          </a:p>
          <a:p>
            <a:pPr algn="just"/>
            <a:r>
              <a:rPr lang="en-US" altLang="zh-CN" sz="1200" dirty="0">
                <a:solidFill>
                  <a:schemeClr val="accent2">
                    <a:lumMod val="75000"/>
                  </a:schemeClr>
                </a:solidFill>
              </a:rPr>
              <a:t>A 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established a membership for the specific SP(s)</a:t>
            </a:r>
          </a:p>
          <a:p>
            <a:pPr algn="just"/>
            <a:r>
              <a:rPr lang="en-US" altLang="zh-CN" sz="1200" dirty="0">
                <a:solidFill>
                  <a:schemeClr val="accent2">
                    <a:lumMod val="75000"/>
                  </a:schemeClr>
                </a:solidFill>
              </a:rPr>
              <a:t>A non-member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not established a membership for the specific SP(s)</a:t>
            </a:r>
          </a:p>
          <a:p>
            <a:pPr marL="0" indent="0" algn="just">
              <a:buNone/>
            </a:pPr>
            <a:r>
              <a:rPr lang="en-GB" altLang="zh-CN" sz="1200" dirty="0">
                <a:solidFill>
                  <a:schemeClr val="tx2"/>
                </a:solidFill>
              </a:rPr>
              <a:t>          2) </a:t>
            </a:r>
            <a:r>
              <a:rPr lang="en-GB" altLang="zh-CN" sz="1200" dirty="0">
                <a:solidFill>
                  <a:schemeClr val="accent2">
                    <a:lumMod val="50000"/>
                  </a:schemeClr>
                </a:solidFill>
              </a:rPr>
              <a:t>An r-TWT unscheduled STA</a:t>
            </a:r>
            <a:r>
              <a:rPr lang="zh-CN" altLang="en-US" sz="1200" dirty="0">
                <a:solidFill>
                  <a:schemeClr val="tx2"/>
                </a:solidFill>
              </a:rPr>
              <a:t>：</a:t>
            </a:r>
            <a:r>
              <a:rPr lang="en-GB" altLang="zh-CN" sz="1200" dirty="0">
                <a:solidFill>
                  <a:schemeClr val="tx2"/>
                </a:solidFill>
              </a:rPr>
              <a:t> an EHT STA that supports r-TWT but is not a member of any SP </a:t>
            </a:r>
            <a:r>
              <a:rPr lang="en-US" altLang="zh-CN" sz="1200" dirty="0">
                <a:solidFill>
                  <a:schemeClr val="tx2"/>
                </a:solidFill>
              </a:rPr>
              <a:t>during a given time period.</a:t>
            </a:r>
            <a:endParaRPr lang="en-GB" altLang="zh-CN" sz="1200" dirty="0">
              <a:solidFill>
                <a:schemeClr val="tx2"/>
              </a:solidFill>
            </a:endParaRPr>
          </a:p>
          <a:p>
            <a:pPr marL="0" indent="0" algn="just">
              <a:buNone/>
            </a:pPr>
            <a:r>
              <a:rPr lang="en-GB" altLang="zh-CN" sz="1200" dirty="0">
                <a:solidFill>
                  <a:schemeClr val="tx2"/>
                </a:solidFill>
              </a:rPr>
              <a:t>          3) </a:t>
            </a:r>
            <a:r>
              <a:rPr lang="en-GB" altLang="zh-CN" sz="1200" dirty="0">
                <a:solidFill>
                  <a:schemeClr val="accent2">
                    <a:lumMod val="50000"/>
                  </a:schemeClr>
                </a:solidFill>
              </a:rPr>
              <a:t>A non-r-TWT STA</a:t>
            </a:r>
            <a:r>
              <a:rPr lang="zh-CN" altLang="en-US" sz="1200" dirty="0">
                <a:solidFill>
                  <a:schemeClr val="tx2"/>
                </a:solidFill>
              </a:rPr>
              <a:t>： </a:t>
            </a:r>
            <a:r>
              <a:rPr lang="en-GB" altLang="zh-CN" sz="1200" dirty="0">
                <a:solidFill>
                  <a:schemeClr val="tx2"/>
                </a:solidFill>
              </a:rPr>
              <a:t>an EHT STA that doesn’t support r-TWT or a legacy STA.</a:t>
            </a:r>
            <a:endParaRPr lang="en-GB" altLang="zh-CN" sz="1200" dirty="0"/>
          </a:p>
          <a:p>
            <a:pPr marL="0" indent="0">
              <a:buNone/>
            </a:pPr>
            <a:endParaRPr lang="en-GB" altLang="zh-CN" sz="1200" dirty="0"/>
          </a:p>
          <a:p>
            <a:pPr>
              <a:buFont typeface="Wingdings" panose="05000000000000000000" pitchFamily="2" charset="2"/>
              <a:buChar char="p"/>
            </a:pPr>
            <a:r>
              <a:rPr lang="en-GB" altLang="zh-CN" sz="1200" dirty="0"/>
              <a:t>Differentiate EDCA operations(or parameters) for different roles of EHT STAs supporting r-TWT in different time intervals, and EHT STAs not supporting r-TWT and legacy STAs</a:t>
            </a:r>
          </a:p>
          <a:p>
            <a:pPr>
              <a:buFont typeface="Wingdings" panose="05000000000000000000" pitchFamily="2" charset="2"/>
              <a:buChar char="Ø"/>
            </a:pPr>
            <a:r>
              <a:rPr lang="en-GB" altLang="zh-CN" sz="1200" dirty="0"/>
              <a:t>EDCA operation for an r-TWT scheduled STA during the SPs : EDCA operation for an r-TWT scheduled STA during the SPs of which it is a member.</a:t>
            </a:r>
          </a:p>
          <a:p>
            <a:pPr>
              <a:buFont typeface="Wingdings" panose="05000000000000000000" pitchFamily="2" charset="2"/>
              <a:buChar char="Ø"/>
            </a:pPr>
            <a:r>
              <a:rPr lang="en-GB" altLang="zh-CN" sz="1200" dirty="0"/>
              <a:t>EDCA operation for an r-TWT unscheduled STA during the SPs: EDCA operation for an r-TWT unscheduled STA during the SPs of which it is not a member</a:t>
            </a:r>
          </a:p>
          <a:p>
            <a:pPr>
              <a:buFont typeface="Wingdings" panose="05000000000000000000" pitchFamily="2" charset="2"/>
              <a:buChar char="Ø"/>
            </a:pPr>
            <a:r>
              <a:rPr lang="en-GB" altLang="zh-CN" sz="1200" dirty="0"/>
              <a:t>EDCA operation for an r-TWT scheduled STAs outside of the SPs: EDCA operation for r-TWT scheduled STAs outside of the SPs at least one of which it is a member for the given time duration.</a:t>
            </a:r>
          </a:p>
          <a:p>
            <a:pPr>
              <a:buFont typeface="Wingdings" panose="05000000000000000000" pitchFamily="2" charset="2"/>
              <a:buChar char="Ø"/>
            </a:pPr>
            <a:r>
              <a:rPr lang="en-GB" altLang="zh-CN" sz="1200" dirty="0"/>
              <a:t>EDCA operation for r-TWT unscheduled STAs outside of the SPs : EDCA operation for r-TWT unscheduled STAs outside of the SPs none of which it is a member for the given time duration.</a:t>
            </a:r>
          </a:p>
          <a:p>
            <a:pPr>
              <a:buFont typeface="Wingdings" panose="05000000000000000000" pitchFamily="2" charset="2"/>
              <a:buChar char="Ø"/>
            </a:pPr>
            <a:r>
              <a:rPr lang="en-GB" altLang="zh-CN" sz="1200" dirty="0"/>
              <a:t>EDCA operation for non-r-TWT STAs: </a:t>
            </a:r>
            <a:r>
              <a:rPr lang="en-US" altLang="zh-CN" sz="1200" dirty="0"/>
              <a:t>no SPs can be identified</a:t>
            </a:r>
            <a:endParaRPr lang="zh-CN" altLang="en-US" sz="1200"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页脚占位符 3">
            <a:extLst>
              <a:ext uri="{FF2B5EF4-FFF2-40B4-BE49-F238E27FC236}">
                <a16:creationId xmlns:a16="http://schemas.microsoft.com/office/drawing/2014/main" id="{DAF701AE-1CD3-4AC4-B4FE-D9EE02FD7EC2}"/>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Liuming Lu (OPPO)</a:t>
            </a:r>
            <a:endParaRPr lang="en-US" dirty="0"/>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4C2557-7756-43B8-B510-66982B9B6C3A}"/>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B295FA3F-FDEB-486E-8080-3E523636ED49}"/>
              </a:ext>
            </a:extLst>
          </p:cNvPr>
          <p:cNvSpPr>
            <a:spLocks noGrp="1"/>
          </p:cNvSpPr>
          <p:nvPr>
            <p:ph idx="1"/>
          </p:nvPr>
        </p:nvSpPr>
        <p:spPr/>
        <p:txBody>
          <a:bodyPr/>
          <a:lstStyle/>
          <a:p>
            <a:pPr>
              <a:buFont typeface="Wingdings" panose="05000000000000000000" pitchFamily="2" charset="2"/>
              <a:buChar char="p"/>
            </a:pPr>
            <a:r>
              <a:rPr lang="en-GB" altLang="zh-CN" sz="1400" dirty="0">
                <a:solidFill>
                  <a:srgbClr val="FF0000"/>
                </a:solidFill>
              </a:rPr>
              <a:t>Add an optional mechanism for the configuration of EDCA Parameter Sets during the SPs or outside of SPs for different roles of EHT STAs</a:t>
            </a:r>
          </a:p>
          <a:p>
            <a:endParaRPr lang="en-US" altLang="zh-CN" sz="1400" dirty="0"/>
          </a:p>
          <a:p>
            <a:pPr>
              <a:buFont typeface="Wingdings" panose="05000000000000000000" pitchFamily="2" charset="2"/>
              <a:buChar char="p"/>
            </a:pPr>
            <a:r>
              <a:rPr lang="en-US" altLang="zh-CN" sz="1400" dirty="0">
                <a:solidFill>
                  <a:srgbClr val="FF0000"/>
                </a:solidFill>
              </a:rPr>
              <a:t>EDCA parameters of r-TWT scheduled STAs and unscheduled STAs during r-TWT SPs would lead to</a:t>
            </a:r>
            <a:r>
              <a:rPr lang="en-US" altLang="zh-CN" sz="1400" dirty="0"/>
              <a:t>:</a:t>
            </a:r>
          </a:p>
          <a:p>
            <a:pPr>
              <a:buFont typeface="Wingdings" panose="05000000000000000000" pitchFamily="2" charset="2"/>
              <a:buChar char="Ø"/>
            </a:pPr>
            <a:r>
              <a:rPr lang="en-US" altLang="zh-CN" sz="1400" dirty="0">
                <a:solidFill>
                  <a:srgbClr val="FF0000"/>
                </a:solidFill>
              </a:rPr>
              <a:t>higher priority of the ACs corresponding to </a:t>
            </a:r>
            <a:r>
              <a:rPr lang="en-GB" altLang="zh-CN" sz="1400" dirty="0">
                <a:solidFill>
                  <a:srgbClr val="FF0000"/>
                </a:solidFill>
              </a:rPr>
              <a:t>r-TWT UL TID(s) </a:t>
            </a:r>
            <a:r>
              <a:rPr lang="en-US" altLang="zh-CN" sz="1400" dirty="0">
                <a:solidFill>
                  <a:srgbClr val="FF0000"/>
                </a:solidFill>
              </a:rPr>
              <a:t>of r-TWT scheduled STAs</a:t>
            </a:r>
          </a:p>
          <a:p>
            <a:pPr>
              <a:buFont typeface="Wingdings" panose="05000000000000000000" pitchFamily="2" charset="2"/>
              <a:buChar char="Ø"/>
            </a:pPr>
            <a:r>
              <a:rPr lang="en-US" altLang="zh-CN" sz="1400" dirty="0">
                <a:solidFill>
                  <a:srgbClr val="FF0000"/>
                </a:solidFill>
              </a:rPr>
              <a:t>reduced channel access for the associated MPDUs of other ACs of r-TWT scheduled STAs</a:t>
            </a:r>
          </a:p>
          <a:p>
            <a:pPr>
              <a:buFont typeface="Wingdings" panose="05000000000000000000" pitchFamily="2" charset="2"/>
              <a:buChar char="Ø"/>
            </a:pPr>
            <a:r>
              <a:rPr lang="en-US" altLang="zh-CN" sz="1400" dirty="0">
                <a:solidFill>
                  <a:srgbClr val="FF0000"/>
                </a:solidFill>
              </a:rPr>
              <a:t>reduced channel access for </a:t>
            </a:r>
            <a:r>
              <a:rPr lang="en-GB" altLang="zh-CN" sz="1400" dirty="0">
                <a:solidFill>
                  <a:srgbClr val="FF0000"/>
                </a:solidFill>
              </a:rPr>
              <a:t>r-TWT unscheduled STAs </a:t>
            </a:r>
          </a:p>
          <a:p>
            <a:pPr>
              <a:buFont typeface="Wingdings" panose="05000000000000000000" pitchFamily="2" charset="2"/>
              <a:buChar char="Ø"/>
            </a:pPr>
            <a:endParaRPr lang="en-GB" altLang="zh-CN" sz="1400" dirty="0"/>
          </a:p>
          <a:p>
            <a:pPr>
              <a:buFont typeface="Wingdings" panose="05000000000000000000" pitchFamily="2" charset="2"/>
              <a:buChar char="p"/>
            </a:pPr>
            <a:r>
              <a:rPr lang="en-US" altLang="zh-CN" sz="1400" dirty="0">
                <a:solidFill>
                  <a:srgbClr val="FF0000"/>
                </a:solidFill>
              </a:rPr>
              <a:t>EDCA parameters of r-TWT scheduled STAs and unscheduled STAs </a:t>
            </a:r>
            <a:r>
              <a:rPr lang="en-GB" altLang="zh-CN" sz="1400" dirty="0">
                <a:solidFill>
                  <a:srgbClr val="FF0000"/>
                </a:solidFill>
              </a:rPr>
              <a:t>outside of</a:t>
            </a:r>
            <a:r>
              <a:rPr lang="en-US" altLang="zh-CN" sz="1400" dirty="0">
                <a:solidFill>
                  <a:srgbClr val="FF0000"/>
                </a:solidFill>
              </a:rPr>
              <a:t> r-TWT SPs would lead to</a:t>
            </a:r>
            <a:r>
              <a:rPr lang="en-US" altLang="zh-CN" sz="1400" dirty="0"/>
              <a:t>:</a:t>
            </a:r>
          </a:p>
          <a:p>
            <a:pPr>
              <a:buFont typeface="Wingdings" panose="05000000000000000000" pitchFamily="2" charset="2"/>
              <a:buChar char="Ø"/>
            </a:pPr>
            <a:r>
              <a:rPr lang="en-US" altLang="zh-CN" sz="1400" dirty="0">
                <a:solidFill>
                  <a:srgbClr val="FF0000"/>
                </a:solidFill>
              </a:rPr>
              <a:t>reduced channel access for the associated MPDUs of the ACs corresponding to </a:t>
            </a:r>
            <a:r>
              <a:rPr lang="en-GB" altLang="zh-CN" sz="1400" dirty="0">
                <a:solidFill>
                  <a:srgbClr val="FF0000"/>
                </a:solidFill>
              </a:rPr>
              <a:t>r-TWT UL TID(s) </a:t>
            </a:r>
            <a:r>
              <a:rPr lang="en-US" altLang="zh-CN" sz="1400" dirty="0">
                <a:solidFill>
                  <a:srgbClr val="FF0000"/>
                </a:solidFill>
              </a:rPr>
              <a:t>of r-TWT scheduled STAs</a:t>
            </a:r>
          </a:p>
          <a:p>
            <a:pPr>
              <a:buFont typeface="Wingdings" panose="05000000000000000000" pitchFamily="2" charset="2"/>
              <a:buChar char="Ø"/>
            </a:pPr>
            <a:r>
              <a:rPr lang="en-US" altLang="zh-CN" sz="1400" dirty="0">
                <a:solidFill>
                  <a:srgbClr val="FF0000"/>
                </a:solidFill>
              </a:rPr>
              <a:t>the same level of priority as </a:t>
            </a:r>
            <a:r>
              <a:rPr lang="en-GB" altLang="zh-CN" sz="1400" dirty="0">
                <a:solidFill>
                  <a:srgbClr val="FF0000"/>
                </a:solidFill>
              </a:rPr>
              <a:t>r-TWT unscheduled </a:t>
            </a:r>
            <a:r>
              <a:rPr lang="en-GB" altLang="zh-CN" sz="1400" dirty="0" err="1">
                <a:solidFill>
                  <a:srgbClr val="FF0000"/>
                </a:solidFill>
              </a:rPr>
              <a:t>STAs’</a:t>
            </a:r>
            <a:r>
              <a:rPr lang="en-GB" altLang="zh-CN" sz="1400" dirty="0">
                <a:solidFill>
                  <a:srgbClr val="FF0000"/>
                </a:solidFill>
              </a:rPr>
              <a:t> for</a:t>
            </a:r>
            <a:r>
              <a:rPr lang="en-US" altLang="zh-CN" sz="1400" dirty="0">
                <a:solidFill>
                  <a:srgbClr val="FF0000"/>
                </a:solidFill>
              </a:rPr>
              <a:t> channel access of the associated MPDUs of other ACs of r-TWT scheduled STAs</a:t>
            </a:r>
          </a:p>
          <a:p>
            <a:pPr lvl="0">
              <a:buFont typeface="Wingdings" panose="05000000000000000000" pitchFamily="2" charset="2"/>
              <a:buChar char="Ø"/>
            </a:pPr>
            <a:r>
              <a:rPr lang="en-US" altLang="zh-CN" sz="1400" dirty="0">
                <a:solidFill>
                  <a:srgbClr val="FF0000"/>
                </a:solidFill>
              </a:rPr>
              <a:t>higher priority of channel access for </a:t>
            </a:r>
            <a:r>
              <a:rPr lang="en-GB" altLang="zh-CN" sz="1400" dirty="0">
                <a:solidFill>
                  <a:srgbClr val="FF0000"/>
                </a:solidFill>
              </a:rPr>
              <a:t>r-TWT unscheduled STAs compared with </a:t>
            </a:r>
            <a:r>
              <a:rPr lang="en-US" altLang="zh-CN" sz="1400" dirty="0">
                <a:solidFill>
                  <a:srgbClr val="FF0000"/>
                </a:solidFill>
              </a:rPr>
              <a:t>r-TWT scheduled STAs, and the same level of priority as </a:t>
            </a:r>
            <a:r>
              <a:rPr lang="en-GB" altLang="zh-CN" sz="1400" dirty="0">
                <a:solidFill>
                  <a:srgbClr val="FF0000"/>
                </a:solidFill>
              </a:rPr>
              <a:t>non-r-TWT</a:t>
            </a:r>
            <a:r>
              <a:rPr lang="en-US" altLang="zh-CN" sz="1400" dirty="0">
                <a:solidFill>
                  <a:srgbClr val="FF0000"/>
                </a:solidFill>
              </a:rPr>
              <a:t> STAs.</a:t>
            </a:r>
            <a:endParaRPr lang="zh-CN" altLang="zh-CN" sz="1400" dirty="0">
              <a:solidFill>
                <a:srgbClr val="FF0000"/>
              </a:solidFill>
            </a:endParaRPr>
          </a:p>
          <a:p>
            <a:endParaRPr lang="zh-CN" altLang="en-US" sz="1400" dirty="0"/>
          </a:p>
        </p:txBody>
      </p:sp>
      <p:sp>
        <p:nvSpPr>
          <p:cNvPr id="4" name="页脚占位符 3">
            <a:extLst>
              <a:ext uri="{FF2B5EF4-FFF2-40B4-BE49-F238E27FC236}">
                <a16:creationId xmlns:a16="http://schemas.microsoft.com/office/drawing/2014/main" id="{0BF7E4B1-DA01-4CF5-BBC5-B6BDB44E0BF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528F785-1F90-4710-8B72-A74BD2CFB1D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50173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8</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12325654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3244</TotalTime>
  <Words>2700</Words>
  <Application>Microsoft Office PowerPoint</Application>
  <PresentationFormat>全屏显示(4:3)</PresentationFormat>
  <Paragraphs>225</Paragraphs>
  <Slides>14</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14</vt:i4>
      </vt:variant>
    </vt:vector>
  </HeadingPairs>
  <TitlesOfParts>
    <vt:vector size="18"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Candidate Solution</vt:lpstr>
      <vt:lpstr>Candidate Solution</vt:lpstr>
      <vt:lpstr>Q &amp; A</vt:lpstr>
      <vt:lpstr>Benefits</vt:lpstr>
      <vt:lpstr>Summary</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3285</cp:revision>
  <cp:lastPrinted>2014-11-04T15:04:00Z</cp:lastPrinted>
  <dcterms:created xsi:type="dcterms:W3CDTF">2007-04-17T18:10:00Z</dcterms:created>
  <dcterms:modified xsi:type="dcterms:W3CDTF">2022-03-10T13:36:25Z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