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74" r:id="rId5"/>
    <p:sldId id="275" r:id="rId6"/>
    <p:sldId id="266" r:id="rId7"/>
    <p:sldId id="276" r:id="rId8"/>
    <p:sldId id="277" r:id="rId9"/>
  </p:sldIdLst>
  <p:sldSz cx="12192000" cy="6858000"/>
  <p:notesSz cx="7315200" cy="9601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980">
          <p15:clr>
            <a:srgbClr val="A4A3A4"/>
          </p15:clr>
        </p15:guide>
        <p15:guide id="4" pos="227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903" autoAdjust="0"/>
    <p:restoredTop sz="94660" autoAdjust="0"/>
  </p:normalViewPr>
  <p:slideViewPr>
    <p:cSldViewPr>
      <p:cViewPr>
        <p:scale>
          <a:sx n="75" d="100"/>
          <a:sy n="75" d="100"/>
        </p:scale>
        <p:origin x="-1939" y="-110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1680" y="-67"/>
      </p:cViewPr>
      <p:guideLst>
        <p:guide orient="horz" pos="2880"/>
        <p:guide orient="horz" pos="2980"/>
        <p:guide pos="2160"/>
        <p:guide pos="227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im Lansford" userId="a4fe446c-a46d-4105-b32e-f064615612ff" providerId="ADAL" clId="{56BF7369-CF7C-4DFD-AC9A-074E0517AAA5}"/>
    <pc:docChg chg="modMainMaster">
      <pc:chgData name="Jim Lansford" userId="a4fe446c-a46d-4105-b32e-f064615612ff" providerId="ADAL" clId="{56BF7369-CF7C-4DFD-AC9A-074E0517AAA5}" dt="2019-09-16T02:14:38.548" v="7" actId="20577"/>
      <pc:docMkLst>
        <pc:docMk/>
      </pc:docMkLst>
      <pc:sldMasterChg chg="modSp">
        <pc:chgData name="Jim Lansford" userId="a4fe446c-a46d-4105-b32e-f064615612ff" providerId="ADAL" clId="{56BF7369-CF7C-4DFD-AC9A-074E0517AAA5}" dt="2019-09-16T02:14:38.548" v="7" actId="20577"/>
        <pc:sldMasterMkLst>
          <pc:docMk/>
          <pc:sldMasterMk cId="0" sldId="2147483648"/>
        </pc:sldMasterMkLst>
        <pc:spChg chg="mod">
          <ac:chgData name="Jim Lansford" userId="a4fe446c-a46d-4105-b32e-f064615612ff" providerId="ADAL" clId="{56BF7369-CF7C-4DFD-AC9A-074E0517AAA5}" dt="2019-09-16T02:14:38.548" v="7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271" y="0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/>
          <a:lstStyle>
            <a:lvl1pPr algn="r">
              <a:defRPr sz="1300"/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l">
              <a:defRPr sz="1300"/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271" y="9119991"/>
            <a:ext cx="3170255" cy="479567"/>
          </a:xfrm>
          <a:prstGeom prst="rect">
            <a:avLst/>
          </a:prstGeom>
        </p:spPr>
        <p:txBody>
          <a:bodyPr vert="horz" lIns="95390" tIns="47695" rIns="95390" bIns="4769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950299" y="100184"/>
            <a:ext cx="674914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9987" y="100184"/>
            <a:ext cx="870857" cy="21843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 2019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8313" y="725488"/>
            <a:ext cx="6376987" cy="358775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74690" y="4560818"/>
            <a:ext cx="5364146" cy="43193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7644" tIns="48071" rIns="97644" bIns="48071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652199" y="9295723"/>
            <a:ext cx="973015" cy="18722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76951" algn="l"/>
                <a:tab pos="1430853" algn="l"/>
                <a:tab pos="2384755" algn="l"/>
                <a:tab pos="3338657" algn="l"/>
                <a:tab pos="4292559" algn="l"/>
                <a:tab pos="5246461" algn="l"/>
                <a:tab pos="6200364" algn="l"/>
                <a:tab pos="7154266" algn="l"/>
                <a:tab pos="8108168" algn="l"/>
                <a:tab pos="9062070" algn="l"/>
                <a:tab pos="10015972" algn="l"/>
                <a:tab pos="10969874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Oscar Au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399693" y="9295722"/>
            <a:ext cx="539262" cy="3761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62001" y="929572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53902" algn="l"/>
                <a:tab pos="1907804" algn="l"/>
                <a:tab pos="2861706" algn="l"/>
                <a:tab pos="3815608" algn="l"/>
                <a:tab pos="4769510" algn="l"/>
                <a:tab pos="5723412" algn="l"/>
                <a:tab pos="6677315" algn="l"/>
                <a:tab pos="7631217" algn="l"/>
                <a:tab pos="8585119" algn="l"/>
                <a:tab pos="9539021" algn="l"/>
                <a:tab pos="10492923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63675" y="9294081"/>
            <a:ext cx="5787851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83288" y="307121"/>
            <a:ext cx="5948624" cy="1642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5390" tIns="47695" rIns="95390" bIns="47695"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 2019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Oscar Au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217527" y="725921"/>
            <a:ext cx="4880149" cy="358854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5390" tIns="47695" rIns="95390" bIns="47695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74690" y="4560817"/>
            <a:ext cx="5365820" cy="441793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Oscar Au, Origin Wireless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802.11-21/1908r0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Buffering of Sensing </a:t>
            </a:r>
            <a:r>
              <a:rPr lang="en-US" dirty="0" smtClean="0"/>
              <a:t>Measurements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971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2021-11-19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Oscar Au, Origin Wireless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480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26723" y="3706168"/>
            <a:ext cx="33855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–</a:t>
            </a:r>
            <a:endParaRPr lang="en-US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1143000" y="2946400"/>
          <a:ext cx="9829800" cy="18542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905000"/>
                <a:gridCol w="1905000"/>
                <a:gridCol w="2895600"/>
                <a:gridCol w="3124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Affiliations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Address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 Au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Origin Wireless</a:t>
                      </a:r>
                      <a:r>
                        <a:rPr lang="en-US" sz="1600" baseline="0" dirty="0" smtClean="0"/>
                        <a:t> Inc.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sz="1600" dirty="0" smtClean="0"/>
                        <a:t>7500 Greenway</a:t>
                      </a:r>
                      <a:r>
                        <a:rPr lang="en-US" sz="1600" baseline="0" dirty="0" smtClean="0"/>
                        <a:t> Center Drive, Suite 1070, Greenbelt, MD 20770 USA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oscar.au@originwirelessai.com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err="1" smtClean="0"/>
                        <a:t>Beibei</a:t>
                      </a:r>
                      <a:r>
                        <a:rPr lang="en-US" sz="1600" dirty="0" smtClean="0"/>
                        <a:t> Wang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beibei.wang@originwirelessai.com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K.J. Ray Liu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Hung-</a:t>
                      </a:r>
                      <a:r>
                        <a:rPr lang="en-US" sz="1600" dirty="0" err="1" smtClean="0"/>
                        <a:t>Quoc</a:t>
                      </a:r>
                      <a:r>
                        <a:rPr lang="en-US" sz="1600" baseline="0" dirty="0" smtClean="0"/>
                        <a:t> Lai</a:t>
                      </a:r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2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676401"/>
            <a:ext cx="10361084" cy="4418014"/>
          </a:xfrm>
        </p:spPr>
        <p:txBody>
          <a:bodyPr/>
          <a:lstStyle/>
          <a:p>
            <a:r>
              <a:rPr lang="en-US" sz="2000" b="0" dirty="0" smtClean="0"/>
              <a:t>In our previous submission (xxxxr0),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we proposed “local” reporting of sensing measurement in the sensing receiver via an MLME primitive so that sensing measurement can be consumed locally in the sensing receiver.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r>
              <a:rPr lang="en-US" sz="2000" b="0" dirty="0" smtClean="0"/>
              <a:t>According to specification framework SFD (0504r3),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 sensing receiver receives PPDUs sent by a sensing transmitter and performs sensing measurements in a sensing procedure.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sensing receiver can use a sensing measurement reporting frame to report sensing measurements. We call this “nonlocal” reporting.</a:t>
            </a:r>
          </a:p>
          <a:p>
            <a:pPr>
              <a:buFont typeface="Arial" pitchFamily="34" charset="0"/>
              <a:buChar char="•"/>
            </a:pPr>
            <a:endParaRPr lang="en-US" sz="2000" b="0" dirty="0" smtClean="0"/>
          </a:p>
          <a:p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Buffering time out for measurement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288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 sensing measurement result may take a sizeable memory to store/buffer in the sensing receiver.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With limited allocated memory in the hardware of the sensing receiver, it may be expensive, if not impossible, to buffer a new sensing measurement result if an old one is not being “cleared”. (“cleared” means being transmitted for nonlocal reporting or being read for local reporting).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The old sensing measurement result may be overwritten by the new one.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Thus a sensing measurement result associated with a measurement instance with a measurement setup ID should be buffered and available for local/nonlocal reporting for a time duration comparable to a sounding period associated with the measurement setup ID (e.g. a percentage of the sounding period such as 50%). This would allow high level applications to know how much time it has to fetch the sensing measurement result using an MLME primitive. </a:t>
            </a:r>
          </a:p>
          <a:p>
            <a:pPr>
              <a:buFont typeface="Arial" pitchFamily="34" charset="0"/>
              <a:buChar char="•"/>
            </a:pPr>
            <a:r>
              <a:rPr lang="en-US" sz="2000" b="0" dirty="0" smtClean="0"/>
              <a:t>A sounding period associated with a measurement setup ID is the target time duration between two consecutive measurement instances as negotiated in the corresponding sensing measurement setup.</a:t>
            </a:r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pPr>
              <a:buFont typeface="Arial" pitchFamily="34" charset="0"/>
              <a:buChar char="•"/>
            </a:pPr>
            <a:endParaRPr lang="en-US" sz="2000" b="0" i="1" dirty="0" smtClean="0"/>
          </a:p>
          <a:p>
            <a:endParaRPr lang="en-US" sz="20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proposal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724400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b="0" i="1" dirty="0" smtClean="0"/>
              <a:t>We propose to add a statement in SPF that a sensing measurement associated with a measurement instance with a measurement setup ID should be buffered and available for local/nonlocal reporting for a time duration comparable to a sounding period associated with the measurement setup ID. </a:t>
            </a:r>
          </a:p>
          <a:p>
            <a:pPr>
              <a:buFont typeface="Arial" pitchFamily="34" charset="0"/>
              <a:buChar char="•"/>
            </a:pPr>
            <a:endParaRPr lang="en-US" b="0" i="1" dirty="0" smtClean="0"/>
          </a:p>
          <a:p>
            <a:pPr>
              <a:buFont typeface="Arial" pitchFamily="34" charset="0"/>
              <a:buChar char="•"/>
            </a:pPr>
            <a:endParaRPr lang="en-US" b="0" i="1" dirty="0" smtClean="0"/>
          </a:p>
          <a:p>
            <a:pPr>
              <a:buFont typeface="Arial" pitchFamily="34" charset="0"/>
              <a:buChar char="•"/>
            </a:pPr>
            <a:endParaRPr lang="en-US" b="0" i="1" dirty="0" smtClean="0"/>
          </a:p>
          <a:p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1 (SP1)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10361084" cy="4113213"/>
          </a:xfrm>
        </p:spPr>
        <p:txBody>
          <a:bodyPr/>
          <a:lstStyle/>
          <a:p>
            <a:r>
              <a:rPr lang="en-US" sz="2000" dirty="0" smtClean="0"/>
              <a:t>Do you agree with the following statement?</a:t>
            </a:r>
          </a:p>
          <a:p>
            <a:pPr lvl="1">
              <a:buFontTx/>
              <a:buChar char="-"/>
            </a:pPr>
            <a:r>
              <a:rPr lang="en-US" i="1" dirty="0" smtClean="0"/>
              <a:t>We should consider adding a statement in SFD that:</a:t>
            </a:r>
          </a:p>
          <a:p>
            <a:pPr lvl="1">
              <a:buFontTx/>
              <a:buChar char="-"/>
            </a:pPr>
            <a:r>
              <a:rPr lang="en-US" sz="2000" b="0" i="1" dirty="0" smtClean="0"/>
              <a:t>Sensing measurement </a:t>
            </a:r>
            <a:r>
              <a:rPr lang="en-US" i="1" dirty="0" smtClean="0"/>
              <a:t>results </a:t>
            </a:r>
            <a:r>
              <a:rPr lang="en-US" sz="2000" b="0" i="1" dirty="0" smtClean="0"/>
              <a:t>associated with a measurement instance with a measurement setup ID shall be buffered and available </a:t>
            </a:r>
            <a:r>
              <a:rPr lang="en-US" i="1" dirty="0" smtClean="0"/>
              <a:t>in the sensing receiver for </a:t>
            </a:r>
            <a:r>
              <a:rPr lang="en-US" sz="2000" b="0" i="1" dirty="0" smtClean="0"/>
              <a:t>local/nonlocal reporting for a time duration comparable to a sounding period associated with the measurement setup ID. The time duration is TBD. </a:t>
            </a:r>
          </a:p>
          <a:p>
            <a:pPr lvl="1">
              <a:buFontTx/>
              <a:buChar char="-"/>
            </a:pPr>
            <a:r>
              <a:rPr lang="en-US" sz="2000" b="0" i="1" dirty="0" smtClean="0"/>
              <a:t>A sounding period associated with a measurement setup ID is the target time duration between two consecutive measurement instances as negotiated in the corresponding sensing measurement setup.</a:t>
            </a:r>
          </a:p>
          <a:p>
            <a:endParaRPr lang="en-US" sz="2000" dirty="0" smtClean="0"/>
          </a:p>
          <a:p>
            <a:pPr>
              <a:buFontTx/>
              <a:buChar char="-"/>
            </a:pPr>
            <a:r>
              <a:rPr lang="en-US" sz="2000" dirty="0" smtClean="0"/>
              <a:t>Yes</a:t>
            </a:r>
          </a:p>
          <a:p>
            <a:pPr>
              <a:buFontTx/>
              <a:buChar char="-"/>
            </a:pPr>
            <a:r>
              <a:rPr lang="en-US" sz="2000" dirty="0" smtClean="0"/>
              <a:t>No</a:t>
            </a:r>
          </a:p>
          <a:p>
            <a:pPr>
              <a:buFontTx/>
              <a:buChar char="-"/>
            </a:pPr>
            <a:r>
              <a:rPr lang="en-US" sz="2000" dirty="0" smtClean="0"/>
              <a:t>Abstain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Oscar Au, Origin Wireless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Nov 2021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plate_802-11-Submission-16-9_ppt200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B28163D68FE8E4D9361964FDD814FC4" ma:contentTypeVersion="10" ma:contentTypeDescription="Create a new document." ma:contentTypeScope="" ma:versionID="2ebcc5fe3275a99fca492d5bd295dfcf">
  <xsd:schema xmlns:xsd="http://www.w3.org/2001/XMLSchema" xmlns:xs="http://www.w3.org/2001/XMLSchema" xmlns:p="http://schemas.microsoft.com/office/2006/metadata/properties" xmlns:ns3="cc9c437c-ae0c-4066-8d90-a0f7de786127" targetNamespace="http://schemas.microsoft.com/office/2006/metadata/properties" ma:root="true" ma:fieldsID="99aa03bed7de4a43d67998ed741878dc" ns3:_="">
    <xsd:import namespace="cc9c437c-ae0c-4066-8d90-a0f7de78612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9c437c-ae0c-4066-8d90-a0f7de78612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8C39185-4AEF-48CB-BDD5-F4EF06AC9BC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c9c437c-ae0c-4066-8d90-a0f7de78612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4372534-44A3-4990-8A66-EA9D7A21C86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7DD6B17-2002-48CE-BC90-1BC614AA3355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cc9c437c-ae0c-4066-8d90-a0f7de786127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template_802-11-Submission-16-9_ppt2007</Template>
  <TotalTime>22219</TotalTime>
  <Words>528</Words>
  <Application>Microsoft Office PowerPoint</Application>
  <PresentationFormat>Custom</PresentationFormat>
  <Paragraphs>63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template_802-11-Submission-16-9_ppt2007</vt:lpstr>
      <vt:lpstr>Buffering of Sensing Measurements</vt:lpstr>
      <vt:lpstr>Background</vt:lpstr>
      <vt:lpstr>Buffering time out for measurement results</vt:lpstr>
      <vt:lpstr>Our proposal</vt:lpstr>
      <vt:lpstr>Straw Poll 1 (SP1)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eeau90</dc:creator>
  <cp:lastModifiedBy>Oscar Au</cp:lastModifiedBy>
  <cp:revision>253</cp:revision>
  <cp:lastPrinted>1601-01-01T00:00:00Z</cp:lastPrinted>
  <dcterms:created xsi:type="dcterms:W3CDTF">2019-09-04T16:40:26Z</dcterms:created>
  <dcterms:modified xsi:type="dcterms:W3CDTF">2021-11-20T00:25:28Z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0x010100EB28163D68FE8E4D9361964FDD814FC4</vt:lpwstr>
  </property>
</Properties>
</file>