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hangesInfos/changesInfo1.xml" ContentType="application/vnd.ms-powerpoint.changesinfo+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
  </p:notesMasterIdLst>
  <p:handoutMasterIdLst>
    <p:handoutMasterId r:id="rId12"/>
  </p:handoutMasterIdLst>
  <p:sldIdLst>
    <p:sldId id="256" r:id="rId5"/>
    <p:sldId id="258" r:id="rId6"/>
    <p:sldId id="259" r:id="rId7"/>
    <p:sldId id="261" r:id="rId8"/>
    <p:sldId id="260" r:id="rId9"/>
    <p:sldId id="262" r:id="rId10"/>
  </p:sldIdLst>
  <p:sldSz cx="12192000" cy="6858000"/>
  <p:notesSz cx="7315200" cy="96012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guide id="3" orient="horz" pos="2980">
          <p15:clr>
            <a:srgbClr val="A4A3A4"/>
          </p15:clr>
        </p15:guide>
        <p15:guide id="4" pos="227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3" autoAdjust="0"/>
    <p:restoredTop sz="94660" autoAdjust="0"/>
  </p:normalViewPr>
  <p:slideViewPr>
    <p:cSldViewPr>
      <p:cViewPr>
        <p:scale>
          <a:sx n="75" d="100"/>
          <a:sy n="75" d="100"/>
        </p:scale>
        <p:origin x="-1939" y="-110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680" y="-67"/>
      </p:cViewPr>
      <p:guideLst>
        <p:guide orient="horz" pos="2880"/>
        <p:guide orient="horz" pos="2980"/>
        <p:guide pos="2160"/>
        <p:guide pos="227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26"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56BF7369-CF7C-4DFD-AC9A-074E0517AAA5}"/>
    <pc:docChg chg="modMainMaster">
      <pc:chgData name="Jim Lansford" userId="a4fe446c-a46d-4105-b32e-f064615612ff" providerId="ADAL" clId="{56BF7369-CF7C-4DFD-AC9A-074E0517AAA5}" dt="2019-09-16T02:14:38.548" v="7" actId="20577"/>
      <pc:docMkLst>
        <pc:docMk/>
      </pc:docMkLst>
      <pc:sldMasterChg chg="modSp">
        <pc:chgData name="Jim Lansford" userId="a4fe446c-a46d-4105-b32e-f064615612ff" providerId="ADAL" clId="{56BF7369-CF7C-4DFD-AC9A-074E0517AAA5}" dt="2019-09-16T02:14:38.548" v="7" actId="20577"/>
        <pc:sldMasterMkLst>
          <pc:docMk/>
          <pc:sldMasterMk cId="0" sldId="2147483648"/>
        </pc:sldMasterMkLst>
        <pc:spChg chg="mod">
          <ac:chgData name="Jim Lansford" userId="a4fe446c-a46d-4105-b32e-f064615612ff" providerId="ADAL" clId="{56BF7369-CF7C-4DFD-AC9A-074E0517AAA5}" dt="2019-09-16T02:14:38.548" v="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r>
              <a:rPr lang="en-US"/>
              <a:t>Sept 2019</a:t>
            </a:r>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a:t>Oscar Au</a:t>
            </a:r>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468313" y="725488"/>
            <a:ext cx="637698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a:t>Oscar Au</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Oscar Au</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 2021</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Oscar Au, Origin Wireless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 2021</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 2021</a:t>
            </a:r>
            <a:endParaRPr lang="en-GB" dirty="0"/>
          </a:p>
        </p:txBody>
      </p:sp>
      <p:sp>
        <p:nvSpPr>
          <p:cNvPr id="6" name="Footer Placeholder 5"/>
          <p:cNvSpPr>
            <a:spLocks noGrp="1"/>
          </p:cNvSpPr>
          <p:nvPr>
            <p:ph type="ftr" idx="11"/>
          </p:nvPr>
        </p:nvSpPr>
        <p:spPr/>
        <p:txBody>
          <a:bodyPr/>
          <a:lstStyle>
            <a:lvl1pPr>
              <a:defRPr/>
            </a:lvl1pPr>
          </a:lstStyle>
          <a:p>
            <a:r>
              <a:rPr lang="en-GB"/>
              <a:t>Oscar Au, Origin Wireless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Oscar Au, Origin Wireless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 2021</a:t>
            </a:r>
            <a:endParaRPr lang="en-GB" dirty="0"/>
          </a:p>
        </p:txBody>
      </p:sp>
      <p:sp>
        <p:nvSpPr>
          <p:cNvPr id="4" name="Footer Placeholder 3"/>
          <p:cNvSpPr>
            <a:spLocks noGrp="1"/>
          </p:cNvSpPr>
          <p:nvPr>
            <p:ph type="ftr" idx="11"/>
          </p:nvPr>
        </p:nvSpPr>
        <p:spPr/>
        <p:txBody>
          <a:bodyPr/>
          <a:lstStyle>
            <a:lvl1pPr>
              <a:defRPr/>
            </a:lvl1pPr>
          </a:lstStyle>
          <a:p>
            <a:r>
              <a:rPr lang="en-GB"/>
              <a:t>Oscar Au, Origin Wireless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 2021</a:t>
            </a:r>
            <a:endParaRPr lang="en-GB" dirty="0"/>
          </a:p>
        </p:txBody>
      </p:sp>
      <p:sp>
        <p:nvSpPr>
          <p:cNvPr id="3" name="Footer Placeholder 2"/>
          <p:cNvSpPr>
            <a:spLocks noGrp="1"/>
          </p:cNvSpPr>
          <p:nvPr>
            <p:ph type="ftr" idx="11"/>
          </p:nvPr>
        </p:nvSpPr>
        <p:spPr/>
        <p:txBody>
          <a:bodyPr/>
          <a:lstStyle>
            <a:lvl1pPr>
              <a:defRPr/>
            </a:lvl1pPr>
          </a:lstStyle>
          <a:p>
            <a:r>
              <a:rPr lang="en-GB"/>
              <a:t>Oscar Au, Origin Wireless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Oscar Au, Origin Wireless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802.11-21/1906r0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Precision Control for Local Reporting of Sensing </a:t>
            </a:r>
            <a:r>
              <a:rPr lang="en-US" dirty="0" smtClean="0"/>
              <a:t>Measurements</a:t>
            </a:r>
            <a:endParaRPr lang="en-GB" dirty="0"/>
          </a:p>
        </p:txBody>
      </p:sp>
      <p:sp>
        <p:nvSpPr>
          <p:cNvPr id="3074" name="Rectangle 2"/>
          <p:cNvSpPr>
            <a:spLocks noGrp="1" noChangeArrowheads="1"/>
          </p:cNvSpPr>
          <p:nvPr>
            <p:ph type="subTitle" idx="1"/>
          </p:nvPr>
        </p:nvSpPr>
        <p:spPr>
          <a:xfrm>
            <a:off x="1828800" y="1981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2021-11-19</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smtClean="0"/>
              <a:t>Nov 2021</a:t>
            </a:r>
            <a:endParaRPr lang="en-GB" dirty="0"/>
          </a:p>
        </p:txBody>
      </p:sp>
      <p:sp>
        <p:nvSpPr>
          <p:cNvPr id="7" name="Footer Placeholder 4"/>
          <p:cNvSpPr>
            <a:spLocks noGrp="1"/>
          </p:cNvSpPr>
          <p:nvPr>
            <p:ph type="ftr" idx="11"/>
          </p:nvPr>
        </p:nvSpPr>
        <p:spPr/>
        <p:txBody>
          <a:bodyPr/>
          <a:lstStyle/>
          <a:p>
            <a:r>
              <a:rPr lang="en-GB"/>
              <a:t>Oscar Au, Origin Wireless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5063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1" name="Rectangle 10"/>
          <p:cNvSpPr/>
          <p:nvPr/>
        </p:nvSpPr>
        <p:spPr>
          <a:xfrm>
            <a:off x="5926723" y="3731568"/>
            <a:ext cx="338554" cy="461665"/>
          </a:xfrm>
          <a:prstGeom prst="rect">
            <a:avLst/>
          </a:prstGeom>
        </p:spPr>
        <p:txBody>
          <a:bodyPr wrap="none">
            <a:spAutoFit/>
          </a:bodyPr>
          <a:lstStyle/>
          <a:p>
            <a:r>
              <a:rPr lang="en-GB" dirty="0"/>
              <a:t>–</a:t>
            </a:r>
            <a:endParaRPr lang="en-US" dirty="0"/>
          </a:p>
        </p:txBody>
      </p:sp>
      <p:graphicFrame>
        <p:nvGraphicFramePr>
          <p:cNvPr id="10" name="Table 9"/>
          <p:cNvGraphicFramePr>
            <a:graphicFrameLocks noGrp="1"/>
          </p:cNvGraphicFramePr>
          <p:nvPr/>
        </p:nvGraphicFramePr>
        <p:xfrm>
          <a:off x="1143000" y="2971800"/>
          <a:ext cx="9829800" cy="1854200"/>
        </p:xfrm>
        <a:graphic>
          <a:graphicData uri="http://schemas.openxmlformats.org/drawingml/2006/table">
            <a:tbl>
              <a:tblPr firstRow="1" bandRow="1">
                <a:tableStyleId>{073A0DAA-6AF3-43AB-8588-CEC1D06C72B9}</a:tableStyleId>
              </a:tblPr>
              <a:tblGrid>
                <a:gridCol w="1905000"/>
                <a:gridCol w="1905000"/>
                <a:gridCol w="2895600"/>
                <a:gridCol w="3124200"/>
              </a:tblGrid>
              <a:tr h="370840">
                <a:tc>
                  <a:txBody>
                    <a:bodyPr/>
                    <a:lstStyle/>
                    <a:p>
                      <a:r>
                        <a:rPr lang="en-US" sz="1600" dirty="0" smtClean="0"/>
                        <a:t>Name</a:t>
                      </a:r>
                      <a:endParaRPr lang="en-US" sz="1600" dirty="0">
                        <a:solidFill>
                          <a:schemeClr val="tx2"/>
                        </a:solidFill>
                      </a:endParaRPr>
                    </a:p>
                  </a:txBody>
                  <a:tcPr/>
                </a:tc>
                <a:tc>
                  <a:txBody>
                    <a:bodyPr/>
                    <a:lstStyle/>
                    <a:p>
                      <a:r>
                        <a:rPr lang="en-US" sz="1600" dirty="0" smtClean="0"/>
                        <a:t>Affiliations</a:t>
                      </a:r>
                      <a:endParaRPr lang="en-US" sz="1600" dirty="0">
                        <a:solidFill>
                          <a:schemeClr val="tx2"/>
                        </a:solidFill>
                      </a:endParaRPr>
                    </a:p>
                  </a:txBody>
                  <a:tcPr/>
                </a:tc>
                <a:tc>
                  <a:txBody>
                    <a:bodyPr/>
                    <a:lstStyle/>
                    <a:p>
                      <a:r>
                        <a:rPr lang="en-US" sz="1600" dirty="0" smtClean="0"/>
                        <a:t>Address</a:t>
                      </a:r>
                      <a:endParaRPr lang="en-US" sz="1600" dirty="0">
                        <a:solidFill>
                          <a:schemeClr val="tx2"/>
                        </a:solidFill>
                      </a:endParaRPr>
                    </a:p>
                  </a:txBody>
                  <a:tcPr/>
                </a:tc>
                <a:tc>
                  <a:txBody>
                    <a:bodyPr/>
                    <a:lstStyle/>
                    <a:p>
                      <a:r>
                        <a:rPr lang="en-US" sz="1600" dirty="0" smtClean="0"/>
                        <a:t>Email</a:t>
                      </a:r>
                      <a:endParaRPr lang="en-US" sz="1600" dirty="0">
                        <a:solidFill>
                          <a:schemeClr val="tx2"/>
                        </a:solidFill>
                      </a:endParaRPr>
                    </a:p>
                  </a:txBody>
                  <a:tcPr/>
                </a:tc>
              </a:tr>
              <a:tr h="370840">
                <a:tc>
                  <a:txBody>
                    <a:bodyPr/>
                    <a:lstStyle/>
                    <a:p>
                      <a:r>
                        <a:rPr lang="en-US" sz="1600" dirty="0" smtClean="0"/>
                        <a:t>Oscar Au</a:t>
                      </a:r>
                      <a:endParaRPr lang="en-US" sz="1600" dirty="0">
                        <a:solidFill>
                          <a:schemeClr val="tx2"/>
                        </a:solidFill>
                      </a:endParaRPr>
                    </a:p>
                  </a:txBody>
                  <a:tcPr/>
                </a:tc>
                <a:tc rowSpan="4">
                  <a:txBody>
                    <a:bodyPr/>
                    <a:lstStyle/>
                    <a:p>
                      <a:r>
                        <a:rPr lang="en-US" sz="1600" dirty="0" smtClean="0"/>
                        <a:t>Origin Wireless</a:t>
                      </a:r>
                      <a:r>
                        <a:rPr lang="en-US" sz="1600" baseline="0" dirty="0" smtClean="0"/>
                        <a:t> Inc.</a:t>
                      </a:r>
                      <a:endParaRPr lang="en-US" sz="1600" dirty="0">
                        <a:solidFill>
                          <a:schemeClr val="tx2"/>
                        </a:solidFill>
                      </a:endParaRPr>
                    </a:p>
                  </a:txBody>
                  <a:tcPr/>
                </a:tc>
                <a:tc rowSpan="4">
                  <a:txBody>
                    <a:bodyPr/>
                    <a:lstStyle/>
                    <a:p>
                      <a:r>
                        <a:rPr lang="en-US" sz="1600" dirty="0" smtClean="0"/>
                        <a:t>7500 Greenway</a:t>
                      </a:r>
                      <a:r>
                        <a:rPr lang="en-US" sz="1600" baseline="0" dirty="0" smtClean="0"/>
                        <a:t> Center Drive, Suite 1070, Greenbelt, MD 20770 USA</a:t>
                      </a:r>
                      <a:endParaRPr lang="en-US" sz="1600" dirty="0">
                        <a:solidFill>
                          <a:schemeClr val="tx2"/>
                        </a:solidFill>
                      </a:endParaRPr>
                    </a:p>
                  </a:txBody>
                  <a:tcPr/>
                </a:tc>
                <a:tc>
                  <a:txBody>
                    <a:bodyPr/>
                    <a:lstStyle/>
                    <a:p>
                      <a:r>
                        <a:rPr lang="en-US" sz="1600" dirty="0" smtClean="0"/>
                        <a:t>oscar.au@originwirelessai.com</a:t>
                      </a:r>
                      <a:endParaRPr lang="en-US" sz="1600" dirty="0">
                        <a:solidFill>
                          <a:schemeClr val="tx2"/>
                        </a:solidFill>
                      </a:endParaRPr>
                    </a:p>
                  </a:txBody>
                  <a:tcPr/>
                </a:tc>
              </a:tr>
              <a:tr h="370840">
                <a:tc>
                  <a:txBody>
                    <a:bodyPr/>
                    <a:lstStyle/>
                    <a:p>
                      <a:r>
                        <a:rPr lang="en-US" sz="1600" dirty="0" err="1" smtClean="0"/>
                        <a:t>Beibei</a:t>
                      </a:r>
                      <a:r>
                        <a:rPr lang="en-US" sz="1600" dirty="0" smtClean="0"/>
                        <a:t> Wang</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r>
                        <a:rPr lang="en-US" sz="1600" dirty="0" smtClean="0"/>
                        <a:t>beibei.wang@originwirelessai.com</a:t>
                      </a:r>
                      <a:endParaRPr lang="en-US" sz="1600" dirty="0">
                        <a:solidFill>
                          <a:schemeClr val="tx2"/>
                        </a:solidFill>
                      </a:endParaRPr>
                    </a:p>
                  </a:txBody>
                  <a:tcPr/>
                </a:tc>
              </a:tr>
              <a:tr h="370840">
                <a:tc>
                  <a:txBody>
                    <a:bodyPr/>
                    <a:lstStyle/>
                    <a:p>
                      <a:r>
                        <a:rPr lang="en-US" sz="1600" dirty="0" smtClean="0"/>
                        <a:t>K.J. Ray Liu</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endParaRPr lang="en-US" sz="1600" dirty="0">
                        <a:solidFill>
                          <a:schemeClr val="tx2"/>
                        </a:solidFill>
                      </a:endParaRPr>
                    </a:p>
                  </a:txBody>
                  <a:tcPr/>
                </a:tc>
              </a:tr>
              <a:tr h="370840">
                <a:tc>
                  <a:txBody>
                    <a:bodyPr/>
                    <a:lstStyle/>
                    <a:p>
                      <a:r>
                        <a:rPr lang="en-US" sz="1600" dirty="0" smtClean="0"/>
                        <a:t>Hung-</a:t>
                      </a:r>
                      <a:r>
                        <a:rPr lang="en-US" sz="1600" dirty="0" err="1" smtClean="0"/>
                        <a:t>Quoc</a:t>
                      </a:r>
                      <a:r>
                        <a:rPr lang="en-US" sz="1600" baseline="0" dirty="0" smtClean="0"/>
                        <a:t> Lai</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endParaRPr lang="en-US" sz="1600" dirty="0">
                        <a:solidFill>
                          <a:schemeClr val="tx2"/>
                        </a:solidFill>
                      </a:endParaRP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914401" y="1676401"/>
            <a:ext cx="10361084" cy="4418014"/>
          </a:xfrm>
        </p:spPr>
        <p:txBody>
          <a:bodyPr/>
          <a:lstStyle/>
          <a:p>
            <a:r>
              <a:rPr lang="en-US" sz="2000" b="0" dirty="0" smtClean="0"/>
              <a:t>In our previous submission (xxxxr0), </a:t>
            </a:r>
          </a:p>
          <a:p>
            <a:pPr>
              <a:buFont typeface="Arial" pitchFamily="34" charset="0"/>
              <a:buChar char="•"/>
            </a:pPr>
            <a:r>
              <a:rPr lang="en-US" sz="2000" b="0" dirty="0" smtClean="0"/>
              <a:t>We propose “local” reporting of sensing measurement in the sensing receiver via an MLME primitive so that sensing measurement can be consumed locally in the sensing receiver.</a:t>
            </a:r>
          </a:p>
          <a:p>
            <a:pPr>
              <a:buFont typeface="Arial" pitchFamily="34" charset="0"/>
              <a:buChar char="•"/>
            </a:pPr>
            <a:endParaRPr lang="en-US" sz="2000" b="0" dirty="0" smtClean="0"/>
          </a:p>
          <a:p>
            <a:r>
              <a:rPr lang="en-US" sz="2000" b="0" dirty="0" smtClean="0"/>
              <a:t>According to specification framework SFD (0504r3), </a:t>
            </a:r>
          </a:p>
          <a:p>
            <a:pPr>
              <a:buFont typeface="Arial" pitchFamily="34" charset="0"/>
              <a:buChar char="•"/>
            </a:pPr>
            <a:r>
              <a:rPr lang="en-US" sz="2000" b="0" dirty="0" smtClean="0"/>
              <a:t>a sensing receiver receives PPDUs sent by a sensing transmitter and performs sensing measurements in a sensing procedure.</a:t>
            </a:r>
          </a:p>
          <a:p>
            <a:pPr>
              <a:buFont typeface="Arial" pitchFamily="34" charset="0"/>
              <a:buChar char="•"/>
            </a:pPr>
            <a:r>
              <a:rPr lang="en-US" sz="2000" b="0" dirty="0" smtClean="0"/>
              <a:t>the sensing receiver can use a sensing measurement reporting frame to report sensing measurements. We call this “nonlocal” reporting.</a:t>
            </a:r>
          </a:p>
          <a:p>
            <a:pPr>
              <a:buFont typeface="Arial" pitchFamily="34" charset="0"/>
              <a:buChar char="•"/>
            </a:pPr>
            <a:endParaRPr lang="en-US" sz="2000" b="0" dirty="0" smtClean="0"/>
          </a:p>
          <a:p>
            <a:endParaRPr lang="en-US" sz="2000" b="0" i="1"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Nov 2021</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Reduction for Nonlocal Reporting</a:t>
            </a:r>
            <a:endParaRPr lang="en-US" dirty="0"/>
          </a:p>
        </p:txBody>
      </p:sp>
      <p:sp>
        <p:nvSpPr>
          <p:cNvPr id="3" name="Content Placeholder 2"/>
          <p:cNvSpPr>
            <a:spLocks noGrp="1"/>
          </p:cNvSpPr>
          <p:nvPr>
            <p:ph idx="1"/>
          </p:nvPr>
        </p:nvSpPr>
        <p:spPr>
          <a:xfrm>
            <a:off x="914401" y="1981200"/>
            <a:ext cx="10361084" cy="4724400"/>
          </a:xfrm>
        </p:spPr>
        <p:txBody>
          <a:bodyPr/>
          <a:lstStyle/>
          <a:p>
            <a:pPr>
              <a:buFont typeface="Arial" pitchFamily="34" charset="0"/>
              <a:buChar char="•"/>
            </a:pPr>
            <a:r>
              <a:rPr lang="en-US" b="0" dirty="0" smtClean="0"/>
              <a:t>Some (</a:t>
            </a:r>
            <a:r>
              <a:rPr lang="en-US" b="0" dirty="0" smtClean="0">
                <a:solidFill>
                  <a:srgbClr val="FF0000"/>
                </a:solidFill>
              </a:rPr>
              <a:t>1705r0, 1676r1, 1573r1, 1676r0</a:t>
            </a:r>
            <a:r>
              <a:rPr lang="en-US" b="0" smtClean="0"/>
              <a:t>) propose to </a:t>
            </a:r>
            <a:r>
              <a:rPr lang="en-US" b="0" dirty="0" smtClean="0"/>
              <a:t>reduce precision of sensing measurement (e.g. CSI) by performing some quantization on it before sending it in the sensing measurement report frame.  Advantages may include: reduced computation complexity, reduced hardware cost, increased/sustained throughput.</a:t>
            </a:r>
          </a:p>
          <a:p>
            <a:pPr>
              <a:buFont typeface="Arial" pitchFamily="34" charset="0"/>
              <a:buChar char="•"/>
            </a:pPr>
            <a:r>
              <a:rPr lang="en-US" b="0" dirty="0" smtClean="0"/>
              <a:t>But for local consumption by the sensing receiver (or local reporting of sensing measurement), the sensing measurement can/should be reported at highest possible precision!</a:t>
            </a:r>
          </a:p>
          <a:p>
            <a:endParaRPr lang="en-US" b="0" i="1"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Nov 2021</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Precision Reduction for Local Reporting</a:t>
            </a:r>
            <a:endParaRPr lang="en-US" dirty="0"/>
          </a:p>
        </p:txBody>
      </p:sp>
      <p:sp>
        <p:nvSpPr>
          <p:cNvPr id="3" name="Content Placeholder 2"/>
          <p:cNvSpPr>
            <a:spLocks noGrp="1"/>
          </p:cNvSpPr>
          <p:nvPr>
            <p:ph idx="1"/>
          </p:nvPr>
        </p:nvSpPr>
        <p:spPr/>
        <p:txBody>
          <a:bodyPr/>
          <a:lstStyle/>
          <a:p>
            <a:r>
              <a:rPr lang="en-US" b="0" i="1" dirty="0" smtClean="0"/>
              <a:t>We propose to </a:t>
            </a:r>
            <a:r>
              <a:rPr lang="en-US" i="1" dirty="0" smtClean="0"/>
              <a:t>skip</a:t>
            </a:r>
            <a:r>
              <a:rPr lang="en-US" b="0" i="1" dirty="0" smtClean="0"/>
              <a:t> any precision reduction measures applied to the sensing measurement for the purpose of nonlocal reporting in the sensing receiver. And sensing measurement shall be locally reported in the sensing receiver via an MLME with a highest precision supported by the hardware of the sensing receiver.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Nov 2021</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2000" dirty="0" smtClean="0"/>
              <a:t>Do you agree with the following statement?</a:t>
            </a:r>
          </a:p>
          <a:p>
            <a:pPr lvl="1">
              <a:buFontTx/>
              <a:buChar char="-"/>
            </a:pPr>
            <a:r>
              <a:rPr lang="en-US" i="1" dirty="0" smtClean="0"/>
              <a:t>Assuming local reporting of sensing measurement is available in the sensing receiver, </a:t>
            </a:r>
          </a:p>
          <a:p>
            <a:pPr lvl="1">
              <a:buFontTx/>
              <a:buChar char="-"/>
            </a:pPr>
            <a:r>
              <a:rPr lang="en-US" i="1" dirty="0" smtClean="0"/>
              <a:t>any precision reduction measures applied to the sensing measurement for nonlocal reporting shall be skipped for the purpose of nonlocal reporting. </a:t>
            </a:r>
          </a:p>
          <a:p>
            <a:endParaRPr lang="en-US" sz="2000" dirty="0" smtClean="0"/>
          </a:p>
          <a:p>
            <a:pPr marL="457200" indent="-457200">
              <a:buFont typeface="+mj-lt"/>
              <a:buAutoNum type="alphaLcParenR"/>
            </a:pPr>
            <a:r>
              <a:rPr lang="en-US" sz="2000" dirty="0" smtClean="0"/>
              <a:t>Yes</a:t>
            </a:r>
          </a:p>
          <a:p>
            <a:pPr marL="457200" indent="-457200">
              <a:buFont typeface="+mj-lt"/>
              <a:buAutoNum type="alphaLcParenR"/>
            </a:pPr>
            <a:r>
              <a:rPr lang="en-US" sz="2000" dirty="0" smtClean="0"/>
              <a:t>No</a:t>
            </a:r>
          </a:p>
          <a:p>
            <a:pPr marL="457200" indent="-457200">
              <a:buFont typeface="+mj-lt"/>
              <a:buAutoNum type="alphaLcParenR"/>
            </a:pPr>
            <a:r>
              <a:rPr lang="en-US" sz="2000" dirty="0" smtClean="0"/>
              <a:t>Abstain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Nov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sz="2000" dirty="0" smtClean="0"/>
              <a:t>Do you agree with the following statement?</a:t>
            </a:r>
          </a:p>
          <a:p>
            <a:pPr lvl="1">
              <a:buFontTx/>
              <a:buChar char="-"/>
            </a:pPr>
            <a:r>
              <a:rPr lang="en-US" i="1" dirty="0" smtClean="0"/>
              <a:t>Assuming local reporting of sensing measurement is available in the sensing receiver, </a:t>
            </a:r>
          </a:p>
          <a:p>
            <a:pPr lvl="1">
              <a:buFontTx/>
              <a:buChar char="-"/>
            </a:pPr>
            <a:r>
              <a:rPr lang="en-US" i="1" dirty="0" smtClean="0"/>
              <a:t>sensing measurement shall be locally reported in the sensing receiver via an MLME with a highest precision supported by the hardware of the sensing receiver.</a:t>
            </a:r>
          </a:p>
          <a:p>
            <a:endParaRPr lang="en-US" sz="2000" dirty="0" smtClean="0"/>
          </a:p>
          <a:p>
            <a:pPr marL="457200" indent="-457200">
              <a:buFont typeface="+mj-lt"/>
              <a:buAutoNum type="alphaLcParenR"/>
            </a:pPr>
            <a:r>
              <a:rPr lang="en-US" sz="2000" dirty="0" smtClean="0"/>
              <a:t>Yes</a:t>
            </a:r>
          </a:p>
          <a:p>
            <a:pPr marL="457200" indent="-457200">
              <a:buFont typeface="+mj-lt"/>
              <a:buAutoNum type="alphaLcParenR"/>
            </a:pPr>
            <a:r>
              <a:rPr lang="en-US" sz="2000" dirty="0" smtClean="0"/>
              <a:t>No</a:t>
            </a:r>
          </a:p>
          <a:p>
            <a:pPr marL="457200" indent="-457200">
              <a:buFont typeface="+mj-lt"/>
              <a:buAutoNum type="alphaLcParenR"/>
            </a:pPr>
            <a:r>
              <a:rPr lang="en-US" sz="2000" dirty="0" smtClean="0"/>
              <a:t>Abstain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Nov 2021</a:t>
            </a:r>
            <a:endParaRPr lang="en-GB" dirty="0"/>
          </a:p>
        </p:txBody>
      </p:sp>
    </p:spTree>
  </p:cSld>
  <p:clrMapOvr>
    <a:masterClrMapping/>
  </p:clrMapOvr>
</p:sld>
</file>

<file path=ppt/theme/theme1.xml><?xml version="1.0" encoding="utf-8"?>
<a:theme xmlns:a="http://schemas.openxmlformats.org/drawingml/2006/main" name="template_802-11-Submission-16-9_ppt2007">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DD6B17-2002-48CE-BC90-1BC614AA335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www.w3.org/XML/1998/namespace"/>
    <ds:schemaRef ds:uri="http://purl.org/dc/dcmitype/"/>
  </ds:schemaRefs>
</ds:datastoreItem>
</file>

<file path=customXml/itemProps2.xml><?xml version="1.0" encoding="utf-8"?>
<ds:datastoreItem xmlns:ds="http://schemas.openxmlformats.org/officeDocument/2006/customXml" ds:itemID="{94372534-44A3-4990-8A66-EA9D7A21C860}">
  <ds:schemaRefs>
    <ds:schemaRef ds:uri="http://schemas.microsoft.com/sharepoint/v3/contenttype/forms"/>
  </ds:schemaRefs>
</ds:datastoreItem>
</file>

<file path=customXml/itemProps3.xml><?xml version="1.0" encoding="utf-8"?>
<ds:datastoreItem xmlns:ds="http://schemas.openxmlformats.org/officeDocument/2006/customXml" ds:itemID="{38C39185-4AEF-48CB-BDD5-F4EF06AC9B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template_802-11-Submission-16-9_ppt2007</Template>
  <TotalTime>24898</TotalTime>
  <Words>443</Words>
  <Application>Microsoft Office PowerPoint</Application>
  <PresentationFormat>Custom</PresentationFormat>
  <Paragraphs>66</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template_802-11-Submission-16-9_ppt2007</vt:lpstr>
      <vt:lpstr>Precision Control for Local Reporting of Sensing Measurements</vt:lpstr>
      <vt:lpstr>Background</vt:lpstr>
      <vt:lpstr>Precision Reduction for Nonlocal Reporting</vt:lpstr>
      <vt:lpstr>No Precision Reduction for Local Reporting</vt:lpstr>
      <vt:lpstr>Straw Poll 1</vt:lpstr>
      <vt:lpstr>Straw Poll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eeau90</dc:creator>
  <cp:lastModifiedBy>Oscar Au</cp:lastModifiedBy>
  <cp:revision>263</cp:revision>
  <cp:lastPrinted>1601-01-01T00:00:00Z</cp:lastPrinted>
  <dcterms:created xsi:type="dcterms:W3CDTF">2019-09-04T16:40:26Z</dcterms:created>
  <dcterms:modified xsi:type="dcterms:W3CDTF">2021-11-20T00:20:54Z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