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455" r:id="rId3"/>
    <p:sldId id="524" r:id="rId4"/>
    <p:sldId id="561" r:id="rId5"/>
    <p:sldId id="562" r:id="rId6"/>
    <p:sldId id="560" r:id="rId7"/>
    <p:sldId id="569" r:id="rId8"/>
    <p:sldId id="571" r:id="rId9"/>
    <p:sldId id="567" r:id="rId10"/>
    <p:sldId id="568" r:id="rId11"/>
    <p:sldId id="566" r:id="rId12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 Хоров" initials="ЕХ" lastIdx="3" clrIdx="0">
    <p:extLst>
      <p:ext uri="{19B8F6BF-5375-455C-9EA6-DF929625EA0E}">
        <p15:presenceInfo xmlns:p15="http://schemas.microsoft.com/office/powerpoint/2012/main" userId="2f24dcb430ef97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4472C3"/>
    <a:srgbClr val="ED7D30"/>
    <a:srgbClr val="E53B47"/>
    <a:srgbClr val="FFFF00"/>
    <a:srgbClr val="8585E0"/>
    <a:srgbClr val="009973"/>
    <a:srgbClr val="C2FFF0"/>
    <a:srgbClr val="D6D6F5"/>
    <a:srgbClr val="FE7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6" autoAdjust="0"/>
    <p:restoredTop sz="95110" autoAdjust="0"/>
  </p:normalViewPr>
  <p:slideViewPr>
    <p:cSldViewPr>
      <p:cViewPr varScale="1">
        <p:scale>
          <a:sx n="84" d="100"/>
          <a:sy n="84" d="100"/>
        </p:scale>
        <p:origin x="13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7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6913" y="334189"/>
            <a:ext cx="1541128" cy="276999"/>
          </a:xfrm>
        </p:spPr>
        <p:txBody>
          <a:bodyPr/>
          <a:lstStyle/>
          <a:p>
            <a:r>
              <a:rPr lang="ru-RU" altLang="zh-CN"/>
              <a:t>November 2021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58561C4A-FE2A-4B22-B307-E500E2728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/>
              <a:t>Evgeny Khorov (IITP RAS)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04777" y="334189"/>
            <a:ext cx="33407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802.11-21/1887r0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Conditional STR</a:t>
            </a:r>
            <a:endParaRPr lang="en-US" dirty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 30-11-2021</a:t>
            </a:r>
            <a:endParaRPr lang="en-US" sz="2000" b="0" dirty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49137"/>
              </p:ext>
            </p:extLst>
          </p:nvPr>
        </p:nvGraphicFramePr>
        <p:xfrm>
          <a:off x="971600" y="2590800"/>
          <a:ext cx="7467600" cy="288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Evgeny Khorov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Dmitry Bankov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Ilya </a:t>
                      </a:r>
                      <a:r>
                        <a:rPr lang="en-US" altLang="zh-CN" sz="1200" dirty="0" err="1">
                          <a:latin typeface="+mn-lt"/>
                          <a:ea typeface="Times New Roman"/>
                          <a:cs typeface="Arial"/>
                        </a:rPr>
                        <a:t>Levitsky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Yaroslav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Okatev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CC58-462B-4F6C-B59A-643A20FD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78BDF-8CA8-42B2-91CB-F08057127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conducted experiments that show STR interference in mobile MLDs does not fully block STR operation on NSTR link pair.</a:t>
            </a:r>
            <a:endParaRPr lang="ru-RU" dirty="0"/>
          </a:p>
          <a:p>
            <a:r>
              <a:rPr lang="en-US" dirty="0"/>
              <a:t>We have proposed a Conditional STR signaling</a:t>
            </a:r>
          </a:p>
          <a:p>
            <a:pPr lvl="1"/>
            <a:r>
              <a:rPr lang="en-US" dirty="0"/>
              <a:t>So non-AP MLD can inform AP MLD about how exactly NSTR interference impacts reception on some NSTR link pairs.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13B6-48F2-4986-9B61-9B6D4823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zh-CN"/>
              <a:t>November 2021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37CF7-9912-46DC-8131-53CBCEC0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33DEA-9D15-4C1D-BBA8-F2A8246D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C4A-FE2A-4B22-B307-E500E2728C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7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16AF9-C159-44E1-8868-E82911B2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3F0D9E-56C8-4683-B257-749DC740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11be supports Conditional STR signaling that allows MLDs to indicate that STR is possible if some conditions are met?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Y:</a:t>
            </a:r>
          </a:p>
          <a:p>
            <a:r>
              <a:rPr lang="en-US" dirty="0"/>
              <a:t>N:</a:t>
            </a:r>
          </a:p>
          <a:p>
            <a:r>
              <a:rPr lang="en-US" dirty="0"/>
              <a:t>A: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E7FBC-5BAB-45C1-834B-138448B5C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zh-CN"/>
              <a:t>November 2021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405A0-D33D-4B46-A6F4-9BD3EBFC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9D9C0-E555-43AB-81EF-9235AF68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C4A-FE2A-4B22-B307-E500E2728C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2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B84EB-68E6-4373-8325-59DCFFDA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9D469-932F-4F1E-884E-5904A02E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presentation shows that STR capabilities are not binary as assumed in the current spec.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Sometimes cross-link interference may allow STR operation with a more robust MCS, which we refer to as Conditional STR operation, however it requires additional information to be provided to the TX MLD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propose signaling for Conditional STR operation.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2CFAB0-FEAE-4B93-BDD6-5CAE62E46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BAF68-0F68-4D0F-B0D6-6BF9BCBFC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DC6C9F-1643-40D7-A30C-E7F94A87DF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0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9E3A3-2A3D-42BD-BA71-AE5ABC8E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BF135-F8BC-4574-AA8F-9839DD2C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858060" cy="3962400"/>
          </a:xfrm>
        </p:spPr>
        <p:txBody>
          <a:bodyPr/>
          <a:lstStyle/>
          <a:p>
            <a:r>
              <a:rPr lang="en-US" sz="2000" dirty="0"/>
              <a:t>Client MLDs may have neighboring radios operating at different links that may cause severe cross-link interference. </a:t>
            </a:r>
          </a:p>
          <a:p>
            <a:r>
              <a:rPr lang="en-US" sz="2000" dirty="0"/>
              <a:t>For such devices and interfering links, the standard describes special rules of NSTR operation.</a:t>
            </a:r>
          </a:p>
          <a:p>
            <a:r>
              <a:rPr lang="en-US" sz="2000" dirty="0"/>
              <a:t>NSTR reduces the performance in comparison to STR.</a:t>
            </a:r>
          </a:p>
          <a:p>
            <a:r>
              <a:rPr lang="en-US" sz="2000" dirty="0"/>
              <a:t>With existing devices we study, how the distance between the radios and the distance between the channel affects the performance.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1F2330-232A-4E52-84C5-2C148F6F3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7A714-400B-4CE7-9FD7-29FE0AA2A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642E70D-53CD-4029-8242-9F1C641534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E4179-5B34-4448-8874-75C0F45D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(1/2)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5E32AEB5-DC08-4C2A-B370-A7C18E0D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1916"/>
            <a:ext cx="8153400" cy="1787083"/>
          </a:xfrm>
        </p:spPr>
        <p:txBody>
          <a:bodyPr/>
          <a:lstStyle/>
          <a:p>
            <a:r>
              <a:rPr lang="en-US" sz="2000" b="0" dirty="0"/>
              <a:t>We set up an experiment to find how modern mobile devices may simultaneously transmit and receive if located close to each other (which emulates cross-link interference for future MLDs)</a:t>
            </a:r>
          </a:p>
          <a:p>
            <a:r>
              <a:rPr lang="en-US" sz="2000" b="0" dirty="0"/>
              <a:t>We emulate an NSTR non-AP MLD with two adjacent mobile phones (STAs) and an STR AP MLD with two APs located far from each other.</a:t>
            </a:r>
          </a:p>
          <a:p>
            <a:r>
              <a:rPr lang="en-US" sz="2000" b="0" dirty="0"/>
              <a:t>Each STA is associated with respective AP.</a:t>
            </a:r>
            <a:endParaRPr lang="ru-RU" sz="20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195F6F-7612-4875-9C56-2B556D4C2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4BEB5-41B7-4C80-8D65-C12D7BE28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322D8B1-359C-49E1-8B8B-65AE72D139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78E672-7D59-4CB4-8D73-CE9EDAEC6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9" t="-1009" r="9999" b="17320"/>
          <a:stretch/>
        </p:blipFill>
        <p:spPr>
          <a:xfrm>
            <a:off x="5716350" y="3448582"/>
            <a:ext cx="3427650" cy="24010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3D9D0A-D4BD-654B-AD69-5A5937EFA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251"/>
            <a:ext cx="5844637" cy="2934495"/>
          </a:xfrm>
          <a:prstGeom prst="rect">
            <a:avLst/>
          </a:prstGeom>
        </p:spPr>
      </p:pic>
      <p:sp>
        <p:nvSpPr>
          <p:cNvPr id="3" name="Стрелка: влево-вправо 2">
            <a:extLst>
              <a:ext uri="{FF2B5EF4-FFF2-40B4-BE49-F238E27FC236}">
                <a16:creationId xmlns:a16="http://schemas.microsoft.com/office/drawing/2014/main" id="{2201F7FA-025A-4487-8847-F2221538923F}"/>
              </a:ext>
            </a:extLst>
          </p:cNvPr>
          <p:cNvSpPr/>
          <p:nvPr/>
        </p:nvSpPr>
        <p:spPr bwMode="auto">
          <a:xfrm>
            <a:off x="6915948" y="5372100"/>
            <a:ext cx="1533460" cy="49716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=7… 30 cm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056CC-3D63-4CE5-9895-CC3AE7447FD8}"/>
              </a:ext>
            </a:extLst>
          </p:cNvPr>
          <p:cNvSpPr txBox="1"/>
          <p:nvPr/>
        </p:nvSpPr>
        <p:spPr>
          <a:xfrm rot="19748655">
            <a:off x="3638072" y="4628637"/>
            <a:ext cx="1182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Saturated traffic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8C930-C9AA-4E0B-A168-E544C79A5D5C}"/>
              </a:ext>
            </a:extLst>
          </p:cNvPr>
          <p:cNvSpPr txBox="1"/>
          <p:nvPr/>
        </p:nvSpPr>
        <p:spPr>
          <a:xfrm rot="2636519">
            <a:off x="1014581" y="4919150"/>
            <a:ext cx="1182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Saturated traffic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69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E4179-5B34-4448-8874-75C0F45D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(2/2)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5E32AEB5-DC08-4C2A-B370-A7C18E0D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1916"/>
            <a:ext cx="8077200" cy="4758884"/>
          </a:xfrm>
        </p:spPr>
        <p:txBody>
          <a:bodyPr/>
          <a:lstStyle/>
          <a:p>
            <a:r>
              <a:rPr lang="en-US" sz="2000" b="0" dirty="0"/>
              <a:t>AP1 uses binary</a:t>
            </a:r>
            <a:r>
              <a:rPr lang="ru-RU" sz="2000" b="0" dirty="0"/>
              <a:t> </a:t>
            </a:r>
            <a:r>
              <a:rPr lang="en-US" sz="2000" b="0" dirty="0"/>
              <a:t>compiled for AP’s OS, that generates UDP-packets with 972 byte payload. With headers, MPDU payload is 1kB.</a:t>
            </a:r>
          </a:p>
          <a:p>
            <a:r>
              <a:rPr lang="en-US" sz="2000" b="0" dirty="0"/>
              <a:t>STA1 runs Python script with </a:t>
            </a:r>
            <a:r>
              <a:rPr lang="en-US" sz="2000" b="0" dirty="0" err="1"/>
              <a:t>Pydroid</a:t>
            </a:r>
            <a:r>
              <a:rPr lang="en-US" sz="2000" b="0" dirty="0"/>
              <a:t> 3 app, that receives packets, counts amount of correct ones, calculates time and resulted throughput.</a:t>
            </a:r>
          </a:p>
          <a:p>
            <a:r>
              <a:rPr lang="en-US" sz="2000" b="0" dirty="0"/>
              <a:t>STA2 runs Python script with </a:t>
            </a:r>
            <a:r>
              <a:rPr lang="en-US" sz="2000" b="0" dirty="0" err="1"/>
              <a:t>Pydroid</a:t>
            </a:r>
            <a:r>
              <a:rPr lang="en-US" sz="2000" b="0" dirty="0"/>
              <a:t> 3 app, that generates UDP-packets with 972 byte payload, after adding headers, MPDU payload is 1kB.</a:t>
            </a:r>
          </a:p>
          <a:p>
            <a:r>
              <a:rPr lang="en-US" sz="2000" b="0" dirty="0"/>
              <a:t>Independence of Ch_2 throughput from transmissions in Ch_1 is controlled with the Sniffing device.</a:t>
            </a:r>
          </a:p>
          <a:p>
            <a:r>
              <a:rPr lang="en-US" sz="2000" b="0" dirty="0"/>
              <a:t>A-MPDU is used; MIMO 2x2 is on, but used sometimes; beamforming is off.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195F6F-7612-4875-9C56-2B556D4C2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4BEB5-41B7-4C80-8D65-C12D7BE28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322D8B1-359C-49E1-8B8B-65AE72D139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0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0BC60F2-B882-4382-ADF4-2CD0ADF7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81" y="1756835"/>
            <a:ext cx="6913463" cy="38286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2FC9C-A1DA-4BFE-A7A7-627507BE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56612"/>
          </a:xfrm>
        </p:spPr>
        <p:txBody>
          <a:bodyPr/>
          <a:lstStyle/>
          <a:p>
            <a:r>
              <a:rPr lang="en-US" dirty="0"/>
              <a:t>Experimental results (1/3)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DA3A3-5AB4-4F61-88FB-73091FAACC5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16651" y="1274307"/>
            <a:ext cx="3928337" cy="3794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BW_1 = BW_2 = 20 MHz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20B919-E810-44C6-8ECF-AF5EF0468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7E29F-EAF3-497F-B1AC-EBF7796D0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A694173-DDD2-4C4F-82D1-7AA58EDB7E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0A534F1-48F0-D140-BE12-1F851E1E9963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1975708"/>
            <a:ext cx="2133600" cy="56210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1350F3-2FA2-F142-8BFE-AC9665E81BCE}"/>
              </a:ext>
            </a:extLst>
          </p:cNvPr>
          <p:cNvSpPr txBox="1"/>
          <p:nvPr/>
        </p:nvSpPr>
        <p:spPr>
          <a:xfrm>
            <a:off x="4602730" y="1243206"/>
            <a:ext cx="440938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For distance between STAs d = 30 cm, Link 1 throughput fully recovers if spectral distance is more than 80 </a:t>
            </a:r>
            <a:r>
              <a:rPr lang="en-US" sz="1600" dirty="0" err="1">
                <a:solidFill>
                  <a:schemeClr val="accent2"/>
                </a:solidFill>
              </a:rPr>
              <a:t>MHz.</a:t>
            </a:r>
            <a:r>
              <a:rPr lang="en-US" sz="1600" dirty="0">
                <a:solidFill>
                  <a:schemeClr val="accent2"/>
                </a:solidFill>
              </a:rPr>
              <a:t> This fully corresponds to binary STR operation, specified in the standard</a:t>
            </a:r>
            <a:endParaRPr lang="ru-RU" sz="1600" dirty="0">
              <a:solidFill>
                <a:schemeClr val="accent2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101F2AE-12B7-014A-882D-0D1EE5DBBAA1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H="1" flipV="1">
            <a:off x="4114800" y="3429000"/>
            <a:ext cx="1433647" cy="51330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BF1649-3854-1349-9F0F-2F697FADC8CA}"/>
              </a:ext>
            </a:extLst>
          </p:cNvPr>
          <p:cNvSpPr txBox="1"/>
          <p:nvPr/>
        </p:nvSpPr>
        <p:spPr>
          <a:xfrm>
            <a:off x="3181285" y="3942302"/>
            <a:ext cx="473432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For distance between STAs </a:t>
            </a:r>
            <a:r>
              <a:rPr lang="en-US" sz="1400" b="1" dirty="0">
                <a:solidFill>
                  <a:srgbClr val="FF0000"/>
                </a:solidFill>
              </a:rPr>
              <a:t>d=13 cm</a:t>
            </a:r>
            <a:r>
              <a:rPr lang="en-US" sz="1400" dirty="0"/>
              <a:t>, throughput has a plateau at 60% </a:t>
            </a:r>
            <a:r>
              <a:rPr lang="en-US" sz="1400" dirty="0" err="1"/>
              <a:t>thrp</a:t>
            </a:r>
            <a:r>
              <a:rPr lang="en-US" sz="1400" dirty="0"/>
              <a:t> even for 300 MHz distance between the links.</a:t>
            </a:r>
            <a:endParaRPr lang="ru-RU" sz="1400" dirty="0"/>
          </a:p>
          <a:p>
            <a:r>
              <a:rPr lang="en-US" sz="1400" dirty="0"/>
              <a:t>STR is possible but with a more robust MCS.</a:t>
            </a:r>
            <a:r>
              <a:rPr lang="ru-RU" sz="1400" dirty="0"/>
              <a:t> </a:t>
            </a:r>
          </a:p>
          <a:p>
            <a:r>
              <a:rPr lang="en-US" sz="1400" dirty="0"/>
              <a:t>Inter-link interference is a property of a particular device.</a:t>
            </a:r>
            <a:endParaRPr lang="ru-RU" sz="14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F888747-7B8B-A340-8D2D-6F75C77D23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160739" y="5029200"/>
            <a:ext cx="1321999" cy="72409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2D294E-C354-E94C-A029-1B0FA981E301}"/>
              </a:ext>
            </a:extLst>
          </p:cNvPr>
          <p:cNvSpPr txBox="1"/>
          <p:nvPr/>
        </p:nvSpPr>
        <p:spPr>
          <a:xfrm>
            <a:off x="175385" y="5644416"/>
            <a:ext cx="2286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Almost zero in adjacent channels, STA1 may disconnect from AP1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C761A8-DED4-4CB9-82A9-18FBA9B76B57}"/>
              </a:ext>
            </a:extLst>
          </p:cNvPr>
          <p:cNvSpPr txBox="1"/>
          <p:nvPr/>
        </p:nvSpPr>
        <p:spPr>
          <a:xfrm>
            <a:off x="2448025" y="6174574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NSTR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BB697A-43D8-474C-8F22-F829577E9341}"/>
              </a:ext>
            </a:extLst>
          </p:cNvPr>
          <p:cNvSpPr txBox="1"/>
          <p:nvPr/>
        </p:nvSpPr>
        <p:spPr>
          <a:xfrm>
            <a:off x="3896692" y="6109389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STR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EE24C-4438-4A29-B17D-0FB88219032B}"/>
              </a:ext>
            </a:extLst>
          </p:cNvPr>
          <p:cNvSpPr txBox="1"/>
          <p:nvPr/>
        </p:nvSpPr>
        <p:spPr>
          <a:xfrm>
            <a:off x="6337630" y="613443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</a:t>
            </a:r>
            <a:endParaRPr lang="ru-RU" dirty="0"/>
          </a:p>
        </p:txBody>
      </p:sp>
      <p:sp>
        <p:nvSpPr>
          <p:cNvPr id="37" name="Левая фигурная скобка 36">
            <a:extLst>
              <a:ext uri="{FF2B5EF4-FFF2-40B4-BE49-F238E27FC236}">
                <a16:creationId xmlns:a16="http://schemas.microsoft.com/office/drawing/2014/main" id="{A71EFA9A-9E40-45CE-BC4B-2CBE8E023390}"/>
              </a:ext>
            </a:extLst>
          </p:cNvPr>
          <p:cNvSpPr/>
          <p:nvPr/>
        </p:nvSpPr>
        <p:spPr bwMode="auto">
          <a:xfrm rot="16200000">
            <a:off x="6380527" y="5229560"/>
            <a:ext cx="381000" cy="1335951"/>
          </a:xfrm>
          <a:prstGeom prst="leftBrac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Левая фигурная скобка 37">
            <a:extLst>
              <a:ext uri="{FF2B5EF4-FFF2-40B4-BE49-F238E27FC236}">
                <a16:creationId xmlns:a16="http://schemas.microsoft.com/office/drawing/2014/main" id="{F9176D26-8A77-4D10-A555-463CDCD1E7A8}"/>
              </a:ext>
            </a:extLst>
          </p:cNvPr>
          <p:cNvSpPr/>
          <p:nvPr/>
        </p:nvSpPr>
        <p:spPr bwMode="auto">
          <a:xfrm rot="16200000">
            <a:off x="2491425" y="5575369"/>
            <a:ext cx="381000" cy="644333"/>
          </a:xfrm>
          <a:prstGeom prst="leftBrace">
            <a:avLst/>
          </a:prstGeom>
          <a:solidFill>
            <a:srgbClr val="E53B4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Левая фигурная скобка 38">
            <a:extLst>
              <a:ext uri="{FF2B5EF4-FFF2-40B4-BE49-F238E27FC236}">
                <a16:creationId xmlns:a16="http://schemas.microsoft.com/office/drawing/2014/main" id="{6860EEC9-632A-457E-95C7-5F2CD7ED9984}"/>
              </a:ext>
            </a:extLst>
          </p:cNvPr>
          <p:cNvSpPr/>
          <p:nvPr/>
        </p:nvSpPr>
        <p:spPr bwMode="auto">
          <a:xfrm rot="16200000">
            <a:off x="4255185" y="4449334"/>
            <a:ext cx="381000" cy="2914731"/>
          </a:xfrm>
          <a:prstGeom prst="leftBrac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737062-8392-4163-A52B-971D11E46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92" y="2449787"/>
            <a:ext cx="6653991" cy="32122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2FC9C-A1DA-4BFE-A7A7-627507BE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(2/3)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DA3A3-5AB4-4F61-88FB-73091FAACC5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1692" y="1525695"/>
            <a:ext cx="54864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BW_1 = 20 MHz, </a:t>
            </a:r>
            <a:r>
              <a:rPr lang="en-US" dirty="0">
                <a:solidFill>
                  <a:srgbClr val="FF0000"/>
                </a:solidFill>
              </a:rPr>
              <a:t>d = 7 cm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20B919-E810-44C6-8ECF-AF5EF0468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7E29F-EAF3-497F-B1AC-EBF7796D0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A694173-DDD2-4C4F-82D1-7AA58EDB7E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0A534F1-48F0-D140-BE12-1F851E1E9963}"/>
              </a:ext>
            </a:extLst>
          </p:cNvPr>
          <p:cNvCxnSpPr>
            <a:cxnSpLocks/>
          </p:cNvCxnSpPr>
          <p:nvPr/>
        </p:nvCxnSpPr>
        <p:spPr bwMode="auto">
          <a:xfrm flipH="1">
            <a:off x="6703685" y="1780089"/>
            <a:ext cx="968298" cy="248711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1350F3-2FA2-F142-8BFE-AC9665E81BCE}"/>
              </a:ext>
            </a:extLst>
          </p:cNvPr>
          <p:cNvSpPr txBox="1"/>
          <p:nvPr/>
        </p:nvSpPr>
        <p:spPr>
          <a:xfrm>
            <a:off x="5736771" y="1467751"/>
            <a:ext cx="31024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Link 1 throughput degrades even for more than 200 MHz, </a:t>
            </a:r>
            <a:endParaRPr lang="ru-RU" sz="16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F888747-7B8B-A340-8D2D-6F75C77D23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8800" y="5143499"/>
            <a:ext cx="870261" cy="51856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2D294E-C354-E94C-A029-1B0FA981E301}"/>
              </a:ext>
            </a:extLst>
          </p:cNvPr>
          <p:cNvSpPr txBox="1"/>
          <p:nvPr/>
        </p:nvSpPr>
        <p:spPr>
          <a:xfrm>
            <a:off x="152400" y="5618097"/>
            <a:ext cx="2286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Almost zero in adjacent channels, STA1 may disconnect from AP1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EB09E-6EDF-4FDE-B02E-36DAF099BF88}"/>
              </a:ext>
            </a:extLst>
          </p:cNvPr>
          <p:cNvSpPr txBox="1"/>
          <p:nvPr/>
        </p:nvSpPr>
        <p:spPr>
          <a:xfrm>
            <a:off x="2834281" y="617220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NSTR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41A4A-22C6-4ACE-8D09-CA695751A217}"/>
              </a:ext>
            </a:extLst>
          </p:cNvPr>
          <p:cNvSpPr txBox="1"/>
          <p:nvPr/>
        </p:nvSpPr>
        <p:spPr>
          <a:xfrm>
            <a:off x="4945285" y="6100622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STR</a:t>
            </a:r>
            <a:endParaRPr lang="ru-RU" dirty="0"/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id="{6126F0E6-AFDA-4D43-9605-88CE7998F55D}"/>
              </a:ext>
            </a:extLst>
          </p:cNvPr>
          <p:cNvSpPr/>
          <p:nvPr/>
        </p:nvSpPr>
        <p:spPr bwMode="auto">
          <a:xfrm rot="16200000">
            <a:off x="2932482" y="5134314"/>
            <a:ext cx="381000" cy="1526444"/>
          </a:xfrm>
          <a:prstGeom prst="leftBrace">
            <a:avLst/>
          </a:prstGeom>
          <a:solidFill>
            <a:srgbClr val="E53B4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id="{8384BEFE-FBED-4709-A8B5-1F270CC55C41}"/>
              </a:ext>
            </a:extLst>
          </p:cNvPr>
          <p:cNvSpPr/>
          <p:nvPr/>
        </p:nvSpPr>
        <p:spPr bwMode="auto">
          <a:xfrm rot="16200000">
            <a:off x="5376684" y="4225718"/>
            <a:ext cx="371836" cy="3352800"/>
          </a:xfrm>
          <a:prstGeom prst="leftBrac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0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E6F5807-41D1-4748-8B0F-C5136301CE61}"/>
              </a:ext>
            </a:extLst>
          </p:cNvPr>
          <p:cNvSpPr/>
          <p:nvPr/>
        </p:nvSpPr>
        <p:spPr bwMode="auto">
          <a:xfrm>
            <a:off x="2688892" y="4452965"/>
            <a:ext cx="304800" cy="685800"/>
          </a:xfrm>
          <a:prstGeom prst="rect">
            <a:avLst/>
          </a:prstGeom>
          <a:solidFill>
            <a:srgbClr val="4472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379F9D4-5583-4417-B46A-1C3E0C4BB1B6}"/>
              </a:ext>
            </a:extLst>
          </p:cNvPr>
          <p:cNvSpPr/>
          <p:nvPr/>
        </p:nvSpPr>
        <p:spPr bwMode="auto">
          <a:xfrm>
            <a:off x="2416636" y="4773003"/>
            <a:ext cx="577056" cy="373381"/>
          </a:xfrm>
          <a:prstGeom prst="rect">
            <a:avLst/>
          </a:prstGeom>
          <a:solidFill>
            <a:srgbClr val="ED7D3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DF79BC2-4E43-4699-A536-9742797B2F14}"/>
              </a:ext>
            </a:extLst>
          </p:cNvPr>
          <p:cNvSpPr/>
          <p:nvPr/>
        </p:nvSpPr>
        <p:spPr bwMode="auto">
          <a:xfrm>
            <a:off x="1705248" y="4940647"/>
            <a:ext cx="1283338" cy="21416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DA25A-C20B-4DA7-ABED-D62A1824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(3/3)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5D7AE1-A993-471F-B7C4-AFF81B581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92927-373A-48CF-ACFA-0B3F5CAE7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7F5B32B-63EB-43D7-9331-61A50A73E2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68708A5-B250-402B-8793-157E66039345}"/>
              </a:ext>
            </a:extLst>
          </p:cNvPr>
          <p:cNvCxnSpPr>
            <a:cxnSpLocks/>
          </p:cNvCxnSpPr>
          <p:nvPr/>
        </p:nvCxnSpPr>
        <p:spPr bwMode="auto">
          <a:xfrm>
            <a:off x="253789" y="5153903"/>
            <a:ext cx="30776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8FDBE7-50B9-415E-AB06-931B47302847}"/>
              </a:ext>
            </a:extLst>
          </p:cNvPr>
          <p:cNvSpPr/>
          <p:nvPr/>
        </p:nvSpPr>
        <p:spPr bwMode="auto">
          <a:xfrm>
            <a:off x="547476" y="4468103"/>
            <a:ext cx="304800" cy="685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6D7083-9825-45BD-9322-204C26669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5122" y="2086472"/>
            <a:ext cx="5225079" cy="34281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F5F150-375F-4900-8BC8-624B2EBECB28}"/>
              </a:ext>
            </a:extLst>
          </p:cNvPr>
          <p:cNvSpPr txBox="1"/>
          <p:nvPr/>
        </p:nvSpPr>
        <p:spPr>
          <a:xfrm>
            <a:off x="547476" y="401090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p20</a:t>
            </a:r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CDAF8B1-2160-4792-8466-3F6652793C86}"/>
              </a:ext>
            </a:extLst>
          </p:cNvPr>
          <p:cNvCxnSpPr>
            <a:cxnSpLocks/>
          </p:cNvCxnSpPr>
          <p:nvPr/>
        </p:nvCxnSpPr>
        <p:spPr bwMode="auto">
          <a:xfrm>
            <a:off x="699876" y="5306303"/>
            <a:ext cx="21391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591F5B-EB71-4FB3-B97C-0323E30DCC61}"/>
              </a:ext>
            </a:extLst>
          </p:cNvPr>
          <p:cNvCxnSpPr>
            <a:stCxn id="9" idx="0"/>
          </p:cNvCxnSpPr>
          <p:nvPr/>
        </p:nvCxnSpPr>
        <p:spPr bwMode="auto">
          <a:xfrm>
            <a:off x="699876" y="4468103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8FA6421-42F8-405B-BF96-10F06592895E}"/>
              </a:ext>
            </a:extLst>
          </p:cNvPr>
          <p:cNvCxnSpPr/>
          <p:nvPr/>
        </p:nvCxnSpPr>
        <p:spPr bwMode="auto">
          <a:xfrm>
            <a:off x="2839069" y="4471151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9DE387D-AB9E-417D-B8B0-10E9EC50BE92}"/>
              </a:ext>
            </a:extLst>
          </p:cNvPr>
          <p:cNvSpPr txBox="1"/>
          <p:nvPr/>
        </p:nvSpPr>
        <p:spPr>
          <a:xfrm>
            <a:off x="4724400" y="5687252"/>
            <a:ext cx="336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Link 1 </a:t>
            </a:r>
            <a:r>
              <a:rPr lang="en-US" sz="1400" dirty="0" err="1"/>
              <a:t>thrp</a:t>
            </a:r>
            <a:r>
              <a:rPr lang="en-US" sz="1400" dirty="0"/>
              <a:t> = 0, as the channels are adjacent</a:t>
            </a:r>
            <a:endParaRPr lang="ru-RU" sz="1400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E300911-8C85-4789-A5F9-BFB7DDF548AB}"/>
              </a:ext>
            </a:extLst>
          </p:cNvPr>
          <p:cNvCxnSpPr>
            <a:cxnSpLocks/>
            <a:stCxn id="23" idx="0"/>
          </p:cNvCxnSpPr>
          <p:nvPr/>
        </p:nvCxnSpPr>
        <p:spPr bwMode="auto">
          <a:xfrm flipH="1" flipV="1">
            <a:off x="5867402" y="5257800"/>
            <a:ext cx="537106" cy="4294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955B4D1-8806-4947-BDA2-AAA8DE0580CA}"/>
              </a:ext>
            </a:extLst>
          </p:cNvPr>
          <p:cNvSpPr txBox="1"/>
          <p:nvPr/>
        </p:nvSpPr>
        <p:spPr>
          <a:xfrm>
            <a:off x="4149775" y="2950542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Maximal </a:t>
            </a:r>
            <a:r>
              <a:rPr lang="en-US" dirty="0" err="1"/>
              <a:t>thrp</a:t>
            </a:r>
            <a:r>
              <a:rPr lang="en-US" dirty="0"/>
              <a:t> w/o </a:t>
            </a:r>
            <a:r>
              <a:rPr lang="en-US" dirty="0" err="1"/>
              <a:t>intrf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ED8ABA-6F7F-42A3-BD06-EA8110DA5E98}"/>
              </a:ext>
            </a:extLst>
          </p:cNvPr>
          <p:cNvSpPr txBox="1"/>
          <p:nvPr/>
        </p:nvSpPr>
        <p:spPr>
          <a:xfrm>
            <a:off x="2631320" y="406290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p20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DEB487-8C1C-4E50-A383-081A518542C2}"/>
              </a:ext>
            </a:extLst>
          </p:cNvPr>
          <p:cNvSpPr txBox="1"/>
          <p:nvPr/>
        </p:nvSpPr>
        <p:spPr>
          <a:xfrm>
            <a:off x="1424755" y="5350422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325 MHz</a:t>
            </a:r>
            <a:endParaRPr lang="ru-RU" dirty="0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DCEC97D-B1EC-4849-9C55-A98330D76F7E}"/>
              </a:ext>
            </a:extLst>
          </p:cNvPr>
          <p:cNvCxnSpPr>
            <a:cxnSpLocks/>
          </p:cNvCxnSpPr>
          <p:nvPr/>
        </p:nvCxnSpPr>
        <p:spPr bwMode="auto">
          <a:xfrm>
            <a:off x="217273" y="3451356"/>
            <a:ext cx="311417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C868A5D-ED75-4E7D-ACEA-E006CCD7E1AF}"/>
              </a:ext>
            </a:extLst>
          </p:cNvPr>
          <p:cNvSpPr/>
          <p:nvPr/>
        </p:nvSpPr>
        <p:spPr bwMode="auto">
          <a:xfrm>
            <a:off x="551087" y="2757133"/>
            <a:ext cx="304800" cy="685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D86D1AE-B13E-42F1-A1CD-4FB4DDA4B0F4}"/>
              </a:ext>
            </a:extLst>
          </p:cNvPr>
          <p:cNvSpPr/>
          <p:nvPr/>
        </p:nvSpPr>
        <p:spPr bwMode="auto">
          <a:xfrm>
            <a:off x="1810332" y="2749514"/>
            <a:ext cx="304800" cy="685800"/>
          </a:xfrm>
          <a:prstGeom prst="rect">
            <a:avLst/>
          </a:prstGeom>
          <a:solidFill>
            <a:srgbClr val="4472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6E65FFC-8B57-4E7D-A6E3-8651540EB4F4}"/>
              </a:ext>
            </a:extLst>
          </p:cNvPr>
          <p:cNvSpPr/>
          <p:nvPr/>
        </p:nvSpPr>
        <p:spPr bwMode="auto">
          <a:xfrm>
            <a:off x="1538076" y="3069552"/>
            <a:ext cx="577056" cy="373381"/>
          </a:xfrm>
          <a:prstGeom prst="rect">
            <a:avLst/>
          </a:prstGeom>
          <a:solidFill>
            <a:srgbClr val="ED7D3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9F5B311-1B24-4301-9673-57BCF5B92C67}"/>
              </a:ext>
            </a:extLst>
          </p:cNvPr>
          <p:cNvSpPr/>
          <p:nvPr/>
        </p:nvSpPr>
        <p:spPr bwMode="auto">
          <a:xfrm>
            <a:off x="852276" y="3237196"/>
            <a:ext cx="1260000" cy="21416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4D6DA9-EDD6-4B8F-A6F6-B6088BBF3DE3}"/>
              </a:ext>
            </a:extLst>
          </p:cNvPr>
          <p:cNvSpPr txBox="1"/>
          <p:nvPr/>
        </p:nvSpPr>
        <p:spPr>
          <a:xfrm>
            <a:off x="551087" y="232092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p20</a:t>
            </a:r>
            <a:endParaRPr lang="ru-RU" dirty="0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6261A48F-0708-4576-A7BB-63B2DFFABAB6}"/>
              </a:ext>
            </a:extLst>
          </p:cNvPr>
          <p:cNvCxnSpPr>
            <a:cxnSpLocks/>
          </p:cNvCxnSpPr>
          <p:nvPr/>
        </p:nvCxnSpPr>
        <p:spPr bwMode="auto">
          <a:xfrm>
            <a:off x="703487" y="3602953"/>
            <a:ext cx="125924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C1CCCED-4D9C-4B94-931B-B9D3226984AA}"/>
              </a:ext>
            </a:extLst>
          </p:cNvPr>
          <p:cNvCxnSpPr>
            <a:stCxn id="38" idx="0"/>
          </p:cNvCxnSpPr>
          <p:nvPr/>
        </p:nvCxnSpPr>
        <p:spPr bwMode="auto">
          <a:xfrm>
            <a:off x="703487" y="2757133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28EAF69-AA49-4AEA-AA5A-B18B149ABA83}"/>
              </a:ext>
            </a:extLst>
          </p:cNvPr>
          <p:cNvCxnSpPr/>
          <p:nvPr/>
        </p:nvCxnSpPr>
        <p:spPr bwMode="auto">
          <a:xfrm>
            <a:off x="1962732" y="2767801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6E1CCE0-8990-459B-86EF-02CAA8A3F255}"/>
              </a:ext>
            </a:extLst>
          </p:cNvPr>
          <p:cNvSpPr txBox="1"/>
          <p:nvPr/>
        </p:nvSpPr>
        <p:spPr>
          <a:xfrm>
            <a:off x="1754983" y="2467999"/>
            <a:ext cx="483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p20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CC5C82-D3C5-4CEB-BB84-35D5657B735D}"/>
              </a:ext>
            </a:extLst>
          </p:cNvPr>
          <p:cNvSpPr txBox="1"/>
          <p:nvPr/>
        </p:nvSpPr>
        <p:spPr>
          <a:xfrm>
            <a:off x="986700" y="359522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80</a:t>
            </a:r>
            <a:r>
              <a:rPr lang="en-US" dirty="0"/>
              <a:t> MHz</a:t>
            </a:r>
            <a:endParaRPr lang="ru-RU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0E83F1B1-5C7F-5140-80C7-0F737C25659B}"/>
              </a:ext>
            </a:extLst>
          </p:cNvPr>
          <p:cNvCxnSpPr>
            <a:cxnSpLocks/>
          </p:cNvCxnSpPr>
          <p:nvPr/>
        </p:nvCxnSpPr>
        <p:spPr>
          <a:xfrm>
            <a:off x="4191000" y="2971800"/>
            <a:ext cx="4572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бъект 2">
            <a:extLst>
              <a:ext uri="{FF2B5EF4-FFF2-40B4-BE49-F238E27FC236}">
                <a16:creationId xmlns:a16="http://schemas.microsoft.com/office/drawing/2014/main" id="{EB711703-BA3E-437D-B63F-A60F69D1B9E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1692" y="1525695"/>
            <a:ext cx="3839308" cy="4988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BW_1 = 20 MHz, </a:t>
            </a:r>
            <a:r>
              <a:rPr lang="en-US" dirty="0">
                <a:solidFill>
                  <a:srgbClr val="FF0000"/>
                </a:solidFill>
              </a:rPr>
              <a:t>d = </a:t>
            </a:r>
            <a:r>
              <a:rPr lang="ru-RU" dirty="0">
                <a:solidFill>
                  <a:srgbClr val="FF0000"/>
                </a:solidFill>
              </a:rPr>
              <a:t>13</a:t>
            </a:r>
            <a:r>
              <a:rPr lang="en-US" dirty="0">
                <a:solidFill>
                  <a:srgbClr val="FF0000"/>
                </a:solidFill>
              </a:rPr>
              <a:t>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38CF0-CED6-4F68-8C00-593301501C72}"/>
              </a:ext>
            </a:extLst>
          </p:cNvPr>
          <p:cNvSpPr txBox="1"/>
          <p:nvPr/>
        </p:nvSpPr>
        <p:spPr>
          <a:xfrm>
            <a:off x="685800" y="6096000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The NSTR capabilities depend on the channel width!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405DFE2-09E4-46B0-98B1-D07769A50A2F}"/>
              </a:ext>
            </a:extLst>
          </p:cNvPr>
          <p:cNvCxnSpPr>
            <a:cxnSpLocks/>
          </p:cNvCxnSpPr>
          <p:nvPr/>
        </p:nvCxnSpPr>
        <p:spPr bwMode="auto">
          <a:xfrm flipH="1">
            <a:off x="879211" y="2168411"/>
            <a:ext cx="389145" cy="10612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484C47CC-2AAE-4F84-8D9E-BDF88D64F21C}"/>
              </a:ext>
            </a:extLst>
          </p:cNvPr>
          <p:cNvCxnSpPr>
            <a:cxnSpLocks/>
          </p:cNvCxnSpPr>
          <p:nvPr/>
        </p:nvCxnSpPr>
        <p:spPr bwMode="auto">
          <a:xfrm>
            <a:off x="1350764" y="2527947"/>
            <a:ext cx="196243" cy="5720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A1F2F5E-61CB-4E45-BB4B-87EF2BA6E2CE}"/>
              </a:ext>
            </a:extLst>
          </p:cNvPr>
          <p:cNvSpPr txBox="1"/>
          <p:nvPr/>
        </p:nvSpPr>
        <p:spPr>
          <a:xfrm>
            <a:off x="1213224" y="2077292"/>
            <a:ext cx="1360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BW diff = 0</a:t>
            </a:r>
          </a:p>
          <a:p>
            <a:r>
              <a:rPr lang="en-US" dirty="0"/>
              <a:t>BW diff = 40 MHz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71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6BB96-952F-4A60-9311-B2B9C013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STR signaling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49860-BC75-4EE2-9A42-706E5F8B4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We observe from experiments that with NSTR interference MLDs typically have a non-zero achievable throughput in a wide range of frequency distances. STR is possible there, but with lower MCS.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We propose that an MLDs could signal that STR operation is possible on NSTR link pair under certain conditions.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We need a simple Conditional STR signaling – using additional NSTR interference level.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Specifically, if a STA of MLD 1 transmits to a STA of MLD 2 on link 1 while another STA of NSTR MLD 2 is transmitting, the STA of MLD 1 shall use an MCS suitable for the SNR reduced by X dB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NOTE: Traditional approaches to adjust the MCS may not converge because the interference conditions are different when a STA of MLD is transmitting or not.</a:t>
            </a: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BFA23C-A85A-40D0-83BB-D8AB77E2C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4F0F1-C51D-4617-A044-74254ED97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A4E95C4-0424-4A85-8A5D-FA0D4B6CB1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/>
              <a:t>November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68353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62553</TotalTime>
  <Words>906</Words>
  <Application>Microsoft Office PowerPoint</Application>
  <PresentationFormat>Экран (4:3)</PresentationFormat>
  <Paragraphs>129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Times New Roman</vt:lpstr>
      <vt:lpstr>ACcord Submission Template</vt:lpstr>
      <vt:lpstr>Conditional STR</vt:lpstr>
      <vt:lpstr>Abstract</vt:lpstr>
      <vt:lpstr>Introduction</vt:lpstr>
      <vt:lpstr>Experimental setup (1/2)</vt:lpstr>
      <vt:lpstr>Experimental setup (2/2)</vt:lpstr>
      <vt:lpstr>Experimental results (1/3)</vt:lpstr>
      <vt:lpstr>Experimental results (2/3)</vt:lpstr>
      <vt:lpstr>Experimental results (3/3)</vt:lpstr>
      <vt:lpstr>Conditional STR signaling</vt:lpstr>
      <vt:lpstr>Summary</vt:lpstr>
      <vt:lpstr>Straw Poll</vt:lpstr>
    </vt:vector>
  </TitlesOfParts>
  <Manager>khorov@frtk.ru</Manager>
  <Company>IITP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NOMA/SOMA</dc:title>
  <dc:creator>khorov@frtk.ru</dc:creator>
  <cp:lastModifiedBy>Евгений Хоров</cp:lastModifiedBy>
  <cp:revision>2030</cp:revision>
  <cp:lastPrinted>1998-02-10T13:28:06Z</cp:lastPrinted>
  <dcterms:created xsi:type="dcterms:W3CDTF">2009-12-02T19:05:24Z</dcterms:created>
  <dcterms:modified xsi:type="dcterms:W3CDTF">2021-12-13T10:19:18Z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