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83" r:id="rId17"/>
    <p:sldId id="884" r:id="rId18"/>
    <p:sldId id="886" r:id="rId19"/>
    <p:sldId id="885" r:id="rId20"/>
    <p:sldId id="887" r:id="rId21"/>
    <p:sldId id="889" r:id="rId22"/>
    <p:sldId id="890" r:id="rId23"/>
    <p:sldId id="894" r:id="rId24"/>
    <p:sldId id="895" r:id="rId25"/>
    <p:sldId id="901" r:id="rId26"/>
    <p:sldId id="870" r:id="rId27"/>
    <p:sldId id="875" r:id="rId28"/>
    <p:sldId id="874" r:id="rId29"/>
    <p:sldId id="882" r:id="rId30"/>
    <p:sldId id="888" r:id="rId31"/>
    <p:sldId id="891" r:id="rId32"/>
    <p:sldId id="892" r:id="rId33"/>
    <p:sldId id="893" r:id="rId34"/>
    <p:sldId id="899" r:id="rId35"/>
    <p:sldId id="900" r:id="rId36"/>
    <p:sldId id="898" r:id="rId37"/>
    <p:sldId id="902" r:id="rId38"/>
    <p:sldId id="903" r:id="rId39"/>
    <p:sldId id="904" r:id="rId40"/>
    <p:sldId id="905" r:id="rId41"/>
    <p:sldId id="906" r:id="rId42"/>
    <p:sldId id="907" r:id="rId4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53" autoAdjust="0"/>
    <p:restoredTop sz="96424" autoAdjust="0"/>
  </p:normalViewPr>
  <p:slideViewPr>
    <p:cSldViewPr>
      <p:cViewPr varScale="1">
        <p:scale>
          <a:sx n="108" d="100"/>
          <a:sy n="108" d="100"/>
        </p:scale>
        <p:origin x="1248"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64025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0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7278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6474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2086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46173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845336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9080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83637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82240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43640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181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246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20011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9587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167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04313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490736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08648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03217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3355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4964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3329594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614985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61053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874503" y="304026"/>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802.11-21/1883r11</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154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December </a:t>
            </a:r>
            <a:r>
              <a:rPr lang="en-US" altLang="en-US" sz="1800" b="1" dirty="0" smtClean="0"/>
              <a:t>2021</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686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en-US" dirty="0" smtClean="0">
                <a:solidFill>
                  <a:srgbClr val="0000FF"/>
                </a:solidFill>
              </a:rPr>
              <a:t>November-December</a:t>
            </a:r>
            <a:r>
              <a:rPr lang="en-US" altLang="en-US" dirty="0" smtClean="0"/>
              <a:t> 2021</a:t>
            </a:r>
            <a:endParaRPr lang="en-US" altLang="en-US" dirty="0"/>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2021-12-20</a:t>
            </a:r>
            <a:endParaRPr lang="en-US" altLang="en-US" sz="2000" b="0" dirty="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22</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418017"/>
              </p:ext>
            </p:extLst>
          </p:nvPr>
        </p:nvGraphicFramePr>
        <p:xfrm>
          <a:off x="3124201" y="1747470"/>
          <a:ext cx="5867400" cy="3662730"/>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21/1754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Rojan Chitrakar (Panasonic)</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Legacy Support in 11bf</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extLst>
                  <a:ext uri="{0D108BD9-81ED-4DB2-BD59-A6C34878D82A}">
                    <a16:rowId xmlns="" xmlns:a16="http://schemas.microsoft.com/office/drawing/2014/main"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21/1745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Rajat </a:t>
                      </a:r>
                      <a:r>
                        <a:rPr lang="en-US" altLang="zh-CN" sz="900" kern="1200" dirty="0" err="1" smtClean="0">
                          <a:solidFill>
                            <a:srgbClr val="00B050"/>
                          </a:solidFill>
                          <a:latin typeface="+mn-lt"/>
                          <a:ea typeface="+mn-ea"/>
                          <a:cs typeface="+mn-cs"/>
                        </a:rPr>
                        <a:t>Pushkarna</a:t>
                      </a:r>
                      <a:r>
                        <a:rPr lang="en-US" altLang="zh-CN" sz="900" kern="1200" dirty="0" smtClean="0">
                          <a:solidFill>
                            <a:srgbClr val="00B050"/>
                          </a:solidFill>
                          <a:latin typeface="+mn-lt"/>
                          <a:ea typeface="+mn-ea"/>
                          <a:cs typeface="+mn-cs"/>
                        </a:rPr>
                        <a:t> (Panasonic)</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Opportunistic WLAN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21/1799</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Assaf Kasher </a:t>
                      </a:r>
                      <a:r>
                        <a:rPr lang="en-US" altLang="zh-CN" sz="900" dirty="0" smtClean="0">
                          <a:solidFill>
                            <a:srgbClr val="FFC000"/>
                          </a:solidFill>
                        </a:rPr>
                        <a:t>(Qualcomm)</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DMG </a:t>
                      </a:r>
                      <a:r>
                        <a:rPr lang="en-US" altLang="zh-CN" sz="900" kern="1200" dirty="0" err="1" smtClean="0">
                          <a:solidFill>
                            <a:srgbClr val="FFC000"/>
                          </a:solidFill>
                          <a:latin typeface="+mn-lt"/>
                          <a:ea typeface="+mn-ea"/>
                          <a:cs typeface="+mn-cs"/>
                        </a:rPr>
                        <a:t>bistatic</a:t>
                      </a:r>
                      <a:r>
                        <a:rPr lang="en-US" altLang="zh-CN" sz="900" kern="1200" dirty="0" smtClean="0">
                          <a:solidFill>
                            <a:srgbClr val="FFC000"/>
                          </a:solidFill>
                          <a:latin typeface="+mn-lt"/>
                          <a:ea typeface="+mn-ea"/>
                          <a:cs typeface="+mn-cs"/>
                        </a:rPr>
                        <a:t> radar</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21/1801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Alecsander Eitan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Imaging Radar</a:t>
                      </a:r>
                      <a:r>
                        <a:rPr lang="en-US" altLang="zh-CN" sz="900" kern="1200" baseline="0" dirty="0" smtClean="0">
                          <a:solidFill>
                            <a:schemeClr val="tx1"/>
                          </a:solidFill>
                          <a:latin typeface="+mn-lt"/>
                          <a:ea typeface="+mn-ea"/>
                          <a:cs typeface="+mn-cs"/>
                        </a:rPr>
                        <a:t> </a:t>
                      </a:r>
                      <a:r>
                        <a:rPr lang="en-US" altLang="zh-CN" sz="900" kern="1200" dirty="0" smtClean="0">
                          <a:solidFill>
                            <a:schemeClr val="tx1"/>
                          </a:solidFill>
                          <a:latin typeface="+mn-lt"/>
                          <a:ea typeface="+mn-ea"/>
                          <a:cs typeface="+mn-cs"/>
                        </a:rPr>
                        <a:t>data report </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21/1828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chemeClr val="tx1"/>
                          </a:solidFill>
                          <a:latin typeface="+mn-lt"/>
                          <a:ea typeface="+mn-ea"/>
                          <a:cs typeface="+mn-cs"/>
                        </a:rPr>
                        <a:t>Mesurement</a:t>
                      </a:r>
                      <a:r>
                        <a:rPr lang="en-US" altLang="zh-CN" sz="900" kern="1200" dirty="0" smtClean="0">
                          <a:solidFill>
                            <a:schemeClr val="tx1"/>
                          </a:solidFill>
                          <a:latin typeface="+mn-lt"/>
                          <a:ea typeface="+mn-ea"/>
                          <a:cs typeface="+mn-cs"/>
                        </a:rPr>
                        <a:t> setup frame formats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13479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833774236"/>
              </p:ext>
            </p:extLst>
          </p:nvPr>
        </p:nvGraphicFramePr>
        <p:xfrm>
          <a:off x="3124201" y="1747470"/>
          <a:ext cx="5867400" cy="3316806"/>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21/1799</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Assaf Kasher </a:t>
                      </a:r>
                      <a:r>
                        <a:rPr lang="en-US" altLang="zh-CN" sz="900" dirty="0" smtClean="0">
                          <a:solidFill>
                            <a:srgbClr val="00B050"/>
                          </a:solidFill>
                        </a:rPr>
                        <a:t>(Qualcomm)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 </a:t>
                      </a:r>
                      <a:r>
                        <a:rPr lang="en-US" altLang="zh-CN" sz="900" kern="1200" dirty="0" err="1" smtClean="0">
                          <a:solidFill>
                            <a:srgbClr val="00B050"/>
                          </a:solidFill>
                          <a:latin typeface="+mn-lt"/>
                          <a:ea typeface="+mn-ea"/>
                          <a:cs typeface="+mn-cs"/>
                        </a:rPr>
                        <a:t>bistatic</a:t>
                      </a:r>
                      <a:r>
                        <a:rPr lang="en-US" altLang="zh-CN" sz="900" kern="1200" dirty="0" smtClean="0">
                          <a:solidFill>
                            <a:srgbClr val="00B050"/>
                          </a:solidFill>
                          <a:latin typeface="+mn-lt"/>
                          <a:ea typeface="+mn-ea"/>
                          <a:cs typeface="+mn-cs"/>
                        </a:rPr>
                        <a:t> radar</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21/1801</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Alecsander Eitan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Imaging Radar</a:t>
                      </a:r>
                      <a:r>
                        <a:rPr lang="en-US" altLang="zh-CN" sz="900" kern="1200" baseline="0" dirty="0" smtClean="0">
                          <a:solidFill>
                            <a:srgbClr val="00B050"/>
                          </a:solidFill>
                          <a:latin typeface="+mn-lt"/>
                          <a:ea typeface="+mn-ea"/>
                          <a:cs typeface="+mn-cs"/>
                        </a:rPr>
                        <a:t> </a:t>
                      </a:r>
                      <a:r>
                        <a:rPr lang="en-US" altLang="zh-CN" sz="900" kern="1200" dirty="0" smtClean="0">
                          <a:solidFill>
                            <a:srgbClr val="00B050"/>
                          </a:solidFill>
                          <a:latin typeface="+mn-lt"/>
                          <a:ea typeface="+mn-ea"/>
                          <a:cs typeface="+mn-cs"/>
                        </a:rPr>
                        <a:t>data report </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21/1828</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FFC000"/>
                          </a:solidFill>
                          <a:latin typeface="+mn-lt"/>
                          <a:ea typeface="+mn-ea"/>
                          <a:cs typeface="+mn-cs"/>
                        </a:rPr>
                        <a:t>Mesurement</a:t>
                      </a:r>
                      <a:r>
                        <a:rPr lang="en-US" altLang="zh-CN" sz="900" kern="1200" dirty="0" smtClean="0">
                          <a:solidFill>
                            <a:srgbClr val="FFC000"/>
                          </a:solidFill>
                          <a:latin typeface="+mn-lt"/>
                          <a:ea typeface="+mn-ea"/>
                          <a:cs typeface="+mn-cs"/>
                        </a:rPr>
                        <a:t> setup frame formats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925686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18</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009618482"/>
              </p:ext>
            </p:extLst>
          </p:nvPr>
        </p:nvGraphicFramePr>
        <p:xfrm>
          <a:off x="3124201" y="1747470"/>
          <a:ext cx="5867400" cy="3835692"/>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21/1828</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Chaoming Luo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00B050"/>
                          </a:solidFill>
                          <a:latin typeface="+mn-lt"/>
                          <a:ea typeface="+mn-ea"/>
                          <a:cs typeface="+mn-cs"/>
                        </a:rPr>
                        <a:t>Mesurement</a:t>
                      </a:r>
                      <a:r>
                        <a:rPr lang="en-US" altLang="zh-CN" sz="900" kern="1200" dirty="0" smtClean="0">
                          <a:solidFill>
                            <a:srgbClr val="00B050"/>
                          </a:solidFill>
                          <a:latin typeface="+mn-lt"/>
                          <a:ea typeface="+mn-ea"/>
                          <a:cs typeface="+mn-cs"/>
                        </a:rPr>
                        <a:t> setup frame formats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21/1792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Christian Berger (NXP)</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Non-TB Measurement for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21/1602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Chris Beg (Cognitive Systems)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OFDMA Measurement Discussion</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21/1692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Claudio da Silva (Facebook)</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Enhancing Client-based Sensing: Sensing by Proxy</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21/1896</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Junghoon Suh (Huawei)</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NDPA for Sensing</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8230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19</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30</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345745181"/>
              </p:ext>
            </p:extLst>
          </p:nvPr>
        </p:nvGraphicFramePr>
        <p:xfrm>
          <a:off x="3124201" y="1747470"/>
          <a:ext cx="5867400" cy="3835692"/>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21/1865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Assaf Kasher </a:t>
                      </a:r>
                      <a:r>
                        <a:rPr lang="en-US" altLang="zh-CN" sz="900" dirty="0" smtClean="0">
                          <a:solidFill>
                            <a:srgbClr val="00B050"/>
                          </a:solidFill>
                        </a:rPr>
                        <a:t>(Qualcomm)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DMG-Multi-Static-PPDU-</a:t>
                      </a:r>
                      <a:r>
                        <a:rPr lang="en-US" altLang="zh-CN" sz="900" kern="1200" dirty="0" err="1" smtClean="0">
                          <a:solidFill>
                            <a:srgbClr val="00B050"/>
                          </a:solidFill>
                          <a:latin typeface="+mn-lt"/>
                          <a:ea typeface="+mn-ea"/>
                          <a:cs typeface="+mn-cs"/>
                        </a:rPr>
                        <a:t>structue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21/1896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Junghoon Suh (Huawei)</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NDPA for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21/1596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Chaoming Luo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Discussion on one-to-one sensing measurement instance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Local Reporting of Sensing Measurement</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17875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November 22, 23, 29, 30, December 6, 7, 13, 14, 20, 21</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a:t>
            </a:r>
            <a:r>
              <a:rPr lang="en-US" altLang="en-US" dirty="0">
                <a:cs typeface="Times New Roman" panose="02020603050405020304" pitchFamily="18" charset="0"/>
              </a:rPr>
              <a:t>ET – </a:t>
            </a:r>
            <a:r>
              <a:rPr lang="en-US" altLang="en-US" dirty="0" smtClean="0">
                <a:cs typeface="Times New Roman" panose="02020603050405020304" pitchFamily="18" charset="0"/>
              </a:rPr>
              <a:t>11:00am </a:t>
            </a:r>
            <a:r>
              <a:rPr lang="en-US" altLang="en-US" dirty="0">
                <a:cs typeface="Times New Roman" panose="02020603050405020304" pitchFamily="18" charset="0"/>
              </a:rPr>
              <a:t>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20</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720869295"/>
              </p:ext>
            </p:extLst>
          </p:nvPr>
        </p:nvGraphicFramePr>
        <p:xfrm>
          <a:off x="3124201" y="1747470"/>
          <a:ext cx="5867400" cy="3972852"/>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21/1904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Oscar Au (Origin Wireless)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Local Reporting of Sensing Measurement</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21/1905</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Threshold-based Local Reporting of Sensing Measurement</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21/1906</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Precision Control for Local Reporting of Sensing Measurements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21/1908</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Buffering of Sensing Measurements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21/1909</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Oscar Au (Origin Wireless)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Selection of Nonlocal Reporting and Local Reporting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45</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21/1910</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Oscar Au (Origin Wireless)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Measurement Instance Sharing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Time Stamping Measurement Results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Measurement Setup ID 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Need for an MLME SAP Interface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45</a:t>
                      </a:r>
                      <a:r>
                        <a:rPr lang="en-US" altLang="zh-CN" sz="900" kern="1200" baseline="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62233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21</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309712031"/>
              </p:ext>
            </p:extLst>
          </p:nvPr>
        </p:nvGraphicFramePr>
        <p:xfrm>
          <a:off x="3124201" y="1747470"/>
          <a:ext cx="5867400" cy="2935080"/>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21/1914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rgbClr val="00B050"/>
                          </a:solidFill>
                        </a:rPr>
                        <a:t>Rui</a:t>
                      </a:r>
                      <a:r>
                        <a:rPr lang="en-US" altLang="zh-CN" sz="900" dirty="0" smtClean="0">
                          <a:solidFill>
                            <a:srgbClr val="00B050"/>
                          </a:solidFill>
                        </a:rPr>
                        <a:t> Du (Huawei)</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Coordination among multiple monostatic radars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21/1433</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Cheng Chen (Intel)</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Non-TB sensing measurement (SP)</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rgbClr val="00B050"/>
                          </a:solidFill>
                          <a:latin typeface="+mn-lt"/>
                          <a:ea typeface="+mn-ea"/>
                          <a:cs typeface="+mn-cs"/>
                        </a:rPr>
                        <a:t>21/1926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Sang Kim (LGE)</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Collaborative-WLAN-Definition and Operational Scenarios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21/1735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rgbClr val="00B050"/>
                          </a:solidFill>
                        </a:rPr>
                        <a:t>Insun</a:t>
                      </a:r>
                      <a:r>
                        <a:rPr lang="en-US" altLang="zh-CN" sz="900" baseline="0" dirty="0" smtClean="0">
                          <a:solidFill>
                            <a:srgbClr val="00B050"/>
                          </a:solidFill>
                        </a:rPr>
                        <a:t> Jang</a:t>
                      </a:r>
                      <a:r>
                        <a:rPr lang="en-US" altLang="zh-CN" sz="900" dirty="0" smtClean="0">
                          <a:solidFill>
                            <a:srgbClr val="00B050"/>
                          </a:solidFill>
                        </a:rPr>
                        <a:t> (LGE)</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Procedure of Sensing Measurement Setup</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Time Stamping Measurement Results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Measurement Setup ID 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Need for an MLME SAP Interface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45</a:t>
                      </a:r>
                      <a:r>
                        <a:rPr lang="en-US" altLang="zh-CN" sz="900" kern="1200" baseline="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1925401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22</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13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765562913"/>
              </p:ext>
            </p:extLst>
          </p:nvPr>
        </p:nvGraphicFramePr>
        <p:xfrm>
          <a:off x="3124201" y="1747470"/>
          <a:ext cx="5867400" cy="2243232"/>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21/1932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rgbClr val="00B050"/>
                          </a:solidFill>
                        </a:rPr>
                        <a:t>Mengshi</a:t>
                      </a:r>
                      <a:r>
                        <a:rPr lang="en-US" altLang="zh-CN" sz="900" dirty="0" smtClean="0">
                          <a:solidFill>
                            <a:srgbClr val="00B050"/>
                          </a:solidFill>
                        </a:rPr>
                        <a:t> Hu (Huawei)</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Aggregation in Sensing Measurement Instance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21/2004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Dong Wei (NXP)</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TWT for WLAN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0000"/>
                          </a:solidFill>
                          <a:latin typeface="+mn-lt"/>
                          <a:ea typeface="+mn-ea"/>
                          <a:cs typeface="+mn-cs"/>
                        </a:rPr>
                        <a:t>21/1934</a:t>
                      </a:r>
                      <a:endParaRPr lang="zh-CN" altLang="en-US" sz="900" kern="1200" dirty="0">
                        <a:solidFill>
                          <a:srgbClr val="FF0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0000"/>
                          </a:solidFill>
                        </a:rPr>
                        <a:t>Chaoming Luo (OPPO)</a:t>
                      </a:r>
                      <a:endParaRPr lang="zh-CN" altLang="en-US" sz="900"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0000"/>
                          </a:solidFill>
                          <a:latin typeface="+mn-lt"/>
                          <a:ea typeface="+mn-ea"/>
                          <a:cs typeface="+mn-cs"/>
                        </a:rPr>
                        <a:t>Discussion on Session Setup</a:t>
                      </a:r>
                      <a:endParaRPr lang="zh-CN" altLang="en-US" sz="900" kern="1200" dirty="0" smtClean="0">
                        <a:solidFill>
                          <a:srgbClr val="FF0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0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21/1921</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Rojan Chitrakar (Panasonic)</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Partial CSI feedback</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0000"/>
                          </a:solidFill>
                          <a:latin typeface="+mn-lt"/>
                          <a:ea typeface="+mn-ea"/>
                          <a:cs typeface="+mn-cs"/>
                        </a:rPr>
                        <a:t>21/1936</a:t>
                      </a:r>
                      <a:endParaRPr lang="zh-CN" altLang="en-US" sz="900" kern="1200" dirty="0">
                        <a:solidFill>
                          <a:srgbClr val="FF0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0000"/>
                          </a:solidFill>
                        </a:rPr>
                        <a:t>Chaoming Luo (OPPO)</a:t>
                      </a:r>
                      <a:endParaRPr lang="zh-CN" altLang="en-US" sz="900"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0000"/>
                          </a:solidFill>
                          <a:latin typeface="+mn-lt"/>
                          <a:ea typeface="+mn-ea"/>
                          <a:cs typeface="+mn-cs"/>
                        </a:rPr>
                        <a:t>Discussion on Session Termination</a:t>
                      </a:r>
                      <a:endParaRPr lang="zh-CN" altLang="en-US" sz="900" kern="1200" dirty="0" smtClean="0">
                        <a:solidFill>
                          <a:srgbClr val="FF0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0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21/1924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Chris Beg (Cognitive Systems)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Time Stamping Measurement Results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Measurement Setup ID 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Need for an MLME SAP Interface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75925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23</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14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521011699"/>
              </p:ext>
            </p:extLst>
          </p:nvPr>
        </p:nvGraphicFramePr>
        <p:xfrm>
          <a:off x="3124201" y="1747470"/>
          <a:ext cx="5867400" cy="1861506"/>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21/2007</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rgbClr val="00B050"/>
                          </a:solidFill>
                        </a:rPr>
                        <a:t>Claudio da Silva (Meta Platforms, Inc.)</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Guidelines for Draft (D0.1) Text Writing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21/1924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Chris Beg (Cognitive Systems)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Time Stamping Measurement Results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21/1921</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Rojan Chitrakar (Panasonic)</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Partial CSI feedback</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Measurement Setup ID 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Need for an MLME SAP Interface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21/1288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Rui Du(Huawei)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a:t>
                      </a:r>
                      <a:r>
                        <a:rPr lang="en-US" altLang="zh-CN" sz="900" kern="1200" baseline="0" dirty="0" smtClean="0">
                          <a:solidFill>
                            <a:schemeClr val="tx1"/>
                          </a:solidFill>
                          <a:latin typeface="+mn-lt"/>
                          <a:ea typeface="+mn-ea"/>
                          <a:cs typeface="+mn-cs"/>
                        </a:rPr>
                        <a:t> Truncated Power Delay Profile - follow 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6689252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24</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20</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0000FF"/>
                </a:solidFill>
              </a:rPr>
              <a:t>Docs in </a:t>
            </a:r>
            <a:r>
              <a:rPr lang="en-US" altLang="zh-CN" sz="1600" b="1" dirty="0" smtClean="0">
                <a:solidFill>
                  <a:srgbClr val="0000FF"/>
                </a:solidFill>
              </a:rPr>
              <a:t>Blue </a:t>
            </a:r>
            <a:r>
              <a:rPr lang="en-US" sz="1600" b="1" dirty="0" smtClean="0">
                <a:solidFill>
                  <a:srgbClr val="0000FF"/>
                </a:solidFill>
              </a:rPr>
              <a:t>were </a:t>
            </a:r>
            <a:r>
              <a:rPr lang="en-US" sz="1600" b="1" dirty="0">
                <a:solidFill>
                  <a:srgbClr val="0000FF"/>
                </a:solidFill>
              </a:rPr>
              <a:t>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24540830"/>
              </p:ext>
            </p:extLst>
          </p:nvPr>
        </p:nvGraphicFramePr>
        <p:xfrm>
          <a:off x="3124201" y="1747470"/>
          <a:ext cx="5867400" cy="1724346"/>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21/1941</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Pei Zhou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Discussion on Measurement Setup ID Setting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21/1890</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Solomon Trainin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 Sensing taxonomy</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21/1949</a:t>
                      </a:r>
                      <a:endParaRPr lang="zh-CN" altLang="en-US" sz="9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rgbClr val="0000FF"/>
                          </a:solidFill>
                        </a:rPr>
                        <a:t>Claudio da Silva (Meta Platforms, Inc.)</a:t>
                      </a:r>
                      <a:endParaRPr lang="zh-CN" altLang="en-US" sz="900" dirty="0" smtClean="0">
                        <a:solidFill>
                          <a:srgbClr val="0000FF"/>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Need for an MLME SAP Interface for WLAN Sensing</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45</a:t>
                      </a:r>
                      <a:r>
                        <a:rPr lang="en-US" altLang="zh-CN" sz="900" kern="1200" baseline="0" dirty="0" smtClean="0">
                          <a:solidFill>
                            <a:srgbClr val="0000FF"/>
                          </a:solidFill>
                          <a:latin typeface="+mn-lt"/>
                          <a:ea typeface="+mn-ea"/>
                          <a:cs typeface="+mn-cs"/>
                        </a:rPr>
                        <a:t> mins</a:t>
                      </a:r>
                      <a:endParaRPr lang="en-US" altLang="zh-CN" sz="900" kern="1200" dirty="0" smtClean="0">
                        <a:solidFill>
                          <a:srgbClr val="0000FF"/>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21/1288</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Rui Du(Huawei)</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a:t>
                      </a:r>
                      <a:r>
                        <a:rPr lang="en-US" altLang="zh-CN" sz="900" kern="1200" baseline="0" dirty="0" smtClean="0">
                          <a:solidFill>
                            <a:srgbClr val="00B050"/>
                          </a:solidFill>
                          <a:latin typeface="+mn-lt"/>
                          <a:ea typeface="+mn-ea"/>
                          <a:cs typeface="+mn-cs"/>
                        </a:rPr>
                        <a:t> Truncated Power Delay Profile - follow up</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21/1828</a:t>
                      </a:r>
                      <a:endParaRPr lang="zh-CN" altLang="en-US" sz="9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00FF"/>
                          </a:solidFill>
                        </a:rPr>
                        <a:t>Chaoming Luo (OPPO)</a:t>
                      </a:r>
                      <a:endParaRPr lang="zh-CN" altLang="en-US" sz="900" dirty="0" smtClean="0">
                        <a:solidFill>
                          <a:srgbClr val="0000FF"/>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SP: Measurement setup frame formats</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21/2015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DMG-Sensing-procedure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0486655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25</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21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r>
              <a:rPr lang="en-US" altLang="en-US" sz="1600" dirty="0" smtClean="0"/>
              <a:t>Motion (</a:t>
            </a:r>
            <a:r>
              <a:rPr lang="en-US" altLang="en-US" sz="1600" dirty="0" smtClean="0">
                <a:solidFill>
                  <a:srgbClr val="0000FF"/>
                </a:solidFill>
              </a:rPr>
              <a:t>38-40</a:t>
            </a:r>
            <a:r>
              <a:rPr lang="en-US" altLang="en-US" sz="1600" dirty="0" smtClean="0"/>
              <a:t>)</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0000FF"/>
                </a:solidFill>
              </a:rPr>
              <a:t>Docs in </a:t>
            </a:r>
            <a:r>
              <a:rPr lang="en-US" altLang="zh-CN" sz="1600" b="1" dirty="0" smtClean="0">
                <a:solidFill>
                  <a:srgbClr val="0000FF"/>
                </a:solidFill>
              </a:rPr>
              <a:t>Blue </a:t>
            </a:r>
            <a:r>
              <a:rPr lang="en-US" sz="1600" b="1" dirty="0" smtClean="0">
                <a:solidFill>
                  <a:srgbClr val="0000FF"/>
                </a:solidFill>
              </a:rPr>
              <a:t>were </a:t>
            </a:r>
            <a:r>
              <a:rPr lang="en-US" sz="1600" b="1" dirty="0">
                <a:solidFill>
                  <a:srgbClr val="0000FF"/>
                </a:solidFill>
              </a:rPr>
              <a:t>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603649668"/>
              </p:ext>
            </p:extLst>
          </p:nvPr>
        </p:nvGraphicFramePr>
        <p:xfrm>
          <a:off x="3124201" y="1747470"/>
          <a:ext cx="5867400" cy="1205460"/>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21/1949</a:t>
                      </a:r>
                      <a:endParaRPr lang="zh-CN" altLang="en-US" sz="9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rgbClr val="0000FF"/>
                          </a:solidFill>
                        </a:rPr>
                        <a:t>Claudio da Silva (Meta Platforms, Inc.)</a:t>
                      </a:r>
                      <a:endParaRPr lang="zh-CN" altLang="en-US" sz="900" dirty="0" smtClean="0">
                        <a:solidFill>
                          <a:srgbClr val="0000FF"/>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SP: Need for an MLME SAP Interface for WLAN Sensing</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baseline="0" dirty="0" smtClean="0">
                          <a:solidFill>
                            <a:srgbClr val="0000FF"/>
                          </a:solidFill>
                          <a:latin typeface="+mn-lt"/>
                          <a:ea typeface="+mn-ea"/>
                          <a:cs typeface="+mn-cs"/>
                        </a:rPr>
                        <a:t>10 mins</a:t>
                      </a:r>
                      <a:endParaRPr lang="en-US" altLang="zh-CN" sz="900" kern="1200" dirty="0" smtClean="0">
                        <a:solidFill>
                          <a:srgbClr val="0000FF"/>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21/1828</a:t>
                      </a:r>
                      <a:endParaRPr lang="zh-CN" altLang="en-US" sz="9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00FF"/>
                          </a:solidFill>
                        </a:rPr>
                        <a:t>Chaoming Luo (OPPO)</a:t>
                      </a:r>
                      <a:endParaRPr lang="zh-CN" altLang="en-US" sz="900" dirty="0" smtClean="0">
                        <a:solidFill>
                          <a:srgbClr val="0000FF"/>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SP: Measurement setup frame formats</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21/2015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DMG-Sensing-procedure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068158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26</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 </a:t>
            </a:r>
            <a:r>
              <a:rPr lang="en-US" altLang="zh-CN" sz="2800" smtClean="0"/>
              <a:t>(</a:t>
            </a:r>
            <a:r>
              <a:rPr lang="en-US" altLang="zh-CN" sz="2800" smtClean="0">
                <a:solidFill>
                  <a:srgbClr val="FF0000"/>
                </a:solidFill>
              </a:rPr>
              <a:t>Updated</a:t>
            </a:r>
            <a:r>
              <a:rPr lang="en-US" altLang="zh-CN" sz="2800" smtClean="0"/>
              <a:t>)</a:t>
            </a:r>
            <a:endParaRPr lang="en-US" altLang="zh-CN" sz="2800" dirty="0"/>
          </a:p>
        </p:txBody>
      </p:sp>
      <p:sp>
        <p:nvSpPr>
          <p:cNvPr id="21508" name="Rectangle 3"/>
          <p:cNvSpPr txBox="1">
            <a:spLocks noChangeArrowheads="1"/>
          </p:cNvSpPr>
          <p:nvPr/>
        </p:nvSpPr>
        <p:spPr bwMode="auto">
          <a:xfrm>
            <a:off x="685800" y="1447800"/>
            <a:ext cx="8305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a:t>
            </a:r>
            <a:r>
              <a:rPr lang="en-US" altLang="zh-CN" sz="2400" i="1" dirty="0" smtClean="0">
                <a:solidFill>
                  <a:srgbClr val="FF0000"/>
                </a:solidFill>
              </a:rPr>
              <a:t>2022 </a:t>
            </a:r>
            <a:r>
              <a:rPr lang="en-US" altLang="zh-CN" sz="2400" i="1" dirty="0" smtClean="0">
                <a:solidFill>
                  <a:srgbClr val="FF0000"/>
                </a:solidFill>
                <a:sym typeface="Wingdings" panose="05000000000000000000" pitchFamily="2" charset="2"/>
              </a:rPr>
              <a:t> March, 2022</a:t>
            </a:r>
            <a:endParaRPr lang="en-US" altLang="zh-CN" sz="2400" i="1" dirty="0">
              <a:solidFill>
                <a:srgbClr val="FF0000"/>
              </a:solidFill>
            </a:endParaRPr>
          </a:p>
          <a:p>
            <a:pPr lvl="1" algn="just"/>
            <a:r>
              <a:rPr lang="en-US" altLang="zh-CN" sz="2400" dirty="0">
                <a:solidFill>
                  <a:srgbClr val="FF0000"/>
                </a:solidFill>
              </a:rPr>
              <a:t>Initial Letter Ballot (D1.0)	</a:t>
            </a:r>
            <a:r>
              <a:rPr lang="en-US" altLang="zh-CN" sz="2400" i="1" dirty="0">
                <a:solidFill>
                  <a:srgbClr val="FF0000"/>
                </a:solidFill>
              </a:rPr>
              <a:t>Jul, 2022 </a:t>
            </a:r>
            <a:r>
              <a:rPr lang="en-US" altLang="zh-CN" sz="2400" i="1" dirty="0">
                <a:solidFill>
                  <a:srgbClr val="FF0000"/>
                </a:solidFill>
                <a:sym typeface="Wingdings" panose="05000000000000000000" pitchFamily="2" charset="2"/>
              </a:rPr>
              <a:t> </a:t>
            </a:r>
            <a:r>
              <a:rPr lang="en-US" altLang="zh-CN" sz="2400" i="1" dirty="0" smtClean="0">
                <a:solidFill>
                  <a:srgbClr val="FF0000"/>
                </a:solidFill>
                <a:sym typeface="Wingdings" panose="05000000000000000000" pitchFamily="2" charset="2"/>
              </a:rPr>
              <a:t> Sept</a:t>
            </a:r>
            <a:r>
              <a:rPr lang="en-US" altLang="zh-CN" sz="2400" i="1" dirty="0" smtClean="0">
                <a:solidFill>
                  <a:srgbClr val="FF0000"/>
                </a:solidFill>
              </a:rPr>
              <a:t>, 2022</a:t>
            </a:r>
            <a:endParaRPr lang="en-US" altLang="zh-CN" sz="2400" i="1" dirty="0">
              <a:solidFill>
                <a:srgbClr val="FF0000"/>
              </a:solidFill>
            </a:endParaRP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27</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28</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29</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8077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cs typeface="Times New Roman" panose="02020603050405020304" pitchFamily="18" charset="0"/>
              </a:rPr>
              <a:t>November 22  (Monday),  9am - 11:00am ET		November 23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cs typeface="Times New Roman" panose="02020603050405020304" pitchFamily="18" charset="0"/>
              </a:rPr>
              <a:t>November 29  (Monday),  9am - 11:00am ET 		November 30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cs typeface="Times New Roman" panose="02020603050405020304" pitchFamily="18" charset="0"/>
              </a:rPr>
              <a:t>December   6  (Monday),  9am - 11:00am ET 		December   7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cs typeface="Times New Roman" panose="02020603050405020304" pitchFamily="18" charset="0"/>
              </a:rPr>
              <a:t>December </a:t>
            </a:r>
            <a:r>
              <a:rPr lang="en-US" altLang="zh-CN" sz="1400" dirty="0">
                <a:cs typeface="Times New Roman" panose="02020603050405020304" pitchFamily="18" charset="0"/>
              </a:rPr>
              <a:t>13  (Monday),  9am - 11:00am ET 		December 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20  (Monday),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3  (Monday),  9am - 11:00am ET		January       4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10  (Monday),  9am - 11:00am ET 		January     11   (Tuesday),  9am - 11:00am ET	</a:t>
            </a:r>
            <a:endParaRPr lang="en-US" altLang="zh-CN" sz="14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785503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None/>
            </a:pPr>
            <a:r>
              <a:rPr lang="en-US" altLang="en-US" dirty="0"/>
              <a:t>This presentation contains the IEEE 802.11 Task Group bf agenda items for the teleconference calls on </a:t>
            </a:r>
            <a:r>
              <a:rPr lang="da-DK" altLang="en-US" dirty="0">
                <a:solidFill>
                  <a:srgbClr val="0000FF"/>
                </a:solidFill>
              </a:rPr>
              <a:t>November 22, 23, 29, 30, December 6, 7, 13, 14, 20, </a:t>
            </a:r>
            <a:r>
              <a:rPr lang="da-DK" altLang="en-US" dirty="0" smtClean="0">
                <a:solidFill>
                  <a:srgbClr val="0000FF"/>
                </a:solidFill>
              </a:rPr>
              <a:t>21.</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30</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 (December  </a:t>
            </a:r>
            <a:r>
              <a:rPr lang="en-US" altLang="zh-CN" sz="4000" dirty="0" smtClean="0"/>
              <a:t>21)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76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smtClean="0"/>
              <a:t>Move </a:t>
            </a:r>
            <a:r>
              <a:rPr lang="en-US" altLang="zh-CN" sz="1800" b="1" kern="0" dirty="0"/>
              <a:t>to add the following to the </a:t>
            </a:r>
            <a:r>
              <a:rPr lang="en-US" altLang="zh-CN" sz="1800" b="1" kern="0" dirty="0" err="1"/>
              <a:t>TGbf</a:t>
            </a:r>
            <a:r>
              <a:rPr lang="en-US" altLang="zh-CN" sz="1800" b="1" kern="0" dirty="0"/>
              <a:t> SFD:</a:t>
            </a:r>
          </a:p>
          <a:p>
            <a:pPr marL="0" indent="0">
              <a:buNone/>
            </a:pPr>
            <a:endParaRPr lang="en-US" altLang="zh-CN" sz="1400" dirty="0" smtClean="0"/>
          </a:p>
          <a:p>
            <a:pPr marL="0" indent="0">
              <a:buNone/>
            </a:pPr>
            <a:r>
              <a:rPr lang="en-US" altLang="zh-CN" sz="1400" dirty="0" smtClean="0"/>
              <a:t>An optional sensing by proxy (SBP) procedure is defined in which:</a:t>
            </a:r>
            <a:endParaRPr lang="zh-CN" altLang="zh-CN" sz="1400" dirty="0" smtClean="0"/>
          </a:p>
          <a:p>
            <a:pPr lvl="0"/>
            <a:r>
              <a:rPr lang="en-US" altLang="zh-CN" sz="1400" dirty="0" smtClean="0"/>
              <a:t>An “SBP request” consists of a non-AP STA sending an SBP Request frame to an SBP-capable AP STA.</a:t>
            </a:r>
            <a:endParaRPr lang="zh-CN" altLang="zh-CN" sz="1400" dirty="0" smtClean="0"/>
          </a:p>
          <a:p>
            <a:pPr lvl="1"/>
            <a:r>
              <a:rPr lang="en-US" altLang="zh-CN" sz="1200" dirty="0" smtClean="0"/>
              <a:t>An STA that sends an SBP Request frame to invoke SBP (and, as a result, WLAN sensing) is denoted by “SBP requesting STA”.</a:t>
            </a:r>
          </a:p>
          <a:p>
            <a:pPr lvl="1"/>
            <a:r>
              <a:rPr lang="en-US" altLang="zh-CN" sz="1200" dirty="0" smtClean="0"/>
              <a:t>The </a:t>
            </a:r>
            <a:r>
              <a:rPr lang="en-US" altLang="zh-CN" sz="1200" dirty="0"/>
              <a:t>format and contents of the SBP Request frame are </a:t>
            </a:r>
            <a:r>
              <a:rPr lang="en-US" altLang="zh-CN" sz="1200" dirty="0" smtClean="0"/>
              <a:t>TBD.</a:t>
            </a:r>
            <a:endParaRPr lang="zh-CN" altLang="zh-CN" sz="1200" dirty="0"/>
          </a:p>
          <a:p>
            <a:pPr lvl="0"/>
            <a:r>
              <a:rPr lang="en-US" altLang="zh-CN" sz="1400" dirty="0" smtClean="0"/>
              <a:t>An </a:t>
            </a:r>
            <a:r>
              <a:rPr lang="en-US" altLang="zh-CN" sz="1400" dirty="0"/>
              <a:t>AP STA that receives an SBP request shall send to the SBP requesting STA an SBP Response frame to accept or reject the request. </a:t>
            </a:r>
            <a:endParaRPr lang="zh-CN" altLang="zh-CN" sz="1400" dirty="0"/>
          </a:p>
          <a:p>
            <a:pPr lvl="1"/>
            <a:r>
              <a:rPr lang="en-US" altLang="zh-CN" sz="1200" dirty="0" smtClean="0"/>
              <a:t>The </a:t>
            </a:r>
            <a:r>
              <a:rPr lang="en-US" altLang="zh-CN" sz="1200" dirty="0"/>
              <a:t>format and contents of the SBP Response frame are TBD.</a:t>
            </a:r>
            <a:endParaRPr lang="zh-CN" altLang="zh-CN" sz="1200" dirty="0"/>
          </a:p>
          <a:p>
            <a:pPr lvl="0"/>
            <a:r>
              <a:rPr lang="en-US" altLang="zh-CN" sz="1400" dirty="0" smtClean="0"/>
              <a:t>An </a:t>
            </a:r>
            <a:r>
              <a:rPr lang="en-US" altLang="zh-CN" sz="1400" dirty="0"/>
              <a:t>AP STA that accepts an SBP request shall initiate a WLAN sensing procedure with one or more non-AP STAs using operational parameters derived from those indicated within the SBP Request frame.</a:t>
            </a:r>
          </a:p>
          <a:p>
            <a:pPr lvl="0"/>
            <a:r>
              <a:rPr lang="en-US" altLang="zh-CN" sz="1400" dirty="0" smtClean="0"/>
              <a:t>Measurement </a:t>
            </a:r>
            <a:r>
              <a:rPr lang="en-US" altLang="zh-CN" sz="1400" dirty="0"/>
              <a:t>results obtained in a WLAN sensing procedure resultant from an SBP request shall be reported to the SBP requesting </a:t>
            </a:r>
            <a:r>
              <a:rPr lang="en-US" altLang="zh-CN" sz="1400" dirty="0" smtClean="0"/>
              <a:t>STA.</a:t>
            </a:r>
          </a:p>
          <a:p>
            <a:pPr lvl="0"/>
            <a:endParaRPr lang="en-US" altLang="zh-CN" sz="16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 </a:t>
            </a:r>
            <a:r>
              <a:rPr lang="en-US" altLang="zh-CN" sz="1600" b="1" kern="0" dirty="0" smtClean="0"/>
              <a:t>	</a:t>
            </a:r>
            <a:r>
              <a:rPr lang="en-US" altLang="zh-CN" sz="1600" b="1" dirty="0" smtClean="0"/>
              <a:t>	</a:t>
            </a:r>
            <a:r>
              <a:rPr lang="en-US" altLang="zh-CN" sz="1600" b="1" kern="0" dirty="0"/>
              <a:t>Second</a:t>
            </a:r>
            <a:r>
              <a:rPr lang="en-US" altLang="zh-CN" sz="1600" b="1" kern="0" dirty="0" smtClean="0"/>
              <a:t>:</a:t>
            </a:r>
          </a:p>
          <a:p>
            <a:pPr marL="342900" lvl="1" indent="-342900" algn="just">
              <a:buFont typeface="Arial" panose="020B0604020202020204" pitchFamily="34" charset="0"/>
              <a:buChar char="•"/>
              <a:defRPr/>
            </a:pPr>
            <a:r>
              <a:rPr lang="en-US" altLang="zh-CN" sz="1600" b="1" kern="0" dirty="0" smtClean="0"/>
              <a:t>Preliminary Result: ( Y/ N/ A)</a:t>
            </a:r>
          </a:p>
          <a:p>
            <a:pPr marL="342900" lvl="1" indent="-342900" algn="just">
              <a:buFont typeface="Arial" panose="020B0604020202020204" pitchFamily="34" charset="0"/>
              <a:buChar char="•"/>
              <a:defRPr/>
            </a:pPr>
            <a:r>
              <a:rPr lang="en-US" altLang="zh-CN" sz="1600" b="1" kern="0" dirty="0" smtClean="0"/>
              <a:t>Result</a:t>
            </a:r>
            <a:r>
              <a:rPr lang="en-US" altLang="zh-CN" sz="1600" b="1" kern="0" dirty="0"/>
              <a:t>*: </a:t>
            </a:r>
            <a:endParaRPr lang="en-US" altLang="zh-CN" sz="1000" kern="0" dirty="0" smtClean="0"/>
          </a:p>
          <a:p>
            <a:pPr marL="0" lvl="1" indent="0">
              <a:buNone/>
              <a:defRPr/>
            </a:pPr>
            <a:endParaRPr lang="en-US" altLang="zh-CN" sz="4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21/1692r4</a:t>
            </a:r>
            <a:endParaRPr lang="en-US" altLang="zh-CN" kern="0" dirty="0" smtClean="0"/>
          </a:p>
          <a:p>
            <a:pPr marL="628650" lvl="2">
              <a:buFont typeface="微软雅黑" panose="020B0503020204020204" pitchFamily="34" charset="-122"/>
              <a:buChar char="–"/>
              <a:defRPr/>
            </a:pPr>
            <a:r>
              <a:rPr lang="en-US" altLang="zh-CN" kern="0" dirty="0" smtClean="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09488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r>
              <a:rPr lang="en-US" altLang="zh-CN" dirty="0" smtClean="0"/>
              <a:t>.</a:t>
            </a:r>
          </a:p>
          <a:p>
            <a:pPr lvl="2"/>
            <a:r>
              <a:rPr lang="en-US" altLang="zh-CN" dirty="0"/>
              <a:t>Once the non-AP STA obtains a TXOP, it </a:t>
            </a:r>
            <a:r>
              <a:rPr lang="en-US" altLang="zh-CN" dirty="0" smtClean="0"/>
              <a:t>initiates </a:t>
            </a:r>
            <a:r>
              <a:rPr lang="en-US" altLang="zh-CN" dirty="0"/>
              <a:t>a non-TB sensing measurement instance by transmitting an NDPA frame to the AP followed by an Initiator-to-Responder (I2R) NDP after SIFS. SIFS after the I2R NDP, the AP shall transmit a Responder-to-Initiator (R2I) NDP to the non-AP STA</a:t>
            </a:r>
            <a:r>
              <a:rPr lang="en-US" altLang="zh-CN" dirty="0" smtClean="0"/>
              <a:t>.</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r>
              <a:rPr lang="en-US" altLang="zh-CN" dirty="0" smtClean="0"/>
              <a:t>.</a:t>
            </a:r>
          </a:p>
          <a:p>
            <a:pPr lvl="2"/>
            <a:r>
              <a:rPr lang="en-US" altLang="zh-CN" dirty="0" smtClean="0"/>
              <a:t>I2R/R2I </a:t>
            </a:r>
            <a:r>
              <a:rPr lang="en-US" altLang="zh-CN" dirty="0"/>
              <a:t>NDP formats are TBD.</a:t>
            </a:r>
            <a:endParaRPr lang="zh-CN" altLang="zh-CN" dirty="0" smtClean="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smtClean="0"/>
              <a:t>Move: Cheng Chen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5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21/1433r2</a:t>
            </a:r>
          </a:p>
          <a:p>
            <a:pPr marL="628650" lvl="2">
              <a:buFont typeface="微软雅黑" panose="020B0503020204020204" pitchFamily="34" charset="-122"/>
              <a:buChar char="–"/>
              <a:defRPr/>
            </a:pPr>
            <a:r>
              <a:rPr lang="en-US" altLang="zh-CN" kern="0" dirty="0"/>
              <a:t>SP Result:  </a:t>
            </a:r>
            <a:r>
              <a:rPr lang="en-US" altLang="zh-CN" kern="0" dirty="0" smtClean="0"/>
              <a:t>19Y</a:t>
            </a:r>
            <a:r>
              <a:rPr lang="en-US" altLang="zh-CN" kern="0" dirty="0"/>
              <a:t>/ </a:t>
            </a:r>
            <a:r>
              <a:rPr lang="en-US" altLang="zh-CN" kern="0" dirty="0" smtClean="0"/>
              <a:t>4N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392023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DMG/EDMG-based </a:t>
            </a:r>
            <a:r>
              <a:rPr lang="en-US" altLang="zh-CN" sz="1400" dirty="0"/>
              <a:t>WLAN sensing supports both monostatic sensing and monostatic sensing with coordination configurations.</a:t>
            </a:r>
          </a:p>
          <a:p>
            <a:pPr lvl="1"/>
            <a:r>
              <a:rPr lang="en-US" altLang="zh-CN" sz="1400" dirty="0" smtClean="0"/>
              <a:t>In </a:t>
            </a:r>
            <a:r>
              <a:rPr lang="en-US" altLang="zh-CN" sz="1400" dirty="0"/>
              <a:t>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21/1914r0</a:t>
            </a:r>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97623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41 (</a:t>
            </a:r>
            <a:r>
              <a:rPr lang="en-US" altLang="zh-CN" sz="4000"/>
              <a:t>January </a:t>
            </a:r>
            <a:r>
              <a:rPr lang="en-US" altLang="zh-CN" sz="4000" smtClean="0"/>
              <a:t>11)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Do </a:t>
            </a:r>
            <a:r>
              <a:rPr lang="en-US" altLang="zh-CN" sz="1600" b="1" kern="0" dirty="0"/>
              <a:t>you support to add to the 11bf SFD that sensing measurement setup request and response frames, which allow to perform a sensing measurement setup, are defined, and the following mechanism is enabled</a:t>
            </a:r>
            <a:r>
              <a:rPr lang="en-US" altLang="zh-CN" sz="1600" b="1" kern="0" dirty="0" smtClean="0"/>
              <a:t>?</a:t>
            </a:r>
            <a:endParaRPr lang="en-US" altLang="zh-CN" sz="1600" b="1" kern="0" dirty="0"/>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err="1"/>
              <a:t>Insun</a:t>
            </a:r>
            <a:r>
              <a:rPr lang="en-US" altLang="zh-CN" sz="1600" b="1" kern="0" dirty="0"/>
              <a:t> Jang</a:t>
            </a:r>
            <a:r>
              <a:rPr lang="en-US" altLang="zh-CN" sz="1600" b="1" kern="0" dirty="0" smtClean="0"/>
              <a:t>	</a:t>
            </a:r>
            <a:r>
              <a:rPr lang="en-US" altLang="zh-CN" sz="1600" b="1" dirty="0" smtClean="0"/>
              <a:t>	</a:t>
            </a:r>
            <a:r>
              <a:rPr lang="en-US" altLang="zh-CN" sz="1600" b="1" kern="0" dirty="0"/>
              <a:t>Second</a:t>
            </a:r>
            <a:r>
              <a:rPr lang="en-US" altLang="zh-CN" sz="1600" b="1" kern="0" dirty="0" smtClean="0"/>
              <a:t>:</a:t>
            </a:r>
          </a:p>
          <a:p>
            <a:pPr marL="342900" lvl="1" indent="-342900" algn="just">
              <a:buFont typeface="Arial" panose="020B0604020202020204" pitchFamily="34" charset="0"/>
              <a:buChar char="•"/>
              <a:defRPr/>
            </a:pPr>
            <a:r>
              <a:rPr lang="en-US" altLang="zh-CN" sz="1600" b="1" kern="0" dirty="0" smtClean="0"/>
              <a:t>Preliminary Result: (   Y/  N/  A)</a:t>
            </a:r>
          </a:p>
          <a:p>
            <a:pPr marL="342900" lvl="1" indent="-342900" algn="just">
              <a:buFont typeface="Arial" panose="020B0604020202020204" pitchFamily="34" charset="0"/>
              <a:buChar char="•"/>
              <a:defRPr/>
            </a:pPr>
            <a:r>
              <a:rPr lang="en-US" altLang="zh-CN" sz="1600" b="1" kern="0" dirty="0" smtClean="0"/>
              <a:t>Result</a:t>
            </a:r>
            <a:r>
              <a:rPr lang="en-US" altLang="zh-CN" sz="1600" b="1" kern="0" dirty="0"/>
              <a:t>*: </a:t>
            </a:r>
            <a:endParaRPr lang="en-US" altLang="zh-CN" sz="1000" kern="0" dirty="0" smtClean="0"/>
          </a:p>
          <a:p>
            <a:pPr marL="0" lvl="1" indent="0">
              <a:buNone/>
              <a:defRPr/>
            </a:pPr>
            <a:endParaRPr lang="en-US" altLang="zh-CN" sz="1400" kern="0" dirty="0" smtClean="0"/>
          </a:p>
          <a:p>
            <a:pPr marL="0" lvl="1" indent="0">
              <a:buNone/>
              <a:defRPr/>
            </a:pPr>
            <a:r>
              <a:rPr lang="en-US" altLang="zh-CN" sz="1400" kern="0" dirty="0" smtClean="0"/>
              <a:t>Note</a:t>
            </a:r>
            <a:r>
              <a:rPr lang="zh-CN" altLang="en-US" sz="1400" kern="0" dirty="0" smtClean="0"/>
              <a:t>：  </a:t>
            </a:r>
            <a:endParaRPr lang="en-US" altLang="zh-CN" sz="1400" kern="0" dirty="0" smtClean="0"/>
          </a:p>
          <a:p>
            <a:pPr marL="628650" lvl="2">
              <a:buFont typeface="微软雅黑" panose="020B0503020204020204" pitchFamily="34" charset="-122"/>
              <a:buChar char="–"/>
              <a:defRPr/>
            </a:pPr>
            <a:r>
              <a:rPr lang="en-US" altLang="zh-CN" sz="1100" kern="0" dirty="0" smtClean="0"/>
              <a:t>* </a:t>
            </a:r>
            <a:r>
              <a:rPr lang="en-US" altLang="zh-CN" sz="1100" kern="0" dirty="0"/>
              <a:t>Amended result accounts for removal of </a:t>
            </a:r>
            <a:r>
              <a:rPr lang="en-US" altLang="zh-CN" sz="1100" kern="0" dirty="0" smtClean="0">
                <a:solidFill>
                  <a:srgbClr val="FF0000"/>
                </a:solidFill>
              </a:rPr>
              <a:t>X</a:t>
            </a:r>
            <a:r>
              <a:rPr lang="en-US" altLang="zh-CN" sz="1100" kern="0" dirty="0" smtClean="0"/>
              <a:t> </a:t>
            </a:r>
            <a:r>
              <a:rPr lang="en-US" altLang="zh-CN" sz="1100" kern="0" dirty="0"/>
              <a:t>votes of non-voting members.</a:t>
            </a:r>
          </a:p>
          <a:p>
            <a:pPr marL="628650" lvl="2">
              <a:buFont typeface="微软雅黑" panose="020B0503020204020204" pitchFamily="34" charset="-122"/>
              <a:buChar char="–"/>
              <a:defRPr/>
            </a:pPr>
            <a:r>
              <a:rPr lang="en-US" altLang="zh-CN" sz="1100" kern="0" dirty="0"/>
              <a:t>Related document </a:t>
            </a:r>
            <a:r>
              <a:rPr lang="en-US" altLang="zh-CN" sz="1100" kern="0" dirty="0" smtClean="0"/>
              <a:t>21/1735r3</a:t>
            </a:r>
          </a:p>
          <a:p>
            <a:pPr marL="628650" lvl="2">
              <a:buFont typeface="微软雅黑" panose="020B0503020204020204" pitchFamily="34" charset="-122"/>
              <a:buChar char="–"/>
              <a:defRPr/>
            </a:pPr>
            <a:r>
              <a:rPr lang="en-US" altLang="zh-CN" sz="1100" kern="0" dirty="0" smtClean="0"/>
              <a:t>SP </a:t>
            </a:r>
            <a:r>
              <a:rPr lang="en-US" altLang="zh-CN" sz="1100" kern="0" dirty="0"/>
              <a:t>Result:  </a:t>
            </a:r>
            <a:r>
              <a:rPr lang="en-US" altLang="zh-CN" sz="1100" kern="0" dirty="0" smtClean="0"/>
              <a:t>25Y</a:t>
            </a:r>
            <a:r>
              <a:rPr lang="en-US" altLang="zh-CN" sz="1100" kern="0" dirty="0"/>
              <a:t>/ </a:t>
            </a:r>
            <a:r>
              <a:rPr lang="en-US" altLang="zh-CN" sz="1100" kern="0" dirty="0" smtClean="0"/>
              <a:t>0N</a:t>
            </a:r>
            <a:r>
              <a:rPr lang="en-US" altLang="zh-CN" sz="1100" kern="0" dirty="0"/>
              <a:t>/ </a:t>
            </a:r>
            <a:r>
              <a:rPr lang="en-US" altLang="zh-CN" sz="1100" kern="0" dirty="0" smtClean="0"/>
              <a:t>9A</a:t>
            </a:r>
            <a:endParaRPr lang="en-US" altLang="zh-CN" sz="1100" kern="0" dirty="0"/>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95096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152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The </a:t>
            </a:r>
            <a:r>
              <a:rPr lang="en-US" altLang="zh-CN" sz="1400" dirty="0"/>
              <a:t>11bf amendment shall define at least one report method for 2D, 3D and 4D filtered maps, for DMG/EDMG.</a:t>
            </a:r>
          </a:p>
          <a:p>
            <a:pPr lvl="1"/>
            <a:r>
              <a:rPr lang="en-US" altLang="zh-CN" sz="1400" dirty="0" smtClean="0"/>
              <a:t>This </a:t>
            </a:r>
            <a:r>
              <a:rPr lang="en-US" altLang="zh-CN" sz="1400" dirty="0"/>
              <a:t>report method is an optional feature.</a:t>
            </a:r>
          </a:p>
          <a:p>
            <a:pPr lvl="1"/>
            <a:r>
              <a:rPr lang="en-US" altLang="zh-CN" sz="1400" dirty="0" smtClean="0"/>
              <a:t>Supporting </a:t>
            </a:r>
            <a:r>
              <a:rPr lang="en-US" altLang="zh-CN" sz="1400" dirty="0"/>
              <a:t>2D, 3D and 4D are each optional feature </a:t>
            </a:r>
          </a:p>
          <a:p>
            <a:pPr lvl="1"/>
            <a:r>
              <a:rPr lang="en-US" altLang="zh-CN" sz="1400" dirty="0" smtClean="0"/>
              <a:t>The </a:t>
            </a:r>
            <a:r>
              <a:rPr lang="en-US" altLang="zh-CN" sz="1400" dirty="0"/>
              <a:t>details of the report format is TBD</a:t>
            </a:r>
          </a:p>
          <a:p>
            <a:pPr lvl="1"/>
            <a:r>
              <a:rPr lang="en-US" altLang="zh-CN" sz="1400" dirty="0" smtClean="0"/>
              <a:t>2D </a:t>
            </a:r>
            <a:r>
              <a:rPr lang="en-US" altLang="zh-CN" sz="1400" dirty="0"/>
              <a:t>is a two-dimensional map, where the two dimensions are any from: Range, Azimuth, Elevation &amp; Doppler.</a:t>
            </a:r>
          </a:p>
          <a:p>
            <a:pPr lvl="1"/>
            <a:r>
              <a:rPr lang="en-US" altLang="zh-CN" sz="1400" dirty="0" smtClean="0"/>
              <a:t>3D </a:t>
            </a:r>
            <a:r>
              <a:rPr lang="en-US" altLang="zh-CN" sz="1400" dirty="0"/>
              <a:t>is a three-dimensional map, where the three dimensions are any from: Range, Azimuth, Elevation &amp; Doppler.</a:t>
            </a:r>
          </a:p>
          <a:p>
            <a:pPr lvl="1"/>
            <a:r>
              <a:rPr lang="en-US" altLang="zh-CN" sz="1400" dirty="0" smtClean="0"/>
              <a:t>4D </a:t>
            </a:r>
            <a:r>
              <a:rPr lang="en-US" altLang="zh-CN" sz="1400" dirty="0"/>
              <a:t>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21/1801r0</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7N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546856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35</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smtClean="0"/>
              <a:t>The </a:t>
            </a:r>
            <a:r>
              <a:rPr lang="en-US" altLang="zh-CN" sz="1600" dirty="0"/>
              <a:t>11bf amendment shall define at least one report method for targets, for DMG/EDMG.</a:t>
            </a:r>
          </a:p>
          <a:p>
            <a:pPr marL="457200" lvl="1" indent="0">
              <a:buNone/>
            </a:pPr>
            <a:r>
              <a:rPr lang="en-US" altLang="zh-CN" sz="1600" dirty="0" smtClean="0"/>
              <a:t>	(“</a:t>
            </a:r>
            <a:r>
              <a:rPr lang="en-US" altLang="zh-CN" sz="1600" dirty="0"/>
              <a:t>Target” is a detected object)</a:t>
            </a:r>
          </a:p>
          <a:p>
            <a:pPr lvl="1"/>
            <a:r>
              <a:rPr lang="en-US" altLang="zh-CN" sz="1600" dirty="0" smtClean="0"/>
              <a:t>This </a:t>
            </a:r>
            <a:r>
              <a:rPr lang="en-US" altLang="zh-CN" sz="1600" dirty="0"/>
              <a:t>report method is an optional feature.</a:t>
            </a:r>
          </a:p>
          <a:p>
            <a:pPr lvl="1"/>
            <a:r>
              <a:rPr lang="en-US" altLang="zh-CN" sz="1600" dirty="0" smtClean="0"/>
              <a:t>The </a:t>
            </a:r>
            <a:r>
              <a:rPr lang="en-US" altLang="zh-CN" sz="1600" dirty="0"/>
              <a:t>details of the report format is TBD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21/1801r0</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8N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979873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36</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A </a:t>
            </a:r>
            <a:r>
              <a:rPr lang="en-US" altLang="zh-CN" sz="1600" dirty="0"/>
              <a:t>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Chris Beg</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21/1924r0</a:t>
            </a:r>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278224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37</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 </a:t>
            </a:r>
            <a:r>
              <a:rPr lang="en-US" altLang="zh-CN" sz="1600" dirty="0"/>
              <a:t>transmitter initiator bi-static sensing is based on a BRP request in a BRP-RX/TX, BRP-TX, BRP-RX PPDU and the BRP response</a:t>
            </a:r>
          </a:p>
          <a:p>
            <a:pPr lvl="1">
              <a:buFont typeface="Arial" panose="020B0604020202020204" pitchFamily="34" charset="0"/>
              <a:buChar char="–"/>
              <a:defRPr/>
            </a:pPr>
            <a:r>
              <a:rPr lang="en-US" altLang="zh-CN" sz="1600" dirty="0" smtClean="0"/>
              <a:t>Feedback </a:t>
            </a:r>
            <a:r>
              <a:rPr lang="en-US" altLang="zh-CN" sz="1600" dirty="0"/>
              <a:t>for the measurement is carried in the BRP response</a:t>
            </a:r>
          </a:p>
          <a:p>
            <a:pPr lvl="2">
              <a:buFont typeface="Arial" panose="020B0604020202020204" pitchFamily="34" charset="0"/>
              <a:buChar char="•"/>
              <a:defRPr/>
            </a:pPr>
            <a:r>
              <a:rPr lang="en-US" altLang="zh-CN" sz="1400" dirty="0" smtClean="0"/>
              <a:t>Feedback </a:t>
            </a:r>
            <a:r>
              <a:rPr lang="en-US" altLang="zh-CN" sz="1400" dirty="0"/>
              <a:t>may be delayed</a:t>
            </a:r>
          </a:p>
          <a:p>
            <a:pPr lvl="2">
              <a:buFont typeface="Arial" panose="020B0604020202020204" pitchFamily="34" charset="0"/>
              <a:buChar char="•"/>
              <a:defRPr/>
            </a:pPr>
            <a:r>
              <a:rPr lang="en-US" altLang="zh-CN" sz="1400" dirty="0" smtClean="0"/>
              <a:t>Feedback </a:t>
            </a:r>
            <a:r>
              <a:rPr lang="en-US" altLang="zh-CN" sz="1400" dirty="0"/>
              <a:t>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1N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895019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38</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sensing receiver initiator bi-static sensing is based on a BRP request frame that includes a request for the responder to transmit a BRP-RX/TX, BRP-TX, BRP-RX PPDU.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11Y</a:t>
            </a:r>
            <a:r>
              <a:rPr lang="en-US" altLang="zh-CN" kern="0" dirty="0"/>
              <a:t>/ </a:t>
            </a:r>
            <a:r>
              <a:rPr lang="en-US" altLang="zh-CN" kern="0" dirty="0" smtClean="0"/>
              <a:t>0N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147793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Bi/multi-static sensing capability set may include (at least</a:t>
            </a:r>
            <a:r>
              <a:rPr lang="en-US" altLang="zh-CN" sz="1600" dirty="0" smtClean="0"/>
              <a:t>):</a:t>
            </a:r>
          </a:p>
          <a:p>
            <a:pPr lvl="2">
              <a:defRPr/>
            </a:pPr>
            <a:r>
              <a:rPr lang="en-US" altLang="zh-CN" sz="1400" dirty="0" smtClean="0"/>
              <a:t>TRN </a:t>
            </a:r>
            <a:r>
              <a:rPr lang="en-US" altLang="zh-CN" sz="1400" dirty="0"/>
              <a:t>field </a:t>
            </a:r>
            <a:r>
              <a:rPr lang="en-US" altLang="zh-CN" sz="1400" dirty="0" err="1"/>
              <a:t>Golay</a:t>
            </a:r>
            <a:r>
              <a:rPr lang="en-US" altLang="zh-CN" sz="1400" dirty="0"/>
              <a:t> sequence lengths supported</a:t>
            </a:r>
          </a:p>
          <a:p>
            <a:pPr lvl="2">
              <a:defRPr/>
            </a:pPr>
            <a:r>
              <a:rPr lang="en-US" altLang="zh-CN" sz="1400" dirty="0" smtClean="0"/>
              <a:t>number </a:t>
            </a:r>
            <a:r>
              <a:rPr lang="en-US" altLang="zh-CN" sz="1400" dirty="0"/>
              <a:t>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smtClean="0"/>
              <a:t>Feedback </a:t>
            </a:r>
            <a:r>
              <a:rPr lang="en-US" altLang="zh-CN" sz="1400" dirty="0"/>
              <a:t>capabilities </a:t>
            </a:r>
          </a:p>
          <a:p>
            <a:pPr lvl="2">
              <a:defRPr/>
            </a:pPr>
            <a:r>
              <a:rPr lang="en-US" altLang="zh-CN" sz="1400" dirty="0" smtClean="0"/>
              <a:t>Beam </a:t>
            </a:r>
            <a:r>
              <a:rPr lang="en-US" altLang="zh-CN" sz="1400" dirty="0"/>
              <a:t>sets in which every beam has direction, gain, and beam width</a:t>
            </a:r>
            <a:r>
              <a:rPr lang="en-US" altLang="zh-CN" sz="1400" dirty="0" smtClean="0"/>
              <a:t>.</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0N</a:t>
            </a:r>
            <a:r>
              <a:rPr lang="en-US" altLang="zh-CN" kern="0" dirty="0"/>
              <a:t>/ </a:t>
            </a:r>
            <a:r>
              <a:rPr lang="en-US" altLang="zh-CN" kern="0" dirty="0" smtClean="0"/>
              <a:t>18A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57193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40</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an EDMG/DMG Bi/Multi-static measurement setup exchange (at last) the following parameters </a:t>
            </a:r>
            <a:r>
              <a:rPr lang="en-US" altLang="zh-CN" sz="1600" dirty="0" smtClean="0"/>
              <a:t>exchanged:</a:t>
            </a:r>
            <a:endParaRPr lang="en-US" altLang="zh-CN" sz="1600" dirty="0"/>
          </a:p>
          <a:p>
            <a:pPr lvl="2">
              <a:defRPr/>
            </a:pPr>
            <a:r>
              <a:rPr lang="en-US" altLang="zh-CN" sz="1400" dirty="0" smtClean="0"/>
              <a:t>set </a:t>
            </a:r>
            <a:r>
              <a:rPr lang="en-US" altLang="zh-CN" sz="1400" dirty="0"/>
              <a:t>of beam directions in TX (sets of TX AWV settings to be used in the measurements</a:t>
            </a:r>
            <a:r>
              <a:rPr lang="en-US" altLang="zh-CN" sz="1400" dirty="0" smtClean="0"/>
              <a:t>)</a:t>
            </a:r>
          </a:p>
          <a:p>
            <a:pPr lvl="2">
              <a:defRPr/>
            </a:pPr>
            <a:r>
              <a:rPr lang="en-US" altLang="zh-CN" sz="1400" dirty="0" smtClean="0"/>
              <a:t>set </a:t>
            </a:r>
            <a:r>
              <a:rPr lang="en-US" altLang="zh-CN" sz="1400" dirty="0"/>
              <a:t>of beam directions in RX (sets of RX AWV settings to be used in the measurements)</a:t>
            </a:r>
          </a:p>
          <a:p>
            <a:pPr lvl="2">
              <a:defRPr/>
            </a:pPr>
            <a:r>
              <a:rPr lang="en-US" altLang="zh-CN" sz="1400" dirty="0" smtClean="0"/>
              <a:t>beamforming </a:t>
            </a:r>
            <a:r>
              <a:rPr lang="en-US" altLang="zh-CN" sz="1400" dirty="0"/>
              <a:t>TRN field information such as TRN-P, TRN-M, TRN-N</a:t>
            </a:r>
          </a:p>
          <a:p>
            <a:pPr lvl="2">
              <a:defRPr/>
            </a:pPr>
            <a:r>
              <a:rPr lang="en-US" altLang="zh-CN" sz="1400" dirty="0" smtClean="0"/>
              <a:t>location </a:t>
            </a:r>
            <a:r>
              <a:rPr lang="en-US" altLang="zh-CN" sz="1400" dirty="0"/>
              <a:t>and orientation of each of the STAs</a:t>
            </a:r>
          </a:p>
          <a:p>
            <a:pPr lvl="3">
              <a:defRPr/>
            </a:pPr>
            <a:r>
              <a:rPr lang="en-US" altLang="zh-CN" sz="1200" dirty="0" smtClean="0"/>
              <a:t>coordinates </a:t>
            </a:r>
            <a:r>
              <a:rPr lang="en-US" altLang="zh-CN" sz="1200" dirty="0"/>
              <a:t>can be local or earth coordinates</a:t>
            </a:r>
          </a:p>
          <a:p>
            <a:pPr lvl="3">
              <a:defRPr/>
            </a:pPr>
            <a:r>
              <a:rPr lang="en-US" altLang="zh-CN" sz="1200" dirty="0" smtClean="0"/>
              <a:t>relative </a:t>
            </a:r>
            <a:r>
              <a:rPr lang="en-US" altLang="zh-CN" sz="1200" dirty="0"/>
              <a:t>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smtClean="0"/>
              <a:t>Scheduling</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10Y</a:t>
            </a:r>
            <a:r>
              <a:rPr lang="en-US" altLang="zh-CN" kern="0" dirty="0"/>
              <a:t>/ </a:t>
            </a:r>
            <a:r>
              <a:rPr lang="en-US" altLang="zh-CN" kern="0" dirty="0" smtClean="0"/>
              <a:t>1N</a:t>
            </a:r>
            <a:r>
              <a:rPr lang="en-US" altLang="zh-CN" kern="0" dirty="0"/>
              <a:t>/ </a:t>
            </a:r>
            <a:r>
              <a:rPr lang="en-US" altLang="zh-CN" kern="0" dirty="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762259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41</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Truncated </a:t>
            </a:r>
            <a:r>
              <a:rPr lang="en-US" altLang="zh-CN" sz="1600" dirty="0"/>
              <a:t>Channel Impulse Response(TCIR) described as follows should be considered as one optional type of the sensing measurement results for sub-7GHz sensing</a:t>
            </a:r>
            <a:r>
              <a:rPr lang="en-US" altLang="zh-CN" sz="1600" dirty="0" smtClean="0"/>
              <a:t>.</a:t>
            </a:r>
            <a:endParaRPr lang="en-US" altLang="zh-CN" sz="1600" dirty="0"/>
          </a:p>
          <a:p>
            <a:pPr lvl="2">
              <a:defRPr/>
            </a:pPr>
            <a:r>
              <a:rPr lang="en-US" altLang="zh-CN" sz="1400" dirty="0" smtClean="0"/>
              <a:t>Calculating </a:t>
            </a:r>
            <a:r>
              <a:rPr lang="en-US" altLang="zh-CN" sz="1400" dirty="0"/>
              <a:t>the CIR (time domain) from frequency domain CSI through IDFT(usually, IFFT) .</a:t>
            </a:r>
          </a:p>
          <a:p>
            <a:pPr lvl="2">
              <a:defRPr/>
            </a:pPr>
            <a:r>
              <a:rPr lang="en-US" altLang="zh-CN" sz="1400" dirty="0" smtClean="0"/>
              <a:t>Reporting </a:t>
            </a:r>
            <a:r>
              <a:rPr lang="en-US" altLang="zh-CN" sz="1400" dirty="0"/>
              <a:t>the subset of complex samples corresponding to the range of interest of the entire CIR .</a:t>
            </a:r>
          </a:p>
          <a:p>
            <a:pPr lvl="2">
              <a:defRPr/>
            </a:pPr>
            <a:r>
              <a:rPr lang="en-US" altLang="zh-CN" sz="1400" dirty="0" smtClean="0"/>
              <a:t>Note</a:t>
            </a:r>
            <a:r>
              <a:rPr lang="en-US" altLang="zh-CN" sz="1400" dirty="0"/>
              <a:t>: the size of the subset is </a:t>
            </a:r>
            <a:r>
              <a:rPr lang="en-US" altLang="zh-CN" sz="1400" dirty="0" smtClean="0"/>
              <a:t>TBD</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smtClean="0"/>
              <a:t>Rui Du</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21/1288r4</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3N</a:t>
            </a:r>
            <a:r>
              <a:rPr lang="en-US" altLang="zh-CN" kern="0" dirty="0"/>
              <a:t>/ </a:t>
            </a:r>
            <a:r>
              <a:rPr lang="en-US" altLang="zh-CN" kern="0" dirty="0" smtClean="0"/>
              <a:t>20A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31584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42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a:t>
            </a:r>
            <a:r>
              <a:rPr lang="en-US" altLang="zh-CN" kern="0" dirty="0" err="1" smtClean="0"/>
              <a:t>XXXXrX</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9974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113911</TotalTime>
  <Words>5385</Words>
  <Application>Microsoft Office PowerPoint</Application>
  <PresentationFormat>全屏显示(4:3)</PresentationFormat>
  <Paragraphs>1281</Paragraphs>
  <Slides>42</Slides>
  <Notes>42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42</vt:i4>
      </vt:variant>
    </vt:vector>
  </HeadingPairs>
  <TitlesOfParts>
    <vt:vector size="52"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November-December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4858</cp:revision>
  <cp:lastPrinted>2014-11-04T15:04:57Z</cp:lastPrinted>
  <dcterms:created xsi:type="dcterms:W3CDTF">2007-04-17T18:10:23Z</dcterms:created>
  <dcterms:modified xsi:type="dcterms:W3CDTF">2021-12-21T07:25:55Z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(3)lEcUmNvy2PIfz1XcAqfmw1plin5sZIIuK+7oii38om8UVnupXG3zPVjeI98am9IK1n+RsAk/
0nsr2d8au7+H7GHusakob8MSa1xTWPYx/Wtnr9W1z9Zwp5pus2SQp+OngESvxa8Ib8Vu/SVc
OsuZX84eyIBPeCLF2uWVSYlKf6aEanTPLiqMNatL6vdzy74c0YJegjpZgG+LRrx6iJwZ8ATS
MT0nia+J+5C1WDc/mB</vt:lpwstr>
  </property>
  <property fmtid="{D5CDD505-2E9C-101B-9397-08002B2CF9AE}" pid="27" name="_2015_ms_pID_7253431">
    <vt:lpwstr>opJURZs1qhahgSeJQAvHsrQbR576xpHXCcpOYJuHfYwGs2fcOnwHym
0x5fyNRgiiaoxvPur/wDlvc0v0u2I7NEqt/whs6pDnwe3/QAIpxfV9rHfcfT7l6LgPaeRNpQ
BxQkicFOAkFRAy/QeuDdLiSlnVp8UceDtIB/VAM8b6TatjHypqF7YMyjw1glP+5ljlUr36jk
RQ6EWe2W/qyc6FgJchZyMddVtfqZEDTpbDV5</vt:lpwstr>
  </property>
  <property fmtid="{D5CDD505-2E9C-101B-9397-08002B2CF9AE}" pid="28" name="_2015_ms_pID_7253432">
    <vt:lpwstr>lQ==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1639665048</vt:lpwstr>
  </property>
</Properties>
</file>