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83" r:id="rId17"/>
    <p:sldId id="884" r:id="rId18"/>
    <p:sldId id="886" r:id="rId19"/>
    <p:sldId id="885" r:id="rId20"/>
    <p:sldId id="887" r:id="rId21"/>
    <p:sldId id="889" r:id="rId22"/>
    <p:sldId id="890" r:id="rId23"/>
    <p:sldId id="870" r:id="rId24"/>
    <p:sldId id="875" r:id="rId25"/>
    <p:sldId id="874" r:id="rId26"/>
    <p:sldId id="882" r:id="rId27"/>
    <p:sldId id="888" r:id="rId28"/>
    <p:sldId id="891" r:id="rId29"/>
    <p:sldId id="892" r:id="rId30"/>
    <p:sldId id="893"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6424" autoAdjust="0"/>
  </p:normalViewPr>
  <p:slideViewPr>
    <p:cSldViewPr>
      <p:cViewPr varScale="1">
        <p:scale>
          <a:sx n="108" d="100"/>
          <a:sy n="108" d="100"/>
        </p:scale>
        <p:origin x="124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402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0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727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647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2086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617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45336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246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20011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958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16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802.11-21/1883r8</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smtClean="0">
                <a:solidFill>
                  <a:srgbClr val="0000FF"/>
                </a:solidFill>
              </a:rPr>
              <a:t>November-December</a:t>
            </a:r>
            <a:r>
              <a:rPr lang="en-US" altLang="en-US" dirty="0" smtClean="0"/>
              <a:t> 2021</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2021-11-16</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418017"/>
              </p:ext>
            </p:extLst>
          </p:nvPr>
        </p:nvGraphicFramePr>
        <p:xfrm>
          <a:off x="3124201" y="1747470"/>
          <a:ext cx="5867400" cy="366273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21/1754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Rojan Chitrakar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Legacy Support in 11bf</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21/1745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Rajat </a:t>
                      </a:r>
                      <a:r>
                        <a:rPr lang="en-US" altLang="zh-CN" sz="900" kern="1200" dirty="0" err="1" smtClean="0">
                          <a:solidFill>
                            <a:srgbClr val="00B050"/>
                          </a:solidFill>
                          <a:latin typeface="+mn-lt"/>
                          <a:ea typeface="+mn-ea"/>
                          <a:cs typeface="+mn-cs"/>
                        </a:rPr>
                        <a:t>Pushkarna</a:t>
                      </a:r>
                      <a:r>
                        <a:rPr lang="en-US" altLang="zh-CN" sz="900" kern="1200" dirty="0" smtClean="0">
                          <a:solidFill>
                            <a:srgbClr val="00B050"/>
                          </a:solidFill>
                          <a:latin typeface="+mn-lt"/>
                          <a:ea typeface="+mn-ea"/>
                          <a:cs typeface="+mn-cs"/>
                        </a:rPr>
                        <a:t>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Opportunistic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21/1799</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Assaf Kasher </a:t>
                      </a:r>
                      <a:r>
                        <a:rPr lang="en-US" altLang="zh-CN" sz="900" dirty="0" smtClean="0">
                          <a:solidFill>
                            <a:srgbClr val="FFC000"/>
                          </a:solidFill>
                        </a:rPr>
                        <a:t>(Qualcomm)</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DMG </a:t>
                      </a:r>
                      <a:r>
                        <a:rPr lang="en-US" altLang="zh-CN" sz="900" kern="1200" dirty="0" err="1" smtClean="0">
                          <a:solidFill>
                            <a:srgbClr val="FFC000"/>
                          </a:solidFill>
                          <a:latin typeface="+mn-lt"/>
                          <a:ea typeface="+mn-ea"/>
                          <a:cs typeface="+mn-cs"/>
                        </a:rPr>
                        <a:t>bistatic</a:t>
                      </a:r>
                      <a:r>
                        <a:rPr lang="en-US" altLang="zh-CN" sz="900" kern="1200" dirty="0" smtClean="0">
                          <a:solidFill>
                            <a:srgbClr val="FFC000"/>
                          </a:solidFill>
                          <a:latin typeface="+mn-lt"/>
                          <a:ea typeface="+mn-ea"/>
                          <a:cs typeface="+mn-cs"/>
                        </a:rPr>
                        <a:t> radar</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13479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33774236"/>
              </p:ext>
            </p:extLst>
          </p:nvPr>
        </p:nvGraphicFramePr>
        <p:xfrm>
          <a:off x="3124201" y="1747470"/>
          <a:ext cx="5867400" cy="3316806"/>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21/1799</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a:t>
                      </a:r>
                      <a:r>
                        <a:rPr lang="en-US" altLang="zh-CN" sz="900" kern="1200" dirty="0" err="1" smtClean="0">
                          <a:solidFill>
                            <a:srgbClr val="00B050"/>
                          </a:solidFill>
                          <a:latin typeface="+mn-lt"/>
                          <a:ea typeface="+mn-ea"/>
                          <a:cs typeface="+mn-cs"/>
                        </a:rPr>
                        <a:t>bistatic</a:t>
                      </a:r>
                      <a:r>
                        <a:rPr lang="en-US" altLang="zh-CN" sz="900" kern="1200" dirty="0" smtClean="0">
                          <a:solidFill>
                            <a:srgbClr val="00B050"/>
                          </a:solidFill>
                          <a:latin typeface="+mn-lt"/>
                          <a:ea typeface="+mn-ea"/>
                          <a:cs typeface="+mn-cs"/>
                        </a:rPr>
                        <a:t> radar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21/1801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Alecsander Eitan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Imaging Radar</a:t>
                      </a:r>
                      <a:r>
                        <a:rPr lang="en-US" altLang="zh-CN" sz="900" kern="1200" baseline="0" dirty="0" smtClean="0">
                          <a:solidFill>
                            <a:srgbClr val="00B050"/>
                          </a:solidFill>
                          <a:latin typeface="+mn-lt"/>
                          <a:ea typeface="+mn-ea"/>
                          <a:cs typeface="+mn-cs"/>
                        </a:rPr>
                        <a:t> </a:t>
                      </a:r>
                      <a:r>
                        <a:rPr lang="en-US" altLang="zh-CN" sz="900" kern="1200" dirty="0" smtClean="0">
                          <a:solidFill>
                            <a:srgbClr val="00B050"/>
                          </a:solidFill>
                          <a:latin typeface="+mn-lt"/>
                          <a:ea typeface="+mn-ea"/>
                          <a:cs typeface="+mn-cs"/>
                        </a:rPr>
                        <a:t>data report </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21/1828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FFC000"/>
                          </a:solidFill>
                          <a:latin typeface="+mn-lt"/>
                          <a:ea typeface="+mn-ea"/>
                          <a:cs typeface="+mn-cs"/>
                        </a:rPr>
                        <a:t>Mesurement</a:t>
                      </a:r>
                      <a:r>
                        <a:rPr lang="en-US" altLang="zh-CN" sz="900" kern="1200" dirty="0" smtClean="0">
                          <a:solidFill>
                            <a:srgbClr val="FFC000"/>
                          </a:solidFill>
                          <a:latin typeface="+mn-lt"/>
                          <a:ea typeface="+mn-ea"/>
                          <a:cs typeface="+mn-cs"/>
                        </a:rPr>
                        <a:t> setup frame formats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2568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009618482"/>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21/1828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Mesurement</a:t>
                      </a:r>
                      <a:r>
                        <a:rPr lang="en-US" altLang="zh-CN" sz="900" kern="1200" dirty="0" smtClean="0">
                          <a:solidFill>
                            <a:srgbClr val="00B050"/>
                          </a:solidFill>
                          <a:latin typeface="+mn-lt"/>
                          <a:ea typeface="+mn-ea"/>
                          <a:cs typeface="+mn-cs"/>
                        </a:rPr>
                        <a:t> setup frame formats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Christian Berger (NXP)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Measurement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Chris Beg (Cognitive Systems)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OFDMA Measurement Discussion</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Claudio da Silva (Facebook)</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Enhancing Client-based Sensing: Sensing by Proxy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21/1896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Junghoon Suh (Huawei)</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NDPA for Sensing</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8230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19</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30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45745181"/>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21/1865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DMG-Multi-Static-PPDU-</a:t>
                      </a:r>
                      <a:r>
                        <a:rPr lang="en-US" altLang="zh-CN" sz="900" kern="1200" dirty="0" err="1" smtClean="0">
                          <a:solidFill>
                            <a:srgbClr val="00B050"/>
                          </a:solidFill>
                          <a:latin typeface="+mn-lt"/>
                          <a:ea typeface="+mn-ea"/>
                          <a:cs typeface="+mn-cs"/>
                        </a:rPr>
                        <a:t>structue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Junghoon Suh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NDPA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21/1596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Discussion on one-to-one sensing measurement 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7875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November 22, 23, 29, 30, December 6, 7, 13, 14, 20, 21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20</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20869295"/>
              </p:ext>
            </p:extLst>
          </p:nvPr>
        </p:nvGraphicFramePr>
        <p:xfrm>
          <a:off x="3124201" y="1747470"/>
          <a:ext cx="5867400" cy="397285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21/1904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Local Reporting of Sensing Measurement</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21/1905</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Threshold-based 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Precision Control for Local Reporting of Sensing Measurements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Buffering of Sensing Measurements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Selection of Nonlocal Reporting and Local Reporting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45</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21/1910</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Measurement Instance Sharing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6223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21</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309712031"/>
              </p:ext>
            </p:extLst>
          </p:nvPr>
        </p:nvGraphicFramePr>
        <p:xfrm>
          <a:off x="3124201" y="1747470"/>
          <a:ext cx="5867400" cy="293508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21/1914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Rui</a:t>
                      </a:r>
                      <a:r>
                        <a:rPr lang="en-US" altLang="zh-CN" sz="900" dirty="0" smtClean="0">
                          <a:solidFill>
                            <a:srgbClr val="00B050"/>
                          </a:solidFill>
                        </a:rPr>
                        <a:t> Du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Coordination among multiple monostatic radars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21/1433</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Cheng Chen (Intel)</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sensing measurement (SP)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rgbClr val="00B050"/>
                          </a:solidFill>
                          <a:latin typeface="+mn-lt"/>
                          <a:ea typeface="+mn-ea"/>
                          <a:cs typeface="+mn-cs"/>
                        </a:rPr>
                        <a:t>21/1926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Sang Kim (LGE)</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Collaborative-WLAN-Definition and Operational Scenarios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21/1735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rgbClr val="00B050"/>
                          </a:solidFill>
                        </a:rPr>
                        <a:t>Insun</a:t>
                      </a:r>
                      <a:r>
                        <a:rPr lang="en-US" altLang="zh-CN" sz="900" baseline="0" dirty="0" smtClean="0">
                          <a:solidFill>
                            <a:srgbClr val="00B050"/>
                          </a:solidFill>
                        </a:rPr>
                        <a:t> Jang</a:t>
                      </a:r>
                      <a:r>
                        <a:rPr lang="en-US" altLang="zh-CN" sz="900" dirty="0" smtClean="0">
                          <a:solidFill>
                            <a:srgbClr val="00B050"/>
                          </a:solidFill>
                        </a:rPr>
                        <a:t> (LGE)</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Procedure of Sensing Measurement Setup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925401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22</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13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676788187"/>
              </p:ext>
            </p:extLst>
          </p:nvPr>
        </p:nvGraphicFramePr>
        <p:xfrm>
          <a:off x="3124201" y="1747470"/>
          <a:ext cx="5867400" cy="224323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75925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23</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24</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25</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26</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November 22  (Monday),  9am - 11:00am ET		November 23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November 29  (Monday),  9am - 11:00am ET 		November 30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cs typeface="Times New Roman" panose="02020603050405020304" pitchFamily="18" charset="0"/>
              </a:rPr>
              <a:t>December   6  (Monday),  9am - 11:00am ET 		December   7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0000"/>
                </a:solidFill>
                <a:cs typeface="Times New Roman" panose="02020603050405020304" pitchFamily="18" charset="0"/>
              </a:rPr>
              <a:t>December </a:t>
            </a:r>
            <a:r>
              <a:rPr lang="en-US" altLang="zh-CN" sz="1400" dirty="0">
                <a:solidFill>
                  <a:srgbClr val="FF0000"/>
                </a:solidFill>
                <a:cs typeface="Times New Roman" panose="02020603050405020304" pitchFamily="18" charset="0"/>
              </a:rPr>
              <a:t>13  (Monday),  9am - 11:00am ET 		December 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20  (Monday),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3  (Monday),  9am - 11:00am ET		January       4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10  (Monday),  9am - 11:00am ET 		January     11   (Tuesday),  9am - 11:00am ET	</a:t>
            </a:r>
            <a:endParaRPr lang="en-US" altLang="zh-CN"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 (December  </a:t>
            </a:r>
            <a:r>
              <a:rPr lang="en-US" altLang="zh-CN" sz="4000" dirty="0" smtClean="0"/>
              <a:t>21)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14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An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4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21/1692r4</a:t>
            </a:r>
            <a:endParaRPr lang="en-US" altLang="zh-CN" kern="0" dirty="0" smtClean="0"/>
          </a:p>
          <a:p>
            <a:pPr marL="628650" lvl="2">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09488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28</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r>
              <a:rPr lang="en-US" altLang="zh-CN" dirty="0" smtClean="0"/>
              <a:t>.</a:t>
            </a:r>
          </a:p>
          <a:p>
            <a:pPr lvl="2"/>
            <a:r>
              <a:rPr lang="en-US" altLang="zh-CN" dirty="0"/>
              <a:t>Once the non-AP STA obtains a TXOP, it </a:t>
            </a:r>
            <a:r>
              <a:rPr lang="en-US" altLang="zh-CN" dirty="0" smtClean="0"/>
              <a:t>initiates </a:t>
            </a:r>
            <a:r>
              <a:rPr lang="en-US" altLang="zh-CN" dirty="0"/>
              <a:t>a non-TB sensing measurement instance by transmitting an NDPA frame to the AP followed by an Initiator-to-Responder (I2R) NDP </a:t>
            </a:r>
            <a:r>
              <a:rPr lang="en-US" altLang="zh-CN" dirty="0"/>
              <a:t>after SIFS. </a:t>
            </a:r>
            <a:r>
              <a:rPr lang="en-US" altLang="zh-CN" dirty="0"/>
              <a:t>SIFS after the I2R NDP, the AP shall transmit a Responder-to-Initiator (R2I) NDP to the non-AP STA</a:t>
            </a:r>
            <a:r>
              <a:rPr lang="en-US" altLang="zh-CN" dirty="0" smtClean="0"/>
              <a:t>.</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r>
              <a:rPr lang="en-US" altLang="zh-CN" dirty="0" smtClean="0"/>
              <a:t>.</a:t>
            </a:r>
          </a:p>
          <a:p>
            <a:pPr lvl="2"/>
            <a:r>
              <a:rPr lang="en-US" altLang="zh-CN" dirty="0" smtClean="0"/>
              <a:t>I2R/R2I </a:t>
            </a:r>
            <a:r>
              <a:rPr lang="en-US" altLang="zh-CN" dirty="0"/>
              <a:t>NDP formats are TBD.</a:t>
            </a:r>
            <a:endParaRPr lang="zh-CN" altLang="zh-CN" dirty="0" smtClean="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smtClean="0"/>
              <a:t>Move: Cheng Chen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5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21/1433r2</a:t>
            </a:r>
          </a:p>
          <a:p>
            <a:pPr marL="628650" lvl="2">
              <a:buFont typeface="微软雅黑" panose="020B0503020204020204" pitchFamily="34" charset="-122"/>
              <a:buChar char="–"/>
              <a:defRPr/>
            </a:pPr>
            <a:r>
              <a:rPr lang="en-US" altLang="zh-CN" kern="0" dirty="0"/>
              <a:t>SP Result:  </a:t>
            </a:r>
            <a:r>
              <a:rPr lang="en-US" altLang="zh-CN" kern="0" dirty="0" smtClean="0"/>
              <a:t>19Y</a:t>
            </a:r>
            <a:r>
              <a:rPr lang="en-US" altLang="zh-CN" kern="0" dirty="0"/>
              <a:t>/ </a:t>
            </a:r>
            <a:r>
              <a:rPr lang="en-US" altLang="zh-CN" kern="0" dirty="0" smtClean="0"/>
              <a:t>4N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39202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40</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smtClean="0"/>
              <a:t>DMG/EDMG-based </a:t>
            </a:r>
            <a:r>
              <a:rPr lang="en-US" altLang="zh-CN" sz="1400" dirty="0"/>
              <a:t>WLAN sensing supports both monostatic sensing and monostatic sensing with coordination configurations.</a:t>
            </a:r>
          </a:p>
          <a:p>
            <a:pPr lvl="1"/>
            <a:r>
              <a:rPr lang="en-US" altLang="zh-CN" sz="1400" dirty="0" smtClean="0"/>
              <a:t>In </a:t>
            </a:r>
            <a:r>
              <a:rPr lang="en-US" altLang="zh-CN" sz="1400" dirty="0"/>
              <a:t>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21/1914r0</a:t>
            </a:r>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9762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November 22, 23, 29, 30, December 6, 7, 13, 14, 20, </a:t>
            </a:r>
            <a:r>
              <a:rPr lang="da-DK" altLang="en-US" dirty="0" smtClean="0">
                <a:solidFill>
                  <a:srgbClr val="0000FF"/>
                </a:solidFill>
              </a:rPr>
              <a:t>21.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41 (</a:t>
            </a:r>
            <a:r>
              <a:rPr lang="en-US" altLang="zh-CN" sz="4000"/>
              <a:t>January </a:t>
            </a:r>
            <a:r>
              <a:rPr lang="en-US" altLang="zh-CN" sz="4000" smtClean="0"/>
              <a:t>11)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smtClean="0"/>
          </a:p>
          <a:p>
            <a:pPr marL="342900" lvl="1" indent="-342900" algn="just">
              <a:buFont typeface="Arial" panose="020B0604020202020204" pitchFamily="34" charset="0"/>
              <a:buChar char="•"/>
              <a:defRPr/>
            </a:pPr>
            <a:r>
              <a:rPr lang="en-US" altLang="zh-CN" sz="1600" b="1" kern="0" dirty="0" smtClean="0"/>
              <a:t>Do </a:t>
            </a:r>
            <a:r>
              <a:rPr lang="en-US" altLang="zh-CN" sz="1600" b="1" kern="0" dirty="0"/>
              <a:t>you support to add to the 11bf SFD that sensing measurement setup request and response frames, which allow to perform a sensing measurement setup, are defined, and the following mechanism is enabled</a:t>
            </a:r>
            <a:r>
              <a:rPr lang="en-US" altLang="zh-CN" sz="1600" b="1" kern="0" dirty="0" smtClean="0"/>
              <a:t>?</a:t>
            </a:r>
            <a:endParaRPr lang="en-US" altLang="zh-CN" sz="1600" b="1" kern="0" dirty="0"/>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endParaRPr lang="en-US" altLang="zh-CN" sz="1200" dirty="0"/>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err="1"/>
              <a:t>Insun</a:t>
            </a:r>
            <a:r>
              <a:rPr lang="en-US" altLang="zh-CN" sz="1600" b="1" kern="0" dirty="0"/>
              <a:t> Jang</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1400" kern="0" dirty="0" smtClean="0"/>
          </a:p>
          <a:p>
            <a:pPr marL="0" lvl="1" indent="0">
              <a:buNone/>
              <a:defRPr/>
            </a:pPr>
            <a:r>
              <a:rPr lang="en-US" altLang="zh-CN" sz="1400" kern="0" dirty="0" smtClean="0"/>
              <a:t>Note</a:t>
            </a:r>
            <a:r>
              <a:rPr lang="zh-CN" altLang="en-US" sz="1400" kern="0" dirty="0" smtClean="0"/>
              <a:t>：  </a:t>
            </a:r>
            <a:endParaRPr lang="en-US" altLang="zh-CN" sz="1400" kern="0" dirty="0" smtClean="0"/>
          </a:p>
          <a:p>
            <a:pPr marL="628650" lvl="2">
              <a:buFont typeface="微软雅黑" panose="020B0503020204020204" pitchFamily="34" charset="-122"/>
              <a:buChar char="–"/>
              <a:defRPr/>
            </a:pPr>
            <a:r>
              <a:rPr lang="en-US" altLang="zh-CN" sz="1100" kern="0" dirty="0" smtClean="0"/>
              <a:t>* </a:t>
            </a:r>
            <a:r>
              <a:rPr lang="en-US" altLang="zh-CN" sz="1100" kern="0" dirty="0"/>
              <a:t>Amended result accounts for removal of </a:t>
            </a:r>
            <a:r>
              <a:rPr lang="en-US" altLang="zh-CN" sz="1100" kern="0" dirty="0" smtClean="0">
                <a:solidFill>
                  <a:srgbClr val="FF0000"/>
                </a:solidFill>
              </a:rPr>
              <a:t>X</a:t>
            </a:r>
            <a:r>
              <a:rPr lang="en-US" altLang="zh-CN" sz="1100" kern="0" dirty="0" smtClean="0"/>
              <a:t> </a:t>
            </a:r>
            <a:r>
              <a:rPr lang="en-US" altLang="zh-CN" sz="1100" kern="0" dirty="0"/>
              <a:t>votes of non-voting members.</a:t>
            </a:r>
          </a:p>
          <a:p>
            <a:pPr marL="628650" lvl="2">
              <a:buFont typeface="微软雅黑" panose="020B0503020204020204" pitchFamily="34" charset="-122"/>
              <a:buChar char="–"/>
              <a:defRPr/>
            </a:pPr>
            <a:r>
              <a:rPr lang="en-US" altLang="zh-CN" sz="1100" kern="0" dirty="0"/>
              <a:t>Related document </a:t>
            </a:r>
            <a:r>
              <a:rPr lang="en-US" altLang="zh-CN" sz="1100" kern="0" dirty="0" smtClean="0"/>
              <a:t>21/1735r3</a:t>
            </a:r>
          </a:p>
          <a:p>
            <a:pPr marL="628650" lvl="2">
              <a:buFont typeface="微软雅黑" panose="020B0503020204020204" pitchFamily="34" charset="-122"/>
              <a:buChar char="–"/>
              <a:defRPr/>
            </a:pPr>
            <a:r>
              <a:rPr lang="en-US" altLang="zh-CN" sz="1100" kern="0" dirty="0" smtClean="0"/>
              <a:t>SP </a:t>
            </a:r>
            <a:r>
              <a:rPr lang="en-US" altLang="zh-CN" sz="1100" kern="0" dirty="0"/>
              <a:t>Result:  </a:t>
            </a:r>
            <a:r>
              <a:rPr lang="en-US" altLang="zh-CN" sz="1100" kern="0" dirty="0" smtClean="0"/>
              <a:t>25Y</a:t>
            </a:r>
            <a:r>
              <a:rPr lang="en-US" altLang="zh-CN" sz="1100" kern="0" dirty="0"/>
              <a:t>/ </a:t>
            </a:r>
            <a:r>
              <a:rPr lang="en-US" altLang="zh-CN" sz="1100" kern="0" dirty="0" smtClean="0"/>
              <a:t>0N</a:t>
            </a:r>
            <a:r>
              <a:rPr lang="en-US" altLang="zh-CN" sz="1100" kern="0" dirty="0"/>
              <a:t>/ </a:t>
            </a:r>
            <a:r>
              <a:rPr lang="en-US" altLang="zh-CN" sz="1100" kern="0" dirty="0" smtClean="0"/>
              <a:t>9A</a:t>
            </a:r>
            <a:endParaRPr lang="en-US" altLang="zh-CN" sz="1100" kern="0" dirty="0"/>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9509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112813</TotalTime>
  <Words>4237</Words>
  <Application>Microsoft Office PowerPoint</Application>
  <PresentationFormat>全屏显示(4:3)</PresentationFormat>
  <Paragraphs>956</Paragraphs>
  <Slides>30</Slides>
  <Notes>30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November-December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4842</cp:revision>
  <cp:lastPrinted>2014-11-04T15:04:57Z</cp:lastPrinted>
  <dcterms:created xsi:type="dcterms:W3CDTF">2007-04-17T18:10:23Z</dcterms:created>
  <dcterms:modified xsi:type="dcterms:W3CDTF">2021-12-13T07:41:57Z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