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83" r:id="rId17"/>
    <p:sldId id="884" r:id="rId18"/>
    <p:sldId id="886" r:id="rId19"/>
    <p:sldId id="885" r:id="rId20"/>
    <p:sldId id="887" r:id="rId21"/>
    <p:sldId id="889" r:id="rId22"/>
    <p:sldId id="870" r:id="rId23"/>
    <p:sldId id="875" r:id="rId24"/>
    <p:sldId id="874" r:id="rId25"/>
    <p:sldId id="882" r:id="rId26"/>
    <p:sldId id="888"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96424" autoAdjust="0"/>
  </p:normalViewPr>
  <p:slideViewPr>
    <p:cSldViewPr>
      <p:cViewPr varScale="1">
        <p:scale>
          <a:sx n="108" d="100"/>
          <a:sy n="108" d="100"/>
        </p:scale>
        <p:origin x="1242"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43"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dio Da Silva" userId="1934ba45-2a66-4d12-ada7-d0d4ec66cbb2" providerId="ADAL" clId="{F586CAFB-37C2-49E0-BF5B-434DF33FB5EC}"/>
    <pc:docChg chg="custSel modSld">
      <pc:chgData name="Claudio Da Silva" userId="1934ba45-2a66-4d12-ada7-d0d4ec66cbb2" providerId="ADAL" clId="{F586CAFB-37C2-49E0-BF5B-434DF33FB5EC}" dt="2021-09-24T14:54:02.054" v="333" actId="20577"/>
      <pc:docMkLst>
        <pc:docMk/>
      </pc:docMkLst>
      <pc:sldChg chg="modSp mod">
        <pc:chgData name="Claudio Da Silva" userId="1934ba45-2a66-4d12-ada7-d0d4ec66cbb2" providerId="ADAL" clId="{F586CAFB-37C2-49E0-BF5B-434DF33FB5EC}" dt="2021-09-24T14:54:02.054" v="333" actId="20577"/>
        <pc:sldMkLst>
          <pc:docMk/>
          <pc:sldMk cId="2208787036" sldId="875"/>
        </pc:sldMkLst>
        <pc:spChg chg="mod">
          <ac:chgData name="Claudio Da Silva" userId="1934ba45-2a66-4d12-ada7-d0d4ec66cbb2" providerId="ADAL" clId="{F586CAFB-37C2-49E0-BF5B-434DF33FB5EC}" dt="2021-09-24T14:34:02.924" v="20" actId="6549"/>
          <ac:spMkLst>
            <pc:docMk/>
            <pc:sldMk cId="2208787036" sldId="875"/>
            <ac:spMk id="21507" creationId="{00000000-0000-0000-0000-000000000000}"/>
          </ac:spMkLst>
        </pc:spChg>
        <pc:spChg chg="mod">
          <ac:chgData name="Claudio Da Silva" userId="1934ba45-2a66-4d12-ada7-d0d4ec66cbb2" providerId="ADAL" clId="{F586CAFB-37C2-49E0-BF5B-434DF33FB5EC}" dt="2021-09-24T14:54:02.054" v="333" actId="20577"/>
          <ac:spMkLst>
            <pc:docMk/>
            <pc:sldMk cId="2208787036" sldId="875"/>
            <ac:spMk id="2150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640257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01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37278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6474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20866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146173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943640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50294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60533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71818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24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802.11-21/1883r7</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2021</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1A8072B-F843-426D-AC66-CF03E3771DB0}" type="slidenum">
              <a:rPr lang="en-US" altLang="en-US" sz="1200" b="0" smtClean="0"/>
              <a:pPr>
                <a:spcBef>
                  <a:spcPct val="0"/>
                </a:spcBef>
                <a:buFontTx/>
                <a:buNone/>
              </a:pPr>
              <a:t>1</a:t>
            </a:fld>
            <a:endParaRPr lang="en-US" altLang="en-US" sz="1200" b="0"/>
          </a:p>
        </p:txBody>
      </p:sp>
      <p:sp>
        <p:nvSpPr>
          <p:cNvPr id="4100" name="Rectangle 2"/>
          <p:cNvSpPr>
            <a:spLocks noGrp="1" noChangeArrowheads="1"/>
          </p:cNvSpPr>
          <p:nvPr>
            <p:ph type="title"/>
          </p:nvPr>
        </p:nvSpPr>
        <p:spPr>
          <a:xfrm>
            <a:off x="381000" y="914400"/>
            <a:ext cx="8686800" cy="1066800"/>
          </a:xfrm>
        </p:spPr>
        <p:txBody>
          <a:bodyPr/>
          <a:lstStyle/>
          <a:p>
            <a:r>
              <a:rPr lang="en-US" altLang="en-US" dirty="0"/>
              <a:t>Task Group </a:t>
            </a:r>
            <a:r>
              <a:rPr lang="en-US" altLang="zh-CN" dirty="0"/>
              <a:t>bf</a:t>
            </a:r>
            <a:r>
              <a:rPr lang="en-US" altLang="en-US" dirty="0"/>
              <a:t/>
            </a:r>
            <a:br>
              <a:rPr lang="en-US" altLang="en-US" dirty="0"/>
            </a:br>
            <a:r>
              <a:rPr lang="en-US" altLang="en-US" dirty="0"/>
              <a:t>Meeting agenda, </a:t>
            </a:r>
            <a:r>
              <a:rPr lang="en-US" altLang="en-US" dirty="0" smtClean="0">
                <a:solidFill>
                  <a:srgbClr val="0000FF"/>
                </a:solidFill>
              </a:rPr>
              <a:t>November-December</a:t>
            </a:r>
            <a:r>
              <a:rPr lang="en-US" altLang="en-US" dirty="0" smtClean="0"/>
              <a:t> 2021</a:t>
            </a:r>
            <a:endParaRPr lang="en-US" altLang="en-US" dirty="0"/>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2021-11-16</a:t>
            </a:r>
            <a:endParaRPr lang="en-US" altLang="en-US" sz="2000" b="0" dirty="0"/>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1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Tony Xiao Han</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10</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11</a:t>
            </a:fld>
            <a:endParaRPr lang="en-GB" altLang="en-US" sz="1200" b="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12</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smtClean="0"/>
              <a:pPr>
                <a:spcBef>
                  <a:spcPct val="0"/>
                </a:spcBef>
                <a:buFontTx/>
                <a:buNone/>
              </a:pPr>
              <a:t>13</a:t>
            </a:fld>
            <a:endParaRPr lang="en-GB" altLang="en-US" sz="1200" b="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smtClean="0"/>
              <a:pPr>
                <a:spcBef>
                  <a:spcPct val="0"/>
                </a:spcBef>
                <a:buFontTx/>
                <a:buNone/>
              </a:pPr>
              <a:t>14</a:t>
            </a:fld>
            <a:endParaRPr lang="en-GB" altLang="en-US" sz="1200" b="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smtClean="0"/>
              <a:pPr>
                <a:spcBef>
                  <a:spcPct val="0"/>
                </a:spcBef>
                <a:buFontTx/>
                <a:buNone/>
              </a:pPr>
              <a:t>15</a:t>
            </a:fld>
            <a:endParaRPr lang="en-US" altLang="en-US" sz="1200" b="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16</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22</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92418017"/>
              </p:ext>
            </p:extLst>
          </p:nvPr>
        </p:nvGraphicFramePr>
        <p:xfrm>
          <a:off x="3124201" y="1747470"/>
          <a:ext cx="5867400" cy="3662730"/>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21/1754</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Rojan Chitrakar (Panasonic)</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Legacy Support in 11bf</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extLst>
                  <a:ext uri="{0D108BD9-81ED-4DB2-BD59-A6C34878D82A}">
                    <a16:rowId xmlns="" xmlns:a16="http://schemas.microsoft.com/office/drawing/2014/main" val="10005"/>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21/1745</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Rajat </a:t>
                      </a:r>
                      <a:r>
                        <a:rPr lang="en-US" altLang="zh-CN" sz="900" kern="1200" dirty="0" err="1" smtClean="0">
                          <a:solidFill>
                            <a:srgbClr val="00B050"/>
                          </a:solidFill>
                          <a:latin typeface="+mn-lt"/>
                          <a:ea typeface="+mn-ea"/>
                          <a:cs typeface="+mn-cs"/>
                        </a:rPr>
                        <a:t>Pushkarna</a:t>
                      </a:r>
                      <a:r>
                        <a:rPr lang="en-US" altLang="zh-CN" sz="900" kern="1200" dirty="0" smtClean="0">
                          <a:solidFill>
                            <a:srgbClr val="00B050"/>
                          </a:solidFill>
                          <a:latin typeface="+mn-lt"/>
                          <a:ea typeface="+mn-ea"/>
                          <a:cs typeface="+mn-cs"/>
                        </a:rPr>
                        <a:t> (Panasonic)</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Opportunistic WLAN Sensing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Christian Berger (NXP)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Measurement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21/1799</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Assaf Kasher </a:t>
                      </a:r>
                      <a:r>
                        <a:rPr lang="en-US" altLang="zh-CN" sz="900" dirty="0" smtClean="0">
                          <a:solidFill>
                            <a:srgbClr val="FFC000"/>
                          </a:solidFill>
                        </a:rPr>
                        <a:t>(Qualcomm)</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DMG </a:t>
                      </a:r>
                      <a:r>
                        <a:rPr lang="en-US" altLang="zh-CN" sz="900" kern="1200" dirty="0" err="1" smtClean="0">
                          <a:solidFill>
                            <a:srgbClr val="FFC000"/>
                          </a:solidFill>
                          <a:latin typeface="+mn-lt"/>
                          <a:ea typeface="+mn-ea"/>
                          <a:cs typeface="+mn-cs"/>
                        </a:rPr>
                        <a:t>bistatic</a:t>
                      </a:r>
                      <a:r>
                        <a:rPr lang="en-US" altLang="zh-CN" sz="900" kern="1200" dirty="0" smtClean="0">
                          <a:solidFill>
                            <a:srgbClr val="FFC000"/>
                          </a:solidFill>
                          <a:latin typeface="+mn-lt"/>
                          <a:ea typeface="+mn-ea"/>
                          <a:cs typeface="+mn-cs"/>
                        </a:rPr>
                        <a:t> radar</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a:t>
                      </a:r>
                      <a:r>
                        <a:rPr lang="en-US" altLang="zh-CN" sz="900" kern="1200" baseline="0" dirty="0" smtClean="0">
                          <a:solidFill>
                            <a:srgbClr val="FFC000"/>
                          </a:solidFill>
                          <a:latin typeface="+mn-lt"/>
                          <a:ea typeface="+mn-ea"/>
                          <a:cs typeface="+mn-cs"/>
                        </a:rPr>
                        <a:t> mins</a:t>
                      </a:r>
                      <a:endParaRPr lang="en-US" altLang="zh-CN" sz="900" kern="1200" dirty="0" smtClean="0">
                        <a:solidFill>
                          <a:srgbClr val="FFC00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21/1801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Alecsander Eitan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Imaging Radar</a:t>
                      </a:r>
                      <a:r>
                        <a:rPr lang="en-US" altLang="zh-CN" sz="900" kern="1200" baseline="0" dirty="0" smtClean="0">
                          <a:solidFill>
                            <a:schemeClr val="tx1"/>
                          </a:solidFill>
                          <a:latin typeface="+mn-lt"/>
                          <a:ea typeface="+mn-ea"/>
                          <a:cs typeface="+mn-cs"/>
                        </a:rPr>
                        <a:t> </a:t>
                      </a:r>
                      <a:r>
                        <a:rPr lang="en-US" altLang="zh-CN" sz="900" kern="1200" dirty="0" smtClean="0">
                          <a:solidFill>
                            <a:schemeClr val="tx1"/>
                          </a:solidFill>
                          <a:latin typeface="+mn-lt"/>
                          <a:ea typeface="+mn-ea"/>
                          <a:cs typeface="+mn-cs"/>
                        </a:rPr>
                        <a:t>data report </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21/1828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err="1" smtClean="0">
                          <a:solidFill>
                            <a:schemeClr val="tx1"/>
                          </a:solidFill>
                          <a:latin typeface="+mn-lt"/>
                          <a:ea typeface="+mn-ea"/>
                          <a:cs typeface="+mn-cs"/>
                        </a:rPr>
                        <a:t>Mesurement</a:t>
                      </a:r>
                      <a:r>
                        <a:rPr lang="en-US" altLang="zh-CN" sz="900" kern="1200" dirty="0" smtClean="0">
                          <a:solidFill>
                            <a:schemeClr val="tx1"/>
                          </a:solidFill>
                          <a:latin typeface="+mn-lt"/>
                          <a:ea typeface="+mn-ea"/>
                          <a:cs typeface="+mn-cs"/>
                        </a:rPr>
                        <a:t> setup frame formats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Assaf Kasher </a:t>
                      </a:r>
                      <a:r>
                        <a:rPr lang="en-US" altLang="zh-CN" sz="900" dirty="0" smtClean="0">
                          <a:solidFill>
                            <a:schemeClr val="tx1"/>
                          </a:solidFill>
                        </a:rPr>
                        <a:t>(Qualcomm)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21/1602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Chris Beg (Cognitive Systems)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OFDMA Measurement Discussion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Claudio da Silva (Facebook)</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Enhancing Client-based Sensing: Sensing by Proxy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Junghoon Suh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NDPA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Discussion on one-to-one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134793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17</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23</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833774236"/>
              </p:ext>
            </p:extLst>
          </p:nvPr>
        </p:nvGraphicFramePr>
        <p:xfrm>
          <a:off x="3124201" y="1747470"/>
          <a:ext cx="5867400" cy="3316806"/>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21/1799</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Assaf Kasher </a:t>
                      </a:r>
                      <a:r>
                        <a:rPr lang="en-US" altLang="zh-CN" sz="900" dirty="0" smtClean="0">
                          <a:solidFill>
                            <a:srgbClr val="00B050"/>
                          </a:solidFill>
                        </a:rPr>
                        <a:t>(Qualcomm)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 </a:t>
                      </a:r>
                      <a:r>
                        <a:rPr lang="en-US" altLang="zh-CN" sz="900" kern="1200" dirty="0" err="1" smtClean="0">
                          <a:solidFill>
                            <a:srgbClr val="00B050"/>
                          </a:solidFill>
                          <a:latin typeface="+mn-lt"/>
                          <a:ea typeface="+mn-ea"/>
                          <a:cs typeface="+mn-cs"/>
                        </a:rPr>
                        <a:t>bistatic</a:t>
                      </a:r>
                      <a:r>
                        <a:rPr lang="en-US" altLang="zh-CN" sz="900" kern="1200" dirty="0" smtClean="0">
                          <a:solidFill>
                            <a:srgbClr val="00B050"/>
                          </a:solidFill>
                          <a:latin typeface="+mn-lt"/>
                          <a:ea typeface="+mn-ea"/>
                          <a:cs typeface="+mn-cs"/>
                        </a:rPr>
                        <a:t> radar</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Christian Berger (NXP)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Measurement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21/1801</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Alecsander Eitan (Qualcomm)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Imaging Radar</a:t>
                      </a:r>
                      <a:r>
                        <a:rPr lang="en-US" altLang="zh-CN" sz="900" kern="1200" baseline="0" dirty="0" smtClean="0">
                          <a:solidFill>
                            <a:srgbClr val="00B050"/>
                          </a:solidFill>
                          <a:latin typeface="+mn-lt"/>
                          <a:ea typeface="+mn-ea"/>
                          <a:cs typeface="+mn-cs"/>
                        </a:rPr>
                        <a:t> </a:t>
                      </a:r>
                      <a:r>
                        <a:rPr lang="en-US" altLang="zh-CN" sz="900" kern="1200" dirty="0" smtClean="0">
                          <a:solidFill>
                            <a:srgbClr val="00B050"/>
                          </a:solidFill>
                          <a:latin typeface="+mn-lt"/>
                          <a:ea typeface="+mn-ea"/>
                          <a:cs typeface="+mn-cs"/>
                        </a:rPr>
                        <a:t>data report </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21/1828</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Chaoming Luo (OPPO)</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err="1" smtClean="0">
                          <a:solidFill>
                            <a:srgbClr val="FFC000"/>
                          </a:solidFill>
                          <a:latin typeface="+mn-lt"/>
                          <a:ea typeface="+mn-ea"/>
                          <a:cs typeface="+mn-cs"/>
                        </a:rPr>
                        <a:t>Mesurement</a:t>
                      </a:r>
                      <a:r>
                        <a:rPr lang="en-US" altLang="zh-CN" sz="900" kern="1200" dirty="0" smtClean="0">
                          <a:solidFill>
                            <a:srgbClr val="FFC000"/>
                          </a:solidFill>
                          <a:latin typeface="+mn-lt"/>
                          <a:ea typeface="+mn-ea"/>
                          <a:cs typeface="+mn-cs"/>
                        </a:rPr>
                        <a:t> setup frame formats</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a:t>
                      </a:r>
                      <a:r>
                        <a:rPr lang="en-US" altLang="zh-CN" sz="900" kern="1200" baseline="0" dirty="0" smtClean="0">
                          <a:solidFill>
                            <a:srgbClr val="FFC000"/>
                          </a:solidFill>
                          <a:latin typeface="+mn-lt"/>
                          <a:ea typeface="+mn-ea"/>
                          <a:cs typeface="+mn-cs"/>
                        </a:rPr>
                        <a:t> mins</a:t>
                      </a:r>
                      <a:endParaRPr lang="en-US" altLang="zh-CN" sz="900" kern="1200" dirty="0" smtClean="0">
                        <a:solidFill>
                          <a:srgbClr val="FFC00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Assaf Kasher </a:t>
                      </a:r>
                      <a:r>
                        <a:rPr lang="en-US" altLang="zh-CN" sz="900" dirty="0" smtClean="0">
                          <a:solidFill>
                            <a:schemeClr val="tx1"/>
                          </a:solidFill>
                        </a:rPr>
                        <a:t>(Qualcomm)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21/1602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Chris Beg (Cognitive Systems)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OFDMA Measurement Discussion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Claudio da Silva (Facebook)</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Enhancing Client-based Sensing: Sensing by Proxy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Junghoon Suh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NDPA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Discussion on one-to-one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9256863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18</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29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009618482"/>
              </p:ext>
            </p:extLst>
          </p:nvPr>
        </p:nvGraphicFramePr>
        <p:xfrm>
          <a:off x="3124201" y="1747470"/>
          <a:ext cx="5867400" cy="3835692"/>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21/1828</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Chaoming Luo (OPPO)</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err="1" smtClean="0">
                          <a:solidFill>
                            <a:srgbClr val="00B050"/>
                          </a:solidFill>
                          <a:latin typeface="+mn-lt"/>
                          <a:ea typeface="+mn-ea"/>
                          <a:cs typeface="+mn-cs"/>
                        </a:rPr>
                        <a:t>Mesurement</a:t>
                      </a:r>
                      <a:r>
                        <a:rPr lang="en-US" altLang="zh-CN" sz="900" kern="1200" dirty="0" smtClean="0">
                          <a:solidFill>
                            <a:srgbClr val="00B050"/>
                          </a:solidFill>
                          <a:latin typeface="+mn-lt"/>
                          <a:ea typeface="+mn-ea"/>
                          <a:cs typeface="+mn-cs"/>
                        </a:rPr>
                        <a:t> setup frame formats</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21/1792</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Christian Berger (NXP)</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Non-TB Measurement for Sensing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Assaf Kasher </a:t>
                      </a:r>
                      <a:r>
                        <a:rPr lang="en-US" altLang="zh-CN" sz="900" dirty="0" smtClean="0">
                          <a:solidFill>
                            <a:schemeClr val="tx1"/>
                          </a:solidFill>
                        </a:rPr>
                        <a:t>(Qualcomm)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21/1602</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Chris Beg (Cognitive Systems)</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SP: OFDMA Measurement Discussion</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21/1692</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Claudio da Silva (Facebook)</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Enhancing Client-based Sensing: Sensing by Proxy</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21/1896</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Junghoon Suh (Huawei)</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NDPA for Sensing</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a:t>
                      </a:r>
                      <a:r>
                        <a:rPr lang="en-US" altLang="zh-CN" sz="900" kern="1200" baseline="0" dirty="0" smtClean="0">
                          <a:solidFill>
                            <a:srgbClr val="FFC000"/>
                          </a:solidFill>
                          <a:latin typeface="+mn-lt"/>
                          <a:ea typeface="+mn-ea"/>
                          <a:cs typeface="+mn-cs"/>
                        </a:rPr>
                        <a:t> mins</a:t>
                      </a:r>
                      <a:endParaRPr lang="en-US" altLang="zh-CN" sz="900" kern="1200" dirty="0" smtClean="0">
                        <a:solidFill>
                          <a:srgbClr val="FFC00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Discussion on one-to-one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21/1926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Sang Kim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Collaborative-WLAN-Definition and Operational Scenarios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21/1735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Insun</a:t>
                      </a:r>
                      <a:r>
                        <a:rPr lang="en-US" altLang="zh-CN" sz="900" baseline="0" dirty="0" smtClean="0">
                          <a:solidFill>
                            <a:schemeClr val="tx1"/>
                          </a:solidFill>
                        </a:rPr>
                        <a:t> Jang</a:t>
                      </a:r>
                      <a:r>
                        <a:rPr lang="en-US" altLang="zh-CN" sz="900" dirty="0" smtClean="0">
                          <a:solidFill>
                            <a:schemeClr val="tx1"/>
                          </a:solidFill>
                        </a:rPr>
                        <a:t>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Procedure of Sensing Measurement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Dong Wei (NXP)</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TWT for WLAN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Rojan Chitrakar (Panasonic)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Partial CSI feedback</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8482309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19</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30</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345745181"/>
              </p:ext>
            </p:extLst>
          </p:nvPr>
        </p:nvGraphicFramePr>
        <p:xfrm>
          <a:off x="3124201" y="1747470"/>
          <a:ext cx="5867400" cy="3835692"/>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21/1865</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Assaf Kasher </a:t>
                      </a:r>
                      <a:r>
                        <a:rPr lang="en-US" altLang="zh-CN" sz="900" dirty="0" smtClean="0">
                          <a:solidFill>
                            <a:srgbClr val="00B050"/>
                          </a:solidFill>
                        </a:rPr>
                        <a:t>(Qualcomm)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DMG-Multi-Static-PPDU-</a:t>
                      </a:r>
                      <a:r>
                        <a:rPr lang="en-US" altLang="zh-CN" sz="900" kern="1200" dirty="0" err="1" smtClean="0">
                          <a:solidFill>
                            <a:srgbClr val="00B050"/>
                          </a:solidFill>
                          <a:latin typeface="+mn-lt"/>
                          <a:ea typeface="+mn-ea"/>
                          <a:cs typeface="+mn-cs"/>
                        </a:rPr>
                        <a:t>structue</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21/1896</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Junghoon Suh (Huawei)</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NDPA for Sensing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21/1596</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Chaoming Luo (OPPO)</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SP: Discussion on one-to-one sensing measurement instance</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21/1904</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Oscar Au (Origin Wireless)</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Local Reporting of Sensing Measurement</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21/1926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Sang Kim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Collaborative-WLAN-Definition and Operational Scenarios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21/1735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Insun</a:t>
                      </a:r>
                      <a:r>
                        <a:rPr lang="en-US" altLang="zh-CN" sz="900" baseline="0" dirty="0" smtClean="0">
                          <a:solidFill>
                            <a:schemeClr val="tx1"/>
                          </a:solidFill>
                        </a:rPr>
                        <a:t> Jang</a:t>
                      </a:r>
                      <a:r>
                        <a:rPr lang="en-US" altLang="zh-CN" sz="900" dirty="0" smtClean="0">
                          <a:solidFill>
                            <a:schemeClr val="tx1"/>
                          </a:solidFill>
                        </a:rPr>
                        <a:t>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Procedure of Sensing Measurement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Mengshi</a:t>
                      </a:r>
                      <a:r>
                        <a:rPr lang="en-US" altLang="zh-CN" sz="900" dirty="0" smtClean="0">
                          <a:solidFill>
                            <a:schemeClr val="tx1"/>
                          </a:solidFill>
                        </a:rPr>
                        <a:t> Hu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Aggregation in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Dong Wei (NXP)</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TWT for WLAN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21/1934</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Chaoming Luo (OPPO)</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Discussion on Session Setup</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Rojan Chitrakar (Panasonic)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Partial CSI feedback</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Termination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17875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a:solidFill>
                  <a:srgbClr val="0000FF"/>
                </a:solidFill>
                <a:cs typeface="Times New Roman" panose="02020603050405020304" pitchFamily="18" charset="0"/>
              </a:rPr>
              <a:t>IEEE 802.11 Task Group bf</a:t>
            </a:r>
            <a:br>
              <a:rPr lang="en-US" altLang="en-US" sz="3600">
                <a:solidFill>
                  <a:srgbClr val="0000FF"/>
                </a:solidFill>
                <a:cs typeface="Times New Roman" panose="02020603050405020304" pitchFamily="18" charset="0"/>
              </a:rPr>
            </a:br>
            <a:r>
              <a:rPr lang="en-US" altLang="en-US" sz="3600">
                <a:solidFill>
                  <a:srgbClr val="0000FF"/>
                </a:solidFill>
                <a:cs typeface="Times New Roman" panose="02020603050405020304" pitchFamily="18" charset="0"/>
              </a:rPr>
              <a:t>WLAN Sensing</a:t>
            </a:r>
            <a:br>
              <a:rPr lang="en-US" altLang="en-US" sz="3600">
                <a:solidFill>
                  <a:srgbClr val="0000FF"/>
                </a:solidFill>
                <a:cs typeface="Times New Roman" panose="02020603050405020304" pitchFamily="18" charset="0"/>
              </a:rPr>
            </a:br>
            <a:endParaRPr lang="en-CA" altLang="en-US" sz="200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solidFill>
                  <a:srgbClr val="0000FF"/>
                </a:solidFill>
              </a:rPr>
              <a:t>November 22, 23, 29, 30, December 6, 7, 13, 14, 20, 21</a:t>
            </a:r>
            <a:endParaRPr lang="en-US" altLang="en-US" dirty="0">
              <a:solidFill>
                <a:srgbClr val="0000FF"/>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a:t>
            </a:r>
            <a:r>
              <a:rPr lang="en-US" altLang="en-US" dirty="0">
                <a:cs typeface="Times New Roman" panose="02020603050405020304" pitchFamily="18" charset="0"/>
              </a:rPr>
              <a:t>ET – </a:t>
            </a:r>
            <a:r>
              <a:rPr lang="en-US" altLang="en-US" dirty="0" smtClean="0">
                <a:cs typeface="Times New Roman" panose="02020603050405020304" pitchFamily="18" charset="0"/>
              </a:rPr>
              <a:t>11:00am </a:t>
            </a:r>
            <a:r>
              <a:rPr lang="en-US" altLang="en-US" dirty="0">
                <a:cs typeface="Times New Roman" panose="02020603050405020304" pitchFamily="18" charset="0"/>
              </a:rPr>
              <a:t>ET</a:t>
            </a:r>
          </a:p>
          <a:p>
            <a:pPr algn="ctr">
              <a:lnSpc>
                <a:spcPct val="90000"/>
              </a:lnSpc>
              <a:buFontTx/>
              <a:buNone/>
            </a:pPr>
            <a:endParaRPr lang="en-US" altLang="en-US" sz="2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smtClean="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35B70FC0-6934-411C-80A2-3E6276AAFEC3}" type="slidenum">
              <a:rPr lang="en-US" altLang="en-US" sz="1200" b="0" smtClean="0"/>
              <a:pPr>
                <a:spcBef>
                  <a:spcPct val="0"/>
                </a:spcBef>
                <a:buFontTx/>
                <a:buNone/>
              </a:pPr>
              <a:t>2</a:t>
            </a:fld>
            <a:endParaRPr lang="en-US" altLang="en-US" sz="1200" b="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20</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smtClean="0">
                <a:solidFill>
                  <a:srgbClr val="0000FF"/>
                </a:solidFill>
                <a:cs typeface="Times New Roman" panose="02020603050405020304" pitchFamily="18" charset="0"/>
              </a:rPr>
              <a:t>December 6</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720869295"/>
              </p:ext>
            </p:extLst>
          </p:nvPr>
        </p:nvGraphicFramePr>
        <p:xfrm>
          <a:off x="3124201" y="1747470"/>
          <a:ext cx="5867400" cy="3972852"/>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21/1904</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Oscar Au (Origin Wireless)</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Local Reporting of Sensing Measurement</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21/1905</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Oscar Au (Origin Wireless)</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Threshold-based Local Reporting of Sensing Measurement</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21/1906</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Oscar Au (Origin Wireless)</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Precision Control for Local Reporting of Sensing Measurements</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21/1908</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Oscar Au (Origin Wireless)</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Buffering of Sensing Measurements</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21/1909</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Oscar Au (Origin Wireless)</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Selection of Nonlocal Reporting and Local Reporting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45</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21/1910</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Oscar Au (Origin Wireless)</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Measurement Instance Sharing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21/1926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Sang Kim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Collaborative-WLAN-Definition and Operational Scenarios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21/1735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Insun</a:t>
                      </a:r>
                      <a:r>
                        <a:rPr lang="en-US" altLang="zh-CN" sz="900" baseline="0" dirty="0" smtClean="0">
                          <a:solidFill>
                            <a:schemeClr val="tx1"/>
                          </a:solidFill>
                        </a:rPr>
                        <a:t> Jang</a:t>
                      </a:r>
                      <a:r>
                        <a:rPr lang="en-US" altLang="zh-CN" sz="900" dirty="0" smtClean="0">
                          <a:solidFill>
                            <a:schemeClr val="tx1"/>
                          </a:solidFill>
                        </a:rPr>
                        <a:t>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Procedure of Sensing Measurement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Mengshi</a:t>
                      </a:r>
                      <a:r>
                        <a:rPr lang="en-US" altLang="zh-CN" sz="900" dirty="0" smtClean="0">
                          <a:solidFill>
                            <a:schemeClr val="tx1"/>
                          </a:solidFill>
                        </a:rPr>
                        <a:t> Hu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Aggregation in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Dong Wei (NXP)</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TWT for WLAN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21/1934</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Chaoming Luo (OPPO)</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Discussion on Session Setup</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Rojan Chitrakar (Panasonic)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Partial CSI feedback</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Termination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Chris Beg (Cognitive Systems)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Time Stamping Measurement Results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Pei Zhou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Measurement Setup ID Setting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 Sensing taxonomy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900" dirty="0" smtClean="0">
                          <a:solidFill>
                            <a:schemeClr val="tx1"/>
                          </a:solidFill>
                        </a:rPr>
                        <a:t>Claudio da Silva (Meta Platforms, Inc.)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Need for an MLME SAP Interface for WLAN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45</a:t>
                      </a:r>
                      <a:r>
                        <a:rPr lang="en-US" altLang="zh-CN" sz="900" kern="1200" baseline="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8462233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21</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smtClean="0">
                <a:solidFill>
                  <a:srgbClr val="0000FF"/>
                </a:solidFill>
                <a:cs typeface="Times New Roman" panose="02020603050405020304" pitchFamily="18" charset="0"/>
              </a:rPr>
              <a:t>December 7</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697229139"/>
              </p:ext>
            </p:extLst>
          </p:nvPr>
        </p:nvGraphicFramePr>
        <p:xfrm>
          <a:off x="3124201" y="1747470"/>
          <a:ext cx="5867400" cy="2935080"/>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21/1926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Sang Kim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Collaborative-WLAN-Definition and Operational Scenarios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21/1735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Insun</a:t>
                      </a:r>
                      <a:r>
                        <a:rPr lang="en-US" altLang="zh-CN" sz="900" baseline="0" dirty="0" smtClean="0">
                          <a:solidFill>
                            <a:schemeClr val="tx1"/>
                          </a:solidFill>
                        </a:rPr>
                        <a:t> Jang</a:t>
                      </a:r>
                      <a:r>
                        <a:rPr lang="en-US" altLang="zh-CN" sz="900" dirty="0" smtClean="0">
                          <a:solidFill>
                            <a:schemeClr val="tx1"/>
                          </a:solidFill>
                        </a:rPr>
                        <a:t>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Procedure of Sensing Measurement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Mengshi</a:t>
                      </a:r>
                      <a:r>
                        <a:rPr lang="en-US" altLang="zh-CN" sz="900" dirty="0" smtClean="0">
                          <a:solidFill>
                            <a:schemeClr val="tx1"/>
                          </a:solidFill>
                        </a:rPr>
                        <a:t> Hu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Aggregation in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Dong Wei (NXP)</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TWT for WLAN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21/1934</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Chaoming Luo (OPPO)</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Discussion on Session Setup</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Rojan Chitrakar (Panasonic)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Partial CSI feedback</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Termination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Chris Beg (Cognitive Systems)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Time Stamping Measurement Results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Pei Zhou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Measurement Setup ID Setting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 Sensing taxonomy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900" dirty="0" smtClean="0">
                          <a:solidFill>
                            <a:schemeClr val="tx1"/>
                          </a:solidFill>
                        </a:rPr>
                        <a:t>Claudio da Silva (Meta Platforms, Inc.)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Need for an MLME SAP Interface for WLAN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45</a:t>
                      </a:r>
                      <a:r>
                        <a:rPr lang="en-US" altLang="zh-CN" sz="900" kern="1200" baseline="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1925401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22</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 </a:t>
            </a:r>
            <a:r>
              <a:rPr lang="en-US" altLang="zh-CN" sz="2800" smtClean="0"/>
              <a:t>(</a:t>
            </a:r>
            <a:r>
              <a:rPr lang="en-US" altLang="zh-CN" sz="2800" smtClean="0">
                <a:solidFill>
                  <a:srgbClr val="FF0000"/>
                </a:solidFill>
              </a:rPr>
              <a:t>Updated</a:t>
            </a:r>
            <a:r>
              <a:rPr lang="en-US" altLang="zh-CN" sz="2800" smtClean="0"/>
              <a:t>)</a:t>
            </a:r>
            <a:endParaRPr lang="en-US" altLang="zh-CN" sz="2800" dirty="0"/>
          </a:p>
        </p:txBody>
      </p:sp>
      <p:sp>
        <p:nvSpPr>
          <p:cNvPr id="21508" name="Rectangle 3"/>
          <p:cNvSpPr txBox="1">
            <a:spLocks noChangeArrowheads="1"/>
          </p:cNvSpPr>
          <p:nvPr/>
        </p:nvSpPr>
        <p:spPr bwMode="auto">
          <a:xfrm>
            <a:off x="685800" y="1447800"/>
            <a:ext cx="8305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a:t>
            </a:r>
            <a:r>
              <a:rPr lang="en-US" altLang="zh-CN" sz="2400" i="1" dirty="0" smtClean="0">
                <a:solidFill>
                  <a:srgbClr val="FF0000"/>
                </a:solidFill>
              </a:rPr>
              <a:t>2022 </a:t>
            </a:r>
            <a:r>
              <a:rPr lang="en-US" altLang="zh-CN" sz="2400" i="1" dirty="0" smtClean="0">
                <a:solidFill>
                  <a:srgbClr val="FF0000"/>
                </a:solidFill>
                <a:sym typeface="Wingdings" panose="05000000000000000000" pitchFamily="2" charset="2"/>
              </a:rPr>
              <a:t> March, 2022</a:t>
            </a:r>
            <a:endParaRPr lang="en-US" altLang="zh-CN" sz="2400" i="1" dirty="0">
              <a:solidFill>
                <a:srgbClr val="FF0000"/>
              </a:solidFill>
            </a:endParaRPr>
          </a:p>
          <a:p>
            <a:pPr lvl="1" algn="just"/>
            <a:r>
              <a:rPr lang="en-US" altLang="zh-CN" sz="2400" dirty="0">
                <a:solidFill>
                  <a:srgbClr val="FF0000"/>
                </a:solidFill>
              </a:rPr>
              <a:t>Initial Letter Ballot (D1.0)	</a:t>
            </a:r>
            <a:r>
              <a:rPr lang="en-US" altLang="zh-CN" sz="2400" i="1" dirty="0">
                <a:solidFill>
                  <a:srgbClr val="FF0000"/>
                </a:solidFill>
              </a:rPr>
              <a:t>Jul, 2022 </a:t>
            </a:r>
            <a:r>
              <a:rPr lang="en-US" altLang="zh-CN" sz="2400" i="1" dirty="0">
                <a:solidFill>
                  <a:srgbClr val="FF0000"/>
                </a:solidFill>
                <a:sym typeface="Wingdings" panose="05000000000000000000" pitchFamily="2" charset="2"/>
              </a:rPr>
              <a:t> </a:t>
            </a:r>
            <a:r>
              <a:rPr lang="en-US" altLang="zh-CN" sz="2400" i="1" dirty="0" smtClean="0">
                <a:solidFill>
                  <a:srgbClr val="FF0000"/>
                </a:solidFill>
                <a:sym typeface="Wingdings" panose="05000000000000000000" pitchFamily="2" charset="2"/>
              </a:rPr>
              <a:t> Sept</a:t>
            </a:r>
            <a:r>
              <a:rPr lang="en-US" altLang="zh-CN" sz="2400" i="1" dirty="0" smtClean="0">
                <a:solidFill>
                  <a:srgbClr val="FF0000"/>
                </a:solidFill>
              </a:rPr>
              <a:t>, 2022</a:t>
            </a:r>
            <a:endParaRPr lang="en-US" altLang="zh-CN" sz="2400" i="1" dirty="0">
              <a:solidFill>
                <a:srgbClr val="FF0000"/>
              </a:solidFill>
            </a:endParaRP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1400862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23</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2087870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24</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1779980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25</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8077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cs typeface="Times New Roman" panose="02020603050405020304" pitchFamily="18" charset="0"/>
              </a:rPr>
              <a:t>November 22  (Monday),  9am - 11:00am ET		November 23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cs typeface="Times New Roman" panose="02020603050405020304" pitchFamily="18" charset="0"/>
              </a:rPr>
              <a:t>November 29  (Monday),  9am - 11:00am ET 		November 30  (Tuesday),  9am - 11:00am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cs typeface="Times New Roman" panose="02020603050405020304" pitchFamily="18" charset="0"/>
              </a:rPr>
              <a:t>December   6  (Monday),  9am - 11:00am ET</a:t>
            </a:r>
            <a:r>
              <a:rPr lang="en-US" altLang="zh-CN" sz="1400" dirty="0" smtClean="0">
                <a:solidFill>
                  <a:srgbClr val="FF0000"/>
                </a:solidFill>
                <a:cs typeface="Times New Roman" panose="02020603050405020304" pitchFamily="18" charset="0"/>
              </a:rPr>
              <a:t> 		December   7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FF0000"/>
                </a:solidFill>
                <a:cs typeface="Times New Roman" panose="02020603050405020304" pitchFamily="18" charset="0"/>
              </a:rPr>
              <a:t>December </a:t>
            </a:r>
            <a:r>
              <a:rPr lang="en-US" altLang="zh-CN" sz="1400" dirty="0">
                <a:solidFill>
                  <a:srgbClr val="FF0000"/>
                </a:solidFill>
                <a:cs typeface="Times New Roman" panose="02020603050405020304" pitchFamily="18" charset="0"/>
              </a:rPr>
              <a:t>13  (Monday),  9am - 11:00am ET 		December 14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December 20  (Monday),  9am - 11:00am ET 		December 21  (Tuesday),  9am - 11:00am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January       3  (Monday),  9am - 11:00am ET		January       4   (Tuesday),  9am - 11:00am </a:t>
            </a:r>
            <a:r>
              <a:rPr lang="en-US" altLang="zh-CN" sz="1400" dirty="0" smtClean="0">
                <a:solidFill>
                  <a:srgbClr val="FF0000"/>
                </a:solidFill>
                <a:cs typeface="Times New Roman" panose="02020603050405020304" pitchFamily="18" charset="0"/>
              </a:rPr>
              <a:t>ET</a:t>
            </a: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January     10  (Monday),  9am - 11:00am ET 		January     11   (Tuesday),  9am - 11:00am ET	</a:t>
            </a:r>
            <a:endParaRPr lang="en-US" altLang="zh-CN" sz="1400"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37855034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26</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 (December  </a:t>
            </a:r>
            <a:r>
              <a:rPr lang="en-US" altLang="zh-CN" sz="4000" dirty="0" smtClean="0"/>
              <a:t>21)</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76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smtClean="0"/>
              <a:t>Move </a:t>
            </a:r>
            <a:r>
              <a:rPr lang="en-US" altLang="zh-CN" sz="1800" b="1" kern="0" dirty="0"/>
              <a:t>to add the following to the </a:t>
            </a:r>
            <a:r>
              <a:rPr lang="en-US" altLang="zh-CN" sz="1800" b="1" kern="0" dirty="0" err="1"/>
              <a:t>TGbf</a:t>
            </a:r>
            <a:r>
              <a:rPr lang="en-US" altLang="zh-CN" sz="1800" b="1" kern="0" dirty="0"/>
              <a:t> SFD:</a:t>
            </a:r>
          </a:p>
          <a:p>
            <a:pPr marL="0" indent="0">
              <a:buNone/>
            </a:pPr>
            <a:endParaRPr lang="en-US" altLang="zh-CN" sz="1400" dirty="0" smtClean="0"/>
          </a:p>
          <a:p>
            <a:pPr marL="0" indent="0">
              <a:buNone/>
            </a:pPr>
            <a:r>
              <a:rPr lang="en-US" altLang="zh-CN" sz="1400" dirty="0" smtClean="0"/>
              <a:t>An optional sensing by proxy (SBP) procedure is defined in which:</a:t>
            </a:r>
            <a:endParaRPr lang="zh-CN" altLang="zh-CN" sz="1400" dirty="0" smtClean="0"/>
          </a:p>
          <a:p>
            <a:pPr lvl="0"/>
            <a:r>
              <a:rPr lang="en-US" altLang="zh-CN" sz="1400" dirty="0" smtClean="0"/>
              <a:t>An “SBP request” consists of a non-AP STA sending an SBP Request frame to an SBP-capable AP STA.</a:t>
            </a:r>
            <a:endParaRPr lang="zh-CN" altLang="zh-CN" sz="1400" dirty="0" smtClean="0"/>
          </a:p>
          <a:p>
            <a:pPr lvl="1"/>
            <a:r>
              <a:rPr lang="en-US" altLang="zh-CN" sz="1200" dirty="0" smtClean="0"/>
              <a:t>An STA that sends an SBP Request frame to invoke SBP (and, as a result, WLAN sensing) is denoted by “SBP requesting STA”.</a:t>
            </a:r>
          </a:p>
          <a:p>
            <a:pPr lvl="1"/>
            <a:r>
              <a:rPr lang="en-US" altLang="zh-CN" sz="1200" dirty="0" smtClean="0"/>
              <a:t>The </a:t>
            </a:r>
            <a:r>
              <a:rPr lang="en-US" altLang="zh-CN" sz="1200" dirty="0"/>
              <a:t>format and contents of the SBP Request frame are </a:t>
            </a:r>
            <a:r>
              <a:rPr lang="en-US" altLang="zh-CN" sz="1200" dirty="0" smtClean="0"/>
              <a:t>TBD.</a:t>
            </a:r>
            <a:endParaRPr lang="zh-CN" altLang="zh-CN" sz="1200" dirty="0"/>
          </a:p>
          <a:p>
            <a:pPr lvl="0"/>
            <a:r>
              <a:rPr lang="en-US" altLang="zh-CN" sz="1400" dirty="0" smtClean="0"/>
              <a:t>An </a:t>
            </a:r>
            <a:r>
              <a:rPr lang="en-US" altLang="zh-CN" sz="1400" dirty="0"/>
              <a:t>AP STA that receives an SBP request shall send to the SBP requesting STA an SBP Response frame to accept or reject the request. </a:t>
            </a:r>
            <a:endParaRPr lang="zh-CN" altLang="zh-CN" sz="1400" dirty="0"/>
          </a:p>
          <a:p>
            <a:pPr lvl="1"/>
            <a:r>
              <a:rPr lang="en-US" altLang="zh-CN" sz="1200" dirty="0" smtClean="0"/>
              <a:t>The </a:t>
            </a:r>
            <a:r>
              <a:rPr lang="en-US" altLang="zh-CN" sz="1200" dirty="0"/>
              <a:t>format and contents of the SBP Response frame are TBD.</a:t>
            </a:r>
            <a:endParaRPr lang="zh-CN" altLang="zh-CN" sz="1200" dirty="0"/>
          </a:p>
          <a:p>
            <a:pPr lvl="0"/>
            <a:r>
              <a:rPr lang="en-US" altLang="zh-CN" sz="1400" dirty="0" smtClean="0"/>
              <a:t>An </a:t>
            </a:r>
            <a:r>
              <a:rPr lang="en-US" altLang="zh-CN" sz="1400" dirty="0"/>
              <a:t>AP STA that accepts an SBP request shall initiate a WLAN sensing procedure with one or more non-AP STAs using operational parameters derived from those indicated within the SBP Request frame.</a:t>
            </a:r>
          </a:p>
          <a:p>
            <a:pPr lvl="0"/>
            <a:r>
              <a:rPr lang="en-US" altLang="zh-CN" sz="1400" dirty="0" smtClean="0"/>
              <a:t>Measurement </a:t>
            </a:r>
            <a:r>
              <a:rPr lang="en-US" altLang="zh-CN" sz="1400" dirty="0"/>
              <a:t>results obtained in a WLAN sensing procedure resultant from an SBP request shall be reported to the SBP requesting </a:t>
            </a:r>
            <a:r>
              <a:rPr lang="en-US" altLang="zh-CN" sz="1400" dirty="0" smtClean="0"/>
              <a:t>STA.</a:t>
            </a:r>
          </a:p>
          <a:p>
            <a:pPr lvl="0"/>
            <a:endParaRPr lang="en-US" altLang="zh-CN" sz="1600" b="1" kern="0" dirty="0"/>
          </a:p>
          <a:p>
            <a:pPr marL="342900" lvl="1" indent="-342900" algn="just">
              <a:buFont typeface="Arial" panose="020B0604020202020204" pitchFamily="34" charset="0"/>
              <a:buChar char="•"/>
              <a:defRPr/>
            </a:pPr>
            <a:r>
              <a:rPr lang="en-US" altLang="zh-CN" sz="1600" b="1" kern="0" dirty="0" smtClean="0"/>
              <a:t>Move: </a:t>
            </a:r>
            <a:r>
              <a:rPr lang="en-US" altLang="zh-CN" sz="1600" b="1" kern="0" dirty="0"/>
              <a:t>Claudio Da Silva </a:t>
            </a:r>
            <a:r>
              <a:rPr lang="en-US" altLang="zh-CN" sz="1600" b="1" kern="0" dirty="0" smtClean="0"/>
              <a:t>	</a:t>
            </a:r>
            <a:r>
              <a:rPr lang="en-US" altLang="zh-CN" sz="1600" b="1" dirty="0" smtClean="0"/>
              <a:t>	</a:t>
            </a:r>
            <a:r>
              <a:rPr lang="en-US" altLang="zh-CN" sz="1600" b="1" kern="0" dirty="0"/>
              <a:t>Second</a:t>
            </a:r>
            <a:r>
              <a:rPr lang="en-US" altLang="zh-CN" sz="1600" b="1" kern="0" dirty="0" smtClean="0"/>
              <a:t>:</a:t>
            </a:r>
          </a:p>
          <a:p>
            <a:pPr marL="342900" lvl="1" indent="-342900" algn="just">
              <a:buFont typeface="Arial" panose="020B0604020202020204" pitchFamily="34" charset="0"/>
              <a:buChar char="•"/>
              <a:defRPr/>
            </a:pPr>
            <a:r>
              <a:rPr lang="en-US" altLang="zh-CN" sz="1600" b="1" kern="0" dirty="0" smtClean="0"/>
              <a:t>Preliminary Result: ( Y/ N/ A)</a:t>
            </a:r>
          </a:p>
          <a:p>
            <a:pPr marL="342900" lvl="1" indent="-342900" algn="just">
              <a:buFont typeface="Arial" panose="020B0604020202020204" pitchFamily="34" charset="0"/>
              <a:buChar char="•"/>
              <a:defRPr/>
            </a:pPr>
            <a:r>
              <a:rPr lang="en-US" altLang="zh-CN" sz="1600" b="1" kern="0" dirty="0" smtClean="0"/>
              <a:t>Result</a:t>
            </a:r>
            <a:r>
              <a:rPr lang="en-US" altLang="zh-CN" sz="1600" b="1" kern="0" dirty="0"/>
              <a:t>*: </a:t>
            </a:r>
            <a:endParaRPr lang="en-US" altLang="zh-CN" sz="1000" kern="0" dirty="0" smtClean="0"/>
          </a:p>
          <a:p>
            <a:pPr marL="0" lvl="1" indent="0">
              <a:buNone/>
              <a:defRPr/>
            </a:pPr>
            <a:endParaRPr lang="en-US" altLang="zh-CN" sz="4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21/1692r4</a:t>
            </a:r>
            <a:endParaRPr lang="en-US" altLang="zh-CN" kern="0" dirty="0" smtClean="0"/>
          </a:p>
          <a:p>
            <a:pPr marL="628650" lvl="2">
              <a:buFont typeface="微软雅黑" panose="020B0503020204020204" pitchFamily="34" charset="-122"/>
              <a:buChar char="–"/>
              <a:defRPr/>
            </a:pPr>
            <a:r>
              <a:rPr lang="en-US" altLang="zh-CN" kern="0" dirty="0" smtClean="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109488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3388ED4-44FC-4D14-9DF0-EF4B3505936F}" type="slidenum">
              <a:rPr lang="en-US" altLang="en-US" sz="1200" b="0" smtClean="0"/>
              <a:pPr>
                <a:spcBef>
                  <a:spcPct val="0"/>
                </a:spcBef>
                <a:buFontTx/>
                <a:buNone/>
              </a:pPr>
              <a:t>3</a:t>
            </a:fld>
            <a:endParaRPr lang="en-US" altLang="en-US" sz="1200" b="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None/>
            </a:pPr>
            <a:r>
              <a:rPr lang="en-US" altLang="en-US" dirty="0"/>
              <a:t>This presentation contains the IEEE 802.11 Task Group bf agenda items for the teleconference calls on </a:t>
            </a:r>
            <a:r>
              <a:rPr lang="da-DK" altLang="en-US" dirty="0">
                <a:solidFill>
                  <a:srgbClr val="0000FF"/>
                </a:solidFill>
              </a:rPr>
              <a:t>November 22, 23, 29, 30, December 6, 7, 13, 14, 20, </a:t>
            </a:r>
            <a:r>
              <a:rPr lang="da-DK" altLang="en-US" dirty="0" smtClean="0">
                <a:solidFill>
                  <a:srgbClr val="0000FF"/>
                </a:solidFill>
              </a:rPr>
              <a:t>21.</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smtClean="0"/>
              <a:pPr>
                <a:spcBef>
                  <a:spcPct val="0"/>
                </a:spcBef>
                <a:buFontTx/>
                <a:buNone/>
              </a:pPr>
              <a:t>4</a:t>
            </a:fld>
            <a:endParaRPr lang="en-US" altLang="en-US" sz="1200" b="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TGbf</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Access to Reflector, Documentation,  Member</a:t>
            </a:r>
            <a:r>
              <a:rPr lang="en-US" altLang="ja-JP" sz="1800" dirty="0"/>
              <a:t>’s Area</a:t>
            </a:r>
          </a:p>
          <a:p>
            <a:pPr lvl="1"/>
            <a:r>
              <a:rPr lang="en-US" altLang="en-US" sz="1600" dirty="0"/>
              <a:t>Contact Jon Rosdahl –  </a:t>
            </a:r>
            <a:r>
              <a:rPr lang="en-US" altLang="en-US" sz="1600" dirty="0">
                <a:hlinkClick r:id="rId5"/>
              </a:rPr>
              <a:t>jrosdahl@ieee.org</a:t>
            </a:r>
            <a:endParaRPr lang="zh-CN" altLang="en-US" sz="1800" dirty="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51BF392-DC75-4EA3-8AFD-A42AEF28B41B}" type="slidenum">
              <a:rPr lang="en-US" altLang="en-US" sz="1200" b="0" smtClean="0"/>
              <a:pPr>
                <a:spcBef>
                  <a:spcPct val="0"/>
                </a:spcBef>
                <a:buFontTx/>
                <a:buNone/>
              </a:pPr>
              <a:t>5</a:t>
            </a:fld>
            <a:endParaRPr lang="en-US" altLang="en-US" sz="1200" b="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smtClean="0"/>
              <a:pPr>
                <a:spcBef>
                  <a:spcPct val="0"/>
                </a:spcBef>
                <a:buFontTx/>
                <a:buNone/>
              </a:pPr>
              <a:t>6</a:t>
            </a:fld>
            <a:endParaRPr lang="en-GB" altLang="en-US" sz="1200" b="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FontTx/>
              <a:buNone/>
              <a:defRPr/>
            </a:pPr>
            <a:endParaRPr lang="en-US" altLang="en-US" sz="1600" dirty="0"/>
          </a:p>
          <a:p>
            <a:pPr marL="0" indent="0" algn="ctr">
              <a:buFontTx/>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smtClean="0"/>
              <a:pPr>
                <a:spcBef>
                  <a:spcPct val="0"/>
                </a:spcBef>
                <a:buFontTx/>
                <a:buNone/>
              </a:pPr>
              <a:t>7</a:t>
            </a:fld>
            <a:endParaRPr lang="en-GB" altLang="en-US" sz="1200" b="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a:t/>
            </a:r>
            <a:br>
              <a:rPr lang="en-US" altLang="en-US" sz="1800" dirty="0"/>
            </a:br>
            <a:endParaRPr lang="en-US" altLang="en-US" sz="1800" dirty="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smtClean="0"/>
              <a:pPr>
                <a:spcBef>
                  <a:spcPct val="0"/>
                </a:spcBef>
                <a:buFontTx/>
                <a:buNone/>
              </a:pPr>
              <a:t>8</a:t>
            </a:fld>
            <a:endParaRPr lang="en-US" altLang="en-US" sz="1200" b="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smtClean="0"/>
              <a:pPr>
                <a:spcBef>
                  <a:spcPct val="0"/>
                </a:spcBef>
                <a:buFontTx/>
                <a:buNone/>
              </a:pPr>
              <a:t>9</a:t>
            </a:fld>
            <a:endParaRPr lang="en-US" altLang="en-US" sz="1200" b="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112275</TotalTime>
  <Words>3644</Words>
  <Application>Microsoft Office PowerPoint</Application>
  <PresentationFormat>全屏显示(4:3)</PresentationFormat>
  <Paragraphs>834</Paragraphs>
  <Slides>26</Slides>
  <Notes>26</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26</vt:i4>
      </vt:variant>
    </vt:vector>
  </HeadingPairs>
  <TitlesOfParts>
    <vt:vector size="36" baseType="lpstr">
      <vt:lpstr>Monotype Sorts</vt:lpstr>
      <vt:lpstr>MS Gothic</vt:lpstr>
      <vt:lpstr>ＭＳ Ｐゴシック</vt:lpstr>
      <vt:lpstr>微软雅黑</vt:lpstr>
      <vt:lpstr>Arial</vt:lpstr>
      <vt:lpstr>Calibri</vt:lpstr>
      <vt:lpstr>Helvetica</vt:lpstr>
      <vt:lpstr>Times New Roman</vt:lpstr>
      <vt:lpstr>Wingdings</vt:lpstr>
      <vt:lpstr>802-11-Submission</vt:lpstr>
      <vt:lpstr>Task Group bf Meeting agenda, November-December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4838</cp:revision>
  <cp:lastPrinted>2014-11-04T15:04:57Z</cp:lastPrinted>
  <dcterms:created xsi:type="dcterms:W3CDTF">2007-04-17T18:10:23Z</dcterms:created>
  <dcterms:modified xsi:type="dcterms:W3CDTF">2021-12-07T06:54:07Z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(3)lEcUmNvy2PIfz1XcAqfmw1plin5sZIIuK+7oii38om8UVnupXG3zPVjeI98am9IK1n+RsAk/
0nsr2d8au7+H7GHusakob8MSa1xTWPYx/Wtnr9W1z9Zwp5pus2SQp+OngESvxa8Ib8Vu/SVc
OsuZX84eyIBPeCLF2uWVSYlKf6aEanTPLiqMNatL6vdzy74c0YJegjpZgG+LRrx6iJwZ8ATS
MT0nia+J+5C1WDc/mB</vt:lpwstr>
  </property>
  <property fmtid="{D5CDD505-2E9C-101B-9397-08002B2CF9AE}" pid="27" name="_2015_ms_pID_7253431">
    <vt:lpwstr>opJURZs1qhahgSeJQAvHsrQbR576xpHXCcpOYJuHfYwGs2fcOnwHym
0x5fyNRgiiaoxvPur/wDlvc0v0u2I7NEqt/whs6pDnwe3/QAIpxfV9rHfcfT7l6LgPaeRNpQ
BxQkicFOAkFRAy/QeuDdLiSlnVp8UceDtIB/VAM8b6TatjHypqF7YMyjw1glP+5ljlUr36jk
RQ6EWe2W/qyc6FgJchZyMddVtfqZEDTpbDV5</vt:lpwstr>
  </property>
  <property fmtid="{D5CDD505-2E9C-101B-9397-08002B2CF9AE}" pid="28" name="_2015_ms_pID_7253432">
    <vt:lpwstr>lQ==</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