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5"/>
  </p:notesMasterIdLst>
  <p:handoutMasterIdLst>
    <p:handoutMasterId r:id="rId26"/>
  </p:handoutMasterIdLst>
  <p:sldIdLst>
    <p:sldId id="269" r:id="rId2"/>
    <p:sldId id="813" r:id="rId3"/>
    <p:sldId id="424" r:id="rId4"/>
    <p:sldId id="423" r:id="rId5"/>
    <p:sldId id="757" r:id="rId6"/>
    <p:sldId id="754" r:id="rId7"/>
    <p:sldId id="755" r:id="rId8"/>
    <p:sldId id="458" r:id="rId9"/>
    <p:sldId id="489" r:id="rId10"/>
    <p:sldId id="814" r:id="rId11"/>
    <p:sldId id="815" r:id="rId12"/>
    <p:sldId id="749" r:id="rId13"/>
    <p:sldId id="767" r:id="rId14"/>
    <p:sldId id="768" r:id="rId15"/>
    <p:sldId id="746" r:id="rId16"/>
    <p:sldId id="883" r:id="rId17"/>
    <p:sldId id="884" r:id="rId18"/>
    <p:sldId id="886" r:id="rId19"/>
    <p:sldId id="885" r:id="rId20"/>
    <p:sldId id="870" r:id="rId21"/>
    <p:sldId id="875" r:id="rId22"/>
    <p:sldId id="874" r:id="rId23"/>
    <p:sldId id="882" r:id="rId24"/>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0"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309" autoAdjust="0"/>
    <p:restoredTop sz="96424" autoAdjust="0"/>
  </p:normalViewPr>
  <p:slideViewPr>
    <p:cSldViewPr>
      <p:cViewPr varScale="1">
        <p:scale>
          <a:sx n="108" d="100"/>
          <a:sy n="108" d="100"/>
        </p:scale>
        <p:origin x="1242" y="108"/>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commentAuthors" Target="commentAuthors.xml"/><Relationship Id="rId30" Type="http://schemas.openxmlformats.org/officeDocument/2006/relationships/theme" Target="theme/theme1.xml"/><Relationship Id="rId43"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laudio Da Silva" userId="1934ba45-2a66-4d12-ada7-d0d4ec66cbb2" providerId="ADAL" clId="{F586CAFB-37C2-49E0-BF5B-434DF33FB5EC}"/>
    <pc:docChg chg="custSel modSld">
      <pc:chgData name="Claudio Da Silva" userId="1934ba45-2a66-4d12-ada7-d0d4ec66cbb2" providerId="ADAL" clId="{F586CAFB-37C2-49E0-BF5B-434DF33FB5EC}" dt="2021-09-24T14:54:02.054" v="333" actId="20577"/>
      <pc:docMkLst>
        <pc:docMk/>
      </pc:docMkLst>
      <pc:sldChg chg="modSp mod">
        <pc:chgData name="Claudio Da Silva" userId="1934ba45-2a66-4d12-ada7-d0d4ec66cbb2" providerId="ADAL" clId="{F586CAFB-37C2-49E0-BF5B-434DF33FB5EC}" dt="2021-09-24T14:54:02.054" v="333" actId="20577"/>
        <pc:sldMkLst>
          <pc:docMk/>
          <pc:sldMk cId="2208787036" sldId="875"/>
        </pc:sldMkLst>
        <pc:spChg chg="mod">
          <ac:chgData name="Claudio Da Silva" userId="1934ba45-2a66-4d12-ada7-d0d4ec66cbb2" providerId="ADAL" clId="{F586CAFB-37C2-49E0-BF5B-434DF33FB5EC}" dt="2021-09-24T14:34:02.924" v="20" actId="6549"/>
          <ac:spMkLst>
            <pc:docMk/>
            <pc:sldMk cId="2208787036" sldId="875"/>
            <ac:spMk id="21507" creationId="{00000000-0000-0000-0000-000000000000}"/>
          </ac:spMkLst>
        </pc:spChg>
        <pc:spChg chg="mod">
          <ac:chgData name="Claudio Da Silva" userId="1934ba45-2a66-4d12-ada7-d0d4ec66cbb2" providerId="ADAL" clId="{F586CAFB-37C2-49E0-BF5B-434DF33FB5EC}" dt="2021-09-24T14:54:02.054" v="333" actId="20577"/>
          <ac:spMkLst>
            <pc:docMk/>
            <pc:sldMk cId="2208787036" sldId="875"/>
            <ac:spMk id="21508" creationId="{00000000-0000-0000-0000-00000000000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4441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76402570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51019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2372786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7864745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lgn="just"/>
            <a:endParaRPr lang="en-US" altLang="zh-CN" dirty="0"/>
          </a:p>
          <a:p>
            <a:endParaRPr lang="en-US" altLang="en-US" dirty="0"/>
          </a:p>
        </p:txBody>
      </p:sp>
    </p:spTree>
    <p:extLst>
      <p:ext uri="{BB962C8B-B14F-4D97-AF65-F5344CB8AC3E}">
        <p14:creationId xmlns:p14="http://schemas.microsoft.com/office/powerpoint/2010/main" val="5402345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9436407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64502947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4605336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371818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4452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80711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ln/>
        </p:spPr>
        <p:txBody>
          <a:bodyPr/>
          <a:lstStyle>
            <a:lvl1pPr>
              <a:defRPr/>
            </a:lvl1pPr>
          </a:lstStyle>
          <a:p>
            <a:pPr>
              <a:defRPr/>
            </a:pPr>
            <a:r>
              <a:rPr lang="en-US"/>
              <a:t>Tony Xiao Han (Huawei)</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altLang="en-US"/>
              <a:t>Slide </a:t>
            </a:r>
            <a:fld id="{B1F1DA77-CFCE-4DC0-B4B1-291C6A6AE146}" type="slidenum">
              <a:rPr lang="en-US" altLang="en-US"/>
              <a:pPr>
                <a:defRPr/>
              </a:pPr>
              <a:t>‹#›</a:t>
            </a:fld>
            <a:endParaRPr lang="en-US" altLang="en-US"/>
          </a:p>
        </p:txBody>
      </p:sp>
    </p:spTree>
    <p:extLst>
      <p:ext uri="{BB962C8B-B14F-4D97-AF65-F5344CB8AC3E}">
        <p14:creationId xmlns:p14="http://schemas.microsoft.com/office/powerpoint/2010/main" val="261443241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r>
              <a:rPr lang="en-US"/>
              <a:t>Tony Xiao Han (Huawei)</a:t>
            </a:r>
          </a:p>
        </p:txBody>
      </p:sp>
      <p:sp>
        <p:nvSpPr>
          <p:cNvPr id="3" name="Rectangle 6"/>
          <p:cNvSpPr>
            <a:spLocks noGrp="1" noChangeArrowheads="1"/>
          </p:cNvSpPr>
          <p:nvPr>
            <p:ph type="sldNum" sz="quarter" idx="11"/>
          </p:nvPr>
        </p:nvSpPr>
        <p:spPr>
          <a:ln/>
        </p:spPr>
        <p:txBody>
          <a:bodyPr/>
          <a:lstStyle>
            <a:lvl1pPr>
              <a:defRPr/>
            </a:lvl1pPr>
          </a:lstStyle>
          <a:p>
            <a:pPr>
              <a:defRPr/>
            </a:pPr>
            <a:r>
              <a:rPr lang="en-US" altLang="en-US"/>
              <a:t>Slide </a:t>
            </a:r>
            <a:fld id="{6835F41C-DEDC-4438-917D-1D94D2D033D6}" type="slidenum">
              <a:rPr lang="en-US" altLang="en-US"/>
              <a:pPr>
                <a:defRPr/>
              </a:pPr>
              <a:t>‹#›</a:t>
            </a:fld>
            <a:endParaRPr lang="en-US" altLang="en-US"/>
          </a:p>
        </p:txBody>
      </p:sp>
    </p:spTree>
    <p:extLst>
      <p:ext uri="{BB962C8B-B14F-4D97-AF65-F5344CB8AC3E}">
        <p14:creationId xmlns:p14="http://schemas.microsoft.com/office/powerpoint/2010/main" val="41650942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9" name="Rectangle 5"/>
          <p:cNvSpPr>
            <a:spLocks noGrp="1" noChangeArrowheads="1"/>
          </p:cNvSpPr>
          <p:nvPr>
            <p:ph type="ftr" sz="quarter" idx="3"/>
          </p:nvPr>
        </p:nvSpPr>
        <p:spPr bwMode="auto">
          <a:xfrm>
            <a:off x="5791200" y="6475413"/>
            <a:ext cx="2752725"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a:t>Tony Xiao Han (Huawei)</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ltLang="en-US"/>
              <a:t>Slide </a:t>
            </a:r>
            <a:fld id="{5DFA9695-C1BB-41B2-BF85-AF49C303836D}" type="slidenum">
              <a:rPr lang="en-US" altLang="en-US"/>
              <a:pPr>
                <a:defRPr/>
              </a:pPr>
              <a:t>‹#›</a:t>
            </a:fld>
            <a:endParaRPr lang="en-US" altLang="en-US"/>
          </a:p>
        </p:txBody>
      </p:sp>
      <p:sp>
        <p:nvSpPr>
          <p:cNvPr id="1031" name="Rectangle 7"/>
          <p:cNvSpPr>
            <a:spLocks noChangeArrowheads="1"/>
          </p:cNvSpPr>
          <p:nvPr/>
        </p:nvSpPr>
        <p:spPr bwMode="auto">
          <a:xfrm>
            <a:off x="4989919" y="304026"/>
            <a:ext cx="339843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a:t>doc.: IEEE </a:t>
            </a:r>
            <a:r>
              <a:rPr lang="en-US" altLang="en-US" sz="1800" b="1" dirty="0" smtClean="0"/>
              <a:t>802.11-21/1883r3</a:t>
            </a:r>
            <a:endParaRPr lang="en-US" altLang="en-US" sz="1800" b="1" dirty="0"/>
          </a:p>
        </p:txBody>
      </p:sp>
      <p:sp>
        <p:nvSpPr>
          <p:cNvPr id="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033" name="Rectangle 9"/>
          <p:cNvSpPr>
            <a:spLocks noChangeArrowheads="1"/>
          </p:cNvSpPr>
          <p:nvPr/>
        </p:nvSpPr>
        <p:spPr bwMode="auto">
          <a:xfrm>
            <a:off x="685800" y="6475413"/>
            <a:ext cx="102393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dirty="0"/>
              <a:t>Meeting Agenda</a:t>
            </a:r>
          </a:p>
        </p:txBody>
      </p:sp>
      <p:sp>
        <p:nvSpPr>
          <p:cNvPr id="3"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1" name="Rectangle 7"/>
          <p:cNvSpPr>
            <a:spLocks noChangeArrowheads="1"/>
          </p:cNvSpPr>
          <p:nvPr userDrawn="1"/>
        </p:nvSpPr>
        <p:spPr bwMode="auto">
          <a:xfrm>
            <a:off x="685800" y="318314"/>
            <a:ext cx="154112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smtClean="0"/>
              <a:t>November </a:t>
            </a:r>
            <a:r>
              <a:rPr lang="en-US" altLang="en-US" sz="1800" b="1" dirty="0" smtClean="0"/>
              <a:t>2021</a:t>
            </a:r>
            <a:endParaRPr lang="en-US" altLang="en-US" sz="1800" b="1"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
        <p:nvSpPr>
          <p:cNvPr id="4099"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B1A8072B-F843-426D-AC66-CF03E3771DB0}" type="slidenum">
              <a:rPr lang="en-US" altLang="en-US" sz="1200" b="0" smtClean="0"/>
              <a:pPr>
                <a:spcBef>
                  <a:spcPct val="0"/>
                </a:spcBef>
                <a:buFontTx/>
                <a:buNone/>
              </a:pPr>
              <a:t>1</a:t>
            </a:fld>
            <a:endParaRPr lang="en-US" altLang="en-US" sz="1200" b="0"/>
          </a:p>
        </p:txBody>
      </p:sp>
      <p:sp>
        <p:nvSpPr>
          <p:cNvPr id="4100" name="Rectangle 2"/>
          <p:cNvSpPr>
            <a:spLocks noGrp="1" noChangeArrowheads="1"/>
          </p:cNvSpPr>
          <p:nvPr>
            <p:ph type="title"/>
          </p:nvPr>
        </p:nvSpPr>
        <p:spPr>
          <a:xfrm>
            <a:off x="381000" y="914400"/>
            <a:ext cx="8686800" cy="1066800"/>
          </a:xfrm>
        </p:spPr>
        <p:txBody>
          <a:bodyPr/>
          <a:lstStyle/>
          <a:p>
            <a:r>
              <a:rPr lang="en-US" altLang="en-US" dirty="0"/>
              <a:t>Task Group </a:t>
            </a:r>
            <a:r>
              <a:rPr lang="en-US" altLang="zh-CN" dirty="0"/>
              <a:t>bf</a:t>
            </a:r>
            <a:r>
              <a:rPr lang="en-US" altLang="en-US" dirty="0"/>
              <a:t/>
            </a:r>
            <a:br>
              <a:rPr lang="en-US" altLang="en-US" dirty="0"/>
            </a:br>
            <a:r>
              <a:rPr lang="en-US" altLang="en-US" dirty="0"/>
              <a:t>Meeting agenda, </a:t>
            </a:r>
            <a:r>
              <a:rPr lang="en-US" altLang="en-US" dirty="0" smtClean="0">
                <a:solidFill>
                  <a:srgbClr val="0000FF"/>
                </a:solidFill>
              </a:rPr>
              <a:t>November-December</a:t>
            </a:r>
            <a:r>
              <a:rPr lang="en-US" altLang="en-US" dirty="0" smtClean="0"/>
              <a:t> 2021</a:t>
            </a:r>
            <a:endParaRPr lang="en-US" altLang="en-US" dirty="0"/>
          </a:p>
        </p:txBody>
      </p:sp>
      <p:sp>
        <p:nvSpPr>
          <p:cNvPr id="4101" name="Rectangle 6"/>
          <p:cNvSpPr>
            <a:spLocks noGrp="1" noChangeArrowheads="1"/>
          </p:cNvSpPr>
          <p:nvPr>
            <p:ph type="body" idx="1"/>
          </p:nvPr>
        </p:nvSpPr>
        <p:spPr>
          <a:xfrm>
            <a:off x="685800" y="2590800"/>
            <a:ext cx="7772400" cy="381000"/>
          </a:xfrm>
        </p:spPr>
        <p:txBody>
          <a:bodyPr/>
          <a:lstStyle/>
          <a:p>
            <a:pPr algn="ctr">
              <a:buFontTx/>
              <a:buNone/>
            </a:pPr>
            <a:r>
              <a:rPr lang="en-US" altLang="en-US" sz="2000" dirty="0"/>
              <a:t>Date:</a:t>
            </a:r>
            <a:r>
              <a:rPr lang="en-US" altLang="en-US" sz="2000" b="0" dirty="0"/>
              <a:t> </a:t>
            </a:r>
            <a:r>
              <a:rPr lang="en-US" altLang="en-US" sz="2000" b="0" dirty="0" smtClean="0"/>
              <a:t>2021-11-16</a:t>
            </a:r>
            <a:endParaRPr lang="en-US" altLang="en-US" sz="2000" b="0" dirty="0"/>
          </a:p>
        </p:txBody>
      </p:sp>
      <p:sp>
        <p:nvSpPr>
          <p:cNvPr id="4102" name="Rectangle 12"/>
          <p:cNvSpPr>
            <a:spLocks noChangeArrowheads="1"/>
          </p:cNvSpPr>
          <p:nvPr/>
        </p:nvSpPr>
        <p:spPr bwMode="auto">
          <a:xfrm>
            <a:off x="685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nvGraphicFramePr>
        <p:xfrm>
          <a:off x="838200" y="3671888"/>
          <a:ext cx="7620000" cy="823913"/>
        </p:xfrm>
        <a:graphic>
          <a:graphicData uri="http://schemas.openxmlformats.org/drawingml/2006/table">
            <a:tbl>
              <a:tblPr firstRow="1" bandRow="1">
                <a:tableStyleId>{F5AB1C69-6EDB-4FF4-983F-18BD219EF322}</a:tableStyleId>
              </a:tblPr>
              <a:tblGrid>
                <a:gridCol w="1524000">
                  <a:extLst>
                    <a:ext uri="{9D8B030D-6E8A-4147-A177-3AD203B41FA5}">
                      <a16:colId xmlns:a16="http://schemas.microsoft.com/office/drawing/2014/main" xmlns="" val="20000"/>
                    </a:ext>
                  </a:extLst>
                </a:gridCol>
                <a:gridCol w="1203158">
                  <a:extLst>
                    <a:ext uri="{9D8B030D-6E8A-4147-A177-3AD203B41FA5}">
                      <a16:colId xmlns:a16="http://schemas.microsoft.com/office/drawing/2014/main" xmlns="" val="20001"/>
                    </a:ext>
                  </a:extLst>
                </a:gridCol>
                <a:gridCol w="2165684">
                  <a:extLst>
                    <a:ext uri="{9D8B030D-6E8A-4147-A177-3AD203B41FA5}">
                      <a16:colId xmlns:a16="http://schemas.microsoft.com/office/drawing/2014/main" xmlns="" val="20002"/>
                    </a:ext>
                  </a:extLst>
                </a:gridCol>
                <a:gridCol w="802105">
                  <a:extLst>
                    <a:ext uri="{9D8B030D-6E8A-4147-A177-3AD203B41FA5}">
                      <a16:colId xmlns:a16="http://schemas.microsoft.com/office/drawing/2014/main" xmlns="" val="20003"/>
                    </a:ext>
                  </a:extLst>
                </a:gridCol>
                <a:gridCol w="1925053">
                  <a:extLst>
                    <a:ext uri="{9D8B030D-6E8A-4147-A177-3AD203B41FA5}">
                      <a16:colId xmlns:a16="http://schemas.microsoft.com/office/drawing/2014/main" xmlns="" val="20004"/>
                    </a:ext>
                  </a:extLst>
                </a:gridCol>
              </a:tblGrid>
              <a:tr h="275273">
                <a:tc>
                  <a:txBody>
                    <a:bodyPr/>
                    <a:lstStyle/>
                    <a:p>
                      <a:pPr algn="ctr"/>
                      <a:r>
                        <a:rPr lang="en-US" sz="1100" dirty="0">
                          <a:solidFill>
                            <a:schemeClr val="tx1"/>
                          </a:solidFill>
                        </a:rPr>
                        <a:t>Name</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a:solidFill>
                            <a:schemeClr val="tx1"/>
                          </a:solidFill>
                        </a:rPr>
                        <a:t>Affiliation</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a:solidFill>
                            <a:schemeClr val="tx1"/>
                          </a:solidFill>
                        </a:rPr>
                        <a:t>Address</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a:solidFill>
                            <a:schemeClr val="tx1"/>
                          </a:solidFill>
                        </a:rPr>
                        <a:t>Phone</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a:solidFill>
                            <a:schemeClr val="tx1"/>
                          </a:solidFill>
                        </a:rPr>
                        <a:t>Email</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0"/>
                  </a:ext>
                </a:extLst>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a:solidFill>
                            <a:srgbClr val="000000"/>
                          </a:solidFill>
                          <a:latin typeface="+mn-lt"/>
                          <a:ea typeface="Times New Roman"/>
                          <a:cs typeface="Arial"/>
                        </a:rPr>
                        <a:t>Tony Xiao Han</a:t>
                      </a:r>
                      <a:endParaRPr lang="en-US" sz="12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b="0" dirty="0">
                          <a:solidFill>
                            <a:srgbClr val="000000"/>
                          </a:solidFill>
                          <a:latin typeface="+mn-lt"/>
                          <a:ea typeface="Times New Roman"/>
                          <a:cs typeface="Arial"/>
                        </a:rPr>
                        <a:t>Huawei Technologies Co., Ltd.</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b="0" dirty="0">
                          <a:solidFill>
                            <a:srgbClr val="000000"/>
                          </a:solidFill>
                          <a:latin typeface="+mn-lt"/>
                          <a:ea typeface="Times New Roman"/>
                          <a:cs typeface="Arial"/>
                        </a:rPr>
                        <a:t>F3, Huawei Base, Shenzhen, China</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1"/>
                  </a:ext>
                </a:extLst>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393B81-2A37-4AC6-B37C-A7C340EF8F51}" type="slidenum">
              <a:rPr lang="en-GB" altLang="en-US" sz="1200" b="0" smtClean="0"/>
              <a:pPr>
                <a:spcBef>
                  <a:spcPct val="0"/>
                </a:spcBef>
                <a:buFontTx/>
                <a:buNone/>
              </a:pPr>
              <a:t>10</a:t>
            </a:fld>
            <a:endParaRPr lang="en-GB" altLang="en-US" sz="1200" b="0"/>
          </a:p>
        </p:txBody>
      </p:sp>
      <p:sp>
        <p:nvSpPr>
          <p:cNvPr id="14339" name="Rectangle 2"/>
          <p:cNvSpPr>
            <a:spLocks noGrp="1" noChangeArrowheads="1"/>
          </p:cNvSpPr>
          <p:nvPr>
            <p:ph type="body" idx="1"/>
          </p:nvPr>
        </p:nvSpPr>
        <p:spPr>
          <a:xfrm>
            <a:off x="685800" y="1676400"/>
            <a:ext cx="7848600" cy="4648200"/>
          </a:xfrm>
        </p:spPr>
        <p:txBody>
          <a:bodyPr/>
          <a:lstStyle/>
          <a:p>
            <a:pPr algn="just">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sz="1800"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sz="1800"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sz="1800"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1867" dirty="0"/>
          </a:p>
        </p:txBody>
      </p:sp>
      <p:sp>
        <p:nvSpPr>
          <p:cNvPr id="14340"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
        <p:nvSpPr>
          <p:cNvPr id="14341"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t>IEEE SA Copyright Policy</a:t>
            </a:r>
            <a:endParaRPr lang="en-US" altLang="en-US" sz="2800" dirty="0">
              <a:solidFill>
                <a:schemeClr val="tx2"/>
              </a:solidFill>
            </a:endParaRPr>
          </a:p>
        </p:txBody>
      </p:sp>
      <p:sp>
        <p:nvSpPr>
          <p:cNvPr id="14342" name="Text Box 5"/>
          <p:cNvSpPr txBox="1">
            <a:spLocks noChangeArrowheads="1"/>
          </p:cNvSpPr>
          <p:nvPr/>
        </p:nvSpPr>
        <p:spPr bwMode="auto">
          <a:xfrm>
            <a:off x="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#5</a:t>
            </a:r>
            <a:endParaRPr lang="en-US" altLang="en-US" b="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393B81-2A37-4AC6-B37C-A7C340EF8F51}" type="slidenum">
              <a:rPr lang="en-GB" altLang="en-US" sz="1200" b="0" smtClean="0"/>
              <a:pPr>
                <a:spcBef>
                  <a:spcPct val="0"/>
                </a:spcBef>
                <a:buFontTx/>
                <a:buNone/>
              </a:pPr>
              <a:t>11</a:t>
            </a:fld>
            <a:endParaRPr lang="en-GB" altLang="en-US" sz="1200" b="0"/>
          </a:p>
        </p:txBody>
      </p:sp>
      <p:sp>
        <p:nvSpPr>
          <p:cNvPr id="14339" name="Rectangle 2"/>
          <p:cNvSpPr>
            <a:spLocks noGrp="1" noChangeArrowheads="1"/>
          </p:cNvSpPr>
          <p:nvPr>
            <p:ph type="body" idx="1"/>
          </p:nvPr>
        </p:nvSpPr>
        <p:spPr>
          <a:xfrm>
            <a:off x="685800" y="1676400"/>
            <a:ext cx="7924800" cy="4648200"/>
          </a:xfrm>
        </p:spPr>
        <p:txBody>
          <a:bodyPr/>
          <a:lstStyle/>
          <a:p>
            <a:pPr marL="355600" lvl="2" indent="-285750">
              <a:buSzPct val="150000"/>
              <a:buFont typeface="Arial" panose="020B0604020202020204" pitchFamily="34" charset="0"/>
              <a:buChar char="•"/>
            </a:pPr>
            <a:r>
              <a:rPr lang="en-US" altLang="zh-CN" sz="1600"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dirty="0"/>
              <a:t>IEEE SA Copyright Policy, see </a:t>
            </a:r>
            <a:br>
              <a:rPr lang="en-US" altLang="zh-CN" dirty="0"/>
            </a:br>
            <a:r>
              <a:rPr lang="en-US" altLang="zh-CN" dirty="0"/>
              <a:t>	Clause 7 of the IEEE SA Standards Board Bylaws</a:t>
            </a:r>
            <a:br>
              <a:rPr lang="en-US" altLang="zh-CN" dirty="0"/>
            </a:br>
            <a:r>
              <a:rPr lang="en-US" altLang="zh-CN" dirty="0"/>
              <a:t> 	</a:t>
            </a:r>
            <a:r>
              <a:rPr lang="en-US" altLang="zh-CN" sz="1400" dirty="0">
                <a:hlinkClick r:id="rId3"/>
              </a:rPr>
              <a:t>https://standards.ieee.org/about/policies/bylaws/sect6-7.html#7</a:t>
            </a:r>
            <a:r>
              <a:rPr lang="en-US" altLang="zh-CN" sz="1400" dirty="0"/>
              <a:t/>
            </a:r>
            <a:br>
              <a:rPr lang="en-US" altLang="zh-CN" sz="1400" dirty="0"/>
            </a:br>
            <a:r>
              <a:rPr lang="en-US" altLang="zh-CN" dirty="0"/>
              <a:t>	Clause 6.1 of the IEEE SA Standards Board Operations Manual</a:t>
            </a:r>
            <a:br>
              <a:rPr lang="en-US" altLang="zh-CN" dirty="0"/>
            </a:br>
            <a:r>
              <a:rPr lang="en-US" altLang="zh-CN" dirty="0"/>
              <a:t>	</a:t>
            </a:r>
            <a:r>
              <a:rPr lang="en-US" altLang="zh-CN" sz="1400" dirty="0">
                <a:hlinkClick r:id="rId4"/>
              </a:rPr>
              <a:t>https://standards.ieee.org/about/policies/opman/sect6.html</a:t>
            </a:r>
            <a:endParaRPr lang="en-US" altLang="zh-CN" sz="1400" dirty="0"/>
          </a:p>
          <a:p>
            <a:pPr marL="355600" lvl="2" indent="-285750">
              <a:buSzPct val="150000"/>
              <a:buFont typeface="Arial" panose="020B0604020202020204" pitchFamily="34" charset="0"/>
              <a:buChar char="•"/>
            </a:pPr>
            <a:r>
              <a:rPr lang="en-US" altLang="zh-CN" sz="1600" dirty="0"/>
              <a:t>IEEE SA Copyright Permission</a:t>
            </a:r>
          </a:p>
          <a:p>
            <a:pPr marL="355600" lvl="3" indent="-285750">
              <a:buSzPct val="150000"/>
              <a:buFont typeface="Arial" panose="020B0604020202020204" pitchFamily="34" charset="0"/>
              <a:buChar char="•"/>
            </a:pPr>
            <a:r>
              <a:rPr lang="en-US" altLang="zh-CN" sz="1400" dirty="0">
                <a:hlinkClick r:id="rId5"/>
              </a:rPr>
              <a:t>https://standards.ieee.org/content/dam/ieee-standards/standards/web/documents/other/permissionltrs.zip</a:t>
            </a:r>
            <a:endParaRPr lang="en-US" altLang="zh-CN" sz="1400" dirty="0"/>
          </a:p>
          <a:p>
            <a:pPr marL="355600" lvl="2" indent="-285750">
              <a:buSzPct val="150000"/>
              <a:buFont typeface="Arial" panose="020B0604020202020204" pitchFamily="34" charset="0"/>
              <a:buChar char="•"/>
            </a:pPr>
            <a:r>
              <a:rPr lang="en-US" altLang="zh-CN" sz="1600" dirty="0"/>
              <a:t>IEEE SA Copyright FAQs</a:t>
            </a:r>
          </a:p>
          <a:p>
            <a:pPr marL="355600" lvl="3" indent="-285750">
              <a:buSzPct val="150000"/>
              <a:buFont typeface="Arial" panose="020B0604020202020204" pitchFamily="34" charset="0"/>
              <a:buChar char="•"/>
            </a:pPr>
            <a:r>
              <a:rPr lang="en-US" altLang="zh-CN" sz="1400" dirty="0">
                <a:hlinkClick r:id="rId6"/>
              </a:rPr>
              <a:t>http://standards.ieee.org/faqs/copyrights.html/</a:t>
            </a:r>
            <a:endParaRPr lang="en-US" altLang="zh-CN" sz="1400" dirty="0"/>
          </a:p>
          <a:p>
            <a:pPr marL="355600" lvl="2" indent="-285750">
              <a:buSzPct val="150000"/>
              <a:buFont typeface="Arial" panose="020B0604020202020204" pitchFamily="34" charset="0"/>
              <a:buChar char="•"/>
            </a:pPr>
            <a:r>
              <a:rPr lang="en-US" altLang="zh-CN" sz="1600" dirty="0"/>
              <a:t>IEEE SA Best Practices for IEEE Standards Development </a:t>
            </a:r>
          </a:p>
          <a:p>
            <a:pPr marL="355600" lvl="3" indent="-285750">
              <a:buSzPct val="150000"/>
              <a:buFont typeface="Arial" panose="020B0604020202020204" pitchFamily="34" charset="0"/>
              <a:buChar char="•"/>
            </a:pPr>
            <a:r>
              <a:rPr lang="en-US" altLang="zh-CN" sz="1400" dirty="0">
                <a:hlinkClick r:id="rId7"/>
              </a:rPr>
              <a:t>http://standards.ieee.org/develop/policies/best_practices_for_ieee_standards_development_051215.pdf</a:t>
            </a:r>
            <a:endParaRPr lang="en-US" altLang="zh-CN" sz="1400" dirty="0"/>
          </a:p>
          <a:p>
            <a:pPr marL="355600" lvl="2" indent="-285750">
              <a:buSzPct val="150000"/>
              <a:buFont typeface="Arial" panose="020B0604020202020204" pitchFamily="34" charset="0"/>
              <a:buChar char="•"/>
            </a:pPr>
            <a:r>
              <a:rPr lang="en-US" altLang="zh-CN" sz="1600" dirty="0"/>
              <a:t>Distribution of Draft Standards (see 6.1.3 of the SASB Operations Manual)</a:t>
            </a:r>
          </a:p>
          <a:p>
            <a:pPr marL="355600" lvl="3" indent="-285750">
              <a:buSzPct val="150000"/>
              <a:buFont typeface="Arial" panose="020B0604020202020204" pitchFamily="34" charset="0"/>
              <a:buChar char="•"/>
            </a:pPr>
            <a:r>
              <a:rPr lang="en-US" altLang="zh-CN" sz="1400" dirty="0">
                <a:hlinkClick r:id="rId4"/>
              </a:rPr>
              <a:t>https://standards.ieee.org/about/policies/opman/sect6.html</a:t>
            </a:r>
            <a:endParaRPr lang="en-US" altLang="zh-CN" sz="1400" dirty="0"/>
          </a:p>
          <a:p>
            <a:pPr marL="355600" lvl="2" indent="-285750">
              <a:buSzPct val="150000"/>
              <a:buFont typeface="Arial" panose="020B0604020202020204" pitchFamily="34" charset="0"/>
              <a:buChar char="•"/>
            </a:pPr>
            <a:endParaRPr lang="en-US" altLang="en-US" sz="1400" dirty="0"/>
          </a:p>
        </p:txBody>
      </p:sp>
      <p:sp>
        <p:nvSpPr>
          <p:cNvPr id="14340"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
        <p:nvSpPr>
          <p:cNvPr id="14341"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t>IEEE SA Copyright Policy</a:t>
            </a:r>
            <a:endParaRPr lang="en-US" altLang="en-US" sz="2800" dirty="0">
              <a:solidFill>
                <a:schemeClr val="tx2"/>
              </a:solidFill>
            </a:endParaRPr>
          </a:p>
        </p:txBody>
      </p:sp>
      <p:sp>
        <p:nvSpPr>
          <p:cNvPr id="14342" name="Text Box 5"/>
          <p:cNvSpPr txBox="1">
            <a:spLocks noChangeArrowheads="1"/>
          </p:cNvSpPr>
          <p:nvPr/>
        </p:nvSpPr>
        <p:spPr bwMode="auto">
          <a:xfrm>
            <a:off x="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393B81-2A37-4AC6-B37C-A7C340EF8F51}" type="slidenum">
              <a:rPr lang="en-GB" altLang="en-US" sz="1200" b="0" smtClean="0"/>
              <a:pPr>
                <a:spcBef>
                  <a:spcPct val="0"/>
                </a:spcBef>
                <a:buFontTx/>
                <a:buNone/>
              </a:pPr>
              <a:t>12</a:t>
            </a:fld>
            <a:endParaRPr lang="en-GB" altLang="en-US" sz="1200" b="0"/>
          </a:p>
        </p:txBody>
      </p:sp>
      <p:sp>
        <p:nvSpPr>
          <p:cNvPr id="14339" name="Rectangle 2"/>
          <p:cNvSpPr>
            <a:spLocks noGrp="1" noChangeArrowheads="1"/>
          </p:cNvSpPr>
          <p:nvPr>
            <p:ph type="body" idx="1"/>
          </p:nvPr>
        </p:nvSpPr>
        <p:spPr>
          <a:xfrm>
            <a:off x="685800" y="1676400"/>
            <a:ext cx="7848600" cy="4648200"/>
          </a:xfrm>
        </p:spPr>
        <p:txBody>
          <a:bodyPr/>
          <a:lstStyle/>
          <a:p>
            <a:pPr algn="just">
              <a:spcAft>
                <a:spcPts val="600"/>
              </a:spcAft>
            </a:pPr>
            <a:r>
              <a:rPr lang="en-US" altLang="en-US" sz="1800" b="0"/>
              <a:t>All participants in IEEE-SA activities are expected to adhere to the core principles underlying the:</a:t>
            </a:r>
          </a:p>
          <a:p>
            <a:pPr lvl="1">
              <a:buFont typeface="Times New Roman" panose="02020603050405020304" pitchFamily="18" charset="0"/>
              <a:buChar char="−"/>
            </a:pPr>
            <a:r>
              <a:rPr lang="en-US" altLang="en-US" sz="1400">
                <a:hlinkClick r:id="rId3"/>
              </a:rPr>
              <a:t>IEEE Code of Ethics</a:t>
            </a:r>
            <a:endParaRPr lang="en-US" altLang="en-US" sz="1400"/>
          </a:p>
          <a:p>
            <a:pPr lvl="1">
              <a:buFont typeface="Times New Roman" panose="02020603050405020304" pitchFamily="18" charset="0"/>
              <a:buChar char="−"/>
            </a:pPr>
            <a:r>
              <a:rPr lang="en-US" altLang="en-US" sz="1400">
                <a:hlinkClick r:id="rId4"/>
              </a:rPr>
              <a:t>IEEE Code of Conduct</a:t>
            </a:r>
            <a:endParaRPr lang="en-US" altLang="en-US" sz="1400"/>
          </a:p>
          <a:p>
            <a:pPr algn="just">
              <a:spcAft>
                <a:spcPts val="600"/>
              </a:spcAft>
            </a:pPr>
            <a:r>
              <a:rPr lang="en-US" altLang="en-US" sz="1800" b="0"/>
              <a:t>The core principles of the IEEE Codes of Ethics &amp; Conduct are to:</a:t>
            </a:r>
          </a:p>
          <a:p>
            <a:pPr lvl="1" algn="just">
              <a:spcAft>
                <a:spcPts val="600"/>
              </a:spcAft>
            </a:pPr>
            <a:r>
              <a:rPr lang="en-US" altLang="en-US" sz="1400"/>
              <a:t>Uphold the highest standards of integrity, responsible behavior, and ethical and professional conduct</a:t>
            </a:r>
          </a:p>
          <a:p>
            <a:pPr lvl="1" algn="just">
              <a:spcAft>
                <a:spcPts val="600"/>
              </a:spcAft>
            </a:pPr>
            <a:r>
              <a:rPr lang="en-US" altLang="en-US" sz="1400"/>
              <a:t>Treat people fairly and with respect, to not engage in harassment, discrimination, or retaliation, and to protect people's privacy.</a:t>
            </a:r>
          </a:p>
          <a:p>
            <a:pPr lvl="1" algn="just">
              <a:spcAft>
                <a:spcPts val="600"/>
              </a:spcAft>
            </a:pPr>
            <a:r>
              <a:rPr lang="en-US" altLang="en-US" sz="1400"/>
              <a:t>Avoid injuring others, their property, reputation, or employment by false or malicious action</a:t>
            </a:r>
          </a:p>
          <a:p>
            <a:pPr algn="just">
              <a:spcAft>
                <a:spcPts val="600"/>
              </a:spcAft>
            </a:pPr>
            <a:r>
              <a:rPr lang="en-US" altLang="en-US" sz="1800" b="0"/>
              <a:t>The most recent versions of these Codes are available at</a:t>
            </a:r>
          </a:p>
          <a:p>
            <a:pPr lvl="1" algn="just">
              <a:spcAft>
                <a:spcPts val="600"/>
              </a:spcAft>
            </a:pPr>
            <a:r>
              <a:rPr lang="en-US" altLang="en-US" sz="1400">
                <a:hlinkClick r:id="rId5"/>
              </a:rPr>
              <a:t>http://www.ieee.org/about/corporate/governance</a:t>
            </a:r>
            <a:endParaRPr lang="en-US" altLang="en-US" sz="1400"/>
          </a:p>
          <a:p>
            <a:pPr>
              <a:spcAft>
                <a:spcPts val="600"/>
              </a:spcAft>
            </a:pPr>
            <a:endParaRPr lang="en-US" altLang="en-US" sz="2800"/>
          </a:p>
        </p:txBody>
      </p:sp>
      <p:sp>
        <p:nvSpPr>
          <p:cNvPr id="14340"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
        <p:nvSpPr>
          <p:cNvPr id="14341"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a:solidFill>
                  <a:schemeClr val="tx2"/>
                </a:solidFill>
              </a:rPr>
              <a:t>Participant behavior in IEEE-SA activities is guided by the IEEE Codes of Ethics &amp; Conduct</a:t>
            </a:r>
          </a:p>
        </p:txBody>
      </p:sp>
      <p:sp>
        <p:nvSpPr>
          <p:cNvPr id="14342" name="Text Box 5"/>
          <p:cNvSpPr txBox="1">
            <a:spLocks noChangeArrowheads="1"/>
          </p:cNvSpPr>
          <p:nvPr/>
        </p:nvSpPr>
        <p:spPr bwMode="auto">
          <a:xfrm>
            <a:off x="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852B5388-3BBF-490A-8288-2D06EFF5B0E2}" type="slidenum">
              <a:rPr lang="en-GB" altLang="en-US" sz="1200" b="0" smtClean="0"/>
              <a:pPr>
                <a:spcBef>
                  <a:spcPct val="0"/>
                </a:spcBef>
                <a:buFontTx/>
                <a:buNone/>
              </a:pPr>
              <a:t>13</a:t>
            </a:fld>
            <a:endParaRPr lang="en-GB" altLang="en-US" sz="1200" b="0"/>
          </a:p>
        </p:txBody>
      </p:sp>
      <p:sp>
        <p:nvSpPr>
          <p:cNvPr id="15363" name="Rectangle 2"/>
          <p:cNvSpPr>
            <a:spLocks noGrp="1" noChangeArrowheads="1"/>
          </p:cNvSpPr>
          <p:nvPr>
            <p:ph type="body" idx="1"/>
          </p:nvPr>
        </p:nvSpPr>
        <p:spPr>
          <a:xfrm>
            <a:off x="685800" y="1676400"/>
            <a:ext cx="7848600" cy="4648200"/>
          </a:xfrm>
        </p:spPr>
        <p:txBody>
          <a:bodyPr/>
          <a:lstStyle/>
          <a:p>
            <a:pPr algn="just"/>
            <a:r>
              <a:rPr lang="en-US" altLang="en-US" sz="1800"/>
              <a:t>The </a:t>
            </a:r>
            <a:r>
              <a:rPr lang="en-US" altLang="en-US" sz="1800">
                <a:hlinkClick r:id="rId3"/>
              </a:rPr>
              <a:t>IEEE-SA Standards Board Bylaws </a:t>
            </a:r>
            <a:r>
              <a:rPr lang="en-US" altLang="en-US" sz="1800"/>
              <a:t>require that “participants in the IEEE standards development individual process shall act based on their qualifications and experience”</a:t>
            </a:r>
          </a:p>
          <a:p>
            <a:pPr algn="just"/>
            <a:r>
              <a:rPr lang="en-US" altLang="en-US" sz="1800"/>
              <a:t>This means participants:</a:t>
            </a:r>
          </a:p>
          <a:p>
            <a:pPr lvl="1" algn="just">
              <a:buFont typeface="Times New Roman" panose="02020603050405020304" pitchFamily="18" charset="0"/>
              <a:buChar char="−"/>
            </a:pPr>
            <a:r>
              <a:rPr lang="en-US" altLang="en-US" sz="1800" b="1">
                <a:solidFill>
                  <a:srgbClr val="00B050"/>
                </a:solidFill>
              </a:rPr>
              <a:t>Shall act &amp; vote </a:t>
            </a:r>
            <a:r>
              <a:rPr lang="en-US" altLang="en-US" sz="180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a:solidFill>
                  <a:srgbClr val="FF0000"/>
                </a:solidFill>
              </a:rPr>
              <a:t>Shall not act or vote </a:t>
            </a:r>
            <a:r>
              <a:rPr lang="en-US" altLang="en-US" sz="180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a:solidFill>
                  <a:srgbClr val="FF0000"/>
                </a:solidFill>
              </a:rPr>
              <a:t>Shall not direct </a:t>
            </a:r>
            <a:r>
              <a:rPr lang="en-US" altLang="en-US" sz="1800"/>
              <a:t>the actions or votes of other participants or retaliate against other participants for fulfilling their responsibility to act &amp; vote based on their personal &amp; independently developed opinions</a:t>
            </a:r>
          </a:p>
          <a:p>
            <a:pPr algn="just"/>
            <a:r>
              <a:rPr lang="en-US" altLang="en-US" sz="1800"/>
              <a:t>By participating in standards activities using the “</a:t>
            </a:r>
            <a:r>
              <a:rPr lang="en-US" altLang="en-US" sz="1800" i="1"/>
              <a:t>individual process</a:t>
            </a:r>
            <a:r>
              <a:rPr lang="en-US" altLang="en-US" sz="1800"/>
              <a:t>”, you are deemed to accept these requirements; if you are unable to satisfy these requirements then you shall immediately cease any participation</a:t>
            </a:r>
          </a:p>
        </p:txBody>
      </p:sp>
      <p:sp>
        <p:nvSpPr>
          <p:cNvPr id="15364"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
        <p:nvSpPr>
          <p:cNvPr id="1536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a:t>Participants in the IEEE-SA “individual process” shall act independently of others, including employers</a:t>
            </a:r>
            <a:endParaRPr lang="en-US" altLang="en-US">
              <a:solidFill>
                <a:schemeClr val="tx2"/>
              </a:solidFill>
            </a:endParaRPr>
          </a:p>
        </p:txBody>
      </p:sp>
      <p:sp>
        <p:nvSpPr>
          <p:cNvPr id="15366" name="Text Box 5"/>
          <p:cNvSpPr txBox="1">
            <a:spLocks noChangeArrowheads="1"/>
          </p:cNvSpPr>
          <p:nvPr/>
        </p:nvSpPr>
        <p:spPr bwMode="auto">
          <a:xfrm>
            <a:off x="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429DFF84-D4AD-4376-8FE2-83D981F752E7}" type="slidenum">
              <a:rPr lang="en-GB" altLang="en-US" sz="1200" b="0" smtClean="0"/>
              <a:pPr>
                <a:spcBef>
                  <a:spcPct val="0"/>
                </a:spcBef>
                <a:buFontTx/>
                <a:buNone/>
              </a:pPr>
              <a:t>14</a:t>
            </a:fld>
            <a:endParaRPr lang="en-GB" altLang="en-US" sz="1200" b="0"/>
          </a:p>
        </p:txBody>
      </p:sp>
      <p:sp>
        <p:nvSpPr>
          <p:cNvPr id="16387" name="Rectangle 2"/>
          <p:cNvSpPr>
            <a:spLocks noGrp="1" noChangeArrowheads="1"/>
          </p:cNvSpPr>
          <p:nvPr>
            <p:ph type="body" idx="1"/>
          </p:nvPr>
        </p:nvSpPr>
        <p:spPr>
          <a:xfrm>
            <a:off x="685800" y="1676400"/>
            <a:ext cx="7848600" cy="4648200"/>
          </a:xfrm>
        </p:spPr>
        <p:txBody>
          <a:bodyPr/>
          <a:lstStyle/>
          <a:p>
            <a:pPr algn="just"/>
            <a:r>
              <a:rPr lang="en-US" altLang="en-US" sz="1800"/>
              <a:t>The </a:t>
            </a:r>
            <a:r>
              <a:rPr lang="en-US" altLang="en-US" sz="1800">
                <a:hlinkClick r:id="rId3"/>
              </a:rPr>
              <a:t>IEEE-SA Standards Board Bylaws </a:t>
            </a:r>
            <a:r>
              <a:rPr lang="en-US" altLang="en-US" sz="1800"/>
              <a:t>(clause 5.2.1.3) specifies that “</a:t>
            </a:r>
            <a:r>
              <a:rPr lang="en-US" altLang="en-US" sz="1800" i="1"/>
              <a:t>the standards development process shall not be dominated by any single interest category, individual, or organization</a:t>
            </a:r>
            <a:r>
              <a:rPr lang="en-US" altLang="en-US" sz="1800"/>
              <a:t>”</a:t>
            </a:r>
          </a:p>
          <a:p>
            <a:pPr lvl="1" algn="just">
              <a:buFont typeface="Times New Roman" panose="02020603050405020304" pitchFamily="18" charset="0"/>
              <a:buChar char="−"/>
            </a:pPr>
            <a:r>
              <a:rPr lang="en-US" altLang="en-US" sz="1800"/>
              <a:t>This means no participant may exercise “</a:t>
            </a:r>
            <a:r>
              <a:rPr lang="en-US" altLang="en-US" sz="1800" i="1"/>
              <a:t>authority, leadership, or influence by reason of superior leverage, strength, or representation to the exclusion of fair and equitable consideration of other viewpoints</a:t>
            </a:r>
            <a:r>
              <a:rPr lang="en-US" altLang="en-US" sz="1800"/>
              <a:t>” or “</a:t>
            </a:r>
            <a:r>
              <a:rPr lang="en-US" altLang="en-US" sz="1800" i="1"/>
              <a:t>to hinder the progress of the standards development activity</a:t>
            </a:r>
            <a:r>
              <a:rPr lang="en-US" altLang="en-US" sz="1800"/>
              <a:t>”</a:t>
            </a:r>
          </a:p>
          <a:p>
            <a:pPr algn="just">
              <a:spcBef>
                <a:spcPts val="1200"/>
              </a:spcBef>
            </a:pPr>
            <a:r>
              <a:rPr lang="en-US" altLang="en-US" sz="1800"/>
              <a:t>This rule applies equally to those participating in a standards development project and to that project’s leadership group</a:t>
            </a:r>
          </a:p>
          <a:p>
            <a:pPr algn="just">
              <a:spcBef>
                <a:spcPts val="1200"/>
              </a:spcBef>
            </a:pPr>
            <a:r>
              <a:rPr lang="en-US" altLang="en-US" sz="1800"/>
              <a:t>Any person who reasonably suspects that dominance is occurring in a standards development project is encouraged to bring the issue to the attention of the Standards Committee or the project’s IEEE-SA Program Manager</a:t>
            </a:r>
            <a:endParaRPr lang="en-US" altLang="en-US"/>
          </a:p>
        </p:txBody>
      </p:sp>
      <p:sp>
        <p:nvSpPr>
          <p:cNvPr id="16388"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
        <p:nvSpPr>
          <p:cNvPr id="16389" name="Rectangle 2"/>
          <p:cNvSpPr txBox="1">
            <a:spLocks noChangeArrowheads="1"/>
          </p:cNvSpPr>
          <p:nvPr/>
        </p:nvSpPr>
        <p:spPr bwMode="auto">
          <a:xfrm>
            <a:off x="609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a:t>IEEE-SA standards activities shall allow the fair &amp;</a:t>
            </a:r>
            <a:br>
              <a:rPr lang="en-US" altLang="en-US" sz="2800"/>
            </a:br>
            <a:r>
              <a:rPr lang="en-US" altLang="en-US" sz="2800"/>
              <a:t>equitable consideration of all viewpoints</a:t>
            </a:r>
            <a:endParaRPr lang="en-US" altLang="en-US" sz="2800">
              <a:solidFill>
                <a:schemeClr val="tx2"/>
              </a:solidFill>
            </a:endParaRPr>
          </a:p>
        </p:txBody>
      </p:sp>
      <p:sp>
        <p:nvSpPr>
          <p:cNvPr id="16390" name="Text Box 5"/>
          <p:cNvSpPr txBox="1">
            <a:spLocks noChangeArrowheads="1"/>
          </p:cNvSpPr>
          <p:nvPr/>
        </p:nvSpPr>
        <p:spPr bwMode="auto">
          <a:xfrm>
            <a:off x="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2D29FD15-C8C6-4C3A-8122-F78641BD8AE7}" type="slidenum">
              <a:rPr lang="en-US" altLang="en-US" sz="1200" b="0" smtClean="0"/>
              <a:pPr>
                <a:spcBef>
                  <a:spcPct val="0"/>
                </a:spcBef>
                <a:buFontTx/>
                <a:buNone/>
              </a:pPr>
              <a:t>15</a:t>
            </a:fld>
            <a:endParaRPr lang="en-US" altLang="en-US" sz="1200" b="0"/>
          </a:p>
        </p:txBody>
      </p:sp>
      <p:sp>
        <p:nvSpPr>
          <p:cNvPr id="17411"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Required notices</a:t>
            </a:r>
          </a:p>
        </p:txBody>
      </p:sp>
      <p:sp>
        <p:nvSpPr>
          <p:cNvPr id="17412" name="Rectangle 3"/>
          <p:cNvSpPr txBox="1">
            <a:spLocks noChangeArrowheads="1"/>
          </p:cNvSpPr>
          <p:nvPr/>
        </p:nvSpPr>
        <p:spPr bwMode="auto">
          <a:xfrm>
            <a:off x="6858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FontTx/>
              <a:buNone/>
            </a:pPr>
            <a:r>
              <a:rPr lang="en-US" altLang="en-US"/>
              <a:t>Patent FAQ </a:t>
            </a:r>
          </a:p>
          <a:p>
            <a:pPr>
              <a:spcBef>
                <a:spcPct val="0"/>
              </a:spcBef>
              <a:spcAft>
                <a:spcPts val="900"/>
              </a:spcAft>
              <a:buFontTx/>
              <a:buNone/>
            </a:pPr>
            <a:r>
              <a:rPr lang="en-US" altLang="en-US" sz="1800">
                <a:hlinkClick r:id="rId3"/>
              </a:rPr>
              <a:t>http://standards.ieee.org/board/pat/faq.pdf</a:t>
            </a:r>
            <a:r>
              <a:rPr lang="en-US" altLang="en-US" sz="1800"/>
              <a:t> </a:t>
            </a:r>
          </a:p>
          <a:p>
            <a:pPr algn="just">
              <a:spcBef>
                <a:spcPts val="300"/>
              </a:spcBef>
              <a:buFontTx/>
              <a:buNone/>
            </a:pPr>
            <a:r>
              <a:rPr lang="en-US" altLang="en-US"/>
              <a:t>Disclosure of Affiliation</a:t>
            </a:r>
          </a:p>
          <a:p>
            <a:pPr algn="just">
              <a:spcBef>
                <a:spcPts val="300"/>
              </a:spcBef>
              <a:buFontTx/>
              <a:buNone/>
            </a:pPr>
            <a:r>
              <a:rPr lang="en-US" altLang="en-US" sz="1800">
                <a:hlinkClick r:id="rId4"/>
              </a:rPr>
              <a:t>http://standards.ieee.org/faqs/affiliationFAQ.html</a:t>
            </a:r>
            <a:endParaRPr lang="en-US" altLang="en-US"/>
          </a:p>
          <a:p>
            <a:pPr algn="just">
              <a:spcBef>
                <a:spcPts val="1200"/>
              </a:spcBef>
              <a:buFontTx/>
              <a:buNone/>
            </a:pPr>
            <a:r>
              <a:rPr lang="en-US" altLang="en-US"/>
              <a:t>Anti-Trust Guidelines </a:t>
            </a:r>
          </a:p>
          <a:p>
            <a:pPr algn="just">
              <a:spcBef>
                <a:spcPct val="0"/>
              </a:spcBef>
              <a:spcAft>
                <a:spcPts val="900"/>
              </a:spcAft>
              <a:buFontTx/>
              <a:buNone/>
            </a:pPr>
            <a:r>
              <a:rPr lang="en-US" altLang="en-US" sz="1800">
                <a:hlinkClick r:id="rId5"/>
              </a:rPr>
              <a:t>http://standards.ieee.org/resources/antitrust-guidelines.pdf</a:t>
            </a:r>
            <a:endParaRPr lang="en-US" altLang="en-US"/>
          </a:p>
          <a:p>
            <a:pPr algn="just">
              <a:spcBef>
                <a:spcPts val="300"/>
              </a:spcBef>
              <a:buFontTx/>
              <a:buNone/>
            </a:pPr>
            <a:r>
              <a:rPr lang="en-US" altLang="en-US"/>
              <a:t>Code of Ethics</a:t>
            </a:r>
          </a:p>
          <a:p>
            <a:pPr>
              <a:spcBef>
                <a:spcPct val="0"/>
              </a:spcBef>
              <a:spcAft>
                <a:spcPts val="900"/>
              </a:spcAft>
              <a:buFontTx/>
              <a:buNone/>
            </a:pPr>
            <a:r>
              <a:rPr lang="en-US" altLang="en-US" sz="1800">
                <a:hlinkClick r:id="rId6"/>
              </a:rPr>
              <a:t>http://www.ieee.org/web/membership/ethics/code_ethics.html</a:t>
            </a:r>
            <a:r>
              <a:rPr lang="en-US" altLang="en-US" sz="1800"/>
              <a:t>  </a:t>
            </a:r>
            <a:endParaRPr lang="en-US" altLang="en-US"/>
          </a:p>
          <a:p>
            <a:pPr algn="just">
              <a:spcBef>
                <a:spcPts val="300"/>
              </a:spcBef>
              <a:buFontTx/>
              <a:buNone/>
            </a:pPr>
            <a:r>
              <a:rPr lang="en-US" altLang="en-US"/>
              <a:t>IEEE 802.11 Working Group Operations Manual </a:t>
            </a:r>
          </a:p>
          <a:p>
            <a:pPr algn="just">
              <a:spcBef>
                <a:spcPts val="300"/>
              </a:spcBef>
              <a:spcAft>
                <a:spcPts val="300"/>
              </a:spcAft>
              <a:buFontTx/>
              <a:buNone/>
            </a:pPr>
            <a:r>
              <a:rPr lang="nl-NL" altLang="en-US" sz="1800">
                <a:hlinkClick r:id="rId7"/>
              </a:rPr>
              <a:t>https://mentor.ieee.org/802.11/dcn/14/11-14-0629-22-0000-802-11-operations-manual.docx</a:t>
            </a:r>
            <a:r>
              <a:rPr lang="nl-NL" altLang="en-US" sz="1800"/>
              <a:t> </a:t>
            </a:r>
          </a:p>
        </p:txBody>
      </p:sp>
      <p:sp>
        <p:nvSpPr>
          <p:cNvPr id="1741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FC4ED637-7F2E-41AD-AE0D-FC461299F22A}" type="slidenum">
              <a:rPr lang="en-US" altLang="en-US" sz="1200" b="0" smtClean="0"/>
              <a:pPr>
                <a:spcBef>
                  <a:spcPct val="0"/>
                </a:spcBef>
                <a:buFontTx/>
                <a:buNone/>
              </a:pPr>
              <a:t>16</a:t>
            </a:fld>
            <a:endParaRPr lang="en-US" altLang="en-US" sz="1200" b="0"/>
          </a:p>
        </p:txBody>
      </p:sp>
      <p:sp>
        <p:nvSpPr>
          <p:cNvPr id="1843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000" dirty="0" smtClean="0">
                <a:solidFill>
                  <a:srgbClr val="0000FF"/>
                </a:solidFill>
                <a:cs typeface="Times New Roman" panose="02020603050405020304" pitchFamily="18" charset="0"/>
              </a:rPr>
              <a:t>November 22</a:t>
            </a:r>
            <a:endParaRPr lang="en-US" altLang="en-US" sz="30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207052" y="1325563"/>
            <a:ext cx="8164497"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Times</a:t>
            </a:r>
          </a:p>
          <a:p>
            <a:pPr algn="just"/>
            <a:r>
              <a:rPr lang="en-US" altLang="en-US" sz="1600" dirty="0"/>
              <a:t>Presentation of </a:t>
            </a:r>
            <a:r>
              <a:rPr lang="en-US" altLang="en-US" sz="1600" dirty="0" smtClean="0"/>
              <a:t>submissions</a:t>
            </a:r>
          </a:p>
          <a:p>
            <a:pPr algn="just"/>
            <a:endParaRPr lang="en-US" altLang="en-US" sz="1600" dirty="0" smtClean="0"/>
          </a:p>
          <a:p>
            <a:pPr algn="just"/>
            <a:endParaRPr lang="en-US" altLang="en-US" sz="1600" dirty="0"/>
          </a:p>
          <a:p>
            <a:pPr algn="just"/>
            <a:endParaRPr lang="en-US" altLang="en-US" sz="1600" dirty="0" smtClean="0"/>
          </a:p>
          <a:p>
            <a:pPr algn="just"/>
            <a:endParaRPr lang="en-US" altLang="en-US" sz="1600" dirty="0"/>
          </a:p>
          <a:p>
            <a:pPr algn="just"/>
            <a:endParaRPr lang="en-US" altLang="en-US" sz="1600" dirty="0" smtClean="0"/>
          </a:p>
          <a:p>
            <a:pPr algn="just"/>
            <a:endParaRPr lang="en-US" altLang="en-US" sz="16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spcBef>
                <a:spcPts val="0"/>
              </a:spcBef>
            </a:pPr>
            <a:r>
              <a:rPr lang="en-US" altLang="en-US" sz="1200" dirty="0"/>
              <a:t>?</a:t>
            </a:r>
          </a:p>
          <a:p>
            <a:pPr marL="342900" lvl="1" indent="-342900" algn="just">
              <a:spcBef>
                <a:spcPts val="0"/>
              </a:spcBef>
              <a:buChar char="•"/>
            </a:pPr>
            <a:r>
              <a:rPr lang="en-US" altLang="en-US" sz="1600" b="1" dirty="0"/>
              <a:t>Adjourn</a:t>
            </a:r>
          </a:p>
        </p:txBody>
      </p:sp>
      <p:sp>
        <p:nvSpPr>
          <p:cNvPr id="18437"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
        <p:nvSpPr>
          <p:cNvPr id="8" name="TextBox 7"/>
          <p:cNvSpPr txBox="1"/>
          <p:nvPr/>
        </p:nvSpPr>
        <p:spPr>
          <a:xfrm>
            <a:off x="5715000" y="5715000"/>
            <a:ext cx="2971800" cy="914400"/>
          </a:xfrm>
          <a:prstGeom prst="rect">
            <a:avLst/>
          </a:prstGeom>
          <a:noFill/>
        </p:spPr>
        <p:txBody>
          <a:bodyPr>
            <a:normAutofit fontScale="55000" lnSpcReduction="20000"/>
          </a:bodyPr>
          <a:lstStyle/>
          <a:p>
            <a:pPr>
              <a:defRPr/>
            </a:pPr>
            <a:r>
              <a:rPr lang="en-US" sz="1600" b="1" dirty="0"/>
              <a:t>Notes:  </a:t>
            </a:r>
          </a:p>
          <a:p>
            <a:pPr marL="742950" lvl="1" indent="-285750">
              <a:buFont typeface="Arial" panose="020B0604020202020204" pitchFamily="34" charset="0"/>
              <a:buChar char="•"/>
              <a:defRPr/>
            </a:pPr>
            <a:r>
              <a:rPr lang="en-US" sz="1600" b="1" dirty="0">
                <a:solidFill>
                  <a:srgbClr val="00B050"/>
                </a:solidFill>
              </a:rPr>
              <a:t>Docs in green have been presented.</a:t>
            </a:r>
          </a:p>
          <a:p>
            <a:pPr marL="742950" lvl="1" indent="-285750">
              <a:buFont typeface="Arial" panose="020B0604020202020204" pitchFamily="34" charset="0"/>
              <a:buChar char="•"/>
              <a:defRPr/>
            </a:pPr>
            <a:r>
              <a:rPr lang="en-US" sz="1600" b="1" dirty="0">
                <a:solidFill>
                  <a:srgbClr val="FF0000"/>
                </a:solidFill>
              </a:rPr>
              <a:t>Docs in red have been withdrawn.</a:t>
            </a:r>
          </a:p>
          <a:p>
            <a:pPr marL="742950" lvl="1" indent="-285750">
              <a:buFont typeface="Arial" panose="020B0604020202020204" pitchFamily="34" charset="0"/>
              <a:buChar char="•"/>
              <a:defRPr/>
            </a:pPr>
            <a:r>
              <a:rPr lang="en-US" sz="1600" b="1" dirty="0"/>
              <a:t>Docs in black have NOT been presented.</a:t>
            </a:r>
          </a:p>
          <a:p>
            <a:pPr marL="742950" lvl="1" indent="-285750">
              <a:buFont typeface="Arial" panose="020B0604020202020204" pitchFamily="34" charset="0"/>
              <a:buChar char="•"/>
              <a:defRPr/>
            </a:pPr>
            <a:r>
              <a:rPr lang="en-US" sz="1600" b="1" dirty="0">
                <a:solidFill>
                  <a:srgbClr val="FFC000"/>
                </a:solidFill>
              </a:rPr>
              <a:t>Docs in yellow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192418017"/>
              </p:ext>
            </p:extLst>
          </p:nvPr>
        </p:nvGraphicFramePr>
        <p:xfrm>
          <a:off x="3124201" y="1747470"/>
          <a:ext cx="5867400" cy="3662730"/>
        </p:xfrm>
        <a:graphic>
          <a:graphicData uri="http://schemas.openxmlformats.org/drawingml/2006/table">
            <a:tbl>
              <a:tblPr firstRow="1" bandRow="1">
                <a:tableStyleId>{C4B1156A-380E-4F78-BDF5-A606A8083BF9}</a:tableStyleId>
              </a:tblPr>
              <a:tblGrid>
                <a:gridCol w="617621">
                  <a:extLst>
                    <a:ext uri="{9D8B030D-6E8A-4147-A177-3AD203B41FA5}">
                      <a16:colId xmlns:a16="http://schemas.microsoft.com/office/drawing/2014/main" xmlns="" val="20000"/>
                    </a:ext>
                  </a:extLst>
                </a:gridCol>
                <a:gridCol w="1515978">
                  <a:extLst>
                    <a:ext uri="{9D8B030D-6E8A-4147-A177-3AD203B41FA5}">
                      <a16:colId xmlns:a16="http://schemas.microsoft.com/office/drawing/2014/main" xmlns="" val="20001"/>
                    </a:ext>
                  </a:extLst>
                </a:gridCol>
                <a:gridCol w="3048000">
                  <a:extLst>
                    <a:ext uri="{9D8B030D-6E8A-4147-A177-3AD203B41FA5}">
                      <a16:colId xmlns:a16="http://schemas.microsoft.com/office/drawing/2014/main" xmlns="" val="20002"/>
                    </a:ext>
                  </a:extLst>
                </a:gridCol>
                <a:gridCol w="685801">
                  <a:extLst>
                    <a:ext uri="{9D8B030D-6E8A-4147-A177-3AD203B41FA5}">
                      <a16:colId xmlns:a16="http://schemas.microsoft.com/office/drawing/2014/main" xmlns="" val="20003"/>
                    </a:ext>
                  </a:extLst>
                </a:gridCol>
              </a:tblGrid>
              <a:tr h="170094">
                <a:tc>
                  <a:txBody>
                    <a:bodyPr/>
                    <a:lstStyle/>
                    <a:p>
                      <a:pPr algn="ctr"/>
                      <a:r>
                        <a:rPr lang="en-US" altLang="zh-CN" sz="1100" dirty="0"/>
                        <a:t>DCN</a:t>
                      </a:r>
                      <a:endParaRPr lang="zh-CN" altLang="en-US" sz="1100" dirty="0"/>
                    </a:p>
                  </a:txBody>
                  <a:tcPr marL="36000" marR="36000" marT="17925" marB="17925" anchor="ctr"/>
                </a:tc>
                <a:tc>
                  <a:txBody>
                    <a:bodyPr/>
                    <a:lstStyle/>
                    <a:p>
                      <a:pPr algn="ctr"/>
                      <a:r>
                        <a:rPr lang="en-US" altLang="zh-CN" sz="1100" dirty="0"/>
                        <a:t>Author</a:t>
                      </a:r>
                      <a:endParaRPr lang="zh-CN" altLang="en-US" sz="1100" dirty="0"/>
                    </a:p>
                  </a:txBody>
                  <a:tcPr marL="36000" marR="36000" marT="17925" marB="17925" anchor="ctr"/>
                </a:tc>
                <a:tc>
                  <a:txBody>
                    <a:bodyPr/>
                    <a:lstStyle/>
                    <a:p>
                      <a:pPr algn="ctr"/>
                      <a:r>
                        <a:rPr lang="en-US" altLang="zh-CN" sz="1100" dirty="0"/>
                        <a:t>Title</a:t>
                      </a:r>
                      <a:endParaRPr lang="zh-CN" altLang="en-US" sz="1100" dirty="0"/>
                    </a:p>
                  </a:txBody>
                  <a:tcPr marL="36000" marR="36000" marT="17925" marB="17925" anchor="ctr"/>
                </a:tc>
                <a:tc>
                  <a:txBody>
                    <a:bodyPr/>
                    <a:lstStyle/>
                    <a:p>
                      <a:pPr marL="0" algn="ctr" defTabSz="914400" rtl="0" eaLnBrk="1" latinLnBrk="0" hangingPunct="1"/>
                      <a:r>
                        <a:rPr lang="en-US" altLang="zh-CN" sz="1050" kern="1200" dirty="0" smtClean="0"/>
                        <a:t>D</a:t>
                      </a:r>
                      <a:r>
                        <a:rPr lang="en-US" sz="1050" kern="1200" dirty="0" smtClean="0"/>
                        <a:t>uration</a:t>
                      </a:r>
                      <a:endParaRPr lang="zh-CN" altLang="en-US" sz="1050" b="1" kern="1200" dirty="0">
                        <a:solidFill>
                          <a:schemeClr val="lt1"/>
                        </a:solidFill>
                        <a:latin typeface="+mn-lt"/>
                        <a:ea typeface="+mn-ea"/>
                        <a:cs typeface="+mn-cs"/>
                      </a:endParaRPr>
                    </a:p>
                  </a:txBody>
                  <a:tcPr marL="36000" marR="36000" marT="17925" marB="17925" anchor="ctr"/>
                </a:tc>
                <a:extLst>
                  <a:ext uri="{0D108BD9-81ED-4DB2-BD59-A6C34878D82A}">
                    <a16:rowId xmlns:a16="http://schemas.microsoft.com/office/drawing/2014/main" xmlns="" val="10000"/>
                  </a:ext>
                </a:extLst>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21/1754</a:t>
                      </a:r>
                      <a:endParaRPr lang="zh-CN" altLang="en-US" sz="9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Rojan Chitrakar (Panasonic)</a:t>
                      </a:r>
                      <a:endParaRPr lang="zh-CN" altLang="en-US" sz="9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Legacy Support in 11bf</a:t>
                      </a:r>
                      <a:endParaRPr lang="zh-CN" altLang="en-US" sz="9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30 mins</a:t>
                      </a:r>
                    </a:p>
                  </a:txBody>
                  <a:tcPr marL="36000" marR="36000" marT="17901" marB="17901" anchor="ctr"/>
                </a:tc>
                <a:extLst>
                  <a:ext uri="{0D108BD9-81ED-4DB2-BD59-A6C34878D82A}">
                    <a16:rowId xmlns:a16="http://schemas.microsoft.com/office/drawing/2014/main" xmlns="" val="10005"/>
                  </a:ext>
                </a:extLst>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21/1745</a:t>
                      </a:r>
                      <a:endParaRPr lang="zh-CN" altLang="en-US" sz="9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Rajat </a:t>
                      </a:r>
                      <a:r>
                        <a:rPr lang="en-US" altLang="zh-CN" sz="900" kern="1200" dirty="0" err="1" smtClean="0">
                          <a:solidFill>
                            <a:srgbClr val="00B050"/>
                          </a:solidFill>
                          <a:latin typeface="+mn-lt"/>
                          <a:ea typeface="+mn-ea"/>
                          <a:cs typeface="+mn-cs"/>
                        </a:rPr>
                        <a:t>Pushkarna</a:t>
                      </a:r>
                      <a:r>
                        <a:rPr lang="en-US" altLang="zh-CN" sz="900" kern="1200" dirty="0" smtClean="0">
                          <a:solidFill>
                            <a:srgbClr val="00B050"/>
                          </a:solidFill>
                          <a:latin typeface="+mn-lt"/>
                          <a:ea typeface="+mn-ea"/>
                          <a:cs typeface="+mn-cs"/>
                        </a:rPr>
                        <a:t> (Panasonic)</a:t>
                      </a:r>
                      <a:endParaRPr lang="zh-CN" altLang="en-US" sz="9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Opportunistic WLAN Sensing</a:t>
                      </a:r>
                      <a:endParaRPr lang="zh-CN" altLang="en-US" sz="9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30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21/1792</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Christian Berger (NXP)</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Non-TB Measurement for Sensing</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30</a:t>
                      </a:r>
                      <a:r>
                        <a:rPr lang="en-US" altLang="zh-CN" sz="900" kern="1200" baseline="0" dirty="0" smtClean="0">
                          <a:solidFill>
                            <a:schemeClr val="tx1"/>
                          </a:solidFill>
                          <a:latin typeface="+mn-lt"/>
                          <a:ea typeface="+mn-ea"/>
                          <a:cs typeface="+mn-cs"/>
                        </a:rPr>
                        <a:t> mins</a:t>
                      </a:r>
                      <a:endParaRPr lang="en-US" altLang="zh-CN" sz="900" kern="1200" dirty="0" smtClean="0">
                        <a:solidFill>
                          <a:schemeClr val="tx1"/>
                        </a:solidFill>
                        <a:latin typeface="+mn-lt"/>
                        <a:ea typeface="+mn-ea"/>
                        <a:cs typeface="+mn-cs"/>
                      </a:endParaRP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FFC000"/>
                          </a:solidFill>
                          <a:latin typeface="+mn-lt"/>
                          <a:ea typeface="+mn-ea"/>
                          <a:cs typeface="+mn-cs"/>
                        </a:rPr>
                        <a:t>21/1799</a:t>
                      </a:r>
                      <a:endParaRPr lang="zh-CN" altLang="en-US" sz="900" kern="1200" dirty="0" smtClean="0">
                        <a:solidFill>
                          <a:srgbClr val="FFC00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FFC000"/>
                          </a:solidFill>
                          <a:latin typeface="+mn-lt"/>
                          <a:ea typeface="+mn-ea"/>
                          <a:cs typeface="+mn-cs"/>
                        </a:rPr>
                        <a:t>Assaf Kasher </a:t>
                      </a:r>
                      <a:r>
                        <a:rPr lang="en-US" altLang="zh-CN" sz="900" dirty="0" smtClean="0">
                          <a:solidFill>
                            <a:srgbClr val="FFC000"/>
                          </a:solidFill>
                        </a:rPr>
                        <a:t>(Qualcomm)</a:t>
                      </a:r>
                      <a:endParaRPr lang="zh-CN" altLang="en-US" sz="900" dirty="0" smtClean="0">
                        <a:solidFill>
                          <a:srgbClr val="FFC00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FFC000"/>
                          </a:solidFill>
                          <a:latin typeface="+mn-lt"/>
                          <a:ea typeface="+mn-ea"/>
                          <a:cs typeface="+mn-cs"/>
                        </a:rPr>
                        <a:t>DMG </a:t>
                      </a:r>
                      <a:r>
                        <a:rPr lang="en-US" altLang="zh-CN" sz="900" kern="1200" dirty="0" err="1" smtClean="0">
                          <a:solidFill>
                            <a:srgbClr val="FFC000"/>
                          </a:solidFill>
                          <a:latin typeface="+mn-lt"/>
                          <a:ea typeface="+mn-ea"/>
                          <a:cs typeface="+mn-cs"/>
                        </a:rPr>
                        <a:t>bistatic</a:t>
                      </a:r>
                      <a:r>
                        <a:rPr lang="en-US" altLang="zh-CN" sz="900" kern="1200" dirty="0" smtClean="0">
                          <a:solidFill>
                            <a:srgbClr val="FFC000"/>
                          </a:solidFill>
                          <a:latin typeface="+mn-lt"/>
                          <a:ea typeface="+mn-ea"/>
                          <a:cs typeface="+mn-cs"/>
                        </a:rPr>
                        <a:t> radar</a:t>
                      </a:r>
                      <a:endParaRPr lang="zh-CN" altLang="en-US" sz="900" kern="1200" dirty="0" smtClean="0">
                        <a:solidFill>
                          <a:srgbClr val="FFC00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FFC000"/>
                          </a:solidFill>
                          <a:latin typeface="+mn-lt"/>
                          <a:ea typeface="+mn-ea"/>
                          <a:cs typeface="+mn-cs"/>
                        </a:rPr>
                        <a:t>30</a:t>
                      </a:r>
                      <a:r>
                        <a:rPr lang="en-US" altLang="zh-CN" sz="900" kern="1200" baseline="0" dirty="0" smtClean="0">
                          <a:solidFill>
                            <a:srgbClr val="FFC000"/>
                          </a:solidFill>
                          <a:latin typeface="+mn-lt"/>
                          <a:ea typeface="+mn-ea"/>
                          <a:cs typeface="+mn-cs"/>
                        </a:rPr>
                        <a:t> mins</a:t>
                      </a:r>
                      <a:endParaRPr lang="en-US" altLang="zh-CN" sz="900" kern="1200" dirty="0" smtClean="0">
                        <a:solidFill>
                          <a:srgbClr val="FFC000"/>
                        </a:solidFill>
                        <a:latin typeface="+mn-lt"/>
                        <a:ea typeface="+mn-ea"/>
                        <a:cs typeface="+mn-cs"/>
                      </a:endParaRP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21/1801</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Alecsander Eitan (Qualcomm)</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Imaging Radar</a:t>
                      </a:r>
                      <a:r>
                        <a:rPr lang="en-US" altLang="zh-CN" sz="900" kern="1200" baseline="0" dirty="0" smtClean="0">
                          <a:solidFill>
                            <a:schemeClr val="tx1"/>
                          </a:solidFill>
                          <a:latin typeface="+mn-lt"/>
                          <a:ea typeface="+mn-ea"/>
                          <a:cs typeface="+mn-cs"/>
                        </a:rPr>
                        <a:t> </a:t>
                      </a:r>
                      <a:r>
                        <a:rPr lang="en-US" altLang="zh-CN" sz="900" kern="1200" dirty="0" smtClean="0">
                          <a:solidFill>
                            <a:schemeClr val="tx1"/>
                          </a:solidFill>
                          <a:latin typeface="+mn-lt"/>
                          <a:ea typeface="+mn-ea"/>
                          <a:cs typeface="+mn-cs"/>
                        </a:rPr>
                        <a:t>data report </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30</a:t>
                      </a:r>
                      <a:r>
                        <a:rPr lang="en-US" altLang="zh-CN" sz="900" kern="1200" baseline="0" dirty="0" smtClean="0">
                          <a:solidFill>
                            <a:schemeClr val="tx1"/>
                          </a:solidFill>
                          <a:latin typeface="+mn-lt"/>
                          <a:ea typeface="+mn-ea"/>
                          <a:cs typeface="+mn-cs"/>
                        </a:rPr>
                        <a:t> mins</a:t>
                      </a:r>
                      <a:endParaRPr lang="en-US" altLang="zh-CN" sz="900" kern="1200" dirty="0" smtClean="0">
                        <a:solidFill>
                          <a:schemeClr val="tx1"/>
                        </a:solidFill>
                        <a:latin typeface="+mn-lt"/>
                        <a:ea typeface="+mn-ea"/>
                        <a:cs typeface="+mn-cs"/>
                      </a:endParaRP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21/1828</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Chaoming Luo (OPPO)</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err="1" smtClean="0">
                          <a:solidFill>
                            <a:schemeClr val="tx1"/>
                          </a:solidFill>
                          <a:latin typeface="+mn-lt"/>
                          <a:ea typeface="+mn-ea"/>
                          <a:cs typeface="+mn-cs"/>
                        </a:rPr>
                        <a:t>Mesurement</a:t>
                      </a:r>
                      <a:r>
                        <a:rPr lang="en-US" altLang="zh-CN" sz="900" kern="1200" dirty="0" smtClean="0">
                          <a:solidFill>
                            <a:schemeClr val="tx1"/>
                          </a:solidFill>
                          <a:latin typeface="+mn-lt"/>
                          <a:ea typeface="+mn-ea"/>
                          <a:cs typeface="+mn-cs"/>
                        </a:rPr>
                        <a:t> setup frame formats</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30</a:t>
                      </a:r>
                      <a:r>
                        <a:rPr lang="en-US" altLang="zh-CN" sz="900" kern="1200" baseline="0" dirty="0" smtClean="0">
                          <a:solidFill>
                            <a:schemeClr val="tx1"/>
                          </a:solidFill>
                          <a:latin typeface="+mn-lt"/>
                          <a:ea typeface="+mn-ea"/>
                          <a:cs typeface="+mn-cs"/>
                        </a:rPr>
                        <a:t> mins</a:t>
                      </a:r>
                      <a:endParaRPr lang="en-US" altLang="zh-CN" sz="900" kern="1200" dirty="0" smtClean="0">
                        <a:solidFill>
                          <a:schemeClr val="tx1"/>
                        </a:solidFill>
                        <a:latin typeface="+mn-lt"/>
                        <a:ea typeface="+mn-ea"/>
                        <a:cs typeface="+mn-cs"/>
                      </a:endParaRP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21/1865</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Assaf Kasher </a:t>
                      </a:r>
                      <a:r>
                        <a:rPr lang="en-US" altLang="zh-CN" sz="900" dirty="0" smtClean="0">
                          <a:solidFill>
                            <a:schemeClr val="tx1"/>
                          </a:solidFill>
                        </a:rPr>
                        <a:t>(Qualcomm)</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DMG-Multi-Static-PPDU-</a:t>
                      </a:r>
                      <a:r>
                        <a:rPr lang="en-US" altLang="zh-CN" sz="900" kern="1200" dirty="0" err="1" smtClean="0">
                          <a:solidFill>
                            <a:schemeClr val="tx1"/>
                          </a:solidFill>
                          <a:latin typeface="+mn-lt"/>
                          <a:ea typeface="+mn-ea"/>
                          <a:cs typeface="+mn-cs"/>
                        </a:rPr>
                        <a:t>structue</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35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21/1602</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Chris Beg (Cognitive Systems)</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SP: OFDMA Measurement Discussion</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10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21/1692</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Claudio da Silva (Facebook)</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Enhancing Client-based Sensing: Sensing by Proxy</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30</a:t>
                      </a:r>
                      <a:r>
                        <a:rPr lang="en-US" altLang="zh-CN" sz="900" kern="1200" baseline="0" dirty="0" smtClean="0">
                          <a:solidFill>
                            <a:schemeClr val="tx1"/>
                          </a:solidFill>
                          <a:latin typeface="+mn-lt"/>
                          <a:ea typeface="+mn-ea"/>
                          <a:cs typeface="+mn-cs"/>
                        </a:rPr>
                        <a:t> mins</a:t>
                      </a:r>
                      <a:endParaRPr lang="en-US" altLang="zh-CN" sz="900" kern="1200" dirty="0" smtClean="0">
                        <a:solidFill>
                          <a:schemeClr val="tx1"/>
                        </a:solidFill>
                        <a:latin typeface="+mn-lt"/>
                        <a:ea typeface="+mn-ea"/>
                        <a:cs typeface="+mn-cs"/>
                      </a:endParaRP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21/1896</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Junghoon Suh (Huawei)</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NDPA for Sensing</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30</a:t>
                      </a:r>
                      <a:r>
                        <a:rPr lang="en-US" altLang="zh-CN" sz="900" kern="1200" baseline="0" dirty="0" smtClean="0">
                          <a:solidFill>
                            <a:schemeClr val="tx1"/>
                          </a:solidFill>
                          <a:latin typeface="+mn-lt"/>
                          <a:ea typeface="+mn-ea"/>
                          <a:cs typeface="+mn-cs"/>
                        </a:rPr>
                        <a:t> mins</a:t>
                      </a:r>
                      <a:endParaRPr lang="en-US" altLang="zh-CN" sz="900" kern="1200" dirty="0" smtClean="0">
                        <a:solidFill>
                          <a:schemeClr val="tx1"/>
                        </a:solidFill>
                        <a:latin typeface="+mn-lt"/>
                        <a:ea typeface="+mn-ea"/>
                        <a:cs typeface="+mn-cs"/>
                      </a:endParaRP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21/1596</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Chaoming Luo (OPPO)</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SP: Discussion on one-to-one sensing measurement instance</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30</a:t>
                      </a:r>
                      <a:r>
                        <a:rPr lang="en-US" altLang="zh-CN" sz="900" kern="1200" baseline="0" dirty="0" smtClean="0">
                          <a:solidFill>
                            <a:schemeClr val="tx1"/>
                          </a:solidFill>
                          <a:latin typeface="+mn-lt"/>
                          <a:ea typeface="+mn-ea"/>
                          <a:cs typeface="+mn-cs"/>
                        </a:rPr>
                        <a:t> mins</a:t>
                      </a:r>
                      <a:endParaRPr lang="en-US" altLang="zh-CN" sz="900" kern="1200" dirty="0" smtClean="0">
                        <a:solidFill>
                          <a:schemeClr val="tx1"/>
                        </a:solidFill>
                        <a:latin typeface="+mn-lt"/>
                        <a:ea typeface="+mn-ea"/>
                        <a:cs typeface="+mn-cs"/>
                      </a:endParaRP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21/1904</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Oscar Au (Origin Wireless)</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Local Reporting of Sensing Measurement</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15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21/1905</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Oscar Au (Origin Wireless)</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Threshold-based Local Reporting of Sensing Measurement</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21/1906</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Oscar Au (Origin Wireless)</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Precision Control for Local Reporting of Sensing Measurements</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21/1908</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Oscar Au (Origin Wireless)</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Buffering of Sensing Measurements</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15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21/1909</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Oscar Au (Origin Wireless)</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Selection of Nonlocal Reporting and Local Reporting</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45</a:t>
                      </a:r>
                      <a:r>
                        <a:rPr lang="en-US" altLang="zh-CN" sz="900" kern="1200" baseline="0" dirty="0" smtClean="0">
                          <a:solidFill>
                            <a:schemeClr val="tx1"/>
                          </a:solidFill>
                          <a:latin typeface="+mn-lt"/>
                          <a:ea typeface="+mn-ea"/>
                          <a:cs typeface="+mn-cs"/>
                        </a:rPr>
                        <a:t> mins</a:t>
                      </a:r>
                      <a:endParaRPr lang="en-US" altLang="zh-CN" sz="900" kern="1200" dirty="0" smtClean="0">
                        <a:solidFill>
                          <a:schemeClr val="tx1"/>
                        </a:solidFill>
                        <a:latin typeface="+mn-lt"/>
                        <a:ea typeface="+mn-ea"/>
                        <a:cs typeface="+mn-cs"/>
                      </a:endParaRP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21/1910</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Oscar Au (Origin Wireless)</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Measurement Instance Sharing</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45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21/1914</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err="1" smtClean="0">
                          <a:solidFill>
                            <a:schemeClr val="tx1"/>
                          </a:solidFill>
                        </a:rPr>
                        <a:t>Rui</a:t>
                      </a:r>
                      <a:r>
                        <a:rPr lang="en-US" altLang="zh-CN" sz="900" dirty="0" smtClean="0">
                          <a:solidFill>
                            <a:schemeClr val="tx1"/>
                          </a:solidFill>
                        </a:rPr>
                        <a:t> Du (Huawei)</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Coordination among multiple monostatic radars</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21/1433</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Cheng Chen (Intel)</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Non-TB sensing measurement (SP)</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10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9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51347938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FC4ED637-7F2E-41AD-AE0D-FC461299F22A}" type="slidenum">
              <a:rPr lang="en-US" altLang="en-US" sz="1200" b="0" smtClean="0"/>
              <a:pPr>
                <a:spcBef>
                  <a:spcPct val="0"/>
                </a:spcBef>
                <a:buFontTx/>
                <a:buNone/>
              </a:pPr>
              <a:t>17</a:t>
            </a:fld>
            <a:endParaRPr lang="en-US" altLang="en-US" sz="1200" b="0"/>
          </a:p>
        </p:txBody>
      </p:sp>
      <p:sp>
        <p:nvSpPr>
          <p:cNvPr id="1843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000" dirty="0" smtClean="0">
                <a:solidFill>
                  <a:srgbClr val="0000FF"/>
                </a:solidFill>
                <a:cs typeface="Times New Roman" panose="02020603050405020304" pitchFamily="18" charset="0"/>
              </a:rPr>
              <a:t>November 23</a:t>
            </a:r>
            <a:endParaRPr lang="en-US" altLang="en-US" sz="30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207052" y="1325563"/>
            <a:ext cx="8164497"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Times</a:t>
            </a:r>
          </a:p>
          <a:p>
            <a:pPr algn="just"/>
            <a:r>
              <a:rPr lang="en-US" altLang="en-US" sz="1600" dirty="0"/>
              <a:t>Presentation of </a:t>
            </a:r>
            <a:r>
              <a:rPr lang="en-US" altLang="en-US" sz="1600" dirty="0" smtClean="0"/>
              <a:t>submissions</a:t>
            </a:r>
          </a:p>
          <a:p>
            <a:pPr algn="just"/>
            <a:endParaRPr lang="en-US" altLang="en-US" sz="1600" dirty="0" smtClean="0"/>
          </a:p>
          <a:p>
            <a:pPr algn="just"/>
            <a:endParaRPr lang="en-US" altLang="en-US" sz="1600" dirty="0"/>
          </a:p>
          <a:p>
            <a:pPr algn="just"/>
            <a:endParaRPr lang="en-US" altLang="en-US" sz="1600" dirty="0" smtClean="0"/>
          </a:p>
          <a:p>
            <a:pPr algn="just"/>
            <a:endParaRPr lang="en-US" altLang="en-US" sz="1600" dirty="0"/>
          </a:p>
          <a:p>
            <a:pPr algn="just"/>
            <a:endParaRPr lang="en-US" altLang="en-US" sz="1600" dirty="0" smtClean="0"/>
          </a:p>
          <a:p>
            <a:pPr algn="just"/>
            <a:endParaRPr lang="en-US" altLang="en-US" sz="16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spcBef>
                <a:spcPts val="0"/>
              </a:spcBef>
            </a:pPr>
            <a:r>
              <a:rPr lang="en-US" altLang="en-US" sz="1200" dirty="0"/>
              <a:t>?</a:t>
            </a:r>
          </a:p>
          <a:p>
            <a:pPr marL="342900" lvl="1" indent="-342900" algn="just">
              <a:spcBef>
                <a:spcPts val="0"/>
              </a:spcBef>
              <a:buChar char="•"/>
            </a:pPr>
            <a:r>
              <a:rPr lang="en-US" altLang="en-US" sz="1600" b="1" dirty="0"/>
              <a:t>Adjourn</a:t>
            </a:r>
          </a:p>
        </p:txBody>
      </p:sp>
      <p:sp>
        <p:nvSpPr>
          <p:cNvPr id="18437"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
        <p:nvSpPr>
          <p:cNvPr id="8" name="TextBox 7"/>
          <p:cNvSpPr txBox="1"/>
          <p:nvPr/>
        </p:nvSpPr>
        <p:spPr>
          <a:xfrm>
            <a:off x="5715000" y="5715000"/>
            <a:ext cx="2971800" cy="914400"/>
          </a:xfrm>
          <a:prstGeom prst="rect">
            <a:avLst/>
          </a:prstGeom>
          <a:noFill/>
        </p:spPr>
        <p:txBody>
          <a:bodyPr>
            <a:normAutofit fontScale="55000" lnSpcReduction="20000"/>
          </a:bodyPr>
          <a:lstStyle/>
          <a:p>
            <a:pPr>
              <a:defRPr/>
            </a:pPr>
            <a:r>
              <a:rPr lang="en-US" sz="1600" b="1" dirty="0"/>
              <a:t>Notes:  </a:t>
            </a:r>
          </a:p>
          <a:p>
            <a:pPr marL="742950" lvl="1" indent="-285750">
              <a:buFont typeface="Arial" panose="020B0604020202020204" pitchFamily="34" charset="0"/>
              <a:buChar char="•"/>
              <a:defRPr/>
            </a:pPr>
            <a:r>
              <a:rPr lang="en-US" sz="1600" b="1" dirty="0">
                <a:solidFill>
                  <a:srgbClr val="00B050"/>
                </a:solidFill>
              </a:rPr>
              <a:t>Docs in green have been presented.</a:t>
            </a:r>
          </a:p>
          <a:p>
            <a:pPr marL="742950" lvl="1" indent="-285750">
              <a:buFont typeface="Arial" panose="020B0604020202020204" pitchFamily="34" charset="0"/>
              <a:buChar char="•"/>
              <a:defRPr/>
            </a:pPr>
            <a:r>
              <a:rPr lang="en-US" sz="1600" b="1" dirty="0">
                <a:solidFill>
                  <a:srgbClr val="FF0000"/>
                </a:solidFill>
              </a:rPr>
              <a:t>Docs in red have been withdrawn.</a:t>
            </a:r>
          </a:p>
          <a:p>
            <a:pPr marL="742950" lvl="1" indent="-285750">
              <a:buFont typeface="Arial" panose="020B0604020202020204" pitchFamily="34" charset="0"/>
              <a:buChar char="•"/>
              <a:defRPr/>
            </a:pPr>
            <a:r>
              <a:rPr lang="en-US" sz="1600" b="1" dirty="0"/>
              <a:t>Docs in black have NOT been presented.</a:t>
            </a:r>
          </a:p>
          <a:p>
            <a:pPr marL="742950" lvl="1" indent="-285750">
              <a:buFont typeface="Arial" panose="020B0604020202020204" pitchFamily="34" charset="0"/>
              <a:buChar char="•"/>
              <a:defRPr/>
            </a:pPr>
            <a:r>
              <a:rPr lang="en-US" sz="1600" b="1" dirty="0">
                <a:solidFill>
                  <a:srgbClr val="FFC000"/>
                </a:solidFill>
              </a:rPr>
              <a:t>Docs in yellow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833774236"/>
              </p:ext>
            </p:extLst>
          </p:nvPr>
        </p:nvGraphicFramePr>
        <p:xfrm>
          <a:off x="3124201" y="1747470"/>
          <a:ext cx="5867400" cy="3316806"/>
        </p:xfrm>
        <a:graphic>
          <a:graphicData uri="http://schemas.openxmlformats.org/drawingml/2006/table">
            <a:tbl>
              <a:tblPr firstRow="1" bandRow="1">
                <a:tableStyleId>{C4B1156A-380E-4F78-BDF5-A606A8083BF9}</a:tableStyleId>
              </a:tblPr>
              <a:tblGrid>
                <a:gridCol w="617621">
                  <a:extLst>
                    <a:ext uri="{9D8B030D-6E8A-4147-A177-3AD203B41FA5}">
                      <a16:colId xmlns:a16="http://schemas.microsoft.com/office/drawing/2014/main" xmlns="" val="20000"/>
                    </a:ext>
                  </a:extLst>
                </a:gridCol>
                <a:gridCol w="1515978">
                  <a:extLst>
                    <a:ext uri="{9D8B030D-6E8A-4147-A177-3AD203B41FA5}">
                      <a16:colId xmlns:a16="http://schemas.microsoft.com/office/drawing/2014/main" xmlns="" val="20001"/>
                    </a:ext>
                  </a:extLst>
                </a:gridCol>
                <a:gridCol w="3048000">
                  <a:extLst>
                    <a:ext uri="{9D8B030D-6E8A-4147-A177-3AD203B41FA5}">
                      <a16:colId xmlns:a16="http://schemas.microsoft.com/office/drawing/2014/main" xmlns="" val="20002"/>
                    </a:ext>
                  </a:extLst>
                </a:gridCol>
                <a:gridCol w="685801">
                  <a:extLst>
                    <a:ext uri="{9D8B030D-6E8A-4147-A177-3AD203B41FA5}">
                      <a16:colId xmlns:a16="http://schemas.microsoft.com/office/drawing/2014/main" xmlns="" val="20003"/>
                    </a:ext>
                  </a:extLst>
                </a:gridCol>
              </a:tblGrid>
              <a:tr h="170094">
                <a:tc>
                  <a:txBody>
                    <a:bodyPr/>
                    <a:lstStyle/>
                    <a:p>
                      <a:pPr algn="ctr"/>
                      <a:r>
                        <a:rPr lang="en-US" altLang="zh-CN" sz="1100" dirty="0"/>
                        <a:t>DCN</a:t>
                      </a:r>
                      <a:endParaRPr lang="zh-CN" altLang="en-US" sz="1100" dirty="0"/>
                    </a:p>
                  </a:txBody>
                  <a:tcPr marL="36000" marR="36000" marT="17925" marB="17925" anchor="ctr"/>
                </a:tc>
                <a:tc>
                  <a:txBody>
                    <a:bodyPr/>
                    <a:lstStyle/>
                    <a:p>
                      <a:pPr algn="ctr"/>
                      <a:r>
                        <a:rPr lang="en-US" altLang="zh-CN" sz="1100" dirty="0"/>
                        <a:t>Author</a:t>
                      </a:r>
                      <a:endParaRPr lang="zh-CN" altLang="en-US" sz="1100" dirty="0"/>
                    </a:p>
                  </a:txBody>
                  <a:tcPr marL="36000" marR="36000" marT="17925" marB="17925" anchor="ctr"/>
                </a:tc>
                <a:tc>
                  <a:txBody>
                    <a:bodyPr/>
                    <a:lstStyle/>
                    <a:p>
                      <a:pPr algn="ctr"/>
                      <a:r>
                        <a:rPr lang="en-US" altLang="zh-CN" sz="1100" dirty="0"/>
                        <a:t>Title</a:t>
                      </a:r>
                      <a:endParaRPr lang="zh-CN" altLang="en-US" sz="1100" dirty="0"/>
                    </a:p>
                  </a:txBody>
                  <a:tcPr marL="36000" marR="36000" marT="17925" marB="17925" anchor="ctr"/>
                </a:tc>
                <a:tc>
                  <a:txBody>
                    <a:bodyPr/>
                    <a:lstStyle/>
                    <a:p>
                      <a:pPr marL="0" algn="ctr" defTabSz="914400" rtl="0" eaLnBrk="1" latinLnBrk="0" hangingPunct="1"/>
                      <a:r>
                        <a:rPr lang="en-US" altLang="zh-CN" sz="1050" kern="1200" dirty="0" smtClean="0"/>
                        <a:t>D</a:t>
                      </a:r>
                      <a:r>
                        <a:rPr lang="en-US" sz="1050" kern="1200" dirty="0" smtClean="0"/>
                        <a:t>uration</a:t>
                      </a:r>
                      <a:endParaRPr lang="zh-CN" altLang="en-US" sz="1050" b="1" kern="1200" dirty="0">
                        <a:solidFill>
                          <a:schemeClr val="lt1"/>
                        </a:solidFill>
                        <a:latin typeface="+mn-lt"/>
                        <a:ea typeface="+mn-ea"/>
                        <a:cs typeface="+mn-cs"/>
                      </a:endParaRPr>
                    </a:p>
                  </a:txBody>
                  <a:tcPr marL="36000" marR="36000" marT="17925" marB="17925" anchor="ctr"/>
                </a:tc>
                <a:extLst>
                  <a:ext uri="{0D108BD9-81ED-4DB2-BD59-A6C34878D82A}">
                    <a16:rowId xmlns:a16="http://schemas.microsoft.com/office/drawing/2014/main" xmlns="" val="10000"/>
                  </a:ext>
                </a:extLst>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21/1799</a:t>
                      </a:r>
                      <a:endParaRPr lang="zh-CN" altLang="en-US" sz="9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Assaf Kasher </a:t>
                      </a:r>
                      <a:r>
                        <a:rPr lang="en-US" altLang="zh-CN" sz="900" dirty="0" smtClean="0">
                          <a:solidFill>
                            <a:srgbClr val="00B050"/>
                          </a:solidFill>
                        </a:rPr>
                        <a:t>(Qualcomm)</a:t>
                      </a:r>
                      <a:endParaRPr lang="zh-CN" altLang="en-US" sz="900" dirty="0" smtClean="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DMG </a:t>
                      </a:r>
                      <a:r>
                        <a:rPr lang="en-US" altLang="zh-CN" sz="900" kern="1200" dirty="0" err="1" smtClean="0">
                          <a:solidFill>
                            <a:srgbClr val="00B050"/>
                          </a:solidFill>
                          <a:latin typeface="+mn-lt"/>
                          <a:ea typeface="+mn-ea"/>
                          <a:cs typeface="+mn-cs"/>
                        </a:rPr>
                        <a:t>bistatic</a:t>
                      </a:r>
                      <a:r>
                        <a:rPr lang="en-US" altLang="zh-CN" sz="900" kern="1200" dirty="0" smtClean="0">
                          <a:solidFill>
                            <a:srgbClr val="00B050"/>
                          </a:solidFill>
                          <a:latin typeface="+mn-lt"/>
                          <a:ea typeface="+mn-ea"/>
                          <a:cs typeface="+mn-cs"/>
                        </a:rPr>
                        <a:t> radar</a:t>
                      </a:r>
                      <a:endParaRPr lang="zh-CN" altLang="en-US" sz="9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30</a:t>
                      </a:r>
                      <a:r>
                        <a:rPr lang="en-US" altLang="zh-CN" sz="900" kern="1200" baseline="0" dirty="0" smtClean="0">
                          <a:solidFill>
                            <a:srgbClr val="00B050"/>
                          </a:solidFill>
                          <a:latin typeface="+mn-lt"/>
                          <a:ea typeface="+mn-ea"/>
                          <a:cs typeface="+mn-cs"/>
                        </a:rPr>
                        <a:t> mins</a:t>
                      </a:r>
                      <a:endParaRPr lang="en-US" altLang="zh-CN" sz="900" kern="1200" dirty="0" smtClean="0">
                        <a:solidFill>
                          <a:srgbClr val="00B050"/>
                        </a:solidFill>
                        <a:latin typeface="+mn-lt"/>
                        <a:ea typeface="+mn-ea"/>
                        <a:cs typeface="+mn-cs"/>
                      </a:endParaRPr>
                    </a:p>
                  </a:txBody>
                  <a:tcPr marL="36000" marR="36000" marT="17901" marB="17901" anchor="ctr"/>
                </a:tc>
                <a:extLst>
                  <a:ext uri="{0D108BD9-81ED-4DB2-BD59-A6C34878D82A}">
                    <a16:rowId xmlns:a16="http://schemas.microsoft.com/office/drawing/2014/main" xmlns="" val="10005"/>
                  </a:ext>
                </a:extLst>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21/1792</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Christian Berger (NXP)</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Non-TB Measurement for Sensing</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30</a:t>
                      </a:r>
                      <a:r>
                        <a:rPr lang="en-US" altLang="zh-CN" sz="900" kern="1200" baseline="0" dirty="0" smtClean="0">
                          <a:solidFill>
                            <a:schemeClr val="tx1"/>
                          </a:solidFill>
                          <a:latin typeface="+mn-lt"/>
                          <a:ea typeface="+mn-ea"/>
                          <a:cs typeface="+mn-cs"/>
                        </a:rPr>
                        <a:t> mins</a:t>
                      </a:r>
                      <a:endParaRPr lang="en-US" altLang="zh-CN" sz="900" kern="1200" dirty="0" smtClean="0">
                        <a:solidFill>
                          <a:schemeClr val="tx1"/>
                        </a:solidFill>
                        <a:latin typeface="+mn-lt"/>
                        <a:ea typeface="+mn-ea"/>
                        <a:cs typeface="+mn-cs"/>
                      </a:endParaRP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21/1801</a:t>
                      </a:r>
                      <a:endParaRPr lang="zh-CN" altLang="en-US" sz="9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rgbClr val="00B050"/>
                          </a:solidFill>
                        </a:rPr>
                        <a:t>Alecsander Eitan (Qualcomm)</a:t>
                      </a:r>
                      <a:endParaRPr lang="zh-CN" altLang="en-US" sz="900" dirty="0" smtClean="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Imaging Radar</a:t>
                      </a:r>
                      <a:r>
                        <a:rPr lang="en-US" altLang="zh-CN" sz="900" kern="1200" baseline="0" dirty="0" smtClean="0">
                          <a:solidFill>
                            <a:srgbClr val="00B050"/>
                          </a:solidFill>
                          <a:latin typeface="+mn-lt"/>
                          <a:ea typeface="+mn-ea"/>
                          <a:cs typeface="+mn-cs"/>
                        </a:rPr>
                        <a:t> </a:t>
                      </a:r>
                      <a:r>
                        <a:rPr lang="en-US" altLang="zh-CN" sz="900" kern="1200" dirty="0" smtClean="0">
                          <a:solidFill>
                            <a:srgbClr val="00B050"/>
                          </a:solidFill>
                          <a:latin typeface="+mn-lt"/>
                          <a:ea typeface="+mn-ea"/>
                          <a:cs typeface="+mn-cs"/>
                        </a:rPr>
                        <a:t>data report </a:t>
                      </a:r>
                      <a:endParaRPr lang="zh-CN" altLang="en-US" sz="9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30</a:t>
                      </a:r>
                      <a:r>
                        <a:rPr lang="en-US" altLang="zh-CN" sz="900" kern="1200" baseline="0" dirty="0" smtClean="0">
                          <a:solidFill>
                            <a:srgbClr val="00B050"/>
                          </a:solidFill>
                          <a:latin typeface="+mn-lt"/>
                          <a:ea typeface="+mn-ea"/>
                          <a:cs typeface="+mn-cs"/>
                        </a:rPr>
                        <a:t> mins</a:t>
                      </a:r>
                      <a:endParaRPr lang="en-US" altLang="zh-CN" sz="900" kern="1200" dirty="0" smtClean="0">
                        <a:solidFill>
                          <a:srgbClr val="00B050"/>
                        </a:solidFill>
                        <a:latin typeface="+mn-lt"/>
                        <a:ea typeface="+mn-ea"/>
                        <a:cs typeface="+mn-cs"/>
                      </a:endParaRP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FFC000"/>
                          </a:solidFill>
                          <a:latin typeface="+mn-lt"/>
                          <a:ea typeface="+mn-ea"/>
                          <a:cs typeface="+mn-cs"/>
                        </a:rPr>
                        <a:t>21/1828</a:t>
                      </a:r>
                      <a:endParaRPr lang="zh-CN" altLang="en-US" sz="900" kern="1200" dirty="0">
                        <a:solidFill>
                          <a:srgbClr val="FFC00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rgbClr val="FFC000"/>
                          </a:solidFill>
                        </a:rPr>
                        <a:t>Chaoming Luo (OPPO)</a:t>
                      </a:r>
                      <a:endParaRPr lang="zh-CN" altLang="en-US" sz="900" dirty="0" smtClean="0">
                        <a:solidFill>
                          <a:srgbClr val="FFC00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err="1" smtClean="0">
                          <a:solidFill>
                            <a:srgbClr val="FFC000"/>
                          </a:solidFill>
                          <a:latin typeface="+mn-lt"/>
                          <a:ea typeface="+mn-ea"/>
                          <a:cs typeface="+mn-cs"/>
                        </a:rPr>
                        <a:t>Mesurement</a:t>
                      </a:r>
                      <a:r>
                        <a:rPr lang="en-US" altLang="zh-CN" sz="900" kern="1200" dirty="0" smtClean="0">
                          <a:solidFill>
                            <a:srgbClr val="FFC000"/>
                          </a:solidFill>
                          <a:latin typeface="+mn-lt"/>
                          <a:ea typeface="+mn-ea"/>
                          <a:cs typeface="+mn-cs"/>
                        </a:rPr>
                        <a:t> setup frame formats</a:t>
                      </a:r>
                      <a:endParaRPr lang="zh-CN" altLang="en-US" sz="900" kern="1200" dirty="0" smtClean="0">
                        <a:solidFill>
                          <a:srgbClr val="FFC00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FFC000"/>
                          </a:solidFill>
                          <a:latin typeface="+mn-lt"/>
                          <a:ea typeface="+mn-ea"/>
                          <a:cs typeface="+mn-cs"/>
                        </a:rPr>
                        <a:t>30</a:t>
                      </a:r>
                      <a:r>
                        <a:rPr lang="en-US" altLang="zh-CN" sz="900" kern="1200" baseline="0" dirty="0" smtClean="0">
                          <a:solidFill>
                            <a:srgbClr val="FFC000"/>
                          </a:solidFill>
                          <a:latin typeface="+mn-lt"/>
                          <a:ea typeface="+mn-ea"/>
                          <a:cs typeface="+mn-cs"/>
                        </a:rPr>
                        <a:t> mins</a:t>
                      </a:r>
                      <a:endParaRPr lang="en-US" altLang="zh-CN" sz="900" kern="1200" dirty="0" smtClean="0">
                        <a:solidFill>
                          <a:srgbClr val="FFC000"/>
                        </a:solidFill>
                        <a:latin typeface="+mn-lt"/>
                        <a:ea typeface="+mn-ea"/>
                        <a:cs typeface="+mn-cs"/>
                      </a:endParaRP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21/1865</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Assaf Kasher </a:t>
                      </a:r>
                      <a:r>
                        <a:rPr lang="en-US" altLang="zh-CN" sz="900" dirty="0" smtClean="0">
                          <a:solidFill>
                            <a:schemeClr val="tx1"/>
                          </a:solidFill>
                        </a:rPr>
                        <a:t>(Qualcomm)</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DMG-Multi-Static-PPDU-</a:t>
                      </a:r>
                      <a:r>
                        <a:rPr lang="en-US" altLang="zh-CN" sz="900" kern="1200" dirty="0" err="1" smtClean="0">
                          <a:solidFill>
                            <a:schemeClr val="tx1"/>
                          </a:solidFill>
                          <a:latin typeface="+mn-lt"/>
                          <a:ea typeface="+mn-ea"/>
                          <a:cs typeface="+mn-cs"/>
                        </a:rPr>
                        <a:t>structue</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35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21/1602</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Chris Beg (Cognitive Systems)</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SP: OFDMA Measurement Discussion</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10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21/1692</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Claudio da Silva (Facebook)</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Enhancing Client-based Sensing: Sensing by Proxy</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30</a:t>
                      </a:r>
                      <a:r>
                        <a:rPr lang="en-US" altLang="zh-CN" sz="900" kern="1200" baseline="0" dirty="0" smtClean="0">
                          <a:solidFill>
                            <a:schemeClr val="tx1"/>
                          </a:solidFill>
                          <a:latin typeface="+mn-lt"/>
                          <a:ea typeface="+mn-ea"/>
                          <a:cs typeface="+mn-cs"/>
                        </a:rPr>
                        <a:t> mins</a:t>
                      </a:r>
                      <a:endParaRPr lang="en-US" altLang="zh-CN" sz="900" kern="1200" dirty="0" smtClean="0">
                        <a:solidFill>
                          <a:schemeClr val="tx1"/>
                        </a:solidFill>
                        <a:latin typeface="+mn-lt"/>
                        <a:ea typeface="+mn-ea"/>
                        <a:cs typeface="+mn-cs"/>
                      </a:endParaRP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21/1896</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Junghoon Suh (Huawei)</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NDPA for Sensing</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30</a:t>
                      </a:r>
                      <a:r>
                        <a:rPr lang="en-US" altLang="zh-CN" sz="900" kern="1200" baseline="0" dirty="0" smtClean="0">
                          <a:solidFill>
                            <a:schemeClr val="tx1"/>
                          </a:solidFill>
                          <a:latin typeface="+mn-lt"/>
                          <a:ea typeface="+mn-ea"/>
                          <a:cs typeface="+mn-cs"/>
                        </a:rPr>
                        <a:t> mins</a:t>
                      </a:r>
                      <a:endParaRPr lang="en-US" altLang="zh-CN" sz="900" kern="1200" dirty="0" smtClean="0">
                        <a:solidFill>
                          <a:schemeClr val="tx1"/>
                        </a:solidFill>
                        <a:latin typeface="+mn-lt"/>
                        <a:ea typeface="+mn-ea"/>
                        <a:cs typeface="+mn-cs"/>
                      </a:endParaRP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21/1596</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Chaoming Luo (OPPO)</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SP: Discussion on one-to-one sensing measurement instance</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30</a:t>
                      </a:r>
                      <a:r>
                        <a:rPr lang="en-US" altLang="zh-CN" sz="900" kern="1200" baseline="0" dirty="0" smtClean="0">
                          <a:solidFill>
                            <a:schemeClr val="tx1"/>
                          </a:solidFill>
                          <a:latin typeface="+mn-lt"/>
                          <a:ea typeface="+mn-ea"/>
                          <a:cs typeface="+mn-cs"/>
                        </a:rPr>
                        <a:t> mins</a:t>
                      </a:r>
                      <a:endParaRPr lang="en-US" altLang="zh-CN" sz="900" kern="1200" dirty="0" smtClean="0">
                        <a:solidFill>
                          <a:schemeClr val="tx1"/>
                        </a:solidFill>
                        <a:latin typeface="+mn-lt"/>
                        <a:ea typeface="+mn-ea"/>
                        <a:cs typeface="+mn-cs"/>
                      </a:endParaRP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21/1904</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Oscar Au (Origin Wireless)</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Local Reporting of Sensing Measurement</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15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21/1905</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Oscar Au (Origin Wireless)</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Threshold-based Local Reporting of Sensing Measurement</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21/1906</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Oscar Au (Origin Wireless)</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Precision Control for Local Reporting of Sensing Measurements</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21/1908</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Oscar Au (Origin Wireless)</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Buffering of Sensing Measurements</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15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21/1909</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Oscar Au (Origin Wireless)</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Selection of Nonlocal Reporting and Local Reporting</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45</a:t>
                      </a:r>
                      <a:r>
                        <a:rPr lang="en-US" altLang="zh-CN" sz="900" kern="1200" baseline="0" dirty="0" smtClean="0">
                          <a:solidFill>
                            <a:schemeClr val="tx1"/>
                          </a:solidFill>
                          <a:latin typeface="+mn-lt"/>
                          <a:ea typeface="+mn-ea"/>
                          <a:cs typeface="+mn-cs"/>
                        </a:rPr>
                        <a:t> mins</a:t>
                      </a:r>
                      <a:endParaRPr lang="en-US" altLang="zh-CN" sz="900" kern="1200" dirty="0" smtClean="0">
                        <a:solidFill>
                          <a:schemeClr val="tx1"/>
                        </a:solidFill>
                        <a:latin typeface="+mn-lt"/>
                        <a:ea typeface="+mn-ea"/>
                        <a:cs typeface="+mn-cs"/>
                      </a:endParaRP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21/1910</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Oscar Au (Origin Wireless)</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Measurement Instance Sharing</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45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21/1914</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err="1" smtClean="0">
                          <a:solidFill>
                            <a:schemeClr val="tx1"/>
                          </a:solidFill>
                        </a:rPr>
                        <a:t>Rui</a:t>
                      </a:r>
                      <a:r>
                        <a:rPr lang="en-US" altLang="zh-CN" sz="900" dirty="0" smtClean="0">
                          <a:solidFill>
                            <a:schemeClr val="tx1"/>
                          </a:solidFill>
                        </a:rPr>
                        <a:t> Du (Huawei)</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Coordination among multiple monostatic radars</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21/1433</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Cheng Chen (Intel)</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Non-TB sensing measurement (SP)</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10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9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192568639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FC4ED637-7F2E-41AD-AE0D-FC461299F22A}" type="slidenum">
              <a:rPr lang="en-US" altLang="en-US" sz="1200" b="0" smtClean="0"/>
              <a:pPr>
                <a:spcBef>
                  <a:spcPct val="0"/>
                </a:spcBef>
                <a:buFontTx/>
                <a:buNone/>
              </a:pPr>
              <a:t>18</a:t>
            </a:fld>
            <a:endParaRPr lang="en-US" altLang="en-US" sz="1200" b="0"/>
          </a:p>
        </p:txBody>
      </p:sp>
      <p:sp>
        <p:nvSpPr>
          <p:cNvPr id="1843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000" dirty="0" smtClean="0">
                <a:solidFill>
                  <a:srgbClr val="0000FF"/>
                </a:solidFill>
                <a:cs typeface="Times New Roman" panose="02020603050405020304" pitchFamily="18" charset="0"/>
              </a:rPr>
              <a:t>November </a:t>
            </a:r>
            <a:r>
              <a:rPr lang="en-US" altLang="en-US" sz="3000" dirty="0" smtClean="0">
                <a:solidFill>
                  <a:srgbClr val="0000FF"/>
                </a:solidFill>
                <a:cs typeface="Times New Roman" panose="02020603050405020304" pitchFamily="18" charset="0"/>
              </a:rPr>
              <a:t>29</a:t>
            </a:r>
            <a:endParaRPr lang="en-US" altLang="en-US" sz="30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207052" y="1325563"/>
            <a:ext cx="8164497"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Times</a:t>
            </a:r>
          </a:p>
          <a:p>
            <a:pPr algn="just"/>
            <a:r>
              <a:rPr lang="en-US" altLang="en-US" sz="1600" dirty="0"/>
              <a:t>Presentation of </a:t>
            </a:r>
            <a:r>
              <a:rPr lang="en-US" altLang="en-US" sz="1600" dirty="0" smtClean="0"/>
              <a:t>submissions</a:t>
            </a:r>
          </a:p>
          <a:p>
            <a:pPr algn="just"/>
            <a:endParaRPr lang="en-US" altLang="en-US" sz="1600" dirty="0" smtClean="0"/>
          </a:p>
          <a:p>
            <a:pPr algn="just"/>
            <a:endParaRPr lang="en-US" altLang="en-US" sz="1600" dirty="0"/>
          </a:p>
          <a:p>
            <a:pPr algn="just"/>
            <a:endParaRPr lang="en-US" altLang="en-US" sz="1600" dirty="0" smtClean="0"/>
          </a:p>
          <a:p>
            <a:pPr algn="just"/>
            <a:endParaRPr lang="en-US" altLang="en-US" sz="1600" dirty="0"/>
          </a:p>
          <a:p>
            <a:pPr algn="just"/>
            <a:endParaRPr lang="en-US" altLang="en-US" sz="1600" dirty="0" smtClean="0"/>
          </a:p>
          <a:p>
            <a:pPr algn="just"/>
            <a:endParaRPr lang="en-US" altLang="en-US" sz="16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spcBef>
                <a:spcPts val="0"/>
              </a:spcBef>
            </a:pPr>
            <a:r>
              <a:rPr lang="en-US" altLang="en-US" sz="1200" dirty="0"/>
              <a:t>?</a:t>
            </a:r>
          </a:p>
          <a:p>
            <a:pPr marL="342900" lvl="1" indent="-342900" algn="just">
              <a:spcBef>
                <a:spcPts val="0"/>
              </a:spcBef>
              <a:buChar char="•"/>
            </a:pPr>
            <a:r>
              <a:rPr lang="en-US" altLang="en-US" sz="1600" b="1" dirty="0"/>
              <a:t>Adjourn</a:t>
            </a:r>
          </a:p>
        </p:txBody>
      </p:sp>
      <p:sp>
        <p:nvSpPr>
          <p:cNvPr id="18437"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
        <p:nvSpPr>
          <p:cNvPr id="8" name="TextBox 7"/>
          <p:cNvSpPr txBox="1"/>
          <p:nvPr/>
        </p:nvSpPr>
        <p:spPr>
          <a:xfrm>
            <a:off x="5715000" y="5715000"/>
            <a:ext cx="2971800" cy="914400"/>
          </a:xfrm>
          <a:prstGeom prst="rect">
            <a:avLst/>
          </a:prstGeom>
          <a:noFill/>
        </p:spPr>
        <p:txBody>
          <a:bodyPr>
            <a:normAutofit fontScale="55000" lnSpcReduction="20000"/>
          </a:bodyPr>
          <a:lstStyle/>
          <a:p>
            <a:pPr>
              <a:defRPr/>
            </a:pPr>
            <a:r>
              <a:rPr lang="en-US" sz="1600" b="1" dirty="0"/>
              <a:t>Notes:  </a:t>
            </a:r>
          </a:p>
          <a:p>
            <a:pPr marL="742950" lvl="1" indent="-285750">
              <a:buFont typeface="Arial" panose="020B0604020202020204" pitchFamily="34" charset="0"/>
              <a:buChar char="•"/>
              <a:defRPr/>
            </a:pPr>
            <a:r>
              <a:rPr lang="en-US" sz="1600" b="1" dirty="0">
                <a:solidFill>
                  <a:srgbClr val="00B050"/>
                </a:solidFill>
              </a:rPr>
              <a:t>Docs in green have been presented.</a:t>
            </a:r>
          </a:p>
          <a:p>
            <a:pPr marL="742950" lvl="1" indent="-285750">
              <a:buFont typeface="Arial" panose="020B0604020202020204" pitchFamily="34" charset="0"/>
              <a:buChar char="•"/>
              <a:defRPr/>
            </a:pPr>
            <a:r>
              <a:rPr lang="en-US" sz="1600" b="1" dirty="0">
                <a:solidFill>
                  <a:srgbClr val="FF0000"/>
                </a:solidFill>
              </a:rPr>
              <a:t>Docs in red have been withdrawn.</a:t>
            </a:r>
          </a:p>
          <a:p>
            <a:pPr marL="742950" lvl="1" indent="-285750">
              <a:buFont typeface="Arial" panose="020B0604020202020204" pitchFamily="34" charset="0"/>
              <a:buChar char="•"/>
              <a:defRPr/>
            </a:pPr>
            <a:r>
              <a:rPr lang="en-US" sz="1600" b="1" dirty="0"/>
              <a:t>Docs in black have NOT been presented.</a:t>
            </a:r>
          </a:p>
          <a:p>
            <a:pPr marL="742950" lvl="1" indent="-285750">
              <a:buFont typeface="Arial" panose="020B0604020202020204" pitchFamily="34" charset="0"/>
              <a:buChar char="•"/>
              <a:defRPr/>
            </a:pPr>
            <a:r>
              <a:rPr lang="en-US" sz="1600" b="1" dirty="0">
                <a:solidFill>
                  <a:srgbClr val="FFC000"/>
                </a:solidFill>
              </a:rPr>
              <a:t>Docs in yellow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4009618482"/>
              </p:ext>
            </p:extLst>
          </p:nvPr>
        </p:nvGraphicFramePr>
        <p:xfrm>
          <a:off x="3124201" y="1747470"/>
          <a:ext cx="5867400" cy="3835692"/>
        </p:xfrm>
        <a:graphic>
          <a:graphicData uri="http://schemas.openxmlformats.org/drawingml/2006/table">
            <a:tbl>
              <a:tblPr firstRow="1" bandRow="1">
                <a:tableStyleId>{C4B1156A-380E-4F78-BDF5-A606A8083BF9}</a:tableStyleId>
              </a:tblPr>
              <a:tblGrid>
                <a:gridCol w="617621">
                  <a:extLst>
                    <a:ext uri="{9D8B030D-6E8A-4147-A177-3AD203B41FA5}">
                      <a16:colId xmlns:a16="http://schemas.microsoft.com/office/drawing/2014/main" xmlns="" val="20000"/>
                    </a:ext>
                  </a:extLst>
                </a:gridCol>
                <a:gridCol w="1515978">
                  <a:extLst>
                    <a:ext uri="{9D8B030D-6E8A-4147-A177-3AD203B41FA5}">
                      <a16:colId xmlns:a16="http://schemas.microsoft.com/office/drawing/2014/main" xmlns="" val="20001"/>
                    </a:ext>
                  </a:extLst>
                </a:gridCol>
                <a:gridCol w="3048000">
                  <a:extLst>
                    <a:ext uri="{9D8B030D-6E8A-4147-A177-3AD203B41FA5}">
                      <a16:colId xmlns:a16="http://schemas.microsoft.com/office/drawing/2014/main" xmlns="" val="20002"/>
                    </a:ext>
                  </a:extLst>
                </a:gridCol>
                <a:gridCol w="685801">
                  <a:extLst>
                    <a:ext uri="{9D8B030D-6E8A-4147-A177-3AD203B41FA5}">
                      <a16:colId xmlns:a16="http://schemas.microsoft.com/office/drawing/2014/main" xmlns="" val="20003"/>
                    </a:ext>
                  </a:extLst>
                </a:gridCol>
              </a:tblGrid>
              <a:tr h="170094">
                <a:tc>
                  <a:txBody>
                    <a:bodyPr/>
                    <a:lstStyle/>
                    <a:p>
                      <a:pPr algn="ctr"/>
                      <a:r>
                        <a:rPr lang="en-US" altLang="zh-CN" sz="1100" dirty="0"/>
                        <a:t>DCN</a:t>
                      </a:r>
                      <a:endParaRPr lang="zh-CN" altLang="en-US" sz="1100" dirty="0"/>
                    </a:p>
                  </a:txBody>
                  <a:tcPr marL="36000" marR="36000" marT="17925" marB="17925" anchor="ctr"/>
                </a:tc>
                <a:tc>
                  <a:txBody>
                    <a:bodyPr/>
                    <a:lstStyle/>
                    <a:p>
                      <a:pPr algn="ctr"/>
                      <a:r>
                        <a:rPr lang="en-US" altLang="zh-CN" sz="1100" dirty="0"/>
                        <a:t>Author</a:t>
                      </a:r>
                      <a:endParaRPr lang="zh-CN" altLang="en-US" sz="1100" dirty="0"/>
                    </a:p>
                  </a:txBody>
                  <a:tcPr marL="36000" marR="36000" marT="17925" marB="17925" anchor="ctr"/>
                </a:tc>
                <a:tc>
                  <a:txBody>
                    <a:bodyPr/>
                    <a:lstStyle/>
                    <a:p>
                      <a:pPr algn="ctr"/>
                      <a:r>
                        <a:rPr lang="en-US" altLang="zh-CN" sz="1100" dirty="0"/>
                        <a:t>Title</a:t>
                      </a:r>
                      <a:endParaRPr lang="zh-CN" altLang="en-US" sz="1100" dirty="0"/>
                    </a:p>
                  </a:txBody>
                  <a:tcPr marL="36000" marR="36000" marT="17925" marB="17925" anchor="ctr"/>
                </a:tc>
                <a:tc>
                  <a:txBody>
                    <a:bodyPr/>
                    <a:lstStyle/>
                    <a:p>
                      <a:pPr marL="0" algn="ctr" defTabSz="914400" rtl="0" eaLnBrk="1" latinLnBrk="0" hangingPunct="1"/>
                      <a:r>
                        <a:rPr lang="en-US" altLang="zh-CN" sz="1050" kern="1200" dirty="0" smtClean="0"/>
                        <a:t>D</a:t>
                      </a:r>
                      <a:r>
                        <a:rPr lang="en-US" sz="1050" kern="1200" dirty="0" smtClean="0"/>
                        <a:t>uration</a:t>
                      </a:r>
                      <a:endParaRPr lang="zh-CN" altLang="en-US" sz="1050" b="1" kern="1200" dirty="0">
                        <a:solidFill>
                          <a:schemeClr val="lt1"/>
                        </a:solidFill>
                        <a:latin typeface="+mn-lt"/>
                        <a:ea typeface="+mn-ea"/>
                        <a:cs typeface="+mn-cs"/>
                      </a:endParaRPr>
                    </a:p>
                  </a:txBody>
                  <a:tcPr marL="36000" marR="36000" marT="17925" marB="17925" anchor="ctr"/>
                </a:tc>
                <a:extLst>
                  <a:ext uri="{0D108BD9-81ED-4DB2-BD59-A6C34878D82A}">
                    <a16:rowId xmlns:a16="http://schemas.microsoft.com/office/drawing/2014/main" xmlns="" val="10000"/>
                  </a:ext>
                </a:extLst>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21/1828</a:t>
                      </a:r>
                      <a:endParaRPr lang="zh-CN" altLang="en-US" sz="9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rgbClr val="00B050"/>
                          </a:solidFill>
                        </a:rPr>
                        <a:t>Chaoming Luo (OPPO)</a:t>
                      </a:r>
                      <a:endParaRPr lang="zh-CN" altLang="en-US" sz="900" dirty="0" smtClean="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err="1" smtClean="0">
                          <a:solidFill>
                            <a:srgbClr val="00B050"/>
                          </a:solidFill>
                          <a:latin typeface="+mn-lt"/>
                          <a:ea typeface="+mn-ea"/>
                          <a:cs typeface="+mn-cs"/>
                        </a:rPr>
                        <a:t>Mesurement</a:t>
                      </a:r>
                      <a:r>
                        <a:rPr lang="en-US" altLang="zh-CN" sz="900" kern="1200" dirty="0" smtClean="0">
                          <a:solidFill>
                            <a:srgbClr val="00B050"/>
                          </a:solidFill>
                          <a:latin typeface="+mn-lt"/>
                          <a:ea typeface="+mn-ea"/>
                          <a:cs typeface="+mn-cs"/>
                        </a:rPr>
                        <a:t> setup frame formats</a:t>
                      </a:r>
                      <a:endParaRPr lang="zh-CN" altLang="en-US" sz="9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30</a:t>
                      </a:r>
                      <a:r>
                        <a:rPr lang="en-US" altLang="zh-CN" sz="900" kern="1200" baseline="0" dirty="0" smtClean="0">
                          <a:solidFill>
                            <a:srgbClr val="00B050"/>
                          </a:solidFill>
                          <a:latin typeface="+mn-lt"/>
                          <a:ea typeface="+mn-ea"/>
                          <a:cs typeface="+mn-cs"/>
                        </a:rPr>
                        <a:t> mins</a:t>
                      </a:r>
                      <a:endParaRPr lang="en-US" altLang="zh-CN" sz="900" kern="1200" dirty="0" smtClean="0">
                        <a:solidFill>
                          <a:srgbClr val="00B050"/>
                        </a:solidFill>
                        <a:latin typeface="+mn-lt"/>
                        <a:ea typeface="+mn-ea"/>
                        <a:cs typeface="+mn-cs"/>
                      </a:endParaRP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21/1792</a:t>
                      </a:r>
                      <a:endParaRPr lang="zh-CN" altLang="en-US" sz="9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Christian Berger (NXP)</a:t>
                      </a:r>
                      <a:endParaRPr lang="zh-CN" altLang="en-US" sz="9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Non-TB Measurement for Sensing</a:t>
                      </a:r>
                      <a:endParaRPr lang="zh-CN" altLang="en-US" sz="9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30</a:t>
                      </a:r>
                      <a:r>
                        <a:rPr lang="en-US" altLang="zh-CN" sz="900" kern="1200" baseline="0" dirty="0" smtClean="0">
                          <a:solidFill>
                            <a:srgbClr val="00B050"/>
                          </a:solidFill>
                          <a:latin typeface="+mn-lt"/>
                          <a:ea typeface="+mn-ea"/>
                          <a:cs typeface="+mn-cs"/>
                        </a:rPr>
                        <a:t> mins</a:t>
                      </a:r>
                      <a:endParaRPr lang="en-US" altLang="zh-CN" sz="900" kern="1200" dirty="0" smtClean="0">
                        <a:solidFill>
                          <a:srgbClr val="00B050"/>
                        </a:solidFill>
                        <a:latin typeface="+mn-lt"/>
                        <a:ea typeface="+mn-ea"/>
                        <a:cs typeface="+mn-cs"/>
                      </a:endParaRP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21/1865</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Assaf Kasher </a:t>
                      </a:r>
                      <a:r>
                        <a:rPr lang="en-US" altLang="zh-CN" sz="900" dirty="0" smtClean="0">
                          <a:solidFill>
                            <a:schemeClr val="tx1"/>
                          </a:solidFill>
                        </a:rPr>
                        <a:t>(Qualcomm)</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DMG-Multi-Static-PPDU-</a:t>
                      </a:r>
                      <a:r>
                        <a:rPr lang="en-US" altLang="zh-CN" sz="900" kern="1200" dirty="0" err="1" smtClean="0">
                          <a:solidFill>
                            <a:schemeClr val="tx1"/>
                          </a:solidFill>
                          <a:latin typeface="+mn-lt"/>
                          <a:ea typeface="+mn-ea"/>
                          <a:cs typeface="+mn-cs"/>
                        </a:rPr>
                        <a:t>structue</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35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21/1602</a:t>
                      </a:r>
                      <a:endParaRPr lang="zh-CN" altLang="en-US" sz="9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rgbClr val="00B050"/>
                          </a:solidFill>
                        </a:rPr>
                        <a:t>Chris Beg (Cognitive Systems)</a:t>
                      </a:r>
                      <a:endParaRPr lang="zh-CN" altLang="en-US" sz="900" dirty="0" smtClean="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SP: OFDMA Measurement Discussion</a:t>
                      </a:r>
                      <a:endParaRPr lang="zh-CN" altLang="en-US" sz="9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10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21/1692</a:t>
                      </a:r>
                      <a:endParaRPr lang="zh-CN" altLang="en-US" sz="9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rgbClr val="00B050"/>
                          </a:solidFill>
                        </a:rPr>
                        <a:t>Claudio da Silva (Facebook)</a:t>
                      </a:r>
                      <a:endParaRPr lang="zh-CN" altLang="en-US" sz="900" dirty="0" smtClean="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Enhancing Client-based Sensing: Sensing by Proxy</a:t>
                      </a:r>
                      <a:endParaRPr lang="zh-CN" altLang="en-US" sz="9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30</a:t>
                      </a:r>
                      <a:r>
                        <a:rPr lang="en-US" altLang="zh-CN" sz="900" kern="1200" baseline="0" dirty="0" smtClean="0">
                          <a:solidFill>
                            <a:srgbClr val="00B050"/>
                          </a:solidFill>
                          <a:latin typeface="+mn-lt"/>
                          <a:ea typeface="+mn-ea"/>
                          <a:cs typeface="+mn-cs"/>
                        </a:rPr>
                        <a:t> mins</a:t>
                      </a:r>
                      <a:endParaRPr lang="en-US" altLang="zh-CN" sz="900" kern="1200" dirty="0" smtClean="0">
                        <a:solidFill>
                          <a:srgbClr val="00B050"/>
                        </a:solidFill>
                        <a:latin typeface="+mn-lt"/>
                        <a:ea typeface="+mn-ea"/>
                        <a:cs typeface="+mn-cs"/>
                      </a:endParaRP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FFC000"/>
                          </a:solidFill>
                          <a:latin typeface="+mn-lt"/>
                          <a:ea typeface="+mn-ea"/>
                          <a:cs typeface="+mn-cs"/>
                        </a:rPr>
                        <a:t>21/1896</a:t>
                      </a:r>
                      <a:endParaRPr lang="zh-CN" altLang="en-US" sz="900" kern="1200" dirty="0">
                        <a:solidFill>
                          <a:srgbClr val="FFC00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rgbClr val="FFC000"/>
                          </a:solidFill>
                        </a:rPr>
                        <a:t>Junghoon Suh (Huawei)</a:t>
                      </a:r>
                      <a:endParaRPr lang="zh-CN" altLang="en-US" sz="900" dirty="0" smtClean="0">
                        <a:solidFill>
                          <a:srgbClr val="FFC00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FFC000"/>
                          </a:solidFill>
                          <a:latin typeface="+mn-lt"/>
                          <a:ea typeface="+mn-ea"/>
                          <a:cs typeface="+mn-cs"/>
                        </a:rPr>
                        <a:t>NDPA for Sensing</a:t>
                      </a:r>
                      <a:endParaRPr lang="zh-CN" altLang="en-US" sz="900" kern="1200" dirty="0" smtClean="0">
                        <a:solidFill>
                          <a:srgbClr val="FFC00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FFC000"/>
                          </a:solidFill>
                          <a:latin typeface="+mn-lt"/>
                          <a:ea typeface="+mn-ea"/>
                          <a:cs typeface="+mn-cs"/>
                        </a:rPr>
                        <a:t>30</a:t>
                      </a:r>
                      <a:r>
                        <a:rPr lang="en-US" altLang="zh-CN" sz="900" kern="1200" baseline="0" dirty="0" smtClean="0">
                          <a:solidFill>
                            <a:srgbClr val="FFC000"/>
                          </a:solidFill>
                          <a:latin typeface="+mn-lt"/>
                          <a:ea typeface="+mn-ea"/>
                          <a:cs typeface="+mn-cs"/>
                        </a:rPr>
                        <a:t> mins</a:t>
                      </a:r>
                      <a:endParaRPr lang="en-US" altLang="zh-CN" sz="900" kern="1200" dirty="0" smtClean="0">
                        <a:solidFill>
                          <a:srgbClr val="FFC000"/>
                        </a:solidFill>
                        <a:latin typeface="+mn-lt"/>
                        <a:ea typeface="+mn-ea"/>
                        <a:cs typeface="+mn-cs"/>
                      </a:endParaRP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21/1596</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Chaoming Luo (OPPO)</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SP: Discussion on one-to-one sensing measurement instance</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30</a:t>
                      </a:r>
                      <a:r>
                        <a:rPr lang="en-US" altLang="zh-CN" sz="900" kern="1200" baseline="0" dirty="0" smtClean="0">
                          <a:solidFill>
                            <a:schemeClr val="tx1"/>
                          </a:solidFill>
                          <a:latin typeface="+mn-lt"/>
                          <a:ea typeface="+mn-ea"/>
                          <a:cs typeface="+mn-cs"/>
                        </a:rPr>
                        <a:t> mins</a:t>
                      </a:r>
                      <a:endParaRPr lang="en-US" altLang="zh-CN" sz="900" kern="1200" dirty="0" smtClean="0">
                        <a:solidFill>
                          <a:schemeClr val="tx1"/>
                        </a:solidFill>
                        <a:latin typeface="+mn-lt"/>
                        <a:ea typeface="+mn-ea"/>
                        <a:cs typeface="+mn-cs"/>
                      </a:endParaRP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21/1904</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Oscar Au (Origin Wireless)</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Local Reporting of Sensing Measurement</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15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21/1905</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Oscar Au (Origin Wireless)</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Threshold-based Local Reporting of Sensing Measurement</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21/1906</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Oscar Au (Origin Wireless)</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Precision Control for Local Reporting of Sensing Measurements</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21/1908</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Oscar Au (Origin Wireless)</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Buffering of Sensing Measurements</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15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21/1909</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Oscar Au (Origin Wireless)</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Selection of Nonlocal Reporting and Local Reporting</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45</a:t>
                      </a:r>
                      <a:r>
                        <a:rPr lang="en-US" altLang="zh-CN" sz="900" kern="1200" baseline="0" dirty="0" smtClean="0">
                          <a:solidFill>
                            <a:schemeClr val="tx1"/>
                          </a:solidFill>
                          <a:latin typeface="+mn-lt"/>
                          <a:ea typeface="+mn-ea"/>
                          <a:cs typeface="+mn-cs"/>
                        </a:rPr>
                        <a:t> mins</a:t>
                      </a:r>
                      <a:endParaRPr lang="en-US" altLang="zh-CN" sz="900" kern="1200" dirty="0" smtClean="0">
                        <a:solidFill>
                          <a:schemeClr val="tx1"/>
                        </a:solidFill>
                        <a:latin typeface="+mn-lt"/>
                        <a:ea typeface="+mn-ea"/>
                        <a:cs typeface="+mn-cs"/>
                      </a:endParaRP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21/1910</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Oscar Au (Origin Wireless)</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Measurement Instance Sharing</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45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21/1914</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err="1" smtClean="0">
                          <a:solidFill>
                            <a:schemeClr val="tx1"/>
                          </a:solidFill>
                        </a:rPr>
                        <a:t>Rui</a:t>
                      </a:r>
                      <a:r>
                        <a:rPr lang="en-US" altLang="zh-CN" sz="900" dirty="0" smtClean="0">
                          <a:solidFill>
                            <a:schemeClr val="tx1"/>
                          </a:solidFill>
                        </a:rPr>
                        <a:t> Du (Huawei)</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Coordination among multiple monostatic radars</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21/1433</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Cheng Chen (Intel)</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Non-TB sensing measurement (SP)</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10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smtClean="0">
                          <a:solidFill>
                            <a:schemeClr val="tx1"/>
                          </a:solidFill>
                          <a:latin typeface="+mn-lt"/>
                          <a:ea typeface="+mn-ea"/>
                          <a:cs typeface="+mn-cs"/>
                        </a:rPr>
                        <a:t>21/1926</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Sang Kim (LGE)</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Collaborative-WLAN-Definition and Operational Scenarios</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21/1735</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err="1" smtClean="0">
                          <a:solidFill>
                            <a:schemeClr val="tx1"/>
                          </a:solidFill>
                        </a:rPr>
                        <a:t>Insun</a:t>
                      </a:r>
                      <a:r>
                        <a:rPr lang="en-US" altLang="zh-CN" sz="900" baseline="0" dirty="0" smtClean="0">
                          <a:solidFill>
                            <a:schemeClr val="tx1"/>
                          </a:solidFill>
                        </a:rPr>
                        <a:t> Jang</a:t>
                      </a:r>
                      <a:r>
                        <a:rPr lang="en-US" altLang="zh-CN" sz="900" dirty="0" smtClean="0">
                          <a:solidFill>
                            <a:schemeClr val="tx1"/>
                          </a:solidFill>
                        </a:rPr>
                        <a:t> (LGE)</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SP: Procedure of Sensing Measurement Setup</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21/1532</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Dong Wei (NXP)</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TWT for WLAN Sensing Measurement</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21/1934</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Chaoming Luo (OPPO)</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Discussion on Session Setup</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21/1921</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Rojan Chitrakar (Panasonic)</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Partial CSI feedback</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9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184823090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FC4ED637-7F2E-41AD-AE0D-FC461299F22A}" type="slidenum">
              <a:rPr lang="en-US" altLang="en-US" sz="1200" b="0" smtClean="0"/>
              <a:pPr>
                <a:spcBef>
                  <a:spcPct val="0"/>
                </a:spcBef>
                <a:buFontTx/>
                <a:buNone/>
              </a:pPr>
              <a:t>19</a:t>
            </a:fld>
            <a:endParaRPr lang="en-US" altLang="en-US" sz="1200" b="0"/>
          </a:p>
        </p:txBody>
      </p:sp>
      <p:sp>
        <p:nvSpPr>
          <p:cNvPr id="1843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000" dirty="0" smtClean="0">
                <a:solidFill>
                  <a:srgbClr val="0000FF"/>
                </a:solidFill>
                <a:cs typeface="Times New Roman" panose="02020603050405020304" pitchFamily="18" charset="0"/>
              </a:rPr>
              <a:t>November </a:t>
            </a:r>
            <a:r>
              <a:rPr lang="en-US" altLang="en-US" sz="3000" dirty="0" smtClean="0">
                <a:solidFill>
                  <a:srgbClr val="0000FF"/>
                </a:solidFill>
                <a:cs typeface="Times New Roman" panose="02020603050405020304" pitchFamily="18" charset="0"/>
              </a:rPr>
              <a:t>30</a:t>
            </a:r>
            <a:endParaRPr lang="en-US" altLang="en-US" sz="30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207052" y="1325563"/>
            <a:ext cx="8164497"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Times</a:t>
            </a:r>
          </a:p>
          <a:p>
            <a:pPr algn="just"/>
            <a:r>
              <a:rPr lang="en-US" altLang="en-US" sz="1600" dirty="0"/>
              <a:t>Presentation of </a:t>
            </a:r>
            <a:r>
              <a:rPr lang="en-US" altLang="en-US" sz="1600" dirty="0" smtClean="0"/>
              <a:t>submissions</a:t>
            </a:r>
          </a:p>
          <a:p>
            <a:pPr algn="just"/>
            <a:endParaRPr lang="en-US" altLang="en-US" sz="1600" dirty="0" smtClean="0"/>
          </a:p>
          <a:p>
            <a:pPr algn="just"/>
            <a:endParaRPr lang="en-US" altLang="en-US" sz="1600" dirty="0"/>
          </a:p>
          <a:p>
            <a:pPr algn="just"/>
            <a:endParaRPr lang="en-US" altLang="en-US" sz="1600" dirty="0" smtClean="0"/>
          </a:p>
          <a:p>
            <a:pPr algn="just"/>
            <a:endParaRPr lang="en-US" altLang="en-US" sz="1600" dirty="0"/>
          </a:p>
          <a:p>
            <a:pPr algn="just"/>
            <a:endParaRPr lang="en-US" altLang="en-US" sz="1600" dirty="0" smtClean="0"/>
          </a:p>
          <a:p>
            <a:pPr algn="just"/>
            <a:endParaRPr lang="en-US" altLang="en-US" sz="16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spcBef>
                <a:spcPts val="0"/>
              </a:spcBef>
            </a:pPr>
            <a:r>
              <a:rPr lang="en-US" altLang="en-US" sz="1200" dirty="0"/>
              <a:t>?</a:t>
            </a:r>
          </a:p>
          <a:p>
            <a:pPr marL="342900" lvl="1" indent="-342900" algn="just">
              <a:spcBef>
                <a:spcPts val="0"/>
              </a:spcBef>
              <a:buChar char="•"/>
            </a:pPr>
            <a:r>
              <a:rPr lang="en-US" altLang="en-US" sz="1600" b="1" dirty="0"/>
              <a:t>Adjourn</a:t>
            </a:r>
          </a:p>
        </p:txBody>
      </p:sp>
      <p:sp>
        <p:nvSpPr>
          <p:cNvPr id="18437"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
        <p:nvSpPr>
          <p:cNvPr id="8" name="TextBox 7"/>
          <p:cNvSpPr txBox="1"/>
          <p:nvPr/>
        </p:nvSpPr>
        <p:spPr>
          <a:xfrm>
            <a:off x="5715000" y="5715000"/>
            <a:ext cx="2971800" cy="914400"/>
          </a:xfrm>
          <a:prstGeom prst="rect">
            <a:avLst/>
          </a:prstGeom>
          <a:noFill/>
        </p:spPr>
        <p:txBody>
          <a:bodyPr>
            <a:normAutofit fontScale="55000" lnSpcReduction="20000"/>
          </a:bodyPr>
          <a:lstStyle/>
          <a:p>
            <a:pPr>
              <a:defRPr/>
            </a:pPr>
            <a:r>
              <a:rPr lang="en-US" sz="1600" b="1" dirty="0"/>
              <a:t>Notes:  </a:t>
            </a:r>
          </a:p>
          <a:p>
            <a:pPr marL="742950" lvl="1" indent="-285750">
              <a:buFont typeface="Arial" panose="020B0604020202020204" pitchFamily="34" charset="0"/>
              <a:buChar char="•"/>
              <a:defRPr/>
            </a:pPr>
            <a:r>
              <a:rPr lang="en-US" sz="1600" b="1" dirty="0">
                <a:solidFill>
                  <a:srgbClr val="00B050"/>
                </a:solidFill>
              </a:rPr>
              <a:t>Docs in green have been presented.</a:t>
            </a:r>
          </a:p>
          <a:p>
            <a:pPr marL="742950" lvl="1" indent="-285750">
              <a:buFont typeface="Arial" panose="020B0604020202020204" pitchFamily="34" charset="0"/>
              <a:buChar char="•"/>
              <a:defRPr/>
            </a:pPr>
            <a:r>
              <a:rPr lang="en-US" sz="1600" b="1" dirty="0">
                <a:solidFill>
                  <a:srgbClr val="FF0000"/>
                </a:solidFill>
              </a:rPr>
              <a:t>Docs in red have been withdrawn.</a:t>
            </a:r>
          </a:p>
          <a:p>
            <a:pPr marL="742950" lvl="1" indent="-285750">
              <a:buFont typeface="Arial" panose="020B0604020202020204" pitchFamily="34" charset="0"/>
              <a:buChar char="•"/>
              <a:defRPr/>
            </a:pPr>
            <a:r>
              <a:rPr lang="en-US" sz="1600" b="1" dirty="0"/>
              <a:t>Docs in black have NOT been presented.</a:t>
            </a:r>
          </a:p>
          <a:p>
            <a:pPr marL="742950" lvl="1" indent="-285750">
              <a:buFont typeface="Arial" panose="020B0604020202020204" pitchFamily="34" charset="0"/>
              <a:buChar char="•"/>
              <a:defRPr/>
            </a:pPr>
            <a:r>
              <a:rPr lang="en-US" sz="1600" b="1" dirty="0">
                <a:solidFill>
                  <a:srgbClr val="FFC000"/>
                </a:solidFill>
              </a:rPr>
              <a:t>Docs in yellow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1737826244"/>
              </p:ext>
            </p:extLst>
          </p:nvPr>
        </p:nvGraphicFramePr>
        <p:xfrm>
          <a:off x="3124201" y="1747470"/>
          <a:ext cx="5867400" cy="3835692"/>
        </p:xfrm>
        <a:graphic>
          <a:graphicData uri="http://schemas.openxmlformats.org/drawingml/2006/table">
            <a:tbl>
              <a:tblPr firstRow="1" bandRow="1">
                <a:tableStyleId>{C4B1156A-380E-4F78-BDF5-A606A8083BF9}</a:tableStyleId>
              </a:tblPr>
              <a:tblGrid>
                <a:gridCol w="617621">
                  <a:extLst>
                    <a:ext uri="{9D8B030D-6E8A-4147-A177-3AD203B41FA5}">
                      <a16:colId xmlns:a16="http://schemas.microsoft.com/office/drawing/2014/main" xmlns="" val="20000"/>
                    </a:ext>
                  </a:extLst>
                </a:gridCol>
                <a:gridCol w="1515978">
                  <a:extLst>
                    <a:ext uri="{9D8B030D-6E8A-4147-A177-3AD203B41FA5}">
                      <a16:colId xmlns:a16="http://schemas.microsoft.com/office/drawing/2014/main" xmlns="" val="20001"/>
                    </a:ext>
                  </a:extLst>
                </a:gridCol>
                <a:gridCol w="3048000">
                  <a:extLst>
                    <a:ext uri="{9D8B030D-6E8A-4147-A177-3AD203B41FA5}">
                      <a16:colId xmlns:a16="http://schemas.microsoft.com/office/drawing/2014/main" xmlns="" val="20002"/>
                    </a:ext>
                  </a:extLst>
                </a:gridCol>
                <a:gridCol w="685801">
                  <a:extLst>
                    <a:ext uri="{9D8B030D-6E8A-4147-A177-3AD203B41FA5}">
                      <a16:colId xmlns:a16="http://schemas.microsoft.com/office/drawing/2014/main" xmlns="" val="20003"/>
                    </a:ext>
                  </a:extLst>
                </a:gridCol>
              </a:tblGrid>
              <a:tr h="170094">
                <a:tc>
                  <a:txBody>
                    <a:bodyPr/>
                    <a:lstStyle/>
                    <a:p>
                      <a:pPr algn="ctr"/>
                      <a:r>
                        <a:rPr lang="en-US" altLang="zh-CN" sz="1100" dirty="0"/>
                        <a:t>DCN</a:t>
                      </a:r>
                      <a:endParaRPr lang="zh-CN" altLang="en-US" sz="1100" dirty="0"/>
                    </a:p>
                  </a:txBody>
                  <a:tcPr marL="36000" marR="36000" marT="17925" marB="17925" anchor="ctr"/>
                </a:tc>
                <a:tc>
                  <a:txBody>
                    <a:bodyPr/>
                    <a:lstStyle/>
                    <a:p>
                      <a:pPr algn="ctr"/>
                      <a:r>
                        <a:rPr lang="en-US" altLang="zh-CN" sz="1100" dirty="0"/>
                        <a:t>Author</a:t>
                      </a:r>
                      <a:endParaRPr lang="zh-CN" altLang="en-US" sz="1100" dirty="0"/>
                    </a:p>
                  </a:txBody>
                  <a:tcPr marL="36000" marR="36000" marT="17925" marB="17925" anchor="ctr"/>
                </a:tc>
                <a:tc>
                  <a:txBody>
                    <a:bodyPr/>
                    <a:lstStyle/>
                    <a:p>
                      <a:pPr algn="ctr"/>
                      <a:r>
                        <a:rPr lang="en-US" altLang="zh-CN" sz="1100" dirty="0"/>
                        <a:t>Title</a:t>
                      </a:r>
                      <a:endParaRPr lang="zh-CN" altLang="en-US" sz="1100" dirty="0"/>
                    </a:p>
                  </a:txBody>
                  <a:tcPr marL="36000" marR="36000" marT="17925" marB="17925" anchor="ctr"/>
                </a:tc>
                <a:tc>
                  <a:txBody>
                    <a:bodyPr/>
                    <a:lstStyle/>
                    <a:p>
                      <a:pPr marL="0" algn="ctr" defTabSz="914400" rtl="0" eaLnBrk="1" latinLnBrk="0" hangingPunct="1"/>
                      <a:r>
                        <a:rPr lang="en-US" altLang="zh-CN" sz="1050" kern="1200" dirty="0" smtClean="0"/>
                        <a:t>D</a:t>
                      </a:r>
                      <a:r>
                        <a:rPr lang="en-US" sz="1050" kern="1200" dirty="0" smtClean="0"/>
                        <a:t>uration</a:t>
                      </a:r>
                      <a:endParaRPr lang="zh-CN" altLang="en-US" sz="1050" b="1" kern="1200" dirty="0">
                        <a:solidFill>
                          <a:schemeClr val="lt1"/>
                        </a:solidFill>
                        <a:latin typeface="+mn-lt"/>
                        <a:ea typeface="+mn-ea"/>
                        <a:cs typeface="+mn-cs"/>
                      </a:endParaRPr>
                    </a:p>
                  </a:txBody>
                  <a:tcPr marL="36000" marR="36000" marT="17925" marB="17925" anchor="ctr"/>
                </a:tc>
                <a:extLst>
                  <a:ext uri="{0D108BD9-81ED-4DB2-BD59-A6C34878D82A}">
                    <a16:rowId xmlns:a16="http://schemas.microsoft.com/office/drawing/2014/main" xmlns="" val="10000"/>
                  </a:ext>
                </a:extLst>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21/1865</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Assaf Kasher </a:t>
                      </a:r>
                      <a:r>
                        <a:rPr lang="en-US" altLang="zh-CN" sz="900" dirty="0" smtClean="0">
                          <a:solidFill>
                            <a:schemeClr val="tx1"/>
                          </a:solidFill>
                        </a:rPr>
                        <a:t>(Qualcomm)</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DMG-Multi-Static-PPDU-</a:t>
                      </a:r>
                      <a:r>
                        <a:rPr lang="en-US" altLang="zh-CN" sz="900" kern="1200" dirty="0" err="1" smtClean="0">
                          <a:solidFill>
                            <a:schemeClr val="tx1"/>
                          </a:solidFill>
                          <a:latin typeface="+mn-lt"/>
                          <a:ea typeface="+mn-ea"/>
                          <a:cs typeface="+mn-cs"/>
                        </a:rPr>
                        <a:t>structue</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35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FFC000"/>
                          </a:solidFill>
                          <a:latin typeface="+mn-lt"/>
                          <a:ea typeface="+mn-ea"/>
                          <a:cs typeface="+mn-cs"/>
                        </a:rPr>
                        <a:t>21/1896</a:t>
                      </a:r>
                      <a:endParaRPr lang="zh-CN" altLang="en-US" sz="900" kern="1200" dirty="0">
                        <a:solidFill>
                          <a:srgbClr val="FFC00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rgbClr val="FFC000"/>
                          </a:solidFill>
                        </a:rPr>
                        <a:t>Junghoon Suh (Huawei)</a:t>
                      </a:r>
                      <a:endParaRPr lang="zh-CN" altLang="en-US" sz="900" dirty="0" smtClean="0">
                        <a:solidFill>
                          <a:srgbClr val="FFC00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FFC000"/>
                          </a:solidFill>
                          <a:latin typeface="+mn-lt"/>
                          <a:ea typeface="+mn-ea"/>
                          <a:cs typeface="+mn-cs"/>
                        </a:rPr>
                        <a:t>NDPA for Sensing</a:t>
                      </a:r>
                      <a:endParaRPr lang="zh-CN" altLang="en-US" sz="900" kern="1200" dirty="0" smtClean="0">
                        <a:solidFill>
                          <a:srgbClr val="FFC00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FFC000"/>
                          </a:solidFill>
                          <a:latin typeface="+mn-lt"/>
                          <a:ea typeface="+mn-ea"/>
                          <a:cs typeface="+mn-cs"/>
                        </a:rPr>
                        <a:t>30</a:t>
                      </a:r>
                      <a:r>
                        <a:rPr lang="en-US" altLang="zh-CN" sz="900" kern="1200" baseline="0" dirty="0" smtClean="0">
                          <a:solidFill>
                            <a:srgbClr val="FFC000"/>
                          </a:solidFill>
                          <a:latin typeface="+mn-lt"/>
                          <a:ea typeface="+mn-ea"/>
                          <a:cs typeface="+mn-cs"/>
                        </a:rPr>
                        <a:t> mins</a:t>
                      </a:r>
                      <a:endParaRPr lang="en-US" altLang="zh-CN" sz="900" kern="1200" dirty="0" smtClean="0">
                        <a:solidFill>
                          <a:srgbClr val="FFC000"/>
                        </a:solidFill>
                        <a:latin typeface="+mn-lt"/>
                        <a:ea typeface="+mn-ea"/>
                        <a:cs typeface="+mn-cs"/>
                      </a:endParaRP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21/1596</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Chaoming Luo (OPPO)</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SP: Discussion on one-to-one sensing measurement instance</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30</a:t>
                      </a:r>
                      <a:r>
                        <a:rPr lang="en-US" altLang="zh-CN" sz="900" kern="1200" baseline="0" dirty="0" smtClean="0">
                          <a:solidFill>
                            <a:schemeClr val="tx1"/>
                          </a:solidFill>
                          <a:latin typeface="+mn-lt"/>
                          <a:ea typeface="+mn-ea"/>
                          <a:cs typeface="+mn-cs"/>
                        </a:rPr>
                        <a:t> mins</a:t>
                      </a:r>
                      <a:endParaRPr lang="en-US" altLang="zh-CN" sz="900" kern="1200" dirty="0" smtClean="0">
                        <a:solidFill>
                          <a:schemeClr val="tx1"/>
                        </a:solidFill>
                        <a:latin typeface="+mn-lt"/>
                        <a:ea typeface="+mn-ea"/>
                        <a:cs typeface="+mn-cs"/>
                      </a:endParaRP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21/1904</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Oscar Au (Origin Wireless)</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Local Reporting of Sensing Measurement</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15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21/1905</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Oscar Au (Origin Wireless)</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Threshold-based Local Reporting of Sensing Measurement</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21/1906</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Oscar Au (Origin Wireless)</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Precision Control for Local Reporting of Sensing Measurements</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21/1908</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Oscar Au (Origin Wireless)</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Buffering of Sensing Measurements</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15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21/1909</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Oscar Au (Origin Wireless)</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Selection of Nonlocal Reporting and Local Reporting</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45</a:t>
                      </a:r>
                      <a:r>
                        <a:rPr lang="en-US" altLang="zh-CN" sz="900" kern="1200" baseline="0" dirty="0" smtClean="0">
                          <a:solidFill>
                            <a:schemeClr val="tx1"/>
                          </a:solidFill>
                          <a:latin typeface="+mn-lt"/>
                          <a:ea typeface="+mn-ea"/>
                          <a:cs typeface="+mn-cs"/>
                        </a:rPr>
                        <a:t> mins</a:t>
                      </a:r>
                      <a:endParaRPr lang="en-US" altLang="zh-CN" sz="900" kern="1200" dirty="0" smtClean="0">
                        <a:solidFill>
                          <a:schemeClr val="tx1"/>
                        </a:solidFill>
                        <a:latin typeface="+mn-lt"/>
                        <a:ea typeface="+mn-ea"/>
                        <a:cs typeface="+mn-cs"/>
                      </a:endParaRP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21/1910</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Oscar Au (Origin Wireless)</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Measurement Instance Sharing</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45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21/1914</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err="1" smtClean="0">
                          <a:solidFill>
                            <a:schemeClr val="tx1"/>
                          </a:solidFill>
                        </a:rPr>
                        <a:t>Rui</a:t>
                      </a:r>
                      <a:r>
                        <a:rPr lang="en-US" altLang="zh-CN" sz="900" dirty="0" smtClean="0">
                          <a:solidFill>
                            <a:schemeClr val="tx1"/>
                          </a:solidFill>
                        </a:rPr>
                        <a:t> Du (Huawei)</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Coordination among multiple monostatic radars</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21/1433</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Cheng Chen (Intel)</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Non-TB sensing measurement (SP)</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10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smtClean="0">
                          <a:solidFill>
                            <a:schemeClr val="tx1"/>
                          </a:solidFill>
                          <a:latin typeface="+mn-lt"/>
                          <a:ea typeface="+mn-ea"/>
                          <a:cs typeface="+mn-cs"/>
                        </a:rPr>
                        <a:t>21/1926</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Sang Kim (LGE)</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Collaborative-WLAN-Definition and Operational Scenarios</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21/1735</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err="1" smtClean="0">
                          <a:solidFill>
                            <a:schemeClr val="tx1"/>
                          </a:solidFill>
                        </a:rPr>
                        <a:t>Insun</a:t>
                      </a:r>
                      <a:r>
                        <a:rPr lang="en-US" altLang="zh-CN" sz="900" baseline="0" dirty="0" smtClean="0">
                          <a:solidFill>
                            <a:schemeClr val="tx1"/>
                          </a:solidFill>
                        </a:rPr>
                        <a:t> Jang</a:t>
                      </a:r>
                      <a:r>
                        <a:rPr lang="en-US" altLang="zh-CN" sz="900" dirty="0" smtClean="0">
                          <a:solidFill>
                            <a:schemeClr val="tx1"/>
                          </a:solidFill>
                        </a:rPr>
                        <a:t> (LGE)</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SP: Procedure of Sensing Measurement Setup</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21/1932</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err="1" smtClean="0">
                          <a:solidFill>
                            <a:schemeClr val="tx1"/>
                          </a:solidFill>
                        </a:rPr>
                        <a:t>Mengshi</a:t>
                      </a:r>
                      <a:r>
                        <a:rPr lang="en-US" altLang="zh-CN" sz="900" dirty="0" smtClean="0">
                          <a:solidFill>
                            <a:schemeClr val="tx1"/>
                          </a:solidFill>
                        </a:rPr>
                        <a:t> Hu (Huawei)</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Aggregation in Sensing Measurement Instance</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30 mins</a:t>
                      </a:r>
                      <a:endParaRPr lang="en-US" altLang="zh-CN" sz="900" kern="1200" dirty="0" smtClean="0">
                        <a:solidFill>
                          <a:schemeClr val="tx1"/>
                        </a:solidFill>
                        <a:latin typeface="+mn-lt"/>
                        <a:ea typeface="+mn-ea"/>
                        <a:cs typeface="+mn-cs"/>
                      </a:endParaRP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21/1532</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Dong Wei (NXP)</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TWT for WLAN Sensing Measurement</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21/1934</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Chaoming Luo (OPPO)</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Discussion on Session Setup</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21/1921</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Rojan Chitrakar (Panasonic)</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Partial CSI feedback</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21/1936</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Chaoming Luo (OPPO)</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Discussion on Session Termination</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900" kern="1200" dirty="0" smtClean="0">
                        <a:solidFill>
                          <a:schemeClr val="tx1"/>
                        </a:solidFill>
                        <a:latin typeface="+mn-lt"/>
                        <a:ea typeface="+mn-ea"/>
                        <a:cs typeface="+mn-cs"/>
                      </a:endParaRP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900" kern="1200" dirty="0" smtClean="0">
                        <a:solidFill>
                          <a:schemeClr val="tx1"/>
                        </a:solidFill>
                        <a:latin typeface="+mn-lt"/>
                        <a:ea typeface="+mn-ea"/>
                        <a:cs typeface="+mn-cs"/>
                      </a:endParaRP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9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417875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228600" y="1295400"/>
            <a:ext cx="8686800" cy="1066800"/>
          </a:xfrm>
        </p:spPr>
        <p:txBody>
          <a:bodyPr/>
          <a:lstStyle/>
          <a:p>
            <a:r>
              <a:rPr lang="en-US" altLang="en-US" sz="3600">
                <a:solidFill>
                  <a:srgbClr val="0000FF"/>
                </a:solidFill>
                <a:cs typeface="Times New Roman" panose="02020603050405020304" pitchFamily="18" charset="0"/>
              </a:rPr>
              <a:t>IEEE 802.11 Task Group bf</a:t>
            </a:r>
            <a:br>
              <a:rPr lang="en-US" altLang="en-US" sz="3600">
                <a:solidFill>
                  <a:srgbClr val="0000FF"/>
                </a:solidFill>
                <a:cs typeface="Times New Roman" panose="02020603050405020304" pitchFamily="18" charset="0"/>
              </a:rPr>
            </a:br>
            <a:r>
              <a:rPr lang="en-US" altLang="en-US" sz="3600">
                <a:solidFill>
                  <a:srgbClr val="0000FF"/>
                </a:solidFill>
                <a:cs typeface="Times New Roman" panose="02020603050405020304" pitchFamily="18" charset="0"/>
              </a:rPr>
              <a:t>WLAN Sensing</a:t>
            </a:r>
            <a:br>
              <a:rPr lang="en-US" altLang="en-US" sz="3600">
                <a:solidFill>
                  <a:srgbClr val="0000FF"/>
                </a:solidFill>
                <a:cs typeface="Times New Roman" panose="02020603050405020304" pitchFamily="18" charset="0"/>
              </a:rPr>
            </a:br>
            <a:endParaRPr lang="en-CA" altLang="en-US" sz="2000">
              <a:cs typeface="Times New Roman" panose="02020603050405020304" pitchFamily="18" charset="0"/>
            </a:endParaRPr>
          </a:p>
        </p:txBody>
      </p:sp>
      <p:sp>
        <p:nvSpPr>
          <p:cNvPr id="5123" name="Content Placeholder 2"/>
          <p:cNvSpPr>
            <a:spLocks noGrp="1"/>
          </p:cNvSpPr>
          <p:nvPr>
            <p:ph idx="1"/>
          </p:nvPr>
        </p:nvSpPr>
        <p:spPr>
          <a:xfrm>
            <a:off x="533400" y="2667000"/>
            <a:ext cx="8305800" cy="3124200"/>
          </a:xfrm>
        </p:spPr>
        <p:txBody>
          <a:bodyPr/>
          <a:lstStyle/>
          <a:p>
            <a:pPr algn="ctr">
              <a:lnSpc>
                <a:spcPct val="90000"/>
              </a:lnSpc>
              <a:buFontTx/>
              <a:buNone/>
            </a:pPr>
            <a:r>
              <a:rPr lang="en-US" altLang="zh-CN" dirty="0" smtClean="0">
                <a:solidFill>
                  <a:srgbClr val="0000FF"/>
                </a:solidFill>
              </a:rPr>
              <a:t>November 22, 23, 29, 30, December 6, 7, 13, 14, 20, 21</a:t>
            </a:r>
            <a:endParaRPr lang="en-US" altLang="en-US" dirty="0">
              <a:solidFill>
                <a:srgbClr val="0000FF"/>
              </a:solidFill>
              <a:cs typeface="Times New Roman" panose="02020603050405020304" pitchFamily="18" charset="0"/>
            </a:endParaRPr>
          </a:p>
          <a:p>
            <a:pPr algn="ctr">
              <a:lnSpc>
                <a:spcPct val="90000"/>
              </a:lnSpc>
              <a:buFontTx/>
              <a:buNone/>
            </a:pPr>
            <a:r>
              <a:rPr lang="en-US" altLang="en-US" dirty="0" smtClean="0">
                <a:cs typeface="Times New Roman" panose="02020603050405020304" pitchFamily="18" charset="0"/>
              </a:rPr>
              <a:t>9:00am </a:t>
            </a:r>
            <a:r>
              <a:rPr lang="en-US" altLang="en-US" dirty="0">
                <a:cs typeface="Times New Roman" panose="02020603050405020304" pitchFamily="18" charset="0"/>
              </a:rPr>
              <a:t>ET – </a:t>
            </a:r>
            <a:r>
              <a:rPr lang="en-US" altLang="en-US" dirty="0" smtClean="0">
                <a:cs typeface="Times New Roman" panose="02020603050405020304" pitchFamily="18" charset="0"/>
              </a:rPr>
              <a:t>11:00am </a:t>
            </a:r>
            <a:r>
              <a:rPr lang="en-US" altLang="en-US" dirty="0">
                <a:cs typeface="Times New Roman" panose="02020603050405020304" pitchFamily="18" charset="0"/>
              </a:rPr>
              <a:t>ET</a:t>
            </a:r>
          </a:p>
          <a:p>
            <a:pPr algn="ctr">
              <a:lnSpc>
                <a:spcPct val="90000"/>
              </a:lnSpc>
              <a:buFontTx/>
              <a:buNone/>
            </a:pPr>
            <a:endParaRPr lang="en-US" altLang="en-US" sz="2000" dirty="0">
              <a:cs typeface="Times New Roman" panose="02020603050405020304" pitchFamily="18" charset="0"/>
            </a:endParaRPr>
          </a:p>
          <a:p>
            <a:pPr algn="just">
              <a:lnSpc>
                <a:spcPct val="90000"/>
              </a:lnSpc>
              <a:buFontTx/>
              <a:buNone/>
            </a:pPr>
            <a:r>
              <a:rPr lang="en-US" altLang="en-US" sz="2000" dirty="0">
                <a:latin typeface="Arial" panose="020B0604020202020204" pitchFamily="34" charset="0"/>
                <a:cs typeface="MS PGothic" panose="020B0600070205080204" pitchFamily="34" charset="-128"/>
              </a:rPr>
              <a:t>		   	        Chair:	</a:t>
            </a:r>
            <a:r>
              <a:rPr lang="en-US" altLang="en-US" sz="2000" dirty="0">
                <a:cs typeface="Times New Roman" panose="02020603050405020304" pitchFamily="18" charset="0"/>
              </a:rPr>
              <a:t>Tony Xiao Han (Huawei)</a:t>
            </a:r>
          </a:p>
          <a:p>
            <a:pPr algn="just">
              <a:lnSpc>
                <a:spcPct val="90000"/>
              </a:lnSpc>
              <a:buNone/>
            </a:pPr>
            <a:r>
              <a:rPr lang="en-US" altLang="en-US" sz="2000" dirty="0">
                <a:latin typeface="Arial" panose="020B0604020202020204" pitchFamily="34" charset="0"/>
                <a:cs typeface="MS PGothic" panose="020B0600070205080204" pitchFamily="34" charset="-128"/>
              </a:rPr>
              <a:t>			Vice Chair: 	</a:t>
            </a:r>
            <a:r>
              <a:rPr lang="en-US" altLang="en-US" sz="2000" dirty="0">
                <a:cs typeface="Times New Roman" panose="02020603050405020304" pitchFamily="18" charset="0"/>
              </a:rPr>
              <a:t>Sang Kim (LG Electronics)</a:t>
            </a:r>
          </a:p>
          <a:p>
            <a:pPr algn="just">
              <a:lnSpc>
                <a:spcPct val="90000"/>
              </a:lnSpc>
              <a:buNone/>
            </a:pPr>
            <a:r>
              <a:rPr lang="en-US" altLang="en-US" sz="2000" dirty="0">
                <a:latin typeface="Arial" panose="020B0604020202020204" pitchFamily="34" charset="0"/>
                <a:cs typeface="MS PGothic" panose="020B0600070205080204" pitchFamily="34" charset="-128"/>
              </a:rPr>
              <a:t> 					</a:t>
            </a:r>
            <a:r>
              <a:rPr lang="en-US" altLang="zh-CN" sz="2000" dirty="0"/>
              <a:t>Assaf Kasher (Qualcomm)</a:t>
            </a:r>
            <a:endParaRPr lang="en-US" altLang="en-US" sz="2000" dirty="0">
              <a:cs typeface="Times New Roman" panose="02020603050405020304" pitchFamily="18" charset="0"/>
            </a:endParaRPr>
          </a:p>
          <a:p>
            <a:pPr algn="just">
              <a:lnSpc>
                <a:spcPct val="90000"/>
              </a:lnSpc>
              <a:buNone/>
            </a:pPr>
            <a:r>
              <a:rPr lang="en-US" altLang="en-US" sz="2000" dirty="0">
                <a:latin typeface="Arial" panose="020B0604020202020204" pitchFamily="34" charset="0"/>
                <a:cs typeface="MS PGothic" panose="020B0600070205080204" pitchFamily="34" charset="-128"/>
              </a:rPr>
              <a:t>			 Secretary: 	</a:t>
            </a:r>
            <a:r>
              <a:rPr lang="en-US" altLang="zh-CN" sz="2000" dirty="0"/>
              <a:t>Leif Wilhelmsson </a:t>
            </a:r>
            <a:r>
              <a:rPr lang="en-US" altLang="en-US" sz="2000" dirty="0"/>
              <a:t>(</a:t>
            </a:r>
            <a:r>
              <a:rPr lang="en-US" altLang="zh-CN" sz="2000" dirty="0"/>
              <a:t>Ericsson</a:t>
            </a:r>
            <a:r>
              <a:rPr lang="en-US" altLang="en-US" sz="2000" dirty="0"/>
              <a:t>)</a:t>
            </a:r>
          </a:p>
          <a:p>
            <a:pPr algn="just">
              <a:lnSpc>
                <a:spcPct val="90000"/>
              </a:lnSpc>
              <a:buNone/>
            </a:pPr>
            <a:r>
              <a:rPr lang="en-US" altLang="en-US" sz="2000" dirty="0">
                <a:latin typeface="Arial" panose="020B0604020202020204" pitchFamily="34" charset="0"/>
                <a:cs typeface="MS PGothic" panose="020B0600070205080204" pitchFamily="34" charset="-128"/>
              </a:rPr>
              <a:t>		   Tech</a:t>
            </a:r>
            <a:r>
              <a:rPr lang="en-US" altLang="zh-CN" sz="2000" dirty="0">
                <a:latin typeface="Arial" panose="020B0604020202020204" pitchFamily="34" charset="0"/>
                <a:cs typeface="MS PGothic" panose="020B0600070205080204" pitchFamily="34" charset="-128"/>
              </a:rPr>
              <a:t>nical </a:t>
            </a:r>
            <a:r>
              <a:rPr lang="en-US" altLang="en-US" sz="2000" dirty="0">
                <a:latin typeface="Arial" panose="020B0604020202020204" pitchFamily="34" charset="0"/>
                <a:cs typeface="MS PGothic" panose="020B0600070205080204" pitchFamily="34" charset="-128"/>
              </a:rPr>
              <a:t>Editor:	</a:t>
            </a:r>
            <a:r>
              <a:rPr lang="en-US" altLang="zh-CN" sz="2000" dirty="0"/>
              <a:t>Claudio Da Silva </a:t>
            </a:r>
            <a:r>
              <a:rPr lang="en-US" altLang="en-US" sz="2000" dirty="0" smtClean="0">
                <a:cs typeface="Times New Roman" panose="02020603050405020304" pitchFamily="18" charset="0"/>
              </a:rPr>
              <a:t>(</a:t>
            </a:r>
            <a:r>
              <a:rPr lang="en-US" altLang="zh-CN" sz="2000" dirty="0">
                <a:cs typeface="Times New Roman" panose="02020603050405020304" pitchFamily="18" charset="0"/>
              </a:rPr>
              <a:t>Meta Platforms</a:t>
            </a:r>
            <a:r>
              <a:rPr lang="en-US" altLang="en-US" sz="2000" dirty="0" smtClean="0">
                <a:cs typeface="Times New Roman" panose="02020603050405020304" pitchFamily="18" charset="0"/>
              </a:rPr>
              <a:t>)</a:t>
            </a:r>
            <a:endParaRPr lang="en-US" altLang="en-US" sz="2000" dirty="0">
              <a:cs typeface="Times New Roman" panose="02020603050405020304" pitchFamily="18" charset="0"/>
            </a:endParaRPr>
          </a:p>
        </p:txBody>
      </p:sp>
      <p:sp>
        <p:nvSpPr>
          <p:cNvPr id="512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35B70FC0-6934-411C-80A2-3E6276AAFEC3}" type="slidenum">
              <a:rPr lang="en-US" altLang="en-US" sz="1200" b="0" smtClean="0"/>
              <a:pPr>
                <a:spcBef>
                  <a:spcPct val="0"/>
                </a:spcBef>
                <a:buFontTx/>
                <a:buNone/>
              </a:pPr>
              <a:t>2</a:t>
            </a:fld>
            <a:endParaRPr lang="en-US" altLang="en-US" sz="1200" b="0"/>
          </a:p>
        </p:txBody>
      </p:sp>
      <p:sp>
        <p:nvSpPr>
          <p:cNvPr id="5125"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Tree>
    <p:extLst>
      <p:ext uri="{BB962C8B-B14F-4D97-AF65-F5344CB8AC3E}">
        <p14:creationId xmlns:p14="http://schemas.microsoft.com/office/powerpoint/2010/main" val="19842551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F1AB2EE6-FE30-4D0C-913B-802607E59985}" type="slidenum">
              <a:rPr lang="en-US" altLang="en-US" sz="1200" b="0" smtClean="0"/>
              <a:pPr>
                <a:spcBef>
                  <a:spcPct val="0"/>
                </a:spcBef>
                <a:buFontTx/>
                <a:buNone/>
              </a:pPr>
              <a:t>20</a:t>
            </a:fld>
            <a:endParaRPr lang="en-US" altLang="en-US" sz="1200" b="0"/>
          </a:p>
        </p:txBody>
      </p:sp>
      <p:sp>
        <p:nvSpPr>
          <p:cNvPr id="21507"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2800" dirty="0" err="1"/>
              <a:t>TGbf</a:t>
            </a:r>
            <a:r>
              <a:rPr lang="en-US" altLang="zh-CN" sz="2800" dirty="0"/>
              <a:t> </a:t>
            </a:r>
            <a:r>
              <a:rPr lang="en-US" altLang="zh-CN" sz="2800" dirty="0" smtClean="0"/>
              <a:t>Timeline </a:t>
            </a:r>
            <a:r>
              <a:rPr lang="en-US" altLang="zh-CN" sz="2800" smtClean="0"/>
              <a:t>(</a:t>
            </a:r>
            <a:r>
              <a:rPr lang="en-US" altLang="zh-CN" sz="2800" smtClean="0">
                <a:solidFill>
                  <a:srgbClr val="FF0000"/>
                </a:solidFill>
              </a:rPr>
              <a:t>Updated</a:t>
            </a:r>
            <a:r>
              <a:rPr lang="en-US" altLang="zh-CN" sz="2800" smtClean="0"/>
              <a:t>)</a:t>
            </a:r>
            <a:endParaRPr lang="en-US" altLang="zh-CN" sz="2800" dirty="0"/>
          </a:p>
        </p:txBody>
      </p:sp>
      <p:sp>
        <p:nvSpPr>
          <p:cNvPr id="21508" name="Rectangle 3"/>
          <p:cNvSpPr txBox="1">
            <a:spLocks noChangeArrowheads="1"/>
          </p:cNvSpPr>
          <p:nvPr/>
        </p:nvSpPr>
        <p:spPr bwMode="auto">
          <a:xfrm>
            <a:off x="685800" y="1447800"/>
            <a:ext cx="830580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algn="just"/>
            <a:r>
              <a:rPr lang="en-US" altLang="zh-CN" sz="2400" dirty="0"/>
              <a:t>PAR approved			Sep, 2020</a:t>
            </a:r>
          </a:p>
          <a:p>
            <a:pPr lvl="1" algn="just"/>
            <a:r>
              <a:rPr lang="en-US" altLang="zh-CN" sz="2400" dirty="0"/>
              <a:t>First TG meeting		Oct, 2020</a:t>
            </a:r>
          </a:p>
          <a:p>
            <a:pPr lvl="1" algn="just"/>
            <a:r>
              <a:rPr lang="en-US" altLang="zh-CN" sz="2400" dirty="0">
                <a:solidFill>
                  <a:srgbClr val="FF0000"/>
                </a:solidFill>
              </a:rPr>
              <a:t>D0.1 				</a:t>
            </a:r>
            <a:r>
              <a:rPr lang="en-US" altLang="zh-CN" sz="2400" i="1" dirty="0">
                <a:solidFill>
                  <a:srgbClr val="FF0000"/>
                </a:solidFill>
              </a:rPr>
              <a:t>Jan, </a:t>
            </a:r>
            <a:r>
              <a:rPr lang="en-US" altLang="zh-CN" sz="2400" i="1" dirty="0" smtClean="0">
                <a:solidFill>
                  <a:srgbClr val="FF0000"/>
                </a:solidFill>
              </a:rPr>
              <a:t>2022 </a:t>
            </a:r>
            <a:r>
              <a:rPr lang="en-US" altLang="zh-CN" sz="2400" i="1" dirty="0" smtClean="0">
                <a:solidFill>
                  <a:srgbClr val="FF0000"/>
                </a:solidFill>
                <a:sym typeface="Wingdings" panose="05000000000000000000" pitchFamily="2" charset="2"/>
              </a:rPr>
              <a:t> March, 2022</a:t>
            </a:r>
            <a:endParaRPr lang="en-US" altLang="zh-CN" sz="2400" i="1" dirty="0">
              <a:solidFill>
                <a:srgbClr val="FF0000"/>
              </a:solidFill>
            </a:endParaRPr>
          </a:p>
          <a:p>
            <a:pPr lvl="1" algn="just"/>
            <a:r>
              <a:rPr lang="en-US" altLang="zh-CN" sz="2400" dirty="0">
                <a:solidFill>
                  <a:srgbClr val="FF0000"/>
                </a:solidFill>
              </a:rPr>
              <a:t>Initial Letter Ballot (D1.0)	</a:t>
            </a:r>
            <a:r>
              <a:rPr lang="en-US" altLang="zh-CN" sz="2400" i="1" dirty="0">
                <a:solidFill>
                  <a:srgbClr val="FF0000"/>
                </a:solidFill>
              </a:rPr>
              <a:t>Jul, 2022 </a:t>
            </a:r>
            <a:r>
              <a:rPr lang="en-US" altLang="zh-CN" sz="2400" i="1" dirty="0">
                <a:solidFill>
                  <a:srgbClr val="FF0000"/>
                </a:solidFill>
                <a:sym typeface="Wingdings" panose="05000000000000000000" pitchFamily="2" charset="2"/>
              </a:rPr>
              <a:t> </a:t>
            </a:r>
            <a:r>
              <a:rPr lang="en-US" altLang="zh-CN" sz="2400" i="1" dirty="0" smtClean="0">
                <a:solidFill>
                  <a:srgbClr val="FF0000"/>
                </a:solidFill>
                <a:sym typeface="Wingdings" panose="05000000000000000000" pitchFamily="2" charset="2"/>
              </a:rPr>
              <a:t> Sept</a:t>
            </a:r>
            <a:r>
              <a:rPr lang="en-US" altLang="zh-CN" sz="2400" i="1" dirty="0" smtClean="0">
                <a:solidFill>
                  <a:srgbClr val="FF0000"/>
                </a:solidFill>
              </a:rPr>
              <a:t>, 2022</a:t>
            </a:r>
            <a:endParaRPr lang="en-US" altLang="zh-CN" sz="2400" i="1" dirty="0">
              <a:solidFill>
                <a:srgbClr val="FF0000"/>
              </a:solidFill>
            </a:endParaRPr>
          </a:p>
          <a:p>
            <a:pPr lvl="1" algn="just"/>
            <a:r>
              <a:rPr lang="en-US" altLang="zh-CN" sz="2400" dirty="0"/>
              <a:t>Recirculation LB (D2.0)	</a:t>
            </a:r>
            <a:r>
              <a:rPr lang="en-US" altLang="zh-CN" sz="2400" i="1" dirty="0"/>
              <a:t>Jan, 2023</a:t>
            </a:r>
          </a:p>
          <a:p>
            <a:pPr lvl="1" algn="just"/>
            <a:r>
              <a:rPr lang="en-US" altLang="zh-CN" sz="2400" dirty="0"/>
              <a:t>Recirculation LB (D3.0)	</a:t>
            </a:r>
            <a:r>
              <a:rPr lang="en-US" altLang="zh-CN" sz="2400" i="1" dirty="0"/>
              <a:t>May, 2023</a:t>
            </a:r>
          </a:p>
          <a:p>
            <a:pPr lvl="1" algn="just"/>
            <a:r>
              <a:rPr lang="en-US" altLang="zh-CN" sz="2400" dirty="0"/>
              <a:t>Initial SA Ballot (D4.0)		Sep 2023</a:t>
            </a:r>
          </a:p>
          <a:p>
            <a:pPr lvl="1" algn="just"/>
            <a:r>
              <a:rPr lang="en-US" altLang="zh-CN" sz="2400" dirty="0"/>
              <a:t>Final 802.11 WG approval	</a:t>
            </a:r>
            <a:r>
              <a:rPr lang="en-US" altLang="zh-CN" sz="2400" i="1" dirty="0"/>
              <a:t>July 2024 </a:t>
            </a:r>
          </a:p>
          <a:p>
            <a:pPr lvl="1" algn="just"/>
            <a:r>
              <a:rPr lang="en-US" altLang="zh-CN" sz="2400" dirty="0"/>
              <a:t>802 EC approval		</a:t>
            </a:r>
            <a:r>
              <a:rPr lang="en-US" altLang="zh-CN" sz="2400" i="1" dirty="0"/>
              <a:t>July 2024 </a:t>
            </a:r>
          </a:p>
          <a:p>
            <a:pPr lvl="1" algn="just"/>
            <a:r>
              <a:rPr lang="en-US" altLang="zh-CN" sz="2400" dirty="0" err="1"/>
              <a:t>RevCom</a:t>
            </a:r>
            <a:r>
              <a:rPr lang="en-US" altLang="zh-CN" sz="2400" dirty="0"/>
              <a:t> and SASB approval	Sep 2024</a:t>
            </a:r>
          </a:p>
        </p:txBody>
      </p:sp>
      <p:sp>
        <p:nvSpPr>
          <p:cNvPr id="21509"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Tree>
    <p:extLst>
      <p:ext uri="{BB962C8B-B14F-4D97-AF65-F5344CB8AC3E}">
        <p14:creationId xmlns:p14="http://schemas.microsoft.com/office/powerpoint/2010/main" val="114008627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F1AB2EE6-FE30-4D0C-913B-802607E59985}" type="slidenum">
              <a:rPr lang="en-US" altLang="en-US" sz="1200" b="0" smtClean="0"/>
              <a:pPr>
                <a:spcBef>
                  <a:spcPct val="0"/>
                </a:spcBef>
                <a:buFontTx/>
                <a:buNone/>
              </a:pPr>
              <a:t>21</a:t>
            </a:fld>
            <a:endParaRPr lang="en-US" altLang="en-US" sz="1200" b="0"/>
          </a:p>
        </p:txBody>
      </p:sp>
      <p:sp>
        <p:nvSpPr>
          <p:cNvPr id="21507"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2800" dirty="0"/>
              <a:t>Discussion of </a:t>
            </a:r>
            <a:r>
              <a:rPr lang="en-US" altLang="zh-CN" sz="2800" dirty="0" err="1"/>
              <a:t>TGbf</a:t>
            </a:r>
            <a:r>
              <a:rPr lang="en-US" altLang="zh-CN" sz="2800" dirty="0"/>
              <a:t> Timeline and Call for Action</a:t>
            </a:r>
          </a:p>
        </p:txBody>
      </p:sp>
      <p:sp>
        <p:nvSpPr>
          <p:cNvPr id="21508" name="Rectangle 3"/>
          <p:cNvSpPr txBox="1">
            <a:spLocks noChangeArrowheads="1"/>
          </p:cNvSpPr>
          <p:nvPr/>
        </p:nvSpPr>
        <p:spPr bwMode="auto">
          <a:xfrm>
            <a:off x="685800" y="1447800"/>
            <a:ext cx="7858125"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zh-CN" sz="2800" dirty="0"/>
              <a:t>Our goal is to complete the </a:t>
            </a:r>
            <a:r>
              <a:rPr lang="en-US" altLang="zh-CN" sz="2800" dirty="0">
                <a:solidFill>
                  <a:srgbClr val="0000FF"/>
                </a:solidFill>
              </a:rPr>
              <a:t>SFD</a:t>
            </a:r>
            <a:r>
              <a:rPr lang="en-US" altLang="zh-CN" sz="2800" dirty="0"/>
              <a:t> by </a:t>
            </a:r>
            <a:r>
              <a:rPr lang="en-US" altLang="zh-CN" sz="2800" dirty="0">
                <a:solidFill>
                  <a:srgbClr val="0000FF"/>
                </a:solidFill>
              </a:rPr>
              <a:t>November</a:t>
            </a:r>
            <a:endParaRPr lang="en-US" altLang="zh-CN" sz="2800" dirty="0"/>
          </a:p>
          <a:p>
            <a:pPr marL="355600" indent="0" algn="just">
              <a:buNone/>
            </a:pPr>
            <a:r>
              <a:rPr lang="en-US" altLang="zh-CN" sz="2800" dirty="0"/>
              <a:t>and release </a:t>
            </a:r>
            <a:r>
              <a:rPr lang="en-US" altLang="zh-CN" sz="2800" dirty="0">
                <a:solidFill>
                  <a:srgbClr val="0000FF"/>
                </a:solidFill>
              </a:rPr>
              <a:t>D0.1</a:t>
            </a:r>
            <a:r>
              <a:rPr lang="en-US" altLang="zh-CN" sz="2800" dirty="0"/>
              <a:t> in </a:t>
            </a:r>
            <a:r>
              <a:rPr lang="en-US" altLang="zh-CN" sz="2800" dirty="0">
                <a:solidFill>
                  <a:srgbClr val="0000FF"/>
                </a:solidFill>
              </a:rPr>
              <a:t>January</a:t>
            </a:r>
          </a:p>
          <a:p>
            <a:pPr lvl="1" algn="just"/>
            <a:r>
              <a:rPr lang="en-US" altLang="zh-CN" dirty="0">
                <a:solidFill>
                  <a:srgbClr val="0000FF"/>
                </a:solidFill>
              </a:rPr>
              <a:t>Draft</a:t>
            </a:r>
            <a:r>
              <a:rPr lang="en-US" altLang="zh-CN" dirty="0"/>
              <a:t> amendment text </a:t>
            </a:r>
            <a:r>
              <a:rPr lang="en-US" altLang="zh-CN" dirty="0" smtClean="0"/>
              <a:t>contributions (or more </a:t>
            </a:r>
            <a:r>
              <a:rPr lang="en-US" altLang="zh-CN" dirty="0"/>
              <a:t>detailed text </a:t>
            </a:r>
            <a:r>
              <a:rPr lang="en-US" altLang="zh-CN" dirty="0" smtClean="0"/>
              <a:t>documents contribution for SFD) </a:t>
            </a:r>
            <a:r>
              <a:rPr lang="en-US" altLang="zh-CN" dirty="0"/>
              <a:t>are now being accepted</a:t>
            </a:r>
          </a:p>
          <a:p>
            <a:pPr lvl="1" algn="just"/>
            <a:r>
              <a:rPr lang="en-US" altLang="zh-CN" dirty="0"/>
              <a:t>After the November meeting, give </a:t>
            </a:r>
            <a:r>
              <a:rPr lang="en-US" altLang="zh-CN" dirty="0">
                <a:solidFill>
                  <a:srgbClr val="0000FF"/>
                </a:solidFill>
              </a:rPr>
              <a:t>higher priority </a:t>
            </a:r>
            <a:r>
              <a:rPr lang="en-US" altLang="zh-CN" dirty="0"/>
              <a:t>for draft text contributions</a:t>
            </a:r>
          </a:p>
          <a:p>
            <a:pPr lvl="1" algn="just"/>
            <a:r>
              <a:rPr lang="en-US" altLang="zh-CN" dirty="0"/>
              <a:t>Intent to “</a:t>
            </a:r>
            <a:r>
              <a:rPr lang="en-US" altLang="zh-CN" dirty="0">
                <a:solidFill>
                  <a:srgbClr val="0000FF"/>
                </a:solidFill>
              </a:rPr>
              <a:t>close</a:t>
            </a:r>
            <a:r>
              <a:rPr lang="en-US" altLang="zh-CN" dirty="0"/>
              <a:t>” the SFD between November and </a:t>
            </a:r>
            <a:r>
              <a:rPr lang="en-US" altLang="zh-CN" dirty="0" smtClean="0"/>
              <a:t>January</a:t>
            </a:r>
          </a:p>
          <a:p>
            <a:pPr lvl="1" algn="just"/>
            <a:r>
              <a:rPr lang="en-US" altLang="zh-CN" dirty="0" smtClean="0"/>
              <a:t>If needed, increase the call from once per week to </a:t>
            </a:r>
            <a:r>
              <a:rPr lang="en-US" altLang="zh-CN" dirty="0" smtClean="0">
                <a:solidFill>
                  <a:srgbClr val="0000FF"/>
                </a:solidFill>
              </a:rPr>
              <a:t>twice per week</a:t>
            </a:r>
            <a:endParaRPr lang="en-US" altLang="zh-CN" dirty="0">
              <a:solidFill>
                <a:srgbClr val="0000FF"/>
              </a:solidFill>
            </a:endParaRPr>
          </a:p>
          <a:p>
            <a:pPr lvl="1" algn="just"/>
            <a:r>
              <a:rPr lang="en-US" altLang="zh-CN" dirty="0"/>
              <a:t>Note: Timeline may be </a:t>
            </a:r>
            <a:r>
              <a:rPr lang="en-US" altLang="zh-CN" dirty="0">
                <a:solidFill>
                  <a:srgbClr val="0000FF"/>
                </a:solidFill>
              </a:rPr>
              <a:t>adjusted</a:t>
            </a:r>
            <a:r>
              <a:rPr lang="en-US" altLang="zh-CN" dirty="0"/>
              <a:t> depending on the number and type (SFD/draft) of contributions received</a:t>
            </a:r>
          </a:p>
        </p:txBody>
      </p:sp>
      <p:sp>
        <p:nvSpPr>
          <p:cNvPr id="21509"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Tree>
    <p:extLst>
      <p:ext uri="{BB962C8B-B14F-4D97-AF65-F5344CB8AC3E}">
        <p14:creationId xmlns:p14="http://schemas.microsoft.com/office/powerpoint/2010/main" val="220878703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5C8B59EB-F2FC-4F2B-B19D-A93850D93E02}" type="slidenum">
              <a:rPr lang="en-US" altLang="en-US" sz="1200" b="0" smtClean="0"/>
              <a:pPr>
                <a:spcBef>
                  <a:spcPct val="0"/>
                </a:spcBef>
                <a:buFontTx/>
                <a:buNone/>
              </a:pPr>
              <a:t>22</a:t>
            </a:fld>
            <a:endParaRPr lang="en-US" altLang="en-US" sz="1200" b="0"/>
          </a:p>
        </p:txBody>
      </p:sp>
      <p:sp>
        <p:nvSpPr>
          <p:cNvPr id="26627"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Call for contribution </a:t>
            </a:r>
          </a:p>
        </p:txBody>
      </p:sp>
      <p:sp>
        <p:nvSpPr>
          <p:cNvPr id="26628" name="Rectangle 3"/>
          <p:cNvSpPr txBox="1">
            <a:spLocks noChangeArrowheads="1"/>
          </p:cNvSpPr>
          <p:nvPr/>
        </p:nvSpPr>
        <p:spPr bwMode="auto">
          <a:xfrm>
            <a:off x="6858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800" dirty="0"/>
              <a:t>Call for submissions for the following topics</a:t>
            </a:r>
          </a:p>
          <a:p>
            <a:pPr lvl="1" algn="just"/>
            <a:r>
              <a:rPr lang="en-US" altLang="zh-CN" sz="2400" dirty="0" smtClean="0"/>
              <a:t>Feedback </a:t>
            </a:r>
            <a:r>
              <a:rPr lang="en-US" altLang="zh-CN" sz="2400" dirty="0"/>
              <a:t>type, general protocol and procedure, </a:t>
            </a:r>
            <a:r>
              <a:rPr lang="en-US" altLang="zh-CN" sz="2400" dirty="0" err="1" smtClean="0"/>
              <a:t>rame</a:t>
            </a:r>
            <a:r>
              <a:rPr lang="en-US" altLang="zh-CN" sz="2400" dirty="0" smtClean="0"/>
              <a:t> format</a:t>
            </a:r>
            <a:endParaRPr lang="en-US" altLang="zh-CN" sz="2400" dirty="0"/>
          </a:p>
          <a:p>
            <a:pPr lvl="1" algn="just"/>
            <a:r>
              <a:rPr lang="en-US" altLang="zh-CN" sz="2400" dirty="0"/>
              <a:t>Technology and standardization gaps to support WLAN sensing</a:t>
            </a:r>
          </a:p>
          <a:p>
            <a:pPr lvl="1" algn="just"/>
            <a:r>
              <a:rPr lang="en-US" altLang="zh-CN" sz="2400" dirty="0">
                <a:solidFill>
                  <a:srgbClr val="FF0000"/>
                </a:solidFill>
              </a:rPr>
              <a:t>Draft text </a:t>
            </a:r>
            <a:r>
              <a:rPr lang="en-US" altLang="zh-CN" sz="2400" dirty="0" smtClean="0">
                <a:solidFill>
                  <a:srgbClr val="FF0000"/>
                </a:solidFill>
              </a:rPr>
              <a:t>contributions (</a:t>
            </a:r>
            <a:r>
              <a:rPr lang="en-US" altLang="zh-CN" sz="2400" dirty="0">
                <a:solidFill>
                  <a:srgbClr val="FF0000"/>
                </a:solidFill>
              </a:rPr>
              <a:t>or more detailed text documents contribution for SFD) </a:t>
            </a:r>
          </a:p>
          <a:p>
            <a:pPr lvl="1" algn="just"/>
            <a:r>
              <a:rPr lang="en-US" altLang="zh-CN" sz="2400" dirty="0"/>
              <a:t>Other?</a:t>
            </a:r>
          </a:p>
        </p:txBody>
      </p:sp>
      <p:sp>
        <p:nvSpPr>
          <p:cNvPr id="26629"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Tree>
    <p:extLst>
      <p:ext uri="{BB962C8B-B14F-4D97-AF65-F5344CB8AC3E}">
        <p14:creationId xmlns:p14="http://schemas.microsoft.com/office/powerpoint/2010/main" val="217799804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79364212-B632-40D2-A347-AF280E1ABC9C}" type="slidenum">
              <a:rPr lang="en-US" altLang="en-US" sz="1200" b="0" smtClean="0"/>
              <a:pPr>
                <a:spcBef>
                  <a:spcPct val="0"/>
                </a:spcBef>
                <a:buFontTx/>
                <a:buNone/>
              </a:pPr>
              <a:t>23</a:t>
            </a:fld>
            <a:endParaRPr lang="en-US" altLang="en-US" sz="1200" b="0"/>
          </a:p>
        </p:txBody>
      </p:sp>
      <p:sp>
        <p:nvSpPr>
          <p:cNvPr id="27651"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
        <p:nvSpPr>
          <p:cNvPr id="2765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a:t>Teleconference Times</a:t>
            </a:r>
            <a:endParaRPr lang="en-US" altLang="en-US" sz="3200">
              <a:solidFill>
                <a:schemeClr val="tx2"/>
              </a:solidFill>
            </a:endParaRPr>
          </a:p>
        </p:txBody>
      </p:sp>
      <p:sp>
        <p:nvSpPr>
          <p:cNvPr id="10" name="Rectangle 3"/>
          <p:cNvSpPr txBox="1">
            <a:spLocks noChangeArrowheads="1"/>
          </p:cNvSpPr>
          <p:nvPr/>
        </p:nvSpPr>
        <p:spPr bwMode="auto">
          <a:xfrm>
            <a:off x="685800" y="1371600"/>
            <a:ext cx="8077200" cy="502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0"/>
              </a:spcAft>
              <a:buClr>
                <a:srgbClr val="000000"/>
              </a:buClr>
              <a:buFont typeface="Arial" panose="020B0604020202020204" pitchFamily="34" charset="0"/>
              <a:buChar char="•"/>
              <a:defRPr/>
            </a:pPr>
            <a:r>
              <a:rPr lang="en-US" altLang="zh-CN" sz="1800" b="1" dirty="0">
                <a:cs typeface="Times New Roman" panose="02020603050405020304" pitchFamily="18" charset="0"/>
              </a:rPr>
              <a:t>Confirmed:</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400" dirty="0">
              <a:solidFill>
                <a:srgbClr val="FF0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dirty="0" smtClean="0">
                <a:solidFill>
                  <a:srgbClr val="FF0000"/>
                </a:solidFill>
                <a:cs typeface="Times New Roman" panose="02020603050405020304" pitchFamily="18" charset="0"/>
              </a:rPr>
              <a:t>November </a:t>
            </a:r>
            <a:r>
              <a:rPr lang="en-US" altLang="zh-CN" sz="1400" dirty="0">
                <a:solidFill>
                  <a:srgbClr val="FF0000"/>
                </a:solidFill>
                <a:cs typeface="Times New Roman" panose="02020603050405020304" pitchFamily="18" charset="0"/>
              </a:rPr>
              <a:t>22  (Monday),  9am - 11:00am ET		November 23  (Tuesday),  9am - 11:00am </a:t>
            </a:r>
            <a:r>
              <a:rPr lang="en-US" altLang="zh-CN" sz="1400" dirty="0" smtClean="0">
                <a:solidFill>
                  <a:srgbClr val="FF0000"/>
                </a:solidFill>
                <a:cs typeface="Times New Roman" panose="02020603050405020304" pitchFamily="18" charset="0"/>
              </a:rPr>
              <a:t>ET</a:t>
            </a:r>
            <a:endParaRPr lang="en-US" altLang="zh-CN" sz="1400" dirty="0">
              <a:solidFill>
                <a:srgbClr val="FF0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dirty="0">
                <a:solidFill>
                  <a:srgbClr val="FF0000"/>
                </a:solidFill>
                <a:cs typeface="Times New Roman" panose="02020603050405020304" pitchFamily="18" charset="0"/>
              </a:rPr>
              <a:t>November 29  (Monday),  9am - 11:00am ET 		November 30  (Tuesday),  9am - 11:00am ET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dirty="0">
                <a:solidFill>
                  <a:srgbClr val="FF0000"/>
                </a:solidFill>
                <a:cs typeface="Times New Roman" panose="02020603050405020304" pitchFamily="18" charset="0"/>
              </a:rPr>
              <a:t>December   6  (Monday),  9am - 11:00am ET 		December   7  (Tuesday),  9am - 11:00am </a:t>
            </a:r>
            <a:r>
              <a:rPr lang="en-US" altLang="zh-CN" sz="1400" dirty="0" smtClean="0">
                <a:solidFill>
                  <a:srgbClr val="FF0000"/>
                </a:solidFill>
                <a:cs typeface="Times New Roman" panose="02020603050405020304" pitchFamily="18" charset="0"/>
              </a:rPr>
              <a:t>ET</a:t>
            </a:r>
            <a:endParaRPr lang="en-US" altLang="zh-CN" sz="1400" dirty="0">
              <a:solidFill>
                <a:srgbClr val="FF0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dirty="0">
                <a:solidFill>
                  <a:srgbClr val="FF0000"/>
                </a:solidFill>
                <a:cs typeface="Times New Roman" panose="02020603050405020304" pitchFamily="18" charset="0"/>
              </a:rPr>
              <a:t>December 13  (Monday),  9am - 11:00am ET 		December 14  (Tuesday),  9am - 11:00am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dirty="0">
                <a:solidFill>
                  <a:srgbClr val="FF0000"/>
                </a:solidFill>
                <a:cs typeface="Times New Roman" panose="02020603050405020304" pitchFamily="18" charset="0"/>
              </a:rPr>
              <a:t>December 20  (Monday),  9am - 11:00am ET 		December 21  (Tuesday),  9am - 11:00am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400" dirty="0">
              <a:solidFill>
                <a:srgbClr val="FF0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dirty="0">
                <a:solidFill>
                  <a:srgbClr val="FF0000"/>
                </a:solidFill>
                <a:cs typeface="Times New Roman" panose="02020603050405020304" pitchFamily="18" charset="0"/>
              </a:rPr>
              <a:t>January       3  (Monday),  9am - 11:00am ET		January       4   (Tuesday),  9am - 11:00am </a:t>
            </a:r>
            <a:r>
              <a:rPr lang="en-US" altLang="zh-CN" sz="1400" dirty="0" smtClean="0">
                <a:solidFill>
                  <a:srgbClr val="FF0000"/>
                </a:solidFill>
                <a:cs typeface="Times New Roman" panose="02020603050405020304" pitchFamily="18" charset="0"/>
              </a:rPr>
              <a:t>ET</a:t>
            </a:r>
            <a:endParaRPr lang="en-US" altLang="zh-CN" sz="1400" dirty="0">
              <a:solidFill>
                <a:srgbClr val="FF0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dirty="0">
                <a:solidFill>
                  <a:srgbClr val="FF0000"/>
                </a:solidFill>
                <a:cs typeface="Times New Roman" panose="02020603050405020304" pitchFamily="18" charset="0"/>
              </a:rPr>
              <a:t>January     10  (Monday),  9am - 11:00am ET 		January     11   (Tuesday),  9am - 11:00am ET	</a:t>
            </a:r>
            <a:endParaRPr lang="en-US" altLang="zh-CN" sz="1400" b="1" dirty="0">
              <a:solidFill>
                <a:srgbClr val="FF0000"/>
              </a:solidFill>
              <a:cs typeface="Times New Roman" panose="02020603050405020304" pitchFamily="18" charset="0"/>
            </a:endParaRPr>
          </a:p>
        </p:txBody>
      </p:sp>
    </p:spTree>
    <p:extLst>
      <p:ext uri="{BB962C8B-B14F-4D97-AF65-F5344CB8AC3E}">
        <p14:creationId xmlns:p14="http://schemas.microsoft.com/office/powerpoint/2010/main" val="378550345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63388ED4-44FC-4D14-9DF0-EF4B3505936F}" type="slidenum">
              <a:rPr lang="en-US" altLang="en-US" sz="1200" b="0" smtClean="0"/>
              <a:pPr>
                <a:spcBef>
                  <a:spcPct val="0"/>
                </a:spcBef>
                <a:buFontTx/>
                <a:buNone/>
              </a:pPr>
              <a:t>3</a:t>
            </a:fld>
            <a:endParaRPr lang="en-US" altLang="en-US" sz="1200" b="0"/>
          </a:p>
        </p:txBody>
      </p:sp>
      <p:sp>
        <p:nvSpPr>
          <p:cNvPr id="7171" name="Rectangle 3"/>
          <p:cNvSpPr txBox="1">
            <a:spLocks noChangeArrowheads="1"/>
          </p:cNvSpPr>
          <p:nvPr/>
        </p:nvSpPr>
        <p:spPr bwMode="auto">
          <a:xfrm>
            <a:off x="685800" y="1676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buNone/>
            </a:pPr>
            <a:r>
              <a:rPr lang="en-US" altLang="en-US" dirty="0"/>
              <a:t>This presentation contains the IEEE 802.11 Task Group bf agenda items for the teleconference calls on </a:t>
            </a:r>
            <a:r>
              <a:rPr lang="da-DK" altLang="en-US" dirty="0">
                <a:solidFill>
                  <a:srgbClr val="0000FF"/>
                </a:solidFill>
              </a:rPr>
              <a:t>November 22, 23, 29, 30, December 6, 7, 13, 14, 20, </a:t>
            </a:r>
            <a:r>
              <a:rPr lang="da-DK" altLang="en-US" dirty="0" smtClean="0">
                <a:solidFill>
                  <a:srgbClr val="0000FF"/>
                </a:solidFill>
              </a:rPr>
              <a:t>21.</a:t>
            </a:r>
            <a:endParaRPr lang="en-US" altLang="en-US" dirty="0"/>
          </a:p>
          <a:p>
            <a:pPr lvl="1"/>
            <a:endParaRPr lang="en-US" altLang="en-US" dirty="0"/>
          </a:p>
          <a:p>
            <a:pPr lvl="1"/>
            <a:endParaRPr lang="en-US" altLang="en-US" dirty="0"/>
          </a:p>
        </p:txBody>
      </p:sp>
      <p:sp>
        <p:nvSpPr>
          <p:cNvPr id="717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Abstract</a:t>
            </a:r>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87201003-0ED1-41BE-B15E-A3F7676968BE}" type="slidenum">
              <a:rPr lang="en-US" altLang="en-US" sz="1200" b="0" smtClean="0"/>
              <a:pPr>
                <a:spcBef>
                  <a:spcPct val="0"/>
                </a:spcBef>
                <a:buFontTx/>
                <a:buNone/>
              </a:pPr>
              <a:t>4</a:t>
            </a:fld>
            <a:endParaRPr lang="en-US" altLang="en-US" sz="1200" b="0"/>
          </a:p>
        </p:txBody>
      </p:sp>
      <p:sp>
        <p:nvSpPr>
          <p:cNvPr id="8195" name="Rectangle 3"/>
          <p:cNvSpPr>
            <a:spLocks noGrp="1" noChangeArrowheads="1"/>
          </p:cNvSpPr>
          <p:nvPr>
            <p:ph type="body" idx="4294967295"/>
          </p:nvPr>
        </p:nvSpPr>
        <p:spPr>
          <a:xfrm>
            <a:off x="685800" y="1524000"/>
            <a:ext cx="7772400" cy="4114800"/>
          </a:xfrm>
        </p:spPr>
        <p:txBody>
          <a:bodyPr/>
          <a:lstStyle/>
          <a:p>
            <a:r>
              <a:rPr lang="en-US" altLang="en-US" sz="1800" dirty="0"/>
              <a:t>Please announce your affiliation when you first address the group during a meeting slot</a:t>
            </a:r>
          </a:p>
          <a:p>
            <a:r>
              <a:rPr lang="en-US" altLang="en-US" sz="1800" dirty="0"/>
              <a:t>Cell Phones to be silent or Off</a:t>
            </a:r>
          </a:p>
          <a:p>
            <a:r>
              <a:rPr lang="en-US" altLang="en-US" sz="1800" dirty="0"/>
              <a:t>Attendance recording procedures</a:t>
            </a:r>
          </a:p>
          <a:p>
            <a:pPr lvl="1"/>
            <a:r>
              <a:rPr lang="en-US" altLang="zh-CN" sz="1600" u="sng" dirty="0">
                <a:hlinkClick r:id="rId3"/>
              </a:rPr>
              <a:t>https://imat.ieee.org/attendance</a:t>
            </a:r>
            <a:r>
              <a:rPr lang="en-US" altLang="zh-CN" sz="1600" dirty="0"/>
              <a:t> </a:t>
            </a:r>
            <a:endParaRPr lang="en-US" altLang="en-US" sz="1600" dirty="0"/>
          </a:p>
          <a:p>
            <a:r>
              <a:rPr lang="en-US" altLang="en-US" sz="1800" dirty="0"/>
              <a:t>Documentation</a:t>
            </a:r>
          </a:p>
          <a:p>
            <a:pPr lvl="1" algn="just"/>
            <a:r>
              <a:rPr lang="en-US" altLang="en-US" sz="1600" dirty="0">
                <a:hlinkClick r:id="rId4"/>
              </a:rPr>
              <a:t>http://mentor.ieee.org</a:t>
            </a:r>
            <a:endParaRPr lang="en-US" altLang="en-US" sz="1600" dirty="0"/>
          </a:p>
          <a:p>
            <a:pPr lvl="1" algn="just"/>
            <a:r>
              <a:rPr lang="en-US" altLang="en-US" sz="1600" dirty="0"/>
              <a:t>Use “</a:t>
            </a:r>
            <a:r>
              <a:rPr lang="en-US" altLang="ja-JP" sz="1600" dirty="0" err="1">
                <a:solidFill>
                  <a:srgbClr val="0000FF"/>
                </a:solidFill>
              </a:rPr>
              <a:t>TGbf</a:t>
            </a:r>
            <a:r>
              <a:rPr lang="en-US" altLang="en-US" sz="1600" dirty="0"/>
              <a:t>”</a:t>
            </a:r>
            <a:r>
              <a:rPr lang="en-US" altLang="ja-JP" sz="1600" dirty="0"/>
              <a:t> for submission</a:t>
            </a:r>
          </a:p>
          <a:p>
            <a:pPr lvl="1" algn="just"/>
            <a:r>
              <a:rPr lang="en-US" altLang="en-US" sz="1600" dirty="0"/>
              <a:t>If you plan to make a submission, be sure it does not contain company logos or advertising</a:t>
            </a:r>
          </a:p>
          <a:p>
            <a:pPr lvl="1" algn="just"/>
            <a:r>
              <a:rPr lang="en-US" altLang="en-US" sz="1600" b="1" dirty="0">
                <a:solidFill>
                  <a:srgbClr val="FF0000"/>
                </a:solidFill>
              </a:rPr>
              <a:t>Documents are prepared by individuals, not companies</a:t>
            </a:r>
          </a:p>
          <a:p>
            <a:r>
              <a:rPr lang="en-US" altLang="en-US" sz="1800" dirty="0"/>
              <a:t>Questions on Voting status, Ballot pool, Access to Reflector, Documentation,  Member</a:t>
            </a:r>
            <a:r>
              <a:rPr lang="en-US" altLang="ja-JP" sz="1800" dirty="0"/>
              <a:t>’s Area</a:t>
            </a:r>
          </a:p>
          <a:p>
            <a:pPr lvl="1"/>
            <a:r>
              <a:rPr lang="en-US" altLang="en-US" sz="1600" dirty="0"/>
              <a:t>Contact Jon Rosdahl –  </a:t>
            </a:r>
            <a:r>
              <a:rPr lang="en-US" altLang="en-US" sz="1600" dirty="0">
                <a:hlinkClick r:id="rId5"/>
              </a:rPr>
              <a:t>jrosdahl@ieee.org</a:t>
            </a:r>
            <a:endParaRPr lang="zh-CN" altLang="en-US" sz="1800" dirty="0"/>
          </a:p>
        </p:txBody>
      </p:sp>
      <p:sp>
        <p:nvSpPr>
          <p:cNvPr id="8196"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a:t>Meeting Protocol, Attendance, Voting &amp; Document Status</a:t>
            </a:r>
            <a:endParaRPr lang="en-US" altLang="en-US">
              <a:solidFill>
                <a:schemeClr val="tx2"/>
              </a:solidFill>
            </a:endParaRPr>
          </a:p>
        </p:txBody>
      </p:sp>
      <p:sp>
        <p:nvSpPr>
          <p:cNvPr id="8197"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051BF392-DC75-4EA3-8AFD-A42AEF28B41B}" type="slidenum">
              <a:rPr lang="en-US" altLang="en-US" sz="1200" b="0" smtClean="0"/>
              <a:pPr>
                <a:spcBef>
                  <a:spcPct val="0"/>
                </a:spcBef>
                <a:buFontTx/>
                <a:buNone/>
              </a:pPr>
              <a:t>5</a:t>
            </a:fld>
            <a:endParaRPr lang="en-US" altLang="en-US" sz="1200" b="0"/>
          </a:p>
        </p:txBody>
      </p:sp>
      <p:sp>
        <p:nvSpPr>
          <p:cNvPr id="9219" name="Rectangle 3"/>
          <p:cNvSpPr txBox="1">
            <a:spLocks noChangeArrowheads="1"/>
          </p:cNvSpPr>
          <p:nvPr/>
        </p:nvSpPr>
        <p:spPr bwMode="auto">
          <a:xfrm>
            <a:off x="685800" y="1676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eaLnBrk="1" hangingPunct="1">
              <a:spcBef>
                <a:spcPts val="600"/>
              </a:spcBef>
              <a:buClr>
                <a:srgbClr val="000000"/>
              </a:buClr>
            </a:pPr>
            <a:r>
              <a:rPr lang="en-US" altLang="en-US" dirty="0">
                <a:solidFill>
                  <a:srgbClr val="000000"/>
                </a:solidFill>
                <a:ea typeface="MS Gothic" panose="020B0609070205080204" pitchFamily="49" charset="-128"/>
              </a:rPr>
              <a:t>  Following 9 slides</a:t>
            </a:r>
          </a:p>
          <a:p>
            <a:pPr algn="just" eaLnBrk="1" hangingPunct="1">
              <a:spcBef>
                <a:spcPts val="600"/>
              </a:spcBef>
              <a:buClr>
                <a:srgbClr val="000000"/>
              </a:buClr>
              <a:buFontTx/>
              <a:buNone/>
            </a:pPr>
            <a:endParaRPr lang="en-US" altLang="zh-CN" dirty="0">
              <a:solidFill>
                <a:srgbClr val="000000"/>
              </a:solidFill>
              <a:ea typeface="MS Gothic" panose="020B0609070205080204" pitchFamily="49" charset="-128"/>
            </a:endParaRPr>
          </a:p>
        </p:txBody>
      </p:sp>
      <p:sp>
        <p:nvSpPr>
          <p:cNvPr id="9220"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Policy and logistics</a:t>
            </a:r>
          </a:p>
        </p:txBody>
      </p:sp>
      <p:sp>
        <p:nvSpPr>
          <p:cNvPr id="9221"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B74CED-02C4-451C-81A1-54AA048A0B81}" type="slidenum">
              <a:rPr lang="en-GB" altLang="en-US" sz="1200" b="0" smtClean="0"/>
              <a:pPr>
                <a:spcBef>
                  <a:spcPct val="0"/>
                </a:spcBef>
                <a:buFontTx/>
                <a:buNone/>
              </a:pPr>
              <a:t>6</a:t>
            </a:fld>
            <a:endParaRPr lang="en-GB" altLang="en-US" sz="1200" b="0"/>
          </a:p>
        </p:txBody>
      </p:sp>
      <p:sp>
        <p:nvSpPr>
          <p:cNvPr id="10243"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685800" y="1501775"/>
            <a:ext cx="7848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sz="1800"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sz="1800" dirty="0"/>
          </a:p>
          <a:p>
            <a:pPr algn="just">
              <a:defRPr/>
            </a:pPr>
            <a:r>
              <a:rPr lang="en-US" altLang="en-US" sz="1800" dirty="0"/>
              <a:t>Participants should inform the IEEE (or cause the IEEE to be informed) of the identity of any other holders of potential Essential Patent Claims</a:t>
            </a:r>
          </a:p>
          <a:p>
            <a:pPr marL="0" indent="0" algn="just">
              <a:buFontTx/>
              <a:buNone/>
              <a:defRPr/>
            </a:pPr>
            <a:endParaRPr lang="en-US" altLang="en-US" sz="1600" dirty="0"/>
          </a:p>
          <a:p>
            <a:pPr marL="0" indent="0" algn="ctr">
              <a:buFontTx/>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609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Participants have a duty to inform the IEEE</a:t>
            </a:r>
          </a:p>
        </p:txBody>
      </p:sp>
      <p:sp>
        <p:nvSpPr>
          <p:cNvPr id="10246"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
        <p:nvSpPr>
          <p:cNvPr id="10247"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#1</a:t>
            </a:r>
            <a:endParaRPr lang="en-US" altLang="en-US" b="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4C2C82FC-35C6-4DD5-81BB-F21CC8C32E82}" type="slidenum">
              <a:rPr lang="en-GB" altLang="en-US" sz="1200" b="0" smtClean="0"/>
              <a:pPr>
                <a:spcBef>
                  <a:spcPct val="0"/>
                </a:spcBef>
                <a:buFontTx/>
                <a:buNone/>
              </a:pPr>
              <a:t>7</a:t>
            </a:fld>
            <a:endParaRPr lang="en-GB" altLang="en-US" sz="1200" b="0"/>
          </a:p>
        </p:txBody>
      </p:sp>
      <p:sp>
        <p:nvSpPr>
          <p:cNvPr id="1126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685800" y="1501775"/>
            <a:ext cx="7848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400" u="sng" dirty="0">
              <a:solidFill>
                <a:srgbClr val="FF0000"/>
              </a:solidFill>
            </a:endParaRPr>
          </a:p>
          <a:p>
            <a:pPr algn="just">
              <a:defRPr/>
            </a:pPr>
            <a:r>
              <a:rPr lang="en-US" altLang="en-US" sz="1800" dirty="0"/>
              <a:t>Cause an LOA to be submitted to the IEEE-SA (</a:t>
            </a:r>
            <a:r>
              <a:rPr lang="en-US" altLang="en-US" sz="1800" dirty="0">
                <a:hlinkClick r:id="rId3"/>
              </a:rPr>
              <a:t>patcom@ieee.org</a:t>
            </a:r>
            <a:r>
              <a:rPr lang="en-US" altLang="en-US" sz="1800" dirty="0"/>
              <a:t>); or</a:t>
            </a:r>
          </a:p>
          <a:p>
            <a:pPr algn="just">
              <a:defRPr/>
            </a:pPr>
            <a:endParaRPr lang="en-US" altLang="en-US" sz="1800" dirty="0"/>
          </a:p>
          <a:p>
            <a:pPr algn="just">
              <a:defRPr/>
            </a:pPr>
            <a:r>
              <a:rPr lang="en-US" altLang="en-US" sz="1800" dirty="0"/>
              <a:t>Provide the chair of this group with the identity of the holder(s) of any and all such claims as soon as possible; or</a:t>
            </a:r>
          </a:p>
          <a:p>
            <a:pPr algn="just">
              <a:defRPr/>
            </a:pPr>
            <a:endParaRPr lang="en-US" altLang="en-US" sz="1800" dirty="0"/>
          </a:p>
          <a:p>
            <a:pPr algn="just">
              <a:defRPr/>
            </a:pPr>
            <a:r>
              <a:rPr lang="en-US" altLang="en-US" sz="1800" dirty="0"/>
              <a:t>Speak up now and respond to this Call for Potentially Essential Patents</a:t>
            </a:r>
          </a:p>
          <a:p>
            <a:pPr algn="just">
              <a:defRPr/>
            </a:pPr>
            <a:endParaRPr lang="en-US" altLang="en-US" sz="1800" dirty="0"/>
          </a:p>
          <a:p>
            <a:pPr algn="just">
              <a:defRPr/>
            </a:pPr>
            <a:r>
              <a:rPr lang="en-US" altLang="en-US" sz="18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FontTx/>
              <a:buNone/>
              <a:defRPr/>
            </a:pPr>
            <a:r>
              <a:rPr lang="en-US" altLang="en-US" sz="1800" dirty="0"/>
              <a:t/>
            </a:r>
            <a:br>
              <a:rPr lang="en-US" altLang="en-US" sz="1800" dirty="0"/>
            </a:br>
            <a:endParaRPr lang="en-US" altLang="en-US" sz="1800" dirty="0"/>
          </a:p>
        </p:txBody>
      </p:sp>
      <p:sp>
        <p:nvSpPr>
          <p:cNvPr id="11269" name="Rectangle 2"/>
          <p:cNvSpPr txBox="1">
            <a:spLocks noChangeArrowheads="1"/>
          </p:cNvSpPr>
          <p:nvPr/>
        </p:nvSpPr>
        <p:spPr bwMode="auto">
          <a:xfrm>
            <a:off x="533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Ways to inform IEEE</a:t>
            </a:r>
          </a:p>
        </p:txBody>
      </p:sp>
      <p:sp>
        <p:nvSpPr>
          <p:cNvPr id="11270"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
        <p:nvSpPr>
          <p:cNvPr id="11271" name="Text Box 5"/>
          <p:cNvSpPr txBox="1">
            <a:spLocks noChangeArrowheads="1"/>
          </p:cNvSpPr>
          <p:nvPr/>
        </p:nvSpPr>
        <p:spPr bwMode="auto">
          <a:xfrm>
            <a:off x="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#2</a:t>
            </a:r>
            <a:endParaRPr lang="en-US" altLang="en-US" b="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533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685800" y="1447800"/>
            <a:ext cx="7848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700" b="0" u="sng">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180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0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200">
                <a:cs typeface="Times New Roman" panose="02020603050405020304" pitchFamily="18" charset="0"/>
              </a:rPr>
              <a:t>For more details, see IEEE-SA Standards Board Operations Manual, clause 5.3.10 and </a:t>
            </a:r>
            <a:br>
              <a:rPr lang="en-US" altLang="en-US" sz="1200">
                <a:cs typeface="Times New Roman" panose="02020603050405020304" pitchFamily="18" charset="0"/>
              </a:rPr>
            </a:br>
            <a:r>
              <a:rPr lang="en-US" altLang="en-US" sz="120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Other Guideline for IEEE WG meetings</a:t>
            </a:r>
          </a:p>
        </p:txBody>
      </p:sp>
      <p:sp>
        <p:nvSpPr>
          <p:cNvPr id="12293"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0B133AFC-0E33-4D9E-982B-9D1A062E4145}" type="slidenum">
              <a:rPr lang="en-US" altLang="en-US" sz="1200" b="0" smtClean="0"/>
              <a:pPr>
                <a:spcBef>
                  <a:spcPct val="0"/>
                </a:spcBef>
                <a:buFontTx/>
                <a:buNone/>
              </a:pPr>
              <a:t>8</a:t>
            </a:fld>
            <a:endParaRPr lang="en-US" altLang="en-US" sz="1200" b="0"/>
          </a:p>
        </p:txBody>
      </p:sp>
      <p:sp>
        <p:nvSpPr>
          <p:cNvPr id="12294"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
        <p:nvSpPr>
          <p:cNvPr id="12295" name="Text Box 4"/>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#3</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533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685800" y="1295400"/>
            <a:ext cx="7848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2000" b="0" u="sng">
              <a:solidFill>
                <a:srgbClr val="FF0000"/>
              </a:solidFill>
              <a:latin typeface="Arial" panose="020B0604020202020204" pitchFamily="34" charset="0"/>
            </a:endParaRPr>
          </a:p>
          <a:p>
            <a:pPr algn="just">
              <a:spcAft>
                <a:spcPts val="550"/>
              </a:spcAft>
              <a:buClr>
                <a:srgbClr val="CC3300"/>
              </a:buClr>
              <a:buSzPct val="50000"/>
              <a:buFontTx/>
              <a:buNone/>
            </a:pPr>
            <a:r>
              <a:rPr lang="en-US" altLang="en-US" sz="1800"/>
              <a:t>The patent policy and the procedures used to execute that policy are documented in the:</a:t>
            </a:r>
          </a:p>
          <a:p>
            <a:pPr>
              <a:spcAft>
                <a:spcPts val="550"/>
              </a:spcAft>
              <a:buSzPct val="50000"/>
              <a:buFont typeface="Monotype Sorts" charset="2"/>
              <a:buChar char="l"/>
            </a:pPr>
            <a:r>
              <a:rPr lang="en-US" altLang="en-US" sz="1800"/>
              <a:t>IEEE-SA Standards Board Bylaws (</a:t>
            </a:r>
            <a:r>
              <a:rPr lang="en-US" altLang="en-US" sz="1800">
                <a:hlinkClick r:id="rId3"/>
              </a:rPr>
              <a:t>http://standards.ieee.org/develop/policies/bylaws/sect6-7.html#6</a:t>
            </a:r>
            <a:r>
              <a:rPr lang="en-US" altLang="en-US" sz="1800"/>
              <a:t>)  </a:t>
            </a:r>
          </a:p>
          <a:p>
            <a:pPr>
              <a:spcAft>
                <a:spcPts val="550"/>
              </a:spcAft>
              <a:buSzPct val="50000"/>
              <a:buFont typeface="Monotype Sorts" charset="2"/>
              <a:buChar char="l"/>
            </a:pPr>
            <a:r>
              <a:rPr lang="en-US" altLang="en-US" sz="1800"/>
              <a:t>IEEE-SA Standards Board Operations Manual (</a:t>
            </a:r>
            <a:r>
              <a:rPr lang="en-US" altLang="en-US" sz="1800">
                <a:hlinkClick r:id="rId4"/>
              </a:rPr>
              <a:t>http://standards.ieee.org/develop/policies/opman/sect6.html#6.3</a:t>
            </a:r>
            <a:r>
              <a:rPr lang="en-US" altLang="en-US" sz="1800"/>
              <a:t>)</a:t>
            </a:r>
          </a:p>
          <a:p>
            <a:pPr>
              <a:spcBef>
                <a:spcPts val="1800"/>
              </a:spcBef>
              <a:spcAft>
                <a:spcPts val="550"/>
              </a:spcAft>
              <a:buClr>
                <a:srgbClr val="CC3300"/>
              </a:buClr>
              <a:buSzPct val="50000"/>
              <a:buFontTx/>
              <a:buNone/>
            </a:pPr>
            <a:r>
              <a:rPr lang="en-US" altLang="en-US" sz="1800"/>
              <a:t>Material about the patent policy is available at </a:t>
            </a:r>
            <a:r>
              <a:rPr lang="en-US" altLang="en-US" sz="1800">
                <a:hlinkClick r:id="rId5"/>
              </a:rPr>
              <a:t>http://standards.ieee.org/about/sasb/patcom/materials.html</a:t>
            </a:r>
            <a:endParaRPr lang="en-US" altLang="en-US" sz="1800"/>
          </a:p>
          <a:p>
            <a:pPr algn="just">
              <a:spcBef>
                <a:spcPts val="1800"/>
              </a:spcBef>
              <a:spcAft>
                <a:spcPts val="550"/>
              </a:spcAft>
              <a:buClr>
                <a:srgbClr val="CC3300"/>
              </a:buClr>
              <a:buSzPct val="50000"/>
              <a:buFontTx/>
              <a:buNone/>
            </a:pPr>
            <a:r>
              <a:rPr lang="en-US" altLang="en-US" sz="1800">
                <a:cs typeface="Calibri" panose="020F0502020204030204" pitchFamily="34" charset="0"/>
              </a:rPr>
              <a:t>If you have questions, contact the IEEE-SA Standards Board Patent Committee Administrator at </a:t>
            </a:r>
            <a:r>
              <a:rPr lang="en-US" altLang="en-US" sz="1800">
                <a:cs typeface="Calibri" panose="020F0502020204030204" pitchFamily="34" charset="0"/>
                <a:hlinkClick r:id="rId6"/>
              </a:rPr>
              <a:t>patcom@ieee.org</a:t>
            </a:r>
            <a:endParaRPr lang="en-US" altLang="en-US" sz="1800">
              <a:cs typeface="Calibri" panose="020F0502020204030204" pitchFamily="34" charset="0"/>
            </a:endParaRPr>
          </a:p>
          <a:p>
            <a:pPr algn="just">
              <a:spcBef>
                <a:spcPts val="1800"/>
              </a:spcBef>
              <a:spcAft>
                <a:spcPts val="550"/>
              </a:spcAft>
              <a:buClr>
                <a:srgbClr val="CC3300"/>
              </a:buClr>
              <a:buSzPct val="50000"/>
              <a:buFontTx/>
              <a:buNone/>
            </a:pPr>
            <a:endParaRPr lang="en-US" altLang="en-US" sz="1800">
              <a:cs typeface="Calibri" panose="020F0502020204030204" pitchFamily="34" charset="0"/>
            </a:endParaRPr>
          </a:p>
          <a:p>
            <a:pPr algn="just">
              <a:spcAft>
                <a:spcPts val="550"/>
              </a:spcAft>
              <a:buClr>
                <a:srgbClr val="CC3300"/>
              </a:buClr>
              <a:buSzPct val="50000"/>
              <a:buFontTx/>
              <a:buNone/>
            </a:pPr>
            <a:endParaRPr lang="en-US" altLang="en-US" sz="1800">
              <a:cs typeface="Calibri" panose="020F0502020204030204" pitchFamily="34" charset="0"/>
            </a:endParaRPr>
          </a:p>
          <a:p>
            <a:pPr algn="just">
              <a:spcAft>
                <a:spcPts val="550"/>
              </a:spcAft>
              <a:buClr>
                <a:srgbClr val="CC3300"/>
              </a:buClr>
              <a:buSzPct val="50000"/>
              <a:buFont typeface="Monotype Sorts" charset="2"/>
              <a:buChar char="l"/>
            </a:pPr>
            <a:endParaRPr lang="en-US" altLang="en-US">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200">
              <a:cs typeface="Times New Roman" panose="02020603050405020304" pitchFamily="18" charset="0"/>
            </a:endParaRPr>
          </a:p>
        </p:txBody>
      </p:sp>
      <p:sp>
        <p:nvSpPr>
          <p:cNvPr id="13316"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Patent related information</a:t>
            </a:r>
          </a:p>
        </p:txBody>
      </p:sp>
      <p:sp>
        <p:nvSpPr>
          <p:cNvPr id="13317"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4C3A51F8-B52A-4D59-8BAA-7FAA032BE274}" type="slidenum">
              <a:rPr lang="en-US" altLang="en-US" sz="1200" b="0" smtClean="0"/>
              <a:pPr>
                <a:spcBef>
                  <a:spcPct val="0"/>
                </a:spcBef>
                <a:buFontTx/>
                <a:buNone/>
              </a:pPr>
              <a:t>9</a:t>
            </a:fld>
            <a:endParaRPr lang="en-US" altLang="en-US" sz="1200" b="0"/>
          </a:p>
        </p:txBody>
      </p:sp>
      <p:sp>
        <p:nvSpPr>
          <p:cNvPr id="13318"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
        <p:nvSpPr>
          <p:cNvPr id="13319"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#4</a:t>
            </a:r>
            <a:endParaRPr lang="en-US" altLang="en-US" b="0"/>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112115</TotalTime>
  <Words>2859</Words>
  <Application>Microsoft Office PowerPoint</Application>
  <PresentationFormat>全屏显示(4:3)</PresentationFormat>
  <Paragraphs>624</Paragraphs>
  <Slides>23</Slides>
  <Notes>23</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23</vt:i4>
      </vt:variant>
    </vt:vector>
  </HeadingPairs>
  <TitlesOfParts>
    <vt:vector size="32" baseType="lpstr">
      <vt:lpstr>Monotype Sorts</vt:lpstr>
      <vt:lpstr>MS Gothic</vt:lpstr>
      <vt:lpstr>MS PGothic</vt:lpstr>
      <vt:lpstr>Arial</vt:lpstr>
      <vt:lpstr>Calibri</vt:lpstr>
      <vt:lpstr>Helvetica</vt:lpstr>
      <vt:lpstr>Times New Roman</vt:lpstr>
      <vt:lpstr>Wingdings</vt:lpstr>
      <vt:lpstr>802-11-Submission</vt:lpstr>
      <vt:lpstr>Task Group bf Meeting agenda, November-December 2021</vt:lpstr>
      <vt:lpstr>IEEE 802.11 Task Group bf WLAN Sensing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Company>Marvell Semiconductor Inc.</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19/0543r12</dc:title>
  <dc:subject>Task Group AY November 2015 Meeting Agenda</dc:subject>
  <dc:creator>Edward Au</dc:creator>
  <cp:keywords>March, April, May 2019</cp:keywords>
  <dc:description/>
  <cp:lastModifiedBy>Hanxiao (Tony, WT Lab)</cp:lastModifiedBy>
  <cp:revision>4827</cp:revision>
  <cp:lastPrinted>2014-11-04T15:04:57Z</cp:lastPrinted>
  <dcterms:created xsi:type="dcterms:W3CDTF">2007-04-17T18:10:23Z</dcterms:created>
  <dcterms:modified xsi:type="dcterms:W3CDTF">2021-11-30T03:34:02Z</dcterms:modified>
  <cp:category>Agenda</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(3)lEcUmNvy2PIfz1XcAqfmw1plin5sZIIuK+7oii38om8UVnupXG3zPVjeI98am9IK1n+RsAk/
0nsr2d8au7+H7GHusakob8MSa1xTWPYx/Wtnr9W1z9Zwp5pus2SQp+OngESvxa8Ib8Vu/SVc
OsuZX84eyIBPeCLF2uWVSYlKf6aEanTPLiqMNatL6vdzy74c0YJegjpZgG+LRrx6iJwZ8ATS
MT0nia+J+5C1WDc/mB</vt:lpwstr>
  </property>
  <property fmtid="{D5CDD505-2E9C-101B-9397-08002B2CF9AE}" pid="27" name="_2015_ms_pID_7253431">
    <vt:lpwstr>opJURZs1qhahgSeJQAvHsrQbR576xpHXCcpOYJuHfYwGs2fcOnwHym
0x5fyNRgiiaoxvPur/wDlvc0v0u2I7NEqt/whs6pDnwe3/QAIpxfV9rHfcfT7l6LgPaeRNpQ
BxQkicFOAkFRAy/QeuDdLiSlnVp8UceDtIB/VAM8b6TatjHypqF7YMyjw1glP+5ljlUr36jk
RQ6EWe2W/qyc6FgJchZyMddVtfqZEDTpbDV5</vt:lpwstr>
  </property>
  <property fmtid="{D5CDD505-2E9C-101B-9397-08002B2CF9AE}" pid="28" name="_2015_ms_pID_7253432">
    <vt:lpwstr>lQ==</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1637589804</vt:lpwstr>
  </property>
</Properties>
</file>