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83" r:id="rId17"/>
    <p:sldId id="884" r:id="rId18"/>
    <p:sldId id="870" r:id="rId19"/>
    <p:sldId id="875" r:id="rId20"/>
    <p:sldId id="874" r:id="rId21"/>
    <p:sldId id="882"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87313" autoAdjust="0"/>
  </p:normalViewPr>
  <p:slideViewPr>
    <p:cSldViewPr>
      <p:cViewPr varScale="1">
        <p:scale>
          <a:sx n="98" d="100"/>
          <a:sy n="98" d="100"/>
        </p:scale>
        <p:origin x="1512"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4025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0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dirty="0" smtClean="0"/>
              <a:t>Do</a:t>
            </a:r>
            <a:r>
              <a:rPr lang="en-US" altLang="zh-CN" baseline="0" dirty="0" smtClean="0"/>
              <a:t> you agree to update the </a:t>
            </a:r>
            <a:r>
              <a:rPr lang="en-US" altLang="zh-CN" baseline="0" dirty="0" err="1" smtClean="0"/>
              <a:t>TGbf</a:t>
            </a:r>
            <a:r>
              <a:rPr lang="en-US" altLang="zh-CN" baseline="0" dirty="0" smtClean="0"/>
              <a:t> timeline as shown below:</a:t>
            </a:r>
          </a:p>
          <a:p>
            <a:pPr lvl="1" algn="just"/>
            <a:r>
              <a:rPr lang="en-US" altLang="zh-CN" sz="2400" dirty="0" smtClean="0"/>
              <a:t>PAR approved	Sep, 2020</a:t>
            </a:r>
          </a:p>
          <a:p>
            <a:pPr lvl="1" algn="just"/>
            <a:r>
              <a:rPr lang="en-US" altLang="zh-CN" sz="2400" dirty="0" smtClean="0"/>
              <a:t>First TG meeting	Oct, 2020</a:t>
            </a:r>
          </a:p>
          <a:p>
            <a:pPr lvl="1" algn="just"/>
            <a:r>
              <a:rPr lang="en-US" altLang="zh-CN" sz="2400" dirty="0" smtClean="0">
                <a:solidFill>
                  <a:srgbClr val="FF0000"/>
                </a:solidFill>
              </a:rPr>
              <a:t>D0.1 		</a:t>
            </a:r>
            <a:r>
              <a:rPr lang="en-US" altLang="zh-CN" sz="2400" i="1" dirty="0" smtClean="0">
                <a:solidFill>
                  <a:srgbClr val="FF0000"/>
                </a:solidFill>
              </a:rPr>
              <a:t>Jan, 2022 </a:t>
            </a:r>
            <a:r>
              <a:rPr lang="en-US" altLang="zh-CN" sz="2400" i="1" dirty="0" smtClean="0">
                <a:solidFill>
                  <a:srgbClr val="FF0000"/>
                </a:solidFill>
                <a:sym typeface="Wingdings" panose="05000000000000000000" pitchFamily="2" charset="2"/>
              </a:rPr>
              <a:t> March, 2022 ?</a:t>
            </a:r>
            <a:endParaRPr lang="en-US" altLang="zh-CN" sz="2400" i="1" dirty="0" smtClean="0">
              <a:solidFill>
                <a:srgbClr val="FF0000"/>
              </a:solidFill>
            </a:endParaRPr>
          </a:p>
          <a:p>
            <a:pPr lvl="1" algn="just"/>
            <a:r>
              <a:rPr lang="en-US" altLang="zh-CN" sz="2400" dirty="0" smtClean="0">
                <a:solidFill>
                  <a:srgbClr val="FF0000"/>
                </a:solidFill>
              </a:rPr>
              <a:t>Initial Letter Ballot (D1.0)	</a:t>
            </a:r>
            <a:r>
              <a:rPr lang="en-US" altLang="zh-CN" sz="2400" i="1" dirty="0" smtClean="0">
                <a:solidFill>
                  <a:srgbClr val="FF0000"/>
                </a:solidFill>
              </a:rPr>
              <a:t>Jul, 2022 </a:t>
            </a:r>
            <a:r>
              <a:rPr lang="en-US" altLang="zh-CN" sz="2400" i="1" dirty="0" smtClean="0">
                <a:solidFill>
                  <a:srgbClr val="FF0000"/>
                </a:solidFill>
                <a:sym typeface="Wingdings" panose="05000000000000000000" pitchFamily="2" charset="2"/>
              </a:rPr>
              <a:t>  Sept</a:t>
            </a:r>
            <a:r>
              <a:rPr lang="en-US" altLang="zh-CN" sz="2400" i="1" dirty="0" smtClean="0">
                <a:solidFill>
                  <a:srgbClr val="FF0000"/>
                </a:solidFill>
              </a:rPr>
              <a:t>, 2022 ?</a:t>
            </a:r>
          </a:p>
          <a:p>
            <a:pPr lvl="1" algn="just"/>
            <a:r>
              <a:rPr lang="en-US" altLang="zh-CN" sz="2400" dirty="0" smtClean="0"/>
              <a:t>Recirculation LB (D2.0)	</a:t>
            </a:r>
            <a:r>
              <a:rPr lang="en-US" altLang="zh-CN" sz="2400" i="1" dirty="0" smtClean="0"/>
              <a:t>Jan, 2023</a:t>
            </a:r>
          </a:p>
          <a:p>
            <a:pPr lvl="1" algn="just"/>
            <a:r>
              <a:rPr lang="en-US" altLang="zh-CN" sz="2400" dirty="0" smtClean="0"/>
              <a:t>Recirculation LB (D3.0)	</a:t>
            </a:r>
            <a:r>
              <a:rPr lang="en-US" altLang="zh-CN" sz="2400" i="1" dirty="0" smtClean="0"/>
              <a:t>May, 2023</a:t>
            </a:r>
          </a:p>
          <a:p>
            <a:pPr lvl="1" algn="just"/>
            <a:r>
              <a:rPr lang="en-US" altLang="zh-CN" sz="2400" dirty="0" smtClean="0"/>
              <a:t>Initial SA Ballot (D4.0	Sep 2023</a:t>
            </a:r>
          </a:p>
          <a:p>
            <a:pPr lvl="1" algn="just"/>
            <a:r>
              <a:rPr lang="en-US" altLang="zh-CN" sz="2400" dirty="0" smtClean="0"/>
              <a:t>Final 802.11 WG approval	</a:t>
            </a:r>
            <a:r>
              <a:rPr lang="en-US" altLang="zh-CN" sz="2400" i="1" dirty="0" smtClean="0"/>
              <a:t>July 2024 </a:t>
            </a:r>
          </a:p>
          <a:p>
            <a:pPr lvl="1" algn="just"/>
            <a:r>
              <a:rPr lang="en-US" altLang="zh-CN" sz="2400" dirty="0" smtClean="0"/>
              <a:t>802 EC approval	</a:t>
            </a:r>
            <a:r>
              <a:rPr lang="en-US" altLang="zh-CN" sz="2400" i="1" dirty="0" smtClean="0"/>
              <a:t>July 2024 </a:t>
            </a:r>
          </a:p>
          <a:p>
            <a:pPr lvl="1" algn="just"/>
            <a:r>
              <a:rPr lang="en-US" altLang="zh-CN" sz="2400" dirty="0" err="1" smtClean="0"/>
              <a:t>RevCom</a:t>
            </a:r>
            <a:r>
              <a:rPr lang="en-US" altLang="zh-CN" sz="2400" dirty="0" smtClean="0"/>
              <a:t> and SASB approval	Sep 2024</a:t>
            </a:r>
          </a:p>
          <a:p>
            <a:endParaRPr lang="zh-CN" altLang="en-US" dirty="0"/>
          </a:p>
        </p:txBody>
      </p:sp>
    </p:spTree>
    <p:extLst>
      <p:ext uri="{BB962C8B-B14F-4D97-AF65-F5344CB8AC3E}">
        <p14:creationId xmlns:p14="http://schemas.microsoft.com/office/powerpoint/2010/main" val="2094364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802.11-21/1883r1</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686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smtClean="0">
                <a:solidFill>
                  <a:srgbClr val="0000FF"/>
                </a:solidFill>
              </a:rPr>
              <a:t>November-December</a:t>
            </a:r>
            <a:r>
              <a:rPr lang="en-US" altLang="en-US" dirty="0" smtClean="0"/>
              <a:t> 2021</a:t>
            </a:r>
            <a:endParaRPr lang="en-US" altLang="en-US" dirty="0"/>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2021-11-16</a:t>
            </a:r>
            <a:endParaRPr lang="en-US" altLang="en-US" sz="2000" b="0" dirty="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418017"/>
              </p:ext>
            </p:extLst>
          </p:nvPr>
        </p:nvGraphicFramePr>
        <p:xfrm>
          <a:off x="3124201" y="1747470"/>
          <a:ext cx="5867400" cy="3662730"/>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21/1754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Rojan Chitrakar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Legacy Support in 11bf</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21/1745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Rajat </a:t>
                      </a:r>
                      <a:r>
                        <a:rPr lang="en-US" altLang="zh-CN" sz="900" kern="1200" dirty="0" err="1" smtClean="0">
                          <a:solidFill>
                            <a:srgbClr val="00B050"/>
                          </a:solidFill>
                          <a:latin typeface="+mn-lt"/>
                          <a:ea typeface="+mn-ea"/>
                          <a:cs typeface="+mn-cs"/>
                        </a:rPr>
                        <a:t>Pushkarna</a:t>
                      </a:r>
                      <a:r>
                        <a:rPr lang="en-US" altLang="zh-CN" sz="900" kern="1200" dirty="0" smtClean="0">
                          <a:solidFill>
                            <a:srgbClr val="00B050"/>
                          </a:solidFill>
                          <a:latin typeface="+mn-lt"/>
                          <a:ea typeface="+mn-ea"/>
                          <a:cs typeface="+mn-cs"/>
                        </a:rPr>
                        <a:t>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Opportunistic WLAN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21/1799</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Assaf Kasher </a:t>
                      </a:r>
                      <a:r>
                        <a:rPr lang="en-US" altLang="zh-CN" sz="900" dirty="0" smtClean="0">
                          <a:solidFill>
                            <a:srgbClr val="FFC000"/>
                          </a:solidFill>
                        </a:rPr>
                        <a:t>(Qualcomm)</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DMG </a:t>
                      </a:r>
                      <a:r>
                        <a:rPr lang="en-US" altLang="zh-CN" sz="900" kern="1200" dirty="0" err="1" smtClean="0">
                          <a:solidFill>
                            <a:srgbClr val="FFC000"/>
                          </a:solidFill>
                          <a:latin typeface="+mn-lt"/>
                          <a:ea typeface="+mn-ea"/>
                          <a:cs typeface="+mn-cs"/>
                        </a:rPr>
                        <a:t>bistatic</a:t>
                      </a:r>
                      <a:r>
                        <a:rPr lang="en-US" altLang="zh-CN" sz="900" kern="1200" dirty="0" smtClean="0">
                          <a:solidFill>
                            <a:srgbClr val="FFC000"/>
                          </a:solidFill>
                          <a:latin typeface="+mn-lt"/>
                          <a:ea typeface="+mn-ea"/>
                          <a:cs typeface="+mn-cs"/>
                        </a:rPr>
                        <a:t> radar</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21/1801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Alecsander Eitan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Imaging Radar</a:t>
                      </a:r>
                      <a:r>
                        <a:rPr lang="en-US" altLang="zh-CN" sz="900" kern="1200" baseline="0" dirty="0" smtClean="0">
                          <a:solidFill>
                            <a:schemeClr val="tx1"/>
                          </a:solidFill>
                          <a:latin typeface="+mn-lt"/>
                          <a:ea typeface="+mn-ea"/>
                          <a:cs typeface="+mn-cs"/>
                        </a:rPr>
                        <a:t> </a:t>
                      </a:r>
                      <a:r>
                        <a:rPr lang="en-US" altLang="zh-CN" sz="900" kern="1200" dirty="0" smtClean="0">
                          <a:solidFill>
                            <a:schemeClr val="tx1"/>
                          </a:solidFill>
                          <a:latin typeface="+mn-lt"/>
                          <a:ea typeface="+mn-ea"/>
                          <a:cs typeface="+mn-cs"/>
                        </a:rPr>
                        <a:t>data report </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21/1828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chemeClr val="tx1"/>
                          </a:solidFill>
                          <a:latin typeface="+mn-lt"/>
                          <a:ea typeface="+mn-ea"/>
                          <a:cs typeface="+mn-cs"/>
                        </a:rPr>
                        <a:t>Mesurement</a:t>
                      </a:r>
                      <a:r>
                        <a:rPr lang="en-US" altLang="zh-CN" sz="900" kern="1200" dirty="0" smtClean="0">
                          <a:solidFill>
                            <a:schemeClr val="tx1"/>
                          </a:solidFill>
                          <a:latin typeface="+mn-lt"/>
                          <a:ea typeface="+mn-ea"/>
                          <a:cs typeface="+mn-cs"/>
                        </a:rPr>
                        <a:t> setup frame formats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13479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70389916"/>
              </p:ext>
            </p:extLst>
          </p:nvPr>
        </p:nvGraphicFramePr>
        <p:xfrm>
          <a:off x="3124201" y="1747470"/>
          <a:ext cx="5867400" cy="3316806"/>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21/1799</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Assaf Kasher </a:t>
                      </a:r>
                      <a:r>
                        <a:rPr lang="en-US" altLang="zh-CN" sz="900" dirty="0" smtClean="0">
                          <a:solidFill>
                            <a:srgbClr val="FFC000"/>
                          </a:solidFill>
                        </a:rPr>
                        <a:t>(Qualcomm)</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DMG </a:t>
                      </a:r>
                      <a:r>
                        <a:rPr lang="en-US" altLang="zh-CN" sz="900" kern="1200" dirty="0" err="1" smtClean="0">
                          <a:solidFill>
                            <a:srgbClr val="FFC000"/>
                          </a:solidFill>
                          <a:latin typeface="+mn-lt"/>
                          <a:ea typeface="+mn-ea"/>
                          <a:cs typeface="+mn-cs"/>
                        </a:rPr>
                        <a:t>bistatic</a:t>
                      </a:r>
                      <a:r>
                        <a:rPr lang="en-US" altLang="zh-CN" sz="900" kern="1200" dirty="0" smtClean="0">
                          <a:solidFill>
                            <a:srgbClr val="FFC000"/>
                          </a:solidFill>
                          <a:latin typeface="+mn-lt"/>
                          <a:ea typeface="+mn-ea"/>
                          <a:cs typeface="+mn-cs"/>
                        </a:rPr>
                        <a:t> radar</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21/1801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Alecsander Eitan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Imaging Radar</a:t>
                      </a:r>
                      <a:r>
                        <a:rPr lang="en-US" altLang="zh-CN" sz="900" kern="1200" baseline="0" dirty="0" smtClean="0">
                          <a:solidFill>
                            <a:schemeClr val="tx1"/>
                          </a:solidFill>
                          <a:latin typeface="+mn-lt"/>
                          <a:ea typeface="+mn-ea"/>
                          <a:cs typeface="+mn-cs"/>
                        </a:rPr>
                        <a:t> </a:t>
                      </a:r>
                      <a:r>
                        <a:rPr lang="en-US" altLang="zh-CN" sz="900" kern="1200" dirty="0" smtClean="0">
                          <a:solidFill>
                            <a:schemeClr val="tx1"/>
                          </a:solidFill>
                          <a:latin typeface="+mn-lt"/>
                          <a:ea typeface="+mn-ea"/>
                          <a:cs typeface="+mn-cs"/>
                        </a:rPr>
                        <a:t>data report </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21/1828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chemeClr val="tx1"/>
                          </a:solidFill>
                          <a:latin typeface="+mn-lt"/>
                          <a:ea typeface="+mn-ea"/>
                          <a:cs typeface="+mn-cs"/>
                        </a:rPr>
                        <a:t>Mesurement</a:t>
                      </a:r>
                      <a:r>
                        <a:rPr lang="en-US" altLang="zh-CN" sz="900" kern="1200" dirty="0" smtClean="0">
                          <a:solidFill>
                            <a:schemeClr val="tx1"/>
                          </a:solidFill>
                          <a:latin typeface="+mn-lt"/>
                          <a:ea typeface="+mn-ea"/>
                          <a:cs typeface="+mn-cs"/>
                        </a:rPr>
                        <a:t> setup frame formats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925686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18</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 (</a:t>
            </a:r>
            <a:r>
              <a:rPr lang="en-US" altLang="zh-CN" sz="2800" dirty="0" smtClean="0">
                <a:solidFill>
                  <a:srgbClr val="FF0000"/>
                </a:solidFill>
              </a:rPr>
              <a:t>Updating and discussing</a:t>
            </a:r>
            <a:r>
              <a:rPr lang="en-US" altLang="zh-CN" sz="2800" dirty="0" smtClean="0"/>
              <a:t>)</a:t>
            </a:r>
            <a:endParaRPr lang="en-US" altLang="zh-CN" sz="2800" dirty="0"/>
          </a:p>
        </p:txBody>
      </p:sp>
      <p:sp>
        <p:nvSpPr>
          <p:cNvPr id="21508" name="Rectangle 3"/>
          <p:cNvSpPr txBox="1">
            <a:spLocks noChangeArrowheads="1"/>
          </p:cNvSpPr>
          <p:nvPr/>
        </p:nvSpPr>
        <p:spPr bwMode="auto">
          <a:xfrm>
            <a:off x="685800" y="14478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a:t>
            </a:r>
            <a:r>
              <a:rPr lang="en-US" altLang="zh-CN" sz="2400" i="1" dirty="0" smtClean="0">
                <a:solidFill>
                  <a:srgbClr val="FF0000"/>
                </a:solidFill>
              </a:rPr>
              <a:t>2022 </a:t>
            </a:r>
            <a:r>
              <a:rPr lang="en-US" altLang="zh-CN" sz="2400" i="1" dirty="0" smtClean="0">
                <a:solidFill>
                  <a:srgbClr val="FF0000"/>
                </a:solidFill>
                <a:sym typeface="Wingdings" panose="05000000000000000000" pitchFamily="2" charset="2"/>
              </a:rPr>
              <a:t> March, 2022 ?</a:t>
            </a:r>
            <a:endParaRPr lang="en-US" altLang="zh-CN" sz="2400" i="1" dirty="0">
              <a:solidFill>
                <a:srgbClr val="FF0000"/>
              </a:solidFill>
            </a:endParaRPr>
          </a:p>
          <a:p>
            <a:pPr lvl="1" algn="just"/>
            <a:r>
              <a:rPr lang="en-US" altLang="zh-CN" sz="2400" dirty="0">
                <a:solidFill>
                  <a:srgbClr val="FF0000"/>
                </a:solidFill>
              </a:rPr>
              <a:t>Initial Letter Ballot (D1.0)	</a:t>
            </a:r>
            <a:r>
              <a:rPr lang="en-US" altLang="zh-CN" sz="2400" i="1" dirty="0">
                <a:solidFill>
                  <a:srgbClr val="FF0000"/>
                </a:solidFill>
              </a:rPr>
              <a:t>Jul, 2022 </a:t>
            </a:r>
            <a:r>
              <a:rPr lang="en-US" altLang="zh-CN" sz="2400" i="1" dirty="0">
                <a:solidFill>
                  <a:srgbClr val="FF0000"/>
                </a:solidFill>
                <a:sym typeface="Wingdings" panose="05000000000000000000" pitchFamily="2" charset="2"/>
              </a:rPr>
              <a:t> </a:t>
            </a:r>
            <a:r>
              <a:rPr lang="en-US" altLang="zh-CN" sz="2400" i="1" dirty="0" smtClean="0">
                <a:solidFill>
                  <a:srgbClr val="FF0000"/>
                </a:solidFill>
                <a:sym typeface="Wingdings" panose="05000000000000000000" pitchFamily="2" charset="2"/>
              </a:rPr>
              <a:t> Sept</a:t>
            </a:r>
            <a:r>
              <a:rPr lang="en-US" altLang="zh-CN" sz="2400" i="1" dirty="0" smtClean="0">
                <a:solidFill>
                  <a:srgbClr val="FF0000"/>
                </a:solidFill>
              </a:rPr>
              <a:t>, </a:t>
            </a:r>
            <a:r>
              <a:rPr lang="en-US" altLang="zh-CN" sz="2400" i="1" dirty="0">
                <a:solidFill>
                  <a:srgbClr val="FF0000"/>
                </a:solidFill>
              </a:rPr>
              <a:t>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19</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November 22, 23, 29, 30, December 6, 7, 13, 14, 20, 21</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a:t>
            </a:r>
            <a:r>
              <a:rPr lang="en-US" altLang="en-US" dirty="0">
                <a:cs typeface="Times New Roman" panose="02020603050405020304" pitchFamily="18" charset="0"/>
              </a:rPr>
              <a:t>ET – </a:t>
            </a:r>
            <a:r>
              <a:rPr lang="en-US" altLang="en-US" dirty="0" smtClean="0">
                <a:cs typeface="Times New Roman" panose="02020603050405020304" pitchFamily="18" charset="0"/>
              </a:rPr>
              <a:t>11:00am </a:t>
            </a:r>
            <a:r>
              <a:rPr lang="en-US" altLang="en-US" dirty="0">
                <a:cs typeface="Times New Roman" panose="02020603050405020304" pitchFamily="18" charset="0"/>
              </a:rPr>
              <a:t>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20</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21</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8077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FF0000"/>
                </a:solidFill>
                <a:cs typeface="Times New Roman" panose="02020603050405020304" pitchFamily="18" charset="0"/>
              </a:rPr>
              <a:t>November </a:t>
            </a:r>
            <a:r>
              <a:rPr lang="en-US" altLang="zh-CN" sz="1400" dirty="0">
                <a:solidFill>
                  <a:srgbClr val="FF0000"/>
                </a:solidFill>
                <a:cs typeface="Times New Roman" panose="02020603050405020304" pitchFamily="18" charset="0"/>
              </a:rPr>
              <a:t>22  (Monday),  9am - 11:00am ET		November 23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November 29  (Monday),  9am - 11:00am ET 		November 30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6  (Monday),  9am - 11:00am ET 		December   7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13  (Monday),  9am - 11:00am ET 		December 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20  (Monday),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3  (Monday),  9am - 11:00am ET		January       4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10  (Monday),  9am - 11:00am ET 		January     11   (Tuesday),  9am - 11:00am ET	</a:t>
            </a:r>
            <a:endParaRPr lang="en-US" altLang="zh-CN" sz="14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da-DK" altLang="en-US" dirty="0">
                <a:solidFill>
                  <a:srgbClr val="0000FF"/>
                </a:solidFill>
              </a:rPr>
              <a:t>November 22, 23, 29, 30, December 6, 7, 13, 14, 20, </a:t>
            </a:r>
            <a:r>
              <a:rPr lang="da-DK" altLang="en-US" dirty="0" smtClean="0">
                <a:solidFill>
                  <a:srgbClr val="0000FF"/>
                </a:solidFill>
              </a:rPr>
              <a:t>21.</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110852</TotalTime>
  <Words>2218</Words>
  <Application>Microsoft Office PowerPoint</Application>
  <PresentationFormat>全屏显示(4:3)</PresentationFormat>
  <Paragraphs>423</Paragraphs>
  <Slides>21</Slides>
  <Notes>21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21</vt:i4>
      </vt:variant>
    </vt:vector>
  </HeadingPairs>
  <TitlesOfParts>
    <vt:vector size="30" baseType="lpstr">
      <vt:lpstr>Monotype Sorts</vt:lpstr>
      <vt:lpstr>MS Gothic</vt:lpstr>
      <vt:lpstr>MS PGothic</vt:lpstr>
      <vt:lpstr>Arial</vt:lpstr>
      <vt:lpstr>Calibri</vt:lpstr>
      <vt:lpstr>Helvetica</vt:lpstr>
      <vt:lpstr>Times New Roman</vt:lpstr>
      <vt:lpstr>Wingdings</vt:lpstr>
      <vt:lpstr>802-11-Submission</vt:lpstr>
      <vt:lpstr>Task Group bf Meeting agenda, November-December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4815</cp:revision>
  <cp:lastPrinted>2014-11-04T15:04:57Z</cp:lastPrinted>
  <dcterms:created xsi:type="dcterms:W3CDTF">2007-04-17T18:10:23Z</dcterms:created>
  <dcterms:modified xsi:type="dcterms:W3CDTF">2021-11-23T01:50:51Z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(3)Z3MlRYXYUKoylmPxbOH+DW05HJ6PIqzL+oY/n4M2n7ukg3+qyd70aiSX4EwsUWQc0in1yHYH
FzMct/xYo3SzZtOOsboSU2G9Am6KJDd6crzrmnAuNzjpDeFVZXj1kvt65xpWnqklDYcIymes
mEf27go0hAwNRopfI/FiwCVFwr8Gell4BJxbsNr9OJYbX1aYvSX35XMAvJX8jy0/WHXY5XTA
oIc87+lW5B6+mlSGa3</vt:lpwstr>
  </property>
  <property fmtid="{D5CDD505-2E9C-101B-9397-08002B2CF9AE}" pid="27" name="_2015_ms_pID_7253431">
    <vt:lpwstr>bYquA1FjnZ1pVCyUK5imSagZBNLUUt0x5F8yjnE0KRzdNoPilws04y
V3idMY1aiDYHIejtzW7aGbnoZgPWCWID73r/l+w1oXAloGYSDHj28ixev2g4Hcj+gNpKAOp0
3l0iaXzsUVtArPcGSKNCQRBT5QDFMtNmFhZ+f4BXD8pByy3LTx5whcNOXswdR2avVfofrLZE
UO0j7l6klURfS/uvelWKPChj1hE98KZo843Q</vt:lpwstr>
  </property>
  <property fmtid="{D5CDD505-2E9C-101B-9397-08002B2CF9AE}" pid="28" name="_2015_ms_pID_7253432">
    <vt:lpwstr>7g==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1637589804</vt:lpwstr>
  </property>
</Properties>
</file>