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90"/>
  </p:notesMasterIdLst>
  <p:handoutMasterIdLst>
    <p:handoutMasterId r:id="rId191"/>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073" r:id="rId18"/>
    <p:sldId id="1101" r:id="rId19"/>
    <p:sldId id="1581" r:id="rId20"/>
    <p:sldId id="2279" r:id="rId21"/>
    <p:sldId id="2534" r:id="rId22"/>
    <p:sldId id="2062" r:id="rId23"/>
    <p:sldId id="2280" r:id="rId24"/>
    <p:sldId id="1981" r:id="rId25"/>
    <p:sldId id="2074" r:id="rId26"/>
    <p:sldId id="2102" r:id="rId27"/>
    <p:sldId id="2465" r:id="rId28"/>
    <p:sldId id="2107" r:id="rId29"/>
    <p:sldId id="2075" r:id="rId30"/>
    <p:sldId id="1657" r:id="rId31"/>
    <p:sldId id="2439" r:id="rId32"/>
    <p:sldId id="2292" r:id="rId33"/>
    <p:sldId id="2525" r:id="rId34"/>
    <p:sldId id="1967" r:id="rId35"/>
    <p:sldId id="2167" r:id="rId36"/>
    <p:sldId id="2331" r:id="rId37"/>
    <p:sldId id="2332" r:id="rId38"/>
    <p:sldId id="2351" r:id="rId39"/>
    <p:sldId id="2437" r:id="rId40"/>
    <p:sldId id="2438" r:id="rId41"/>
    <p:sldId id="2464" r:id="rId42"/>
    <p:sldId id="2481" r:id="rId43"/>
    <p:sldId id="2482" r:id="rId44"/>
    <p:sldId id="2483" r:id="rId45"/>
    <p:sldId id="2484" r:id="rId46"/>
    <p:sldId id="2485" r:id="rId47"/>
    <p:sldId id="2486" r:id="rId48"/>
    <p:sldId id="2008" r:id="rId49"/>
    <p:sldId id="2462" r:id="rId50"/>
    <p:sldId id="2291" r:id="rId51"/>
    <p:sldId id="1945" r:id="rId52"/>
    <p:sldId id="2071" r:id="rId53"/>
    <p:sldId id="2537" r:id="rId54"/>
    <p:sldId id="2539" r:id="rId55"/>
    <p:sldId id="2540" r:id="rId56"/>
    <p:sldId id="2036" r:id="rId57"/>
    <p:sldId id="2333" r:id="rId58"/>
    <p:sldId id="2323" r:id="rId59"/>
    <p:sldId id="2335" r:id="rId60"/>
    <p:sldId id="2334" r:id="rId61"/>
    <p:sldId id="2352" r:id="rId62"/>
    <p:sldId id="2353" r:id="rId63"/>
    <p:sldId id="2218" r:id="rId64"/>
    <p:sldId id="2426" r:id="rId65"/>
    <p:sldId id="2427" r:id="rId66"/>
    <p:sldId id="2460" r:id="rId67"/>
    <p:sldId id="2461" r:id="rId68"/>
    <p:sldId id="2463" r:id="rId69"/>
    <p:sldId id="1688" r:id="rId70"/>
    <p:sldId id="2293" r:id="rId71"/>
    <p:sldId id="1708" r:id="rId72"/>
    <p:sldId id="2524" r:id="rId73"/>
    <p:sldId id="2541" r:id="rId74"/>
    <p:sldId id="1709" r:id="rId75"/>
    <p:sldId id="1710" r:id="rId76"/>
    <p:sldId id="1790" r:id="rId77"/>
    <p:sldId id="2199" r:id="rId78"/>
    <p:sldId id="2319" r:id="rId79"/>
    <p:sldId id="2320" r:id="rId80"/>
    <p:sldId id="2321" r:id="rId81"/>
    <p:sldId id="2355" r:id="rId82"/>
    <p:sldId id="2354" r:id="rId83"/>
    <p:sldId id="2294" r:id="rId84"/>
    <p:sldId id="2470" r:id="rId85"/>
    <p:sldId id="2466" r:id="rId86"/>
    <p:sldId id="2467" r:id="rId87"/>
    <p:sldId id="2468" r:id="rId88"/>
    <p:sldId id="1679" r:id="rId89"/>
    <p:sldId id="2336" r:id="rId90"/>
    <p:sldId id="2328" r:id="rId91"/>
    <p:sldId id="2497" r:id="rId92"/>
    <p:sldId id="2489" r:id="rId93"/>
    <p:sldId id="2495" r:id="rId94"/>
    <p:sldId id="2536" r:id="rId95"/>
    <p:sldId id="2496" r:id="rId96"/>
    <p:sldId id="2542" r:id="rId97"/>
    <p:sldId id="2543" r:id="rId98"/>
    <p:sldId id="2498" r:id="rId99"/>
    <p:sldId id="2324" r:id="rId100"/>
    <p:sldId id="1375" r:id="rId101"/>
    <p:sldId id="1376" r:id="rId102"/>
    <p:sldId id="1400" r:id="rId103"/>
    <p:sldId id="2479" r:id="rId104"/>
    <p:sldId id="2480" r:id="rId105"/>
    <p:sldId id="619" r:id="rId106"/>
    <p:sldId id="621" r:id="rId107"/>
    <p:sldId id="1561" r:id="rId108"/>
    <p:sldId id="1555" r:id="rId109"/>
    <p:sldId id="1601" r:id="rId110"/>
    <p:sldId id="1585" r:id="rId111"/>
    <p:sldId id="1586" r:id="rId112"/>
    <p:sldId id="1587" r:id="rId113"/>
    <p:sldId id="1588" r:id="rId114"/>
    <p:sldId id="1589" r:id="rId115"/>
    <p:sldId id="1590" r:id="rId116"/>
    <p:sldId id="1771" r:id="rId117"/>
    <p:sldId id="1772" r:id="rId118"/>
    <p:sldId id="1591" r:id="rId119"/>
    <p:sldId id="1592" r:id="rId120"/>
    <p:sldId id="1593" r:id="rId121"/>
    <p:sldId id="1594" r:id="rId122"/>
    <p:sldId id="1595" r:id="rId123"/>
    <p:sldId id="1596" r:id="rId124"/>
    <p:sldId id="1597" r:id="rId125"/>
    <p:sldId id="1598" r:id="rId126"/>
    <p:sldId id="1599" r:id="rId127"/>
    <p:sldId id="1600" r:id="rId128"/>
    <p:sldId id="1628" r:id="rId129"/>
    <p:sldId id="1638" r:id="rId130"/>
    <p:sldId id="1725" r:id="rId131"/>
    <p:sldId id="1726" r:id="rId132"/>
    <p:sldId id="1947" r:id="rId133"/>
    <p:sldId id="1975" r:id="rId134"/>
    <p:sldId id="1976" r:id="rId135"/>
    <p:sldId id="1977" r:id="rId136"/>
    <p:sldId id="2039" r:id="rId137"/>
    <p:sldId id="2060" r:id="rId138"/>
    <p:sldId id="2061" r:id="rId139"/>
    <p:sldId id="2097" r:id="rId140"/>
    <p:sldId id="2103" r:id="rId141"/>
    <p:sldId id="2063" r:id="rId142"/>
    <p:sldId id="2064" r:id="rId143"/>
    <p:sldId id="2065" r:id="rId144"/>
    <p:sldId id="2066" r:id="rId145"/>
    <p:sldId id="2067" r:id="rId146"/>
    <p:sldId id="2068" r:id="rId147"/>
    <p:sldId id="2069" r:id="rId148"/>
    <p:sldId id="2146" r:id="rId149"/>
    <p:sldId id="2147" r:id="rId150"/>
    <p:sldId id="2148" r:id="rId151"/>
    <p:sldId id="2158" r:id="rId152"/>
    <p:sldId id="2159" r:id="rId153"/>
    <p:sldId id="2157" r:id="rId154"/>
    <p:sldId id="2160" r:id="rId155"/>
    <p:sldId id="2216" r:id="rId156"/>
    <p:sldId id="2217" r:id="rId157"/>
    <p:sldId id="2219" r:id="rId158"/>
    <p:sldId id="2238" r:id="rId159"/>
    <p:sldId id="2239" r:id="rId160"/>
    <p:sldId id="2240" r:id="rId161"/>
    <p:sldId id="2242" r:id="rId162"/>
    <p:sldId id="2263" r:id="rId163"/>
    <p:sldId id="2276" r:id="rId164"/>
    <p:sldId id="2277" r:id="rId165"/>
    <p:sldId id="2278" r:id="rId166"/>
    <p:sldId id="2281" r:id="rId167"/>
    <p:sldId id="2282" r:id="rId168"/>
    <p:sldId id="2283" r:id="rId169"/>
    <p:sldId id="2284" r:id="rId170"/>
    <p:sldId id="2318" r:id="rId171"/>
    <p:sldId id="2329" r:id="rId172"/>
    <p:sldId id="2356" r:id="rId173"/>
    <p:sldId id="1701" r:id="rId174"/>
    <p:sldId id="1969" r:id="rId175"/>
    <p:sldId id="2112" r:id="rId176"/>
    <p:sldId id="1965" r:id="rId177"/>
    <p:sldId id="2114" r:id="rId178"/>
    <p:sldId id="1705" r:id="rId179"/>
    <p:sldId id="1706" r:id="rId180"/>
    <p:sldId id="1707" r:id="rId181"/>
    <p:sldId id="2113" r:id="rId182"/>
    <p:sldId id="2037" r:id="rId183"/>
    <p:sldId id="2431" r:id="rId184"/>
    <p:sldId id="2429" r:id="rId185"/>
    <p:sldId id="2436" r:id="rId186"/>
    <p:sldId id="1968" r:id="rId187"/>
    <p:sldId id="2104" r:id="rId188"/>
    <p:sldId id="2317" r:id="rId189"/>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29" autoAdjust="0"/>
    <p:restoredTop sz="94660" autoAdjust="0"/>
  </p:normalViewPr>
  <p:slideViewPr>
    <p:cSldViewPr>
      <p:cViewPr varScale="1">
        <p:scale>
          <a:sx n="106" d="100"/>
          <a:sy n="106" d="100"/>
        </p:scale>
        <p:origin x="1986" y="114"/>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handoutMaster" Target="handoutMasters/handout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presProps" Target="pres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viewProps" Target="viewProp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tableStyles" Target="tableStyles.xml"/><Relationship Id="rId190"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9</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105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106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802.11-21/1866r4</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Jan 2022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21/11-21-1845-00-0jtc-minutes-of-virtual-meeting-in-nov-2021.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image" Target="../media/image14.wmf"/></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image" Target="../media/image15.wmf"/></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image" Target="../media/image16.emf"/></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38.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emf"/></Relationships>
</file>

<file path=ppt/slides/_rels/slide5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7.emf"/></Relationships>
</file>

<file path=ppt/slides/_rels/slide59.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8.emf"/></Relationships>
</file>

<file path=ppt/slides/_rels/slide63.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9.emf"/></Relationships>
</file>

<file path=ppt/slides/_rels/slide72.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hyperlink" Target="https://mentor.ieee.org/802.11/dcn/21/11-21-1039-03-000m-resolution-of-cnb-fdis-comments.docx" TargetMode="Externa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ieeesa.webex.com/ieeesa/j.php?MTID=mf6e9debf6bf4a14fffd9a3c2a6946b9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hyperlink" Target="https://mentor.ieee.org/802.11/dcn/21/11-21-1450-06-0jtc-response-to-n289.docx" TargetMode="External"/><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10.emf"/><Relationship Id="rId4" Type="http://schemas.openxmlformats.org/officeDocument/2006/relationships/oleObject" Target="../embeddings/oleObject5.bin"/></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1.emf"/></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2.emf"/></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3.emf"/></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January 2022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12 January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Nov 2021</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defRPr/>
            </a:pPr>
            <a:r>
              <a:rPr lang="en-AU" dirty="0"/>
              <a:t>Review SC6 activities</a:t>
            </a:r>
          </a:p>
          <a:p>
            <a:pPr lvl="2">
              <a:defRPr/>
            </a:pPr>
            <a:r>
              <a:rPr lang="en-AU" dirty="0"/>
              <a:t>Update on feedback for HK NB wrt 802.11ax/be</a:t>
            </a:r>
          </a:p>
          <a:p>
            <a:pPr lvl="2">
              <a:defRPr/>
            </a:pPr>
            <a:r>
              <a:rPr lang="en-AU" dirty="0"/>
              <a:t>Review comments on Industrial Wireless Network PWI (likely LS)</a:t>
            </a:r>
          </a:p>
          <a:p>
            <a:pPr lvl="2">
              <a:defRPr/>
            </a:pPr>
            <a:r>
              <a:rPr lang="en-AU" dirty="0"/>
              <a:t>Review other proposals of interest</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100</a:t>
            </a:fld>
            <a:endParaRPr lang="en-US"/>
          </a:p>
        </p:txBody>
      </p:sp>
    </p:spTree>
    <p:extLst>
      <p:ext uri="{BB962C8B-B14F-4D97-AF65-F5344CB8AC3E}">
        <p14:creationId xmlns:p14="http://schemas.microsoft.com/office/powerpoint/2010/main" val="228502126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101</a:t>
            </a:fld>
            <a:endParaRPr lang="en-US"/>
          </a:p>
        </p:txBody>
      </p:sp>
    </p:spTree>
    <p:extLst>
      <p:ext uri="{BB962C8B-B14F-4D97-AF65-F5344CB8AC3E}">
        <p14:creationId xmlns:p14="http://schemas.microsoft.com/office/powerpoint/2010/main" val="93124392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a:t>
            </a:r>
          </a:p>
        </p:txBody>
      </p:sp>
      <p:sp>
        <p:nvSpPr>
          <p:cNvPr id="3" name="Content Placeholder 2"/>
          <p:cNvSpPr>
            <a:spLocks noGrp="1"/>
          </p:cNvSpPr>
          <p:nvPr>
            <p:ph sz="half" idx="1"/>
          </p:nvPr>
        </p:nvSpPr>
        <p:spPr/>
        <p:txBody>
          <a:bodyPr/>
          <a:lstStyle/>
          <a:p>
            <a:r>
              <a:rPr lang="en-AU" sz="1600" dirty="0"/>
              <a:t>IEEE experts to SC6</a:t>
            </a:r>
          </a:p>
          <a:p>
            <a:pPr lvl="1"/>
            <a:r>
              <a:rPr lang="en-AU" sz="1600" dirty="0"/>
              <a:t>Christy Bahn (staff)</a:t>
            </a:r>
          </a:p>
          <a:p>
            <a:pPr lvl="1"/>
            <a:r>
              <a:rPr lang="en-AU" sz="1600" dirty="0"/>
              <a:t>Adrien Barmaksiz (staff)</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strike="sngStrike" dirty="0">
                <a:solidFill>
                  <a:srgbClr val="FF0000"/>
                </a:solidFill>
              </a:rPr>
              <a:t>Hyeong Ho Lee (802.11)</a:t>
            </a:r>
          </a:p>
          <a:p>
            <a:pPr lvl="1"/>
            <a:r>
              <a:rPr lang="en-AU" sz="1600"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sz="1600" dirty="0"/>
              <a:t>Andrew Myles (802)</a:t>
            </a:r>
          </a:p>
          <a:p>
            <a:pPr lvl="1"/>
            <a:r>
              <a:rPr lang="en-AU" sz="1600" dirty="0"/>
              <a:t>Paul Nikolich (802)</a:t>
            </a:r>
          </a:p>
          <a:p>
            <a:pPr lvl="1"/>
            <a:r>
              <a:rPr lang="en-AU" sz="1600" dirty="0"/>
              <a:t>Karen Randall (802.1)</a:t>
            </a:r>
          </a:p>
          <a:p>
            <a:pPr lvl="1"/>
            <a:r>
              <a:rPr lang="en-AU" sz="1600" strike="sngStrike" dirty="0">
                <a:solidFill>
                  <a:srgbClr val="FF0000"/>
                </a:solidFill>
              </a:rPr>
              <a:t>Adrian Stephens (retired?)</a:t>
            </a:r>
          </a:p>
          <a:p>
            <a:pPr lvl="1"/>
            <a:r>
              <a:rPr lang="en-AU" sz="1600" dirty="0"/>
              <a:t>Peter Yee (802)</a:t>
            </a:r>
          </a:p>
          <a:p>
            <a:r>
              <a:rPr lang="en-AU" sz="1600" dirty="0"/>
              <a:t>NB experts in SC6</a:t>
            </a:r>
          </a:p>
          <a:p>
            <a:pPr lvl="1"/>
            <a:r>
              <a:rPr lang="en-AU" sz="1600" dirty="0"/>
              <a:t>&lt;none&gt;</a:t>
            </a:r>
          </a:p>
          <a:p>
            <a:r>
              <a:rPr lang="en-AU" sz="1600" dirty="0">
                <a:solidFill>
                  <a:srgbClr val="FF0000"/>
                </a:solidFill>
              </a:rPr>
              <a:t>Red = checking status (Jan 2022)</a:t>
            </a:r>
          </a:p>
          <a:p>
            <a:endParaRPr lang="en-AU" sz="1600" dirty="0">
              <a:solidFill>
                <a:srgbClr val="FF0000"/>
              </a:solidFill>
            </a:endParaRPr>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102</a:t>
            </a:fld>
            <a:endParaRPr lang="en-US"/>
          </a:p>
        </p:txBody>
      </p:sp>
    </p:spTree>
    <p:extLst>
      <p:ext uri="{BB962C8B-B14F-4D97-AF65-F5344CB8AC3E}">
        <p14:creationId xmlns:p14="http://schemas.microsoft.com/office/powerpoint/2010/main" val="159414153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SC6/WG1</a:t>
            </a:r>
          </a:p>
          <a:p>
            <a:pPr lvl="1"/>
            <a:r>
              <a:rPr lang="en-AU" sz="1600" dirty="0"/>
              <a:t>Adrien Barmaksiz (staff)</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solidFill>
                  <a:srgbClr val="FF0000"/>
                </a:solidFill>
              </a:rPr>
              <a:t>Bruce Kraemer (retired?)</a:t>
            </a:r>
          </a:p>
          <a:p>
            <a:pPr lvl="1"/>
            <a:r>
              <a:rPr lang="en-AU" sz="1600" dirty="0"/>
              <a:t>David Law (802.3)</a:t>
            </a:r>
          </a:p>
          <a:p>
            <a:pPr lvl="1"/>
            <a:r>
              <a:rPr lang="en-AU" sz="1600" strike="sngStrike" dirty="0">
                <a:solidFill>
                  <a:srgbClr val="FF0000"/>
                </a:solidFill>
              </a:rPr>
              <a:t>Hyeong Ho Lee (802.11)</a:t>
            </a:r>
          </a:p>
          <a:p>
            <a:pPr lvl="1"/>
            <a:r>
              <a:rPr lang="en-AU" sz="1600" dirty="0"/>
              <a:t>Andrew Myles (802)</a:t>
            </a:r>
          </a:p>
          <a:p>
            <a:pPr lvl="1"/>
            <a:r>
              <a:rPr lang="en-AU" sz="1600" dirty="0"/>
              <a:t>Paul Nikolich (802)</a:t>
            </a:r>
          </a:p>
          <a:p>
            <a:pPr lvl="1"/>
            <a:r>
              <a:rPr lang="en-AU" sz="1600" dirty="0"/>
              <a:t>Al Petrick (802)</a:t>
            </a:r>
          </a:p>
          <a:p>
            <a:r>
              <a:rPr lang="en-AU" sz="1600" dirty="0">
                <a:solidFill>
                  <a:srgbClr val="FF0000"/>
                </a:solidFill>
              </a:rPr>
              <a:t>Red = checking status (Jan 2022)</a:t>
            </a:r>
          </a:p>
          <a:p>
            <a:endParaRPr lang="en-AU" sz="1600" dirty="0">
              <a:solidFill>
                <a:srgbClr val="FF0000"/>
              </a:solidFill>
            </a:endParaRPr>
          </a:p>
          <a:p>
            <a:pPr marL="1588" lvl="1" indent="0">
              <a:buNone/>
            </a:pPr>
            <a:endParaRPr lang="en-AU" sz="1600" dirty="0"/>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r>
              <a:rPr lang="en-AU" sz="1600" dirty="0"/>
              <a:t>Karen Randall (802.1)</a:t>
            </a:r>
          </a:p>
          <a:p>
            <a:pPr lvl="1"/>
            <a:r>
              <a:rPr lang="en-AU" sz="1600" dirty="0"/>
              <a:t>Mick Seaman (802.1)</a:t>
            </a:r>
          </a:p>
          <a:p>
            <a:pPr lvl="1"/>
            <a:r>
              <a:rPr lang="en-AU" sz="1600" dirty="0"/>
              <a:t>Ian Sherlock (802.11)</a:t>
            </a:r>
          </a:p>
          <a:p>
            <a:pPr lvl="1"/>
            <a:r>
              <a:rPr lang="en-AU" sz="1600" strike="sngStrike" dirty="0">
                <a:solidFill>
                  <a:srgbClr val="FF0000"/>
                </a:solidFill>
              </a:rPr>
              <a:t>Adrian Stephens (retired?)</a:t>
            </a:r>
          </a:p>
          <a:p>
            <a:pPr lvl="1"/>
            <a:r>
              <a:rPr lang="en-AU" sz="1600" dirty="0">
                <a:solidFill>
                  <a:srgbClr val="FF0000"/>
                </a:solidFill>
              </a:rPr>
              <a:t>Brian Weis (retired?)</a:t>
            </a:r>
          </a:p>
          <a:p>
            <a:pPr lvl="1"/>
            <a:r>
              <a:rPr lang="en-AU" sz="1600" dirty="0"/>
              <a:t>Peter Yee (802)</a:t>
            </a:r>
          </a:p>
          <a:p>
            <a:r>
              <a:rPr lang="en-AU" sz="1600" dirty="0"/>
              <a:t>NB experts in SC6/WG7</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Lepp (Canada NB/802.11)</a:t>
            </a:r>
          </a:p>
          <a:p>
            <a:pPr lvl="1"/>
            <a:r>
              <a:rPr lang="en-AU" sz="1600" dirty="0"/>
              <a:t>Glenn Parsons (Canada NB/802.1)</a:t>
            </a:r>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103</a:t>
            </a:fld>
            <a:endParaRPr lang="en-US"/>
          </a:p>
        </p:txBody>
      </p:sp>
    </p:spTree>
    <p:extLst>
      <p:ext uri="{BB962C8B-B14F-4D97-AF65-F5344CB8AC3E}">
        <p14:creationId xmlns:p14="http://schemas.microsoft.com/office/powerpoint/2010/main" val="379957567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SC6/WG7</a:t>
            </a:r>
          </a:p>
        </p:txBody>
      </p:sp>
      <p:sp>
        <p:nvSpPr>
          <p:cNvPr id="3" name="Content Placeholder 2"/>
          <p:cNvSpPr>
            <a:spLocks noGrp="1"/>
          </p:cNvSpPr>
          <p:nvPr>
            <p:ph sz="half" idx="1"/>
          </p:nvPr>
        </p:nvSpPr>
        <p:spPr/>
        <p:txBody>
          <a:bodyPr/>
          <a:lstStyle/>
          <a:p>
            <a:r>
              <a:rPr lang="en-AU" sz="1600" dirty="0"/>
              <a:t>IEEE experts to SC6/WG7</a:t>
            </a:r>
          </a:p>
          <a:p>
            <a:pPr lvl="1"/>
            <a:r>
              <a:rPr lang="en-AU" sz="1600" dirty="0"/>
              <a:t>Jodi Haasz (staff)</a:t>
            </a:r>
          </a:p>
          <a:p>
            <a:pPr lvl="1"/>
            <a:r>
              <a:rPr lang="en-AU" sz="1600" dirty="0"/>
              <a:t>Dan Harkins (802.11)</a:t>
            </a:r>
          </a:p>
          <a:p>
            <a:pPr lvl="1"/>
            <a:r>
              <a:rPr lang="en-AU" sz="1600" dirty="0"/>
              <a:t>Adam Healey (802.3)</a:t>
            </a:r>
          </a:p>
          <a:p>
            <a:pPr lvl="1"/>
            <a:r>
              <a:rPr lang="en-AU" sz="1600" dirty="0">
                <a:solidFill>
                  <a:srgbClr val="FF0000"/>
                </a:solidFill>
              </a:rPr>
              <a:t>Bruce Kraemer (retired?)</a:t>
            </a:r>
          </a:p>
          <a:p>
            <a:pPr lvl="1"/>
            <a:r>
              <a:rPr lang="en-AU" sz="1600" dirty="0"/>
              <a:t>David Law (802.3)</a:t>
            </a:r>
          </a:p>
          <a:p>
            <a:pPr lvl="1"/>
            <a:r>
              <a:rPr lang="en-AU" sz="1600" strike="sngStrike" dirty="0">
                <a:solidFill>
                  <a:srgbClr val="FF0000"/>
                </a:solidFill>
              </a:rPr>
              <a:t>Hyeong Ho Lee (802.11)</a:t>
            </a:r>
          </a:p>
          <a:p>
            <a:pPr lvl="1"/>
            <a:r>
              <a:rPr lang="en-AU" sz="1600" dirty="0"/>
              <a:t>Stephen McCann (802.11)</a:t>
            </a:r>
          </a:p>
          <a:p>
            <a:pPr lvl="1"/>
            <a:r>
              <a:rPr lang="en-AU" sz="1600" dirty="0"/>
              <a:t>John Messenger (802.1)</a:t>
            </a:r>
          </a:p>
          <a:p>
            <a:pPr lvl="1"/>
            <a:r>
              <a:rPr lang="en-AU" sz="1600" dirty="0"/>
              <a:t>Andrew Myles (802.11)</a:t>
            </a:r>
          </a:p>
          <a:p>
            <a:r>
              <a:rPr lang="en-AU" sz="1600" dirty="0">
                <a:solidFill>
                  <a:srgbClr val="FF0000"/>
                </a:solidFill>
              </a:rPr>
              <a:t>Red = checking status (Jan 2022)</a:t>
            </a: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r>
              <a:rPr lang="en-AU" sz="1600" dirty="0"/>
              <a:t>Al Petrick (802)</a:t>
            </a:r>
          </a:p>
          <a:p>
            <a:pPr lvl="1"/>
            <a:r>
              <a:rPr lang="en-AU" sz="1600" dirty="0"/>
              <a:t>Karen Randall (802.1)</a:t>
            </a:r>
          </a:p>
          <a:p>
            <a:pPr lvl="1"/>
            <a:r>
              <a:rPr lang="en-AU" sz="1600" dirty="0"/>
              <a:t>Mick Seaman (802.1)</a:t>
            </a:r>
          </a:p>
          <a:p>
            <a:pPr lvl="1"/>
            <a:r>
              <a:rPr lang="en-AU" sz="1600" dirty="0"/>
              <a:t>Ian Sherlock (802.11)</a:t>
            </a:r>
          </a:p>
          <a:p>
            <a:pPr lvl="1"/>
            <a:r>
              <a:rPr lang="en-AU" sz="1600" dirty="0">
                <a:solidFill>
                  <a:srgbClr val="FF0000"/>
                </a:solidFill>
              </a:rPr>
              <a:t>Brian Weis (retired?)</a:t>
            </a:r>
          </a:p>
          <a:p>
            <a:pPr lvl="1"/>
            <a:r>
              <a:rPr lang="en-AU" sz="1600" dirty="0"/>
              <a:t>Peter Yee (802)</a:t>
            </a:r>
          </a:p>
          <a:p>
            <a:r>
              <a:rPr lang="en-AU" sz="1600" dirty="0"/>
              <a:t>NB experts to SC6/WG7</a:t>
            </a:r>
          </a:p>
          <a:p>
            <a:pPr lvl="1"/>
            <a:r>
              <a:rPr lang="en-AU" sz="1600" dirty="0"/>
              <a:t>Dorothy Stanley (US NB/802.11)</a:t>
            </a:r>
          </a:p>
          <a:p>
            <a:pPr lvl="1"/>
            <a:r>
              <a:rPr lang="en-AU" sz="1600" dirty="0"/>
              <a:t>Bill Carney (US NB/802.11)</a:t>
            </a:r>
          </a:p>
          <a:p>
            <a:pPr lvl="1"/>
            <a:r>
              <a:rPr lang="en-AU" sz="1600" dirty="0"/>
              <a:t>James Lepp (Canada NB/802.11)</a:t>
            </a:r>
          </a:p>
          <a:p>
            <a:pPr lvl="1"/>
            <a:r>
              <a:rPr lang="en-AU" sz="1600" dirty="0"/>
              <a:t>Glenn Parsons (Canada NB/802.1)</a:t>
            </a:r>
          </a:p>
          <a:p>
            <a:pPr lvl="1"/>
            <a:endParaRPr lang="en-AU" sz="1600" dirty="0"/>
          </a:p>
          <a:p>
            <a:pPr lvl="1"/>
            <a:endParaRPr lang="en-AU" sz="1600" dirty="0">
              <a:solidFill>
                <a:srgbClr val="FF0000"/>
              </a:solidFill>
            </a:endParaRPr>
          </a:p>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104</a:t>
            </a:fld>
            <a:endParaRPr lang="en-US"/>
          </a:p>
        </p:txBody>
      </p:sp>
    </p:spTree>
    <p:extLst>
      <p:ext uri="{BB962C8B-B14F-4D97-AF65-F5344CB8AC3E}">
        <p14:creationId xmlns:p14="http://schemas.microsoft.com/office/powerpoint/2010/main" val="233563139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105</a:t>
            </a:fld>
            <a:endParaRPr 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Jan 2022,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106</a:t>
            </a:fld>
            <a:endParaRPr 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107</a:t>
            </a:fld>
            <a:endParaRPr lang="en-US"/>
          </a:p>
        </p:txBody>
      </p:sp>
    </p:spTree>
    <p:extLst>
      <p:ext uri="{BB962C8B-B14F-4D97-AF65-F5344CB8AC3E}">
        <p14:creationId xmlns:p14="http://schemas.microsoft.com/office/powerpoint/2010/main" val="332331781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331765050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3285234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18 Jan 2022,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Nov 2021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Nov 2021, as documented in </a:t>
            </a:r>
            <a:r>
              <a:rPr lang="en-AU" i="1" dirty="0">
                <a:hlinkClick r:id="rId3"/>
              </a:rPr>
              <a:t>11-21-1845-00</a:t>
            </a:r>
            <a:endParaRPr lang="en-AU" i="1"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123</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124</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16451" name="Packager Shell Object" showAsIcon="1" r:id="rId3" imgW="914400" imgH="771480" progId="Package">
                  <p:embed/>
                </p:oleObj>
              </mc:Choice>
              <mc:Fallback>
                <p:oleObj name="Packager Shell Object" showAsIcon="1" r:id="rId3" imgW="914400" imgH="771480" progId="Package">
                  <p:embed/>
                  <p:pic>
                    <p:nvPicPr>
                      <p:cNvPr id="3" name="Object 2"/>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17475" name="Acrobat Document" showAsIcon="1" r:id="rId3" imgW="914400" imgH="771480" progId="AcroExch.Document.11">
                  <p:embed/>
                </p:oleObj>
              </mc:Choice>
              <mc:Fallback>
                <p:oleObj name="Acrobat Document" showAsIcon="1" r:id="rId3" imgW="914400" imgH="771480" progId="AcroExch.Document.11">
                  <p:embed/>
                  <p:pic>
                    <p:nvPicPr>
                      <p:cNvPr id="2" name="Object 1"/>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139</a:t>
            </a:fld>
            <a:endParaRPr lang="en-US"/>
          </a:p>
        </p:txBody>
      </p:sp>
    </p:spTree>
    <p:extLst>
      <p:ext uri="{BB962C8B-B14F-4D97-AF65-F5344CB8AC3E}">
        <p14:creationId xmlns:p14="http://schemas.microsoft.com/office/powerpoint/2010/main" val="1839270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091" name="Acrobat Document" showAsIcon="1" r:id="rId3" imgW="914400" imgH="771480" progId="AcroExch.Document.DC">
                  <p:embed/>
                </p:oleObj>
              </mc:Choice>
              <mc:Fallback>
                <p:oleObj name="Acrobat Document" showAsIcon="1" r:id="rId3" imgW="914400" imgH="771480" progId="AcroExch.Document.DC">
                  <p:embed/>
                  <p:pic>
                    <p:nvPicPr>
                      <p:cNvPr id="13" name="Object 12"/>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140</a:t>
            </a:fld>
            <a:endParaRPr lang="en-US"/>
          </a:p>
        </p:txBody>
      </p:sp>
    </p:spTree>
    <p:extLst>
      <p:ext uri="{BB962C8B-B14F-4D97-AF65-F5344CB8AC3E}">
        <p14:creationId xmlns:p14="http://schemas.microsoft.com/office/powerpoint/2010/main" val="366322165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116893043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237395555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228463028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1676862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The liaison (</a:t>
            </a:r>
            <a:r>
              <a:rPr lang="en-AU" dirty="0">
                <a:solidFill>
                  <a:srgbClr val="FF0000"/>
                </a:solidFill>
              </a:rPr>
              <a:t>N?????</a:t>
            </a:r>
            <a:r>
              <a:rPr lang="en-AU" dirty="0"/>
              <a:t>) after the Nov 2021 plenary</a:t>
            </a:r>
            <a:r>
              <a:rPr lang="en-AU" b="0" dirty="0"/>
              <a:t> included:</a:t>
            </a:r>
          </a:p>
          <a:p>
            <a:pPr lvl="2"/>
            <a:r>
              <a:rPr lang="en-AU" b="0" i="0" u="none" strike="noStrike" baseline="0" dirty="0">
                <a:solidFill>
                  <a:srgbClr val="FF0000"/>
                </a:solidFill>
                <a:latin typeface="Arial" panose="020B0604020202020204" pitchFamily="34" charset="0"/>
              </a:rPr>
              <a:t>&lt;tbd&gt;</a:t>
            </a:r>
          </a:p>
          <a:p>
            <a:pPr lvl="2"/>
            <a:endParaRPr lang="en-AU" b="0" i="1" u="none" strike="noStrike" baseline="0" dirty="0">
              <a:solidFill>
                <a:srgbClr val="FF0000"/>
              </a:solidFill>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254495324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150</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83684516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287947344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242685064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142018839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242516791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336761449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158</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26 Aug 2021</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149004287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277085799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422320007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234058752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40066286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202925854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11530012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413894898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2771317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76 standards through the PSDO adoption process, with 39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76452904"/>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38</a:t>
                      </a:r>
                    </a:p>
                  </a:txBody>
                  <a:tcPr/>
                </a:tc>
                <a:tc>
                  <a:txBody>
                    <a:bodyPr/>
                    <a:lstStyle/>
                    <a:p>
                      <a:pPr algn="ctr"/>
                      <a:r>
                        <a:rPr lang="en-AU" dirty="0"/>
                        <a:t>14</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17</a:t>
                      </a:r>
                    </a:p>
                  </a:txBody>
                  <a:tcPr/>
                </a:tc>
                <a:tc>
                  <a:txBody>
                    <a:bodyPr/>
                    <a:lstStyle/>
                    <a:p>
                      <a:pPr algn="ctr"/>
                      <a:r>
                        <a:rPr lang="en-AU" dirty="0"/>
                        <a:t>15</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76</a:t>
                      </a:r>
                    </a:p>
                  </a:txBody>
                  <a:tcPr>
                    <a:lnT w="12700" cap="flat" cmpd="sng" algn="ctr">
                      <a:solidFill>
                        <a:schemeClr val="tx1"/>
                      </a:solidFill>
                      <a:prstDash val="solid"/>
                      <a:round/>
                      <a:headEnd type="none" w="med" len="med"/>
                      <a:tailEnd type="none" w="med" len="med"/>
                    </a:lnT>
                  </a:tcPr>
                </a:tc>
                <a:tc>
                  <a:txBody>
                    <a:bodyPr/>
                    <a:lstStyle/>
                    <a:p>
                      <a:pPr algn="ctr"/>
                      <a:r>
                        <a:rPr lang="en-AU" b="1" dirty="0"/>
                        <a:t>39</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397692153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140662244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187047836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357531377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22365210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48260552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425217684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spid="_x0000_s18499" name="Acrobat Document" showAsIcon="1" r:id="rId3" imgW="914597" imgH="806311" progId="AcroExch.Document.DC">
                  <p:embed/>
                </p:oleObj>
              </mc:Choice>
              <mc:Fallback>
                <p:oleObj name="Acrobat Document" showAsIcon="1" r:id="rId3"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4"/>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287490177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16329326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3270652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38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214556396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420483707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25498353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283270670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311479235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was published as </a:t>
            </a:r>
            <a:r>
              <a:rPr lang="en-AU" sz="2400" dirty="0">
                <a:effectLst/>
                <a:latin typeface="+mj-lt"/>
                <a:ea typeface="Calibri" panose="020F0502020204030204" pitchFamily="34" charset="0"/>
              </a:rPr>
              <a:t>ISO/IEC/IEEE 8802-1Q:2020/AMD 2:2021 in Sep 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1707423083"/>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2528079370"/>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a:t>
            </a:r>
            <a:r>
              <a:rPr lang="en-AU" dirty="0"/>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3514831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38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Jan 2022</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38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7214208"/>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38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67632804"/>
              </p:ext>
            </p:extLst>
          </p:nvPr>
        </p:nvGraphicFramePr>
        <p:xfrm>
          <a:off x="761999" y="1712149"/>
          <a:ext cx="7696200" cy="158496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802.1Qcp-2018</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802.1Qcy-2019</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81295651"/>
              </p:ext>
            </p:extLst>
          </p:nvPr>
        </p:nvGraphicFramePr>
        <p:xfrm>
          <a:off x="761999" y="1828800"/>
          <a:ext cx="7696200" cy="2718741"/>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454337"/>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70974009"/>
              </p:ext>
            </p:extLst>
          </p:nvPr>
        </p:nvGraphicFramePr>
        <p:xfrm>
          <a:off x="152399" y="1828800"/>
          <a:ext cx="8784877"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077792">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endParaRPr lang="en-AU" sz="1600" b="0" dirty="0">
                        <a:solidFill>
                          <a:srgbClr val="00B050"/>
                        </a:solidFill>
                        <a:latin typeface="+mj-lt"/>
                      </a:endParaRP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D1.0</a:t>
                      </a:r>
                    </a:p>
                  </a:txBody>
                  <a:tcPr marL="115147" marR="115147"/>
                </a:tc>
                <a:tc>
                  <a:txBody>
                    <a:bodyPr/>
                    <a:lstStyle/>
                    <a:p>
                      <a:pPr algn="ctr"/>
                      <a:r>
                        <a:rPr lang="en-AU" sz="1600" b="0" dirty="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61734239"/>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rgbClr val="00B050"/>
                        </a:solidFill>
                        <a:latin typeface="+mj-lt"/>
                      </a:endParaRP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22 Jan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2001265962"/>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835608004"/>
              </p:ext>
            </p:extLst>
          </p:nvPr>
        </p:nvGraphicFramePr>
        <p:xfrm>
          <a:off x="152399" y="18288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31 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May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07077796"/>
                  </a:ext>
                </a:extLst>
              </a:tr>
              <a:tr h="330320">
                <a:tc>
                  <a:txBody>
                    <a:bodyPr/>
                    <a:lstStyle/>
                    <a:p>
                      <a:r>
                        <a:rPr lang="en-AU" sz="1600" b="0" dirty="0">
                          <a:latin typeface="+mj-lt"/>
                          <a:cs typeface="Arial" panose="020B0604020202020204" pitchFamily="34" charset="0"/>
                        </a:rPr>
                        <a:t>.1ABdh</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92540776"/>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2421203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D2C4E-45DD-4426-BCD2-66968DF27BCC}"/>
              </a:ext>
            </a:extLst>
          </p:cNvPr>
          <p:cNvSpPr>
            <a:spLocks noGrp="1"/>
          </p:cNvSpPr>
          <p:nvPr>
            <p:ph type="title"/>
          </p:nvPr>
        </p:nvSpPr>
        <p:spPr>
          <a:xfrm>
            <a:off x="685800" y="685800"/>
            <a:ext cx="7772400" cy="1066800"/>
          </a:xfrm>
        </p:spPr>
        <p:txBody>
          <a:bodyPr/>
          <a:lstStyle/>
          <a:p>
            <a:r>
              <a:rPr lang="en-AU" dirty="0"/>
              <a:t>A couple of IEEE 802.1 standards are up for systematic review</a:t>
            </a:r>
          </a:p>
        </p:txBody>
      </p:sp>
      <p:sp>
        <p:nvSpPr>
          <p:cNvPr id="3" name="Content Placeholder 2">
            <a:extLst>
              <a:ext uri="{FF2B5EF4-FFF2-40B4-BE49-F238E27FC236}">
                <a16:creationId xmlns:a16="http://schemas.microsoft.com/office/drawing/2014/main" id="{CED35FFE-89F2-4EDE-B8A5-53B47E3CFB4D}"/>
              </a:ext>
            </a:extLst>
          </p:cNvPr>
          <p:cNvSpPr>
            <a:spLocks noGrp="1"/>
          </p:cNvSpPr>
          <p:nvPr>
            <p:ph idx="1"/>
          </p:nvPr>
        </p:nvSpPr>
        <p:spPr>
          <a:xfrm>
            <a:off x="685800" y="1981200"/>
            <a:ext cx="7772400" cy="4114800"/>
          </a:xfrm>
        </p:spPr>
        <p:txBody>
          <a:bodyPr/>
          <a:lstStyle/>
          <a:p>
            <a:r>
              <a:rPr lang="en-AU" dirty="0"/>
              <a:t>Systematic review</a:t>
            </a:r>
          </a:p>
          <a:p>
            <a:pPr lvl="1"/>
            <a:r>
              <a:rPr lang="it-IT" dirty="0"/>
              <a:t>ISO/IEC/IEEE 8802-1BA:2016 </a:t>
            </a:r>
            <a:r>
              <a:rPr lang="en-AU" dirty="0"/>
              <a:t>– closes 4 March 2022</a:t>
            </a:r>
          </a:p>
          <a:p>
            <a:pPr lvl="2"/>
            <a:r>
              <a:rPr lang="en-AU" dirty="0"/>
              <a:t>IEEE 802.1BA-Rev was liaised for information in Sep 2021</a:t>
            </a:r>
          </a:p>
          <a:p>
            <a:pPr lvl="2"/>
            <a:r>
              <a:rPr lang="en-AU" dirty="0"/>
              <a:t>(Nov 2021) </a:t>
            </a:r>
            <a:r>
              <a:rPr lang="en-GB" dirty="0"/>
              <a:t>IEEE 802.1BA-Rev will be submitted for formal ratification sometime after its systematic review is completed. </a:t>
            </a:r>
            <a:endParaRPr lang="en-AU" dirty="0"/>
          </a:p>
          <a:p>
            <a:pPr lvl="2"/>
            <a:r>
              <a:rPr lang="en-AU" dirty="0"/>
              <a:t>(Nov 2021) </a:t>
            </a:r>
            <a:r>
              <a:rPr lang="en-GB" dirty="0"/>
              <a:t>Jodi Haasz (IEEE Staff) indicated that it would be courteous to give JTC 1/SC 6 a heads-up on the overlap that will occur</a:t>
            </a:r>
            <a:endParaRPr lang="en-AU" dirty="0"/>
          </a:p>
          <a:p>
            <a:pPr lvl="3"/>
            <a:r>
              <a:rPr lang="it-IT" dirty="0"/>
              <a:t>(Dec 2021) Jodi, will you do that?</a:t>
            </a:r>
          </a:p>
          <a:p>
            <a:pPr lvl="1"/>
            <a:r>
              <a:rPr lang="it-IT" dirty="0"/>
              <a:t>ISO/IEC/IEEE 8802-1BR:2016</a:t>
            </a:r>
            <a:r>
              <a:rPr lang="en-AU" dirty="0"/>
              <a:t> – closes 4 March 2022</a:t>
            </a:r>
          </a:p>
          <a:p>
            <a:pPr lvl="1"/>
            <a:endParaRPr lang="en-AU" dirty="0"/>
          </a:p>
        </p:txBody>
      </p:sp>
      <p:sp>
        <p:nvSpPr>
          <p:cNvPr id="4" name="Footer Placeholder 3">
            <a:extLst>
              <a:ext uri="{FF2B5EF4-FFF2-40B4-BE49-F238E27FC236}">
                <a16:creationId xmlns:a16="http://schemas.microsoft.com/office/drawing/2014/main" id="{43B50056-6870-450D-BC1B-9B3B1D56612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CFF812F2-3BA7-464A-B7E0-03F03A6AF1A0}"/>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33</a:t>
            </a:fld>
            <a:endParaRPr lang="en-US"/>
          </a:p>
        </p:txBody>
      </p:sp>
    </p:spTree>
    <p:extLst>
      <p:ext uri="{BB962C8B-B14F-4D97-AF65-F5344CB8AC3E}">
        <p14:creationId xmlns:p14="http://schemas.microsoft.com/office/powerpoint/2010/main" val="3053971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published as </a:t>
            </a:r>
            <a:r>
              <a:rPr lang="en-AU" sz="2400" dirty="0">
                <a:effectLst/>
                <a:latin typeface="+mj-lt"/>
                <a:ea typeface="Calibri" panose="020F0502020204030204" pitchFamily="34" charset="0"/>
              </a:rPr>
              <a:t>ISO/IEC/IEEE 8802-1Q:2020/AMD 31:2021 </a:t>
            </a:r>
            <a:r>
              <a:rPr lang="en-AU" dirty="0"/>
              <a:t>&amp; a response sent</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t>
            </a:r>
            <a:r>
              <a:rPr lang="en-AU" dirty="0">
                <a:solidFill>
                  <a:schemeClr val="accent2"/>
                </a:solidFill>
              </a:rPr>
              <a:t>and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&amp; 802 EC approved </a:t>
            </a:r>
            <a:r>
              <a:rPr lang="en-AU" dirty="0">
                <a:hlinkClick r:id="rId2"/>
              </a:rPr>
              <a:t>responses</a:t>
            </a:r>
            <a:r>
              <a:rPr lang="en-AU" dirty="0"/>
              <a:t> in Nov 2021 (</a:t>
            </a:r>
            <a:r>
              <a:rPr lang="en-AU" dirty="0">
                <a:solidFill>
                  <a:srgbClr val="FF0000"/>
                </a:solidFill>
              </a:rPr>
              <a:t>N?????</a:t>
            </a:r>
            <a:r>
              <a:rPr lang="en-AU" dirty="0"/>
              <a:t>)</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30380581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was published as ISO/IEC/IEEE 8802-1AS:2021 &amp; a response sent</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&amp; published</a:t>
            </a:r>
            <a:r>
              <a:rPr lang="en-AU" dirty="0">
                <a:solidFill>
                  <a:schemeClr val="accent2"/>
                </a:solidFill>
              </a:rPr>
              <a:t> and response sent</a:t>
            </a:r>
          </a:p>
          <a:p>
            <a:pPr lvl="1"/>
            <a:r>
              <a:rPr lang="en-AU" dirty="0"/>
              <a:t>802.1AS-Rev FDIS ballot passed on 16 Sept 2021</a:t>
            </a:r>
          </a:p>
          <a:p>
            <a:pPr lvl="2"/>
            <a:r>
              <a:rPr lang="en-AU" dirty="0"/>
              <a:t>Passed 8/1/10, with usual security comment from China NB (N17611)</a:t>
            </a:r>
          </a:p>
          <a:p>
            <a:pPr lvl="2"/>
            <a:r>
              <a:rPr lang="en-AU" dirty="0"/>
              <a:t>802.1 WG &amp; 802 EC approved </a:t>
            </a:r>
            <a:r>
              <a:rPr lang="en-AU" dirty="0">
                <a:hlinkClick r:id="rId2"/>
              </a:rPr>
              <a:t>responses</a:t>
            </a:r>
            <a:r>
              <a:rPr lang="en-AU" dirty="0"/>
              <a:t> in Nov 2021 (</a:t>
            </a:r>
            <a:r>
              <a:rPr lang="en-AU" dirty="0">
                <a:solidFill>
                  <a:srgbClr val="FF0000"/>
                </a:solidFill>
              </a:rPr>
              <a:t>N?????</a:t>
            </a:r>
            <a:r>
              <a:rPr lang="en-AU" dirty="0"/>
              <a:t>)</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4275516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802.1Q-REV D1.0 </a:t>
            </a:r>
            <a:r>
              <a:rPr lang="en-US" dirty="0"/>
              <a:t>was liaised for information on 23 Sep 2021 (N17614)</a:t>
            </a:r>
            <a:endParaRPr lang="en-AU" dirty="0"/>
          </a:p>
          <a:p>
            <a:pPr lvl="2"/>
            <a:r>
              <a:rPr lang="en-AU" dirty="0"/>
              <a:t>It includes following note</a:t>
            </a:r>
          </a:p>
          <a:p>
            <a:pPr lvl="3"/>
            <a:r>
              <a:rPr lang="en-AU" i="1" dirty="0"/>
              <a:t>Note that IEEE Std P802.1Q-Rev incorporates these amendment standards that were previously published by IEEE:  </a:t>
            </a:r>
          </a:p>
          <a:p>
            <a:pPr lvl="4"/>
            <a:r>
              <a:rPr lang="en-AU" i="1" dirty="0"/>
              <a:t>IEEE Std 802.1Qcc-2018, IEEE Std 802.1Qcp-2018, IEEE Std 802.1Qcy-2019, IEEE Std 802.1Qcx-2020, and IEEE Std 802.1Qcr-2020</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40487334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was published as </a:t>
            </a:r>
            <a:r>
              <a:rPr lang="en-AU" dirty="0">
                <a:latin typeface="+mj-lt"/>
                <a:ea typeface="Calibri" panose="020F0502020204030204" pitchFamily="34" charset="0"/>
              </a:rPr>
              <a:t>ISO/IEC/IEEE 8802-1X:2021, but a response is still required</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&amp; published</a:t>
            </a:r>
            <a:r>
              <a:rPr lang="en-AU" dirty="0">
                <a:solidFill>
                  <a:schemeClr val="accent2"/>
                </a:solidFill>
              </a:rPr>
              <a:t> but response required</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usual security comments from China NB (N17643)</a:t>
            </a:r>
          </a:p>
          <a:p>
            <a:pPr lvl="2"/>
            <a:r>
              <a:rPr lang="en-AU" dirty="0"/>
              <a:t>(Nov 2021) </a:t>
            </a:r>
            <a:r>
              <a:rPr lang="en-AU" i="1" dirty="0"/>
              <a:t>The first is identical to the first comment received on the earlier CIB ballot and the second is similar to other comments received.  The plan will be to re-use response text and it shouldn’t be difficult to have something pulled together for review by the next meeting. </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graphicFrame>
        <p:nvGraphicFramePr>
          <p:cNvPr id="3" name="Object 2">
            <a:extLst>
              <a:ext uri="{FF2B5EF4-FFF2-40B4-BE49-F238E27FC236}">
                <a16:creationId xmlns:a16="http://schemas.microsoft.com/office/drawing/2014/main" id="{4CAF9933-6028-435F-8FDF-302F605E7DCD}"/>
              </a:ext>
            </a:extLst>
          </p:cNvPr>
          <p:cNvGraphicFramePr>
            <a:graphicFrameLocks noChangeAspect="1"/>
          </p:cNvGraphicFramePr>
          <p:nvPr>
            <p:extLst>
              <p:ext uri="{D42A27DB-BD31-4B8C-83A1-F6EECF244321}">
                <p14:modId xmlns:p14="http://schemas.microsoft.com/office/powerpoint/2010/main" val="1593552978"/>
              </p:ext>
            </p:extLst>
          </p:nvPr>
        </p:nvGraphicFramePr>
        <p:xfrm>
          <a:off x="7576457" y="4280286"/>
          <a:ext cx="914400" cy="806450"/>
        </p:xfrm>
        <a:graphic>
          <a:graphicData uri="http://schemas.openxmlformats.org/presentationml/2006/ole">
            <mc:AlternateContent xmlns:mc="http://schemas.openxmlformats.org/markup-compatibility/2006">
              <mc:Choice xmlns:v="urn:schemas-microsoft-com:vml" Requires="v">
                <p:oleObj spid="_x0000_s4163"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7576457" y="4280286"/>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11053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solidFill>
                  <a:schemeClr val="accent6"/>
                </a:solidFill>
                <a:latin typeface="+mj-lt"/>
              </a:rPr>
              <a:t>published </a:t>
            </a:r>
            <a:r>
              <a:rPr lang="en-US" dirty="0">
                <a:solidFill>
                  <a:schemeClr val="accent6"/>
                </a:solidFill>
                <a:latin typeface="+mj-lt"/>
              </a:rPr>
              <a:t>as ISO/IEC/IEEE 8802-1CM:2019/</a:t>
            </a:r>
            <a:r>
              <a:rPr lang="en-US" dirty="0" err="1">
                <a:solidFill>
                  <a:schemeClr val="accent6"/>
                </a:solidFill>
                <a:latin typeface="+mj-lt"/>
              </a:rPr>
              <a:t>Amd</a:t>
            </a:r>
            <a:r>
              <a:rPr lang="en-US" dirty="0">
                <a:solidFill>
                  <a:schemeClr val="accent6"/>
                </a:solidFill>
                <a:latin typeface="+mj-lt"/>
              </a:rPr>
              <a:t> 1:2021</a:t>
            </a:r>
            <a:r>
              <a:rPr lang="en-AU" dirty="0">
                <a:solidFill>
                  <a:schemeClr val="accent6"/>
                </a:solidFill>
              </a:rPr>
              <a:t>&amp; a response sent</a:t>
            </a:r>
            <a:endParaRPr lang="en-AU" b="0"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 </a:t>
            </a:r>
            <a:r>
              <a:rPr lang="en-AU" dirty="0">
                <a:solidFill>
                  <a:schemeClr val="accent2"/>
                </a:solidFill>
              </a:rPr>
              <a:t>and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&amp; 802 EC approved </a:t>
            </a:r>
            <a:r>
              <a:rPr lang="en-AU" dirty="0">
                <a:hlinkClick r:id="rId2"/>
              </a:rPr>
              <a:t>responses</a:t>
            </a:r>
            <a:r>
              <a:rPr lang="en-AU" dirty="0"/>
              <a:t> in Nov 2021 (</a:t>
            </a:r>
            <a:r>
              <a:rPr lang="en-AU" dirty="0">
                <a:solidFill>
                  <a:srgbClr val="FF0000"/>
                </a:solidFill>
              </a:rPr>
              <a:t>N?????</a:t>
            </a:r>
            <a:r>
              <a:rPr lang="en-AU" dirty="0"/>
              <a:t>)</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11969606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FDIS ballot closes on 26 May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chemeClr val="accent2"/>
                </a:solidFill>
              </a:rPr>
              <a:t>closes 26 May 2022</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1898911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Karen reports that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13420222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AU" dirty="0"/>
              <a:t>IEEE 802.1ABcu (LLDP YANG Data Model) was liaised in Jul 2021</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802.1ABcu </a:t>
            </a:r>
            <a:r>
              <a:rPr lang="en-US" dirty="0"/>
              <a:t>D2.0 was sent for information to SC6 on 23 July 2021 (N17613)</a:t>
            </a:r>
          </a:p>
          <a:p>
            <a:pPr lvl="1"/>
            <a:r>
              <a:rPr lang="en-US" dirty="0"/>
              <a:t>(Nov 2021) </a:t>
            </a:r>
            <a:r>
              <a:rPr lang="en-GB" dirty="0">
                <a:latin typeface="Arial" panose="020B0604020202020204" pitchFamily="34" charset="0"/>
              </a:rPr>
              <a:t>W</a:t>
            </a:r>
            <a:r>
              <a:rPr lang="en-GB" sz="1800" dirty="0">
                <a:effectLst/>
                <a:latin typeface="Arial" panose="020B0604020202020204" pitchFamily="34" charset="0"/>
                <a:ea typeface="Times New Roman" panose="02020603050405020304" pitchFamily="18" charset="0"/>
              </a:rPr>
              <a:t>ill be formally submitted for ratification upon publication </a:t>
            </a:r>
            <a:endParaRPr lang="en-AU" dirty="0"/>
          </a:p>
          <a:p>
            <a:r>
              <a:rPr lang="en-US" dirty="0"/>
              <a:t>60-day</a:t>
            </a:r>
            <a:r>
              <a:rPr lang="en-AU" dirty="0"/>
              <a:t> pre-ballot: waiting</a:t>
            </a:r>
          </a:p>
          <a:p>
            <a:r>
              <a:rPr lang="en-AU" dirty="0"/>
              <a:t>FDIS ballot: waiting</a:t>
            </a:r>
          </a:p>
          <a:p>
            <a:endParaRPr lang="en-AU" dirty="0"/>
          </a:p>
        </p:txBody>
      </p:sp>
      <p:sp>
        <p:nvSpPr>
          <p:cNvPr id="5" name="Footer Placeholder 4"/>
          <p:cNvSpPr>
            <a:spLocks noGrp="1"/>
          </p:cNvSpPr>
          <p:nvPr>
            <p:ph type="ftr" sz="quarter" idx="10"/>
          </p:nvPr>
        </p:nvSpPr>
        <p:spPr>
          <a:xfrm>
            <a:off x="8053388" y="6475413"/>
            <a:ext cx="490537" cy="182562"/>
          </a:xfrm>
        </p:spPr>
        <p:txBody>
          <a:bodyPr/>
          <a:lstStyle/>
          <a:p>
            <a:r>
              <a:rPr lang="en-US"/>
              <a:t>Andrew Myles, Cisco</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5468913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802.1CBdb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802.1CBdb D2.0 </a:t>
            </a:r>
            <a:r>
              <a:rPr lang="en-US" dirty="0"/>
              <a:t>was liaised for information on 23 Sep 2021 (N17614)</a:t>
            </a:r>
          </a:p>
          <a:p>
            <a:pPr lvl="1"/>
            <a:r>
              <a:rPr lang="en-US" dirty="0"/>
              <a:t>(Nov 2021) </a:t>
            </a:r>
            <a:r>
              <a:rPr lang="en-GB" dirty="0">
                <a:latin typeface="Arial" panose="020B0604020202020204" pitchFamily="34" charset="0"/>
              </a:rPr>
              <a:t>W</a:t>
            </a:r>
            <a:r>
              <a:rPr lang="en-GB" sz="1800" dirty="0">
                <a:effectLst/>
                <a:latin typeface="Arial" panose="020B0604020202020204" pitchFamily="34" charset="0"/>
                <a:ea typeface="Times New Roman" panose="02020603050405020304" pitchFamily="18" charset="0"/>
              </a:rPr>
              <a:t>ill be formally submitted for ratification upon publication </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22481221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802.1CBcv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802.1CBcv D2.0 </a:t>
            </a:r>
            <a:r>
              <a:rPr lang="en-US" dirty="0"/>
              <a:t>was liaised for information on 23 Sep 2021 (N17614)</a:t>
            </a:r>
          </a:p>
          <a:p>
            <a:pPr lvl="1"/>
            <a:r>
              <a:rPr lang="en-US" dirty="0"/>
              <a:t>(Nov 2021) </a:t>
            </a:r>
            <a:r>
              <a:rPr lang="en-GB" dirty="0">
                <a:latin typeface="Arial" panose="020B0604020202020204" pitchFamily="34" charset="0"/>
              </a:rPr>
              <a:t>W</a:t>
            </a:r>
            <a:r>
              <a:rPr lang="en-GB" sz="1800" dirty="0">
                <a:effectLst/>
                <a:latin typeface="Arial" panose="020B0604020202020204" pitchFamily="34" charset="0"/>
                <a:ea typeface="Times New Roman" panose="02020603050405020304" pitchFamily="18" charset="0"/>
              </a:rPr>
              <a:t>ill be formally submitted for ratification upon publication </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13431346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802.1ABdh was liaised for information in Sep 2021</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802.1ABdh D2.0 </a:t>
            </a:r>
            <a:r>
              <a:rPr lang="en-US" dirty="0"/>
              <a:t>was liaised for information on 23 Sep 2021 (N17614)</a:t>
            </a:r>
          </a:p>
          <a:p>
            <a:pPr lvl="1"/>
            <a:r>
              <a:rPr lang="en-US" dirty="0"/>
              <a:t>(Nov 2021) </a:t>
            </a:r>
            <a:r>
              <a:rPr lang="en-GB" dirty="0">
                <a:latin typeface="Arial" panose="020B0604020202020204" pitchFamily="34" charset="0"/>
              </a:rPr>
              <a:t>W</a:t>
            </a:r>
            <a:r>
              <a:rPr lang="en-GB" sz="1800" dirty="0">
                <a:effectLst/>
                <a:latin typeface="Arial" panose="020B0604020202020204" pitchFamily="34" charset="0"/>
                <a:ea typeface="Times New Roman" panose="02020603050405020304" pitchFamily="18" charset="0"/>
              </a:rPr>
              <a:t>ill be formally submitted for ratification upon publication </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23908061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802.1AS-2020/Cor 1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802.1AS-2020/Cor 1 D3.0 </a:t>
            </a:r>
            <a:r>
              <a:rPr lang="en-US" dirty="0"/>
              <a:t>was liaised for information on 23 Sep 2021 (N17614)</a:t>
            </a:r>
            <a:endParaRPr lang="en-AU" dirty="0"/>
          </a:p>
          <a:p>
            <a:r>
              <a:rPr lang="en-US" dirty="0"/>
              <a:t>90-day</a:t>
            </a:r>
            <a:r>
              <a:rPr lang="en-AU" dirty="0"/>
              <a:t> 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289055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802.1BA-Rev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802.1BA-Rev D2.0 </a:t>
            </a:r>
            <a:r>
              <a:rPr lang="en-US" dirty="0"/>
              <a:t>was liaised for information on 23 Sep 2021 (N17614)</a:t>
            </a:r>
          </a:p>
          <a:p>
            <a:pPr lvl="1"/>
            <a:r>
              <a:rPr lang="en-US" dirty="0"/>
              <a:t>(Nov 2021) </a:t>
            </a:r>
            <a:r>
              <a:rPr lang="en-GB" dirty="0">
                <a:latin typeface="Arial" panose="020B0604020202020204" pitchFamily="34" charset="0"/>
              </a:rPr>
              <a:t>W</a:t>
            </a:r>
            <a:r>
              <a:rPr lang="en-GB" sz="1800" dirty="0">
                <a:effectLst/>
                <a:latin typeface="Arial" panose="020B0604020202020204" pitchFamily="34" charset="0"/>
                <a:ea typeface="Times New Roman" panose="02020603050405020304" pitchFamily="18" charset="0"/>
              </a:rPr>
              <a:t>ill be formally submitted for ratification upon publication </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3759266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802.1ACct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802.1ACct D2.0 </a:t>
            </a:r>
            <a:r>
              <a:rPr lang="en-US" dirty="0"/>
              <a:t>was liaised for information on 23 Sep 2021 (N17614)</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35936037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71413697"/>
              </p:ext>
            </p:extLst>
          </p:nvPr>
        </p:nvGraphicFramePr>
        <p:xfrm>
          <a:off x="152399" y="15240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408191910"/>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344093807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3253138593"/>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815387355"/>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18 Oct 21</a:t>
                      </a: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337098754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48</a:t>
            </a:fld>
            <a:endParaRPr lang="en-US"/>
          </a:p>
        </p:txBody>
      </p:sp>
    </p:spTree>
    <p:extLst>
      <p:ext uri="{BB962C8B-B14F-4D97-AF65-F5344CB8AC3E}">
        <p14:creationId xmlns:p14="http://schemas.microsoft.com/office/powerpoint/2010/main" val="5885085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22008786"/>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May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873636707"/>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May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94836445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3518721173"/>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3338328745"/>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a:t>
                      </a:r>
                    </a:p>
                  </a:txBody>
                  <a:tcPr marL="115147" marR="115147"/>
                </a:tc>
                <a:extLst>
                  <a:ext uri="{0D108BD9-81ED-4DB2-BD59-A6C34878D82A}">
                    <a16:rowId xmlns:a16="http://schemas.microsoft.com/office/drawing/2014/main" val="135606128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49</a:t>
            </a:fld>
            <a:endParaRPr lang="en-US"/>
          </a:p>
        </p:txBody>
      </p:sp>
    </p:spTree>
    <p:extLst>
      <p:ext uri="{BB962C8B-B14F-4D97-AF65-F5344CB8AC3E}">
        <p14:creationId xmlns:p14="http://schemas.microsoft.com/office/powerpoint/2010/main" val="2346088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7953047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802.3cb-2018 is published as </a:t>
            </a:r>
            <a:r>
              <a:rPr lang="en-US" dirty="0"/>
              <a:t>ISO/IEC/IEEE 8802-3:2021/</a:t>
            </a:r>
            <a:r>
              <a:rPr lang="en-US" dirty="0" err="1"/>
              <a:t>Amd</a:t>
            </a:r>
            <a:r>
              <a:rPr lang="en-US" dirty="0"/>
              <a:t> 1:2021</a:t>
            </a:r>
            <a:r>
              <a:rPr lang="en-AU" dirty="0"/>
              <a:t> but a response is still required</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published </a:t>
            </a:r>
            <a:r>
              <a:rPr lang="en-AU" dirty="0">
                <a:solidFill>
                  <a:schemeClr val="accent2"/>
                </a:solidFill>
              </a:rPr>
              <a:t>but response required</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(Nov 2021) Comments sent to Healy &amp; Law</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graphicFrame>
        <p:nvGraphicFramePr>
          <p:cNvPr id="8" name="Object 7">
            <a:extLst>
              <a:ext uri="{FF2B5EF4-FFF2-40B4-BE49-F238E27FC236}">
                <a16:creationId xmlns:a16="http://schemas.microsoft.com/office/drawing/2014/main" id="{944A4765-5379-4C07-8395-AC9E697E2BC1}"/>
              </a:ext>
            </a:extLst>
          </p:cNvPr>
          <p:cNvGraphicFramePr>
            <a:graphicFrameLocks noChangeAspect="1"/>
          </p:cNvGraphicFramePr>
          <p:nvPr>
            <p:extLst>
              <p:ext uri="{D42A27DB-BD31-4B8C-83A1-F6EECF244321}">
                <p14:modId xmlns:p14="http://schemas.microsoft.com/office/powerpoint/2010/main" val="1708108151"/>
              </p:ext>
            </p:extLst>
          </p:nvPr>
        </p:nvGraphicFramePr>
        <p:xfrm>
          <a:off x="7543800" y="5257800"/>
          <a:ext cx="914400" cy="806450"/>
        </p:xfrm>
        <a:graphic>
          <a:graphicData uri="http://schemas.openxmlformats.org/presentationml/2006/ole">
            <mc:AlternateContent xmlns:mc="http://schemas.openxmlformats.org/markup-compatibility/2006">
              <mc:Choice xmlns:v="urn:schemas-microsoft-com:vml" Requires="v">
                <p:oleObj spid="_x0000_s25638" name="Document" showAsIcon="1" r:id="rId3" imgW="914597" imgH="806311" progId="Word.Document.12">
                  <p:embed/>
                </p:oleObj>
              </mc:Choice>
              <mc:Fallback>
                <p:oleObj name="Document" showAsIcon="1" r:id="rId3" imgW="914597" imgH="806311" progId="Word.Document.12">
                  <p:embed/>
                  <p:pic>
                    <p:nvPicPr>
                      <p:cNvPr id="2" name="Object 1">
                        <a:extLst>
                          <a:ext uri="{FF2B5EF4-FFF2-40B4-BE49-F238E27FC236}">
                            <a16:creationId xmlns:a16="http://schemas.microsoft.com/office/drawing/2014/main" id="{7ECB3393-533A-49B7-8ED7-5C4CF5A85F40}"/>
                          </a:ext>
                        </a:extLst>
                      </p:cNvPr>
                      <p:cNvPicPr/>
                      <p:nvPr/>
                    </p:nvPicPr>
                    <p:blipFill>
                      <a:blip r:embed="rId4"/>
                      <a:stretch>
                        <a:fillRect/>
                      </a:stretch>
                    </p:blipFill>
                    <p:spPr>
                      <a:xfrm>
                        <a:off x="7543800" y="5257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3333208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802.3bt-2018 is published as </a:t>
            </a:r>
            <a:r>
              <a:rPr lang="en-US" dirty="0"/>
              <a:t>ISO/IEC/IEEE 8802-3:2021/</a:t>
            </a:r>
            <a:r>
              <a:rPr lang="en-US" dirty="0" err="1"/>
              <a:t>Amd</a:t>
            </a:r>
            <a:r>
              <a:rPr lang="en-US" dirty="0"/>
              <a:t> 2:2021</a:t>
            </a:r>
            <a:r>
              <a:rPr lang="en-AU" dirty="0"/>
              <a:t> but a response is still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&amp; published</a:t>
            </a:r>
            <a:r>
              <a:rPr lang="en-AU" dirty="0"/>
              <a:t> </a:t>
            </a:r>
            <a:r>
              <a:rPr lang="en-AU" dirty="0">
                <a:solidFill>
                  <a:schemeClr val="accent2"/>
                </a:solidFill>
              </a:rPr>
              <a:t>but a response required</a:t>
            </a: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(Dec 2021) Comments sent to Healy &amp; Law </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graphicFrame>
        <p:nvGraphicFramePr>
          <p:cNvPr id="2" name="Object 1">
            <a:extLst>
              <a:ext uri="{FF2B5EF4-FFF2-40B4-BE49-F238E27FC236}">
                <a16:creationId xmlns:a16="http://schemas.microsoft.com/office/drawing/2014/main" id="{58B55BFA-AC91-47CB-B5B2-D213D175D886}"/>
              </a:ext>
            </a:extLst>
          </p:cNvPr>
          <p:cNvGraphicFramePr>
            <a:graphicFrameLocks noChangeAspect="1"/>
          </p:cNvGraphicFramePr>
          <p:nvPr>
            <p:extLst>
              <p:ext uri="{D42A27DB-BD31-4B8C-83A1-F6EECF244321}">
                <p14:modId xmlns:p14="http://schemas.microsoft.com/office/powerpoint/2010/main" val="945472365"/>
              </p:ext>
            </p:extLst>
          </p:nvPr>
        </p:nvGraphicFramePr>
        <p:xfrm>
          <a:off x="7543800" y="4800600"/>
          <a:ext cx="914400" cy="806450"/>
        </p:xfrm>
        <a:graphic>
          <a:graphicData uri="http://schemas.openxmlformats.org/presentationml/2006/ole">
            <mc:AlternateContent xmlns:mc="http://schemas.openxmlformats.org/markup-compatibility/2006">
              <mc:Choice xmlns:v="urn:schemas-microsoft-com:vml" Requires="v">
                <p:oleObj spid="_x0000_s28696"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7543800"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5210674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0BCE6-9C1B-4261-88A6-6C36097C8013}"/>
              </a:ext>
            </a:extLst>
          </p:cNvPr>
          <p:cNvSpPr>
            <a:spLocks noGrp="1"/>
          </p:cNvSpPr>
          <p:nvPr>
            <p:ph type="title"/>
          </p:nvPr>
        </p:nvSpPr>
        <p:spPr/>
        <p:txBody>
          <a:bodyPr/>
          <a:lstStyle/>
          <a:p>
            <a:r>
              <a:rPr lang="en-AU" dirty="0"/>
              <a:t>An issue has arisen </a:t>
            </a:r>
            <a:r>
              <a:rPr lang="en-AU"/>
              <a:t>wrt the </a:t>
            </a:r>
            <a:r>
              <a:rPr lang="en-AU" dirty="0"/>
              <a:t>correct </a:t>
            </a:r>
            <a:r>
              <a:rPr lang="en-AU"/>
              <a:t>order of 802.3 </a:t>
            </a:r>
            <a:r>
              <a:rPr lang="en-AU" dirty="0"/>
              <a:t>amendments</a:t>
            </a:r>
          </a:p>
        </p:txBody>
      </p:sp>
      <p:sp>
        <p:nvSpPr>
          <p:cNvPr id="3" name="Content Placeholder 2">
            <a:extLst>
              <a:ext uri="{FF2B5EF4-FFF2-40B4-BE49-F238E27FC236}">
                <a16:creationId xmlns:a16="http://schemas.microsoft.com/office/drawing/2014/main" id="{AC27E619-B7DF-4EBF-8048-5A6F8162CC40}"/>
              </a:ext>
            </a:extLst>
          </p:cNvPr>
          <p:cNvSpPr>
            <a:spLocks noGrp="1"/>
          </p:cNvSpPr>
          <p:nvPr>
            <p:ph idx="1"/>
          </p:nvPr>
        </p:nvSpPr>
        <p:spPr/>
        <p:txBody>
          <a:bodyPr/>
          <a:lstStyle/>
          <a:p>
            <a:pPr lvl="1"/>
            <a:r>
              <a:rPr lang="en-AU" dirty="0"/>
              <a:t>The IEEE 802.3 WG are submitting amendments in a logical order (as determined by IEEE 802.3 WG)</a:t>
            </a:r>
          </a:p>
          <a:p>
            <a:pPr lvl="1"/>
            <a:r>
              <a:rPr lang="en-AU" dirty="0"/>
              <a:t>The China NB has observed that they are being asked to consider amendments out of numerical amendment order (as determined by the ISO Central Secretariat)</a:t>
            </a:r>
          </a:p>
          <a:p>
            <a:endParaRPr lang="en-AU" dirty="0"/>
          </a:p>
        </p:txBody>
      </p:sp>
      <p:sp>
        <p:nvSpPr>
          <p:cNvPr id="4" name="Footer Placeholder 3">
            <a:extLst>
              <a:ext uri="{FF2B5EF4-FFF2-40B4-BE49-F238E27FC236}">
                <a16:creationId xmlns:a16="http://schemas.microsoft.com/office/drawing/2014/main" id="{C3DA210C-8E44-4F52-AF08-3F26EC584E8F}"/>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45B5932E-6326-4ECC-B28B-50C4D9F4273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26908552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9A5349F-20CA-4908-A5F7-01063F244DA4}"/>
              </a:ext>
            </a:extLst>
          </p:cNvPr>
          <p:cNvSpPr>
            <a:spLocks noGrp="1"/>
          </p:cNvSpPr>
          <p:nvPr>
            <p:ph type="title"/>
          </p:nvPr>
        </p:nvSpPr>
        <p:spPr/>
        <p:txBody>
          <a:bodyPr/>
          <a:lstStyle/>
          <a:p>
            <a:r>
              <a:rPr lang="en-AU" dirty="0"/>
              <a:t>Why did 802.3 balloting occur the wrong order?</a:t>
            </a:r>
          </a:p>
        </p:txBody>
      </p:sp>
      <p:sp>
        <p:nvSpPr>
          <p:cNvPr id="3" name="Content Placeholder 2">
            <a:extLst>
              <a:ext uri="{FF2B5EF4-FFF2-40B4-BE49-F238E27FC236}">
                <a16:creationId xmlns:a16="http://schemas.microsoft.com/office/drawing/2014/main" id="{7B2D8671-B772-4333-8156-865D0E7B18D0}"/>
              </a:ext>
            </a:extLst>
          </p:cNvPr>
          <p:cNvSpPr>
            <a:spLocks noGrp="1"/>
          </p:cNvSpPr>
          <p:nvPr>
            <p:ph idx="1"/>
          </p:nvPr>
        </p:nvSpPr>
        <p:spPr>
          <a:xfrm>
            <a:off x="685800" y="1981200"/>
            <a:ext cx="7772400" cy="4114800"/>
          </a:xfrm>
        </p:spPr>
        <p:txBody>
          <a:bodyPr/>
          <a:lstStyle/>
          <a:p>
            <a:r>
              <a:rPr lang="en-AU" dirty="0"/>
              <a:t>The problem?</a:t>
            </a:r>
          </a:p>
          <a:p>
            <a:pPr lvl="1"/>
            <a:r>
              <a:rPr lang="en-AU" dirty="0"/>
              <a:t>The following ballots FDIS ballots closed 8 September 2021...</a:t>
            </a:r>
          </a:p>
          <a:p>
            <a:pPr lvl="2"/>
            <a:r>
              <a:rPr lang="en-AU" dirty="0"/>
              <a:t>ISO/IEC/IEEE 8802-3:2021/</a:t>
            </a:r>
            <a:r>
              <a:rPr lang="en-AU" dirty="0" err="1"/>
              <a:t>FDAmd</a:t>
            </a:r>
            <a:r>
              <a:rPr lang="en-AU" dirty="0"/>
              <a:t> 4</a:t>
            </a:r>
          </a:p>
          <a:p>
            <a:pPr lvl="2"/>
            <a:r>
              <a:rPr lang="en-AU" dirty="0"/>
              <a:t>ISO/IEC/IEEE 8802-3:2021/</a:t>
            </a:r>
            <a:r>
              <a:rPr lang="en-AU" dirty="0" err="1"/>
              <a:t>FDAmd</a:t>
            </a:r>
            <a:r>
              <a:rPr lang="en-AU" dirty="0"/>
              <a:t> 6</a:t>
            </a:r>
          </a:p>
          <a:p>
            <a:pPr lvl="2"/>
            <a:r>
              <a:rPr lang="en-AU" dirty="0"/>
              <a:t>ISO/IEC/IEEE 8802-3:2021/</a:t>
            </a:r>
            <a:r>
              <a:rPr lang="en-AU" dirty="0" err="1"/>
              <a:t>FDAmd</a:t>
            </a:r>
            <a:r>
              <a:rPr lang="en-AU" dirty="0"/>
              <a:t> 7</a:t>
            </a:r>
          </a:p>
          <a:p>
            <a:pPr lvl="2"/>
            <a:r>
              <a:rPr lang="en-AU" dirty="0"/>
              <a:t>ISO/IEC/IEEE 8802-3:2021/</a:t>
            </a:r>
            <a:r>
              <a:rPr lang="en-AU" dirty="0" err="1"/>
              <a:t>FDAmd</a:t>
            </a:r>
            <a:r>
              <a:rPr lang="en-AU" dirty="0"/>
              <a:t> 8</a:t>
            </a:r>
          </a:p>
          <a:p>
            <a:pPr lvl="1"/>
            <a:r>
              <a:rPr lang="en-AU" dirty="0"/>
              <a:t>...the following FDIS ballots closed 11 November 2021...</a:t>
            </a:r>
          </a:p>
          <a:p>
            <a:pPr lvl="2"/>
            <a:r>
              <a:rPr lang="en-AU" dirty="0"/>
              <a:t>ISO/IEC/IEEE 8802-3:2021/</a:t>
            </a:r>
            <a:r>
              <a:rPr lang="en-AU" dirty="0" err="1"/>
              <a:t>FDAmd</a:t>
            </a:r>
            <a:endParaRPr lang="en-AU" dirty="0"/>
          </a:p>
          <a:p>
            <a:pPr lvl="2"/>
            <a:r>
              <a:rPr lang="en-AU" dirty="0"/>
              <a:t>ISO/IEC/IEEE 8802-3:2021/</a:t>
            </a:r>
            <a:r>
              <a:rPr lang="en-AU" dirty="0" err="1"/>
              <a:t>FDAmd</a:t>
            </a:r>
            <a:r>
              <a:rPr lang="en-AU" dirty="0"/>
              <a:t> 2</a:t>
            </a:r>
          </a:p>
          <a:p>
            <a:pPr lvl="2"/>
            <a:r>
              <a:rPr lang="en-AU" dirty="0"/>
              <a:t>ISO/IEC/IEEE 8802-3:2021/</a:t>
            </a:r>
            <a:r>
              <a:rPr lang="en-AU" dirty="0" err="1"/>
              <a:t>FDAmd</a:t>
            </a:r>
            <a:r>
              <a:rPr lang="en-AU" dirty="0"/>
              <a:t> 3</a:t>
            </a:r>
          </a:p>
          <a:p>
            <a:pPr lvl="1"/>
            <a:r>
              <a:rPr lang="en-AU" dirty="0"/>
              <a:t>...and the following FDIS ballots closed 17 November 2021</a:t>
            </a:r>
          </a:p>
          <a:p>
            <a:pPr lvl="2"/>
            <a:r>
              <a:rPr lang="en-AU" dirty="0"/>
              <a:t>ISO/IEC/IEEE 8802-3:2021/</a:t>
            </a:r>
            <a:r>
              <a:rPr lang="en-AU" dirty="0" err="1"/>
              <a:t>FDAmd</a:t>
            </a:r>
            <a:r>
              <a:rPr lang="en-AU" dirty="0"/>
              <a:t> 5 (Ed 3) </a:t>
            </a:r>
          </a:p>
          <a:p>
            <a:pPr lvl="2"/>
            <a:r>
              <a:rPr lang="en-AU" dirty="0"/>
              <a:t>ISO/IEC/IEEE 8802-3:2021/</a:t>
            </a:r>
            <a:r>
              <a:rPr lang="en-AU" dirty="0" err="1"/>
              <a:t>FDAmd</a:t>
            </a:r>
            <a:r>
              <a:rPr lang="en-AU" dirty="0"/>
              <a:t> 9 (Ed 3) </a:t>
            </a:r>
          </a:p>
          <a:p>
            <a:endParaRPr lang="en-AU" dirty="0"/>
          </a:p>
        </p:txBody>
      </p:sp>
      <p:sp>
        <p:nvSpPr>
          <p:cNvPr id="4" name="Footer Placeholder 3">
            <a:extLst>
              <a:ext uri="{FF2B5EF4-FFF2-40B4-BE49-F238E27FC236}">
                <a16:creationId xmlns:a16="http://schemas.microsoft.com/office/drawing/2014/main" id="{CA758C42-79B2-48E2-A121-A945A5DD3D8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E9AD60A-542B-43E1-8E63-62730D7F65FB}"/>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54</a:t>
            </a:fld>
            <a:endParaRPr lang="en-US"/>
          </a:p>
        </p:txBody>
      </p:sp>
    </p:spTree>
    <p:extLst>
      <p:ext uri="{BB962C8B-B14F-4D97-AF65-F5344CB8AC3E}">
        <p14:creationId xmlns:p14="http://schemas.microsoft.com/office/powerpoint/2010/main" val="32086465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3CBEC-3FCD-4802-B0E1-7E039F04973A}"/>
              </a:ext>
            </a:extLst>
          </p:cNvPr>
          <p:cNvSpPr>
            <a:spLocks noGrp="1"/>
          </p:cNvSpPr>
          <p:nvPr>
            <p:ph type="title"/>
          </p:nvPr>
        </p:nvSpPr>
        <p:spPr/>
        <p:txBody>
          <a:bodyPr/>
          <a:lstStyle/>
          <a:p>
            <a:r>
              <a:rPr lang="en-AU" dirty="0"/>
              <a:t>We should seek to avoid the ordering issue in the future</a:t>
            </a:r>
          </a:p>
        </p:txBody>
      </p:sp>
      <p:sp>
        <p:nvSpPr>
          <p:cNvPr id="3" name="Content Placeholder 2">
            <a:extLst>
              <a:ext uri="{FF2B5EF4-FFF2-40B4-BE49-F238E27FC236}">
                <a16:creationId xmlns:a16="http://schemas.microsoft.com/office/drawing/2014/main" id="{7A6F197F-5708-401C-A145-4924E1703CF5}"/>
              </a:ext>
            </a:extLst>
          </p:cNvPr>
          <p:cNvSpPr>
            <a:spLocks noGrp="1"/>
          </p:cNvSpPr>
          <p:nvPr>
            <p:ph idx="1"/>
          </p:nvPr>
        </p:nvSpPr>
        <p:spPr/>
        <p:txBody>
          <a:bodyPr/>
          <a:lstStyle/>
          <a:p>
            <a:r>
              <a:rPr lang="en-AU" dirty="0"/>
              <a:t>The solution</a:t>
            </a:r>
          </a:p>
          <a:p>
            <a:pPr lvl="1"/>
            <a:r>
              <a:rPr lang="en-AU" dirty="0"/>
              <a:t>(Dec 2021) Andrew Myles comments</a:t>
            </a:r>
          </a:p>
          <a:p>
            <a:pPr lvl="2"/>
            <a:r>
              <a:rPr lang="en-AU" i="1" dirty="0"/>
              <a:t>I suspect that in our response we should acknowledge the issue, noting that it was our intention that the amendments are balloted by SC6 in the correct order.  </a:t>
            </a:r>
          </a:p>
          <a:p>
            <a:pPr lvl="2"/>
            <a:r>
              <a:rPr lang="en-AU" i="1" dirty="0"/>
              <a:t>We should then say that that we will work with ISO staff to ensure this is the case in the future.</a:t>
            </a:r>
          </a:p>
          <a:p>
            <a:pPr lvl="1"/>
            <a:r>
              <a:rPr lang="en-AU" dirty="0"/>
              <a:t>(Dec 2021) Jodi Haasz notes:</a:t>
            </a:r>
          </a:p>
          <a:p>
            <a:pPr lvl="2"/>
            <a:r>
              <a:rPr lang="en-AU" i="1" dirty="0"/>
              <a:t>… when I submit the documents, I can also recommend amendment numbering </a:t>
            </a:r>
            <a:r>
              <a:rPr lang="en-AU" dirty="0"/>
              <a:t>(and ordering?)</a:t>
            </a:r>
          </a:p>
          <a:p>
            <a:pPr lvl="1"/>
            <a:r>
              <a:rPr lang="en-AU" dirty="0"/>
              <a:t>(Jan 2022) Jodi Haasz suggested a response</a:t>
            </a:r>
          </a:p>
          <a:p>
            <a:pPr lvl="2"/>
            <a:r>
              <a:rPr lang="en-AU" i="1" dirty="0"/>
              <a:t>The amendments were intended to be balloted in the correct order. Moving forward, IEEE will inform ISO of the ordering of amendments</a:t>
            </a:r>
          </a:p>
        </p:txBody>
      </p:sp>
      <p:sp>
        <p:nvSpPr>
          <p:cNvPr id="4" name="Footer Placeholder 3">
            <a:extLst>
              <a:ext uri="{FF2B5EF4-FFF2-40B4-BE49-F238E27FC236}">
                <a16:creationId xmlns:a16="http://schemas.microsoft.com/office/drawing/2014/main" id="{0E5DF8CA-5BF0-4503-8B17-0FE0F6F21D0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3B52EDC-DA22-492F-AA5F-4F7556201D9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24648355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802.3cd-2018 is published as </a:t>
            </a:r>
            <a:r>
              <a:rPr lang="en-US" dirty="0"/>
              <a:t>ISO/IEC/IEEE 8802-3:2021/</a:t>
            </a:r>
            <a:r>
              <a:rPr lang="en-US" dirty="0" err="1"/>
              <a:t>Amd</a:t>
            </a:r>
            <a:r>
              <a:rPr lang="en-US" dirty="0"/>
              <a:t> 3:2021</a:t>
            </a:r>
            <a:r>
              <a:rPr lang="en-AU" dirty="0"/>
              <a:t> but a response is still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&amp; published</a:t>
            </a:r>
            <a:r>
              <a:rPr lang="en-AU" dirty="0"/>
              <a:t> </a:t>
            </a:r>
            <a:r>
              <a:rPr lang="en-AU" dirty="0">
                <a:solidFill>
                  <a:schemeClr val="accent2"/>
                </a:solidFill>
              </a:rPr>
              <a:t>but a response required</a:t>
            </a: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(Dec 2021) Comments sent to Healy &amp; Law</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graphicFrame>
        <p:nvGraphicFramePr>
          <p:cNvPr id="3" name="Object 2">
            <a:extLst>
              <a:ext uri="{FF2B5EF4-FFF2-40B4-BE49-F238E27FC236}">
                <a16:creationId xmlns:a16="http://schemas.microsoft.com/office/drawing/2014/main" id="{A253D705-CA10-42C6-8C63-FA7613E96B57}"/>
              </a:ext>
            </a:extLst>
          </p:cNvPr>
          <p:cNvGraphicFramePr>
            <a:graphicFrameLocks noChangeAspect="1"/>
          </p:cNvGraphicFramePr>
          <p:nvPr>
            <p:extLst>
              <p:ext uri="{D42A27DB-BD31-4B8C-83A1-F6EECF244321}">
                <p14:modId xmlns:p14="http://schemas.microsoft.com/office/powerpoint/2010/main" val="1774959478"/>
              </p:ext>
            </p:extLst>
          </p:nvPr>
        </p:nvGraphicFramePr>
        <p:xfrm>
          <a:off x="7436507" y="4648200"/>
          <a:ext cx="914400" cy="806450"/>
        </p:xfrm>
        <a:graphic>
          <a:graphicData uri="http://schemas.openxmlformats.org/presentationml/2006/ole">
            <mc:AlternateContent xmlns:mc="http://schemas.openxmlformats.org/markup-compatibility/2006">
              <mc:Choice xmlns:v="urn:schemas-microsoft-com:vml" Requires="v">
                <p:oleObj spid="_x0000_s29720"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7436507" y="4648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3771002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is published as </a:t>
            </a:r>
            <a:r>
              <a:rPr lang="en-US" dirty="0"/>
              <a:t>ISO/IEC/IEEE 8802-3:2021/</a:t>
            </a:r>
            <a:r>
              <a:rPr lang="en-US" dirty="0" err="1"/>
              <a:t>Amd</a:t>
            </a:r>
            <a:r>
              <a:rPr lang="en-US" dirty="0"/>
              <a:t> 4:2021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41789583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802.3cg-2019 is published as </a:t>
            </a:r>
            <a:r>
              <a:rPr lang="en-US" dirty="0"/>
              <a:t>ISO/IEC/IEEE 8802-3:2021/</a:t>
            </a:r>
            <a:r>
              <a:rPr lang="en-US" dirty="0" err="1"/>
              <a:t>Amd</a:t>
            </a:r>
            <a:r>
              <a:rPr lang="en-US" dirty="0"/>
              <a:t> 5:2021 but </a:t>
            </a:r>
            <a:r>
              <a:rPr lang="en-AU" dirty="0"/>
              <a:t>a response still required</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&amp; published</a:t>
            </a:r>
            <a:r>
              <a:rPr lang="en-AU" dirty="0"/>
              <a:t> </a:t>
            </a:r>
            <a:r>
              <a:rPr lang="en-AU" dirty="0">
                <a:solidFill>
                  <a:schemeClr val="accent2"/>
                </a:solidFill>
              </a:rPr>
              <a:t>but a response required</a:t>
            </a: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(Nov 2021) Comments sent to Healy &amp; Law</a:t>
            </a:r>
            <a:endParaRPr lang="en-AU" dirty="0"/>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graphicFrame>
        <p:nvGraphicFramePr>
          <p:cNvPr id="2" name="Object 1">
            <a:extLst>
              <a:ext uri="{FF2B5EF4-FFF2-40B4-BE49-F238E27FC236}">
                <a16:creationId xmlns:a16="http://schemas.microsoft.com/office/drawing/2014/main" id="{2A4F4E73-D9C2-482C-A09B-70B3214879E5}"/>
              </a:ext>
            </a:extLst>
          </p:cNvPr>
          <p:cNvGraphicFramePr>
            <a:graphicFrameLocks noChangeAspect="1"/>
          </p:cNvGraphicFramePr>
          <p:nvPr>
            <p:extLst>
              <p:ext uri="{D42A27DB-BD31-4B8C-83A1-F6EECF244321}">
                <p14:modId xmlns:p14="http://schemas.microsoft.com/office/powerpoint/2010/main" val="2591106134"/>
              </p:ext>
            </p:extLst>
          </p:nvPr>
        </p:nvGraphicFramePr>
        <p:xfrm>
          <a:off x="7467600" y="5037932"/>
          <a:ext cx="914400" cy="806450"/>
        </p:xfrm>
        <a:graphic>
          <a:graphicData uri="http://schemas.openxmlformats.org/presentationml/2006/ole">
            <mc:AlternateContent xmlns:mc="http://schemas.openxmlformats.org/markup-compatibility/2006">
              <mc:Choice xmlns:v="urn:schemas-microsoft-com:vml" Requires="v">
                <p:oleObj spid="_x0000_s26658"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7467600" y="5037932"/>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159426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802.3cq-2020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6:2021 </a:t>
            </a:r>
            <a:endParaRPr lang="en-AU" dirty="0">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3159285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802.3cm-2020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7:2021 </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22240284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8:2021 </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4423283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solidFill>
                  <a:schemeClr val="accent6"/>
                </a:solidFill>
              </a:rPr>
              <a:t>IEEE 802.3ca-2020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9:2021 but </a:t>
            </a:r>
            <a:r>
              <a:rPr lang="en-AU" dirty="0">
                <a:solidFill>
                  <a:schemeClr val="accent6"/>
                </a:solidFill>
              </a:rPr>
              <a:t>a response still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&amp; published</a:t>
            </a:r>
            <a:r>
              <a:rPr lang="en-AU" dirty="0"/>
              <a:t> </a:t>
            </a:r>
            <a:r>
              <a:rPr lang="en-AU" dirty="0">
                <a:solidFill>
                  <a:schemeClr val="accent2"/>
                </a:solidFill>
              </a:rPr>
              <a:t>but a response required</a:t>
            </a: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(Nov 2021) Comments sent to Healy &amp; Law</a:t>
            </a:r>
            <a:endParaRPr lang="en-AU" dirty="0"/>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graphicFrame>
        <p:nvGraphicFramePr>
          <p:cNvPr id="2" name="Object 1">
            <a:extLst>
              <a:ext uri="{FF2B5EF4-FFF2-40B4-BE49-F238E27FC236}">
                <a16:creationId xmlns:a16="http://schemas.microsoft.com/office/drawing/2014/main" id="{40E0EEDD-B7BE-49DA-9BF4-784E08C0845B}"/>
              </a:ext>
            </a:extLst>
          </p:cNvPr>
          <p:cNvGraphicFramePr>
            <a:graphicFrameLocks noChangeAspect="1"/>
          </p:cNvGraphicFramePr>
          <p:nvPr>
            <p:extLst>
              <p:ext uri="{D42A27DB-BD31-4B8C-83A1-F6EECF244321}">
                <p14:modId xmlns:p14="http://schemas.microsoft.com/office/powerpoint/2010/main" val="2830064162"/>
              </p:ext>
            </p:extLst>
          </p:nvPr>
        </p:nvGraphicFramePr>
        <p:xfrm>
          <a:off x="7388610" y="4648200"/>
          <a:ext cx="914400" cy="806450"/>
        </p:xfrm>
        <a:graphic>
          <a:graphicData uri="http://schemas.openxmlformats.org/presentationml/2006/ole">
            <mc:AlternateContent xmlns:mc="http://schemas.openxmlformats.org/markup-compatibility/2006">
              <mc:Choice xmlns:v="urn:schemas-microsoft-com:vml" Requires="v">
                <p:oleObj spid="_x0000_s27681"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7388610" y="4648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2259503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a:t>
            </a:r>
            <a:r>
              <a:rPr lang="en-AU" dirty="0">
                <a:solidFill>
                  <a:schemeClr val="accent6"/>
                </a:solidFill>
              </a:rPr>
              <a:t>is published as </a:t>
            </a:r>
            <a:r>
              <a:rPr lang="en-US" dirty="0">
                <a:solidFill>
                  <a:schemeClr val="accent6"/>
                </a:solidFill>
              </a:rPr>
              <a:t>ISO/IEC/IEEE 8802-3-2:2021:2021 </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19142999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FDIS ballot </a:t>
            </a:r>
            <a:r>
              <a:rPr lang="en-AU" dirty="0">
                <a:solidFill>
                  <a:schemeClr val="accent2"/>
                </a:solidFill>
              </a:rPr>
              <a:t>closes on 26 May 2022</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closes 26 May 2022</a:t>
            </a:r>
          </a:p>
          <a:p>
            <a:pPr lvl="1"/>
            <a:r>
              <a:rPr lang="en-US" dirty="0"/>
              <a:t>Will be 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15076579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FDIS ballot </a:t>
            </a:r>
            <a:r>
              <a:rPr lang="en-AU" dirty="0">
                <a:solidFill>
                  <a:schemeClr val="accent2"/>
                </a:solidFill>
              </a:rPr>
              <a:t>closes on 26 May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closes 26 May 2022</a:t>
            </a:r>
          </a:p>
          <a:p>
            <a:pPr lvl="1"/>
            <a:r>
              <a:rPr lang="en-US" dirty="0"/>
              <a:t>Will be 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25920504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60-day ballot passed on 9 Oct 2021 and a response has been sent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t>
            </a:r>
            <a:r>
              <a:rPr lang="en-AU" dirty="0">
                <a:solidFill>
                  <a:schemeClr val="accent2"/>
                </a:solidFill>
              </a:rPr>
              <a:t>and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a:t>
            </a:r>
            <a:r>
              <a:rPr lang="en-AU" dirty="0">
                <a:solidFill>
                  <a:srgbClr val="FF0000"/>
                </a:solidFill>
              </a:rPr>
              <a:t>?????</a:t>
            </a:r>
            <a:r>
              <a:rPr lang="en-AU" dirty="0"/>
              <a:t>)</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41998838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60-day ballot passed on 9 Oct 2021 and a response has been sent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t>
            </a:r>
            <a:r>
              <a:rPr lang="en-AU" dirty="0">
                <a:solidFill>
                  <a:schemeClr val="accent2"/>
                </a:solidFill>
              </a:rPr>
              <a:t>and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a:t>
            </a:r>
            <a:r>
              <a:rPr lang="en-AU" dirty="0">
                <a:solidFill>
                  <a:srgbClr val="FF0000"/>
                </a:solidFill>
              </a:rPr>
              <a:t>?????</a:t>
            </a:r>
            <a:r>
              <a:rPr lang="en-AU" dirty="0"/>
              <a:t>)</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12548732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60-day ballot passed on 9 Oct 2021 and a response has been sent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t>
            </a:r>
            <a:r>
              <a:rPr lang="en-AU" dirty="0">
                <a:solidFill>
                  <a:schemeClr val="accent2"/>
                </a:solidFill>
              </a:rPr>
              <a:t>and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a:t>
            </a:r>
            <a:r>
              <a:rPr lang="en-AU" dirty="0">
                <a:solidFill>
                  <a:srgbClr val="FF0000"/>
                </a:solidFill>
              </a:rPr>
              <a:t>?????</a:t>
            </a:r>
            <a:r>
              <a:rPr lang="en-AU" dirty="0"/>
              <a:t>)</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5340854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38320345"/>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Nov 2021</a:t>
                      </a:r>
                      <a:endParaRPr lang="en-AU" sz="1600" b="0" dirty="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Failed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2021</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69</a:t>
            </a:fld>
            <a:endParaRPr lang="en-US"/>
          </a:p>
        </p:txBody>
      </p:sp>
    </p:spTree>
    <p:extLst>
      <p:ext uri="{BB962C8B-B14F-4D97-AF65-F5344CB8AC3E}">
        <p14:creationId xmlns:p14="http://schemas.microsoft.com/office/powerpoint/2010/main" val="3416955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7</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32038302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(wrt negative </a:t>
            </a:r>
            <a:r>
              <a:rPr lang="en-AU" dirty="0" err="1"/>
              <a:t>LoAs</a:t>
            </a:r>
            <a:r>
              <a:rPr lang="en-AU" dirty="0"/>
              <a:t>)</a:t>
            </a:r>
          </a:p>
          <a:p>
            <a:pPr lvl="2"/>
            <a:r>
              <a:rPr lang="en-AU" dirty="0"/>
              <a:t>A response was sent – see following pages </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spid="_x0000_s12355" name="Acrobat Document" showAsIcon="1" r:id="rId3" imgW="914597" imgH="806311" progId="AcroExch.Document.DC">
                  <p:embed/>
                </p:oleObj>
              </mc:Choice>
              <mc:Fallback>
                <p:oleObj name="Acrobat Document" showAsIcon="1" r:id="rId3"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r:embed="rId4"/>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Responses have been sent in relation the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The response is not yet publicly available but was sent on 8 Nov 2021</a:t>
            </a:r>
          </a:p>
          <a:p>
            <a:pPr lvl="2"/>
            <a:r>
              <a:rPr lang="en-AU" dirty="0"/>
              <a:t>IEEE 802 respond to the China NB technical comments to SC6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has a number of benefits:</a:t>
            </a:r>
          </a:p>
          <a:p>
            <a:pPr lvl="2"/>
            <a:r>
              <a:rPr lang="en-AU" dirty="0"/>
              <a:t>It avoids the IEEE 802 EC arguing about whether it should respond to the IPR comments</a:t>
            </a:r>
          </a:p>
          <a:p>
            <a:pPr lvl="2"/>
            <a:r>
              <a:rPr lang="en-AU" dirty="0"/>
              <a:t>It highlights the importance of the issue to IEEE SA</a:t>
            </a:r>
          </a:p>
          <a:p>
            <a:pPr lvl="2"/>
            <a:r>
              <a:rPr lang="en-AU" dirty="0"/>
              <a:t>It means responses are sent to SC6 &amp; ISO quickly so that ISO/IEEE SA staff discussions can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24850500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p:txBody>
          <a:bodyPr/>
          <a:lstStyle/>
          <a:p>
            <a:r>
              <a:rPr lang="en-AU" dirty="0"/>
              <a:t>There is not much news in relation to progressing the 802.11ax IPR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p:txBody>
          <a:bodyPr/>
          <a:lstStyle/>
          <a:p>
            <a:r>
              <a:rPr lang="en-AU" dirty="0"/>
              <a:t>Latest news</a:t>
            </a:r>
          </a:p>
          <a:p>
            <a:pPr lvl="1"/>
            <a:r>
              <a:rPr lang="en-AU" dirty="0"/>
              <a:t>The IEEE SA President letter to ISO is not yet publicly available</a:t>
            </a:r>
          </a:p>
          <a:p>
            <a:pPr lvl="1"/>
            <a:r>
              <a:rPr lang="en-AU" dirty="0"/>
              <a:t>An article at mlex.com reports ISO is taking actions suggested in the draft IEEE 802 LS to ISO</a:t>
            </a:r>
          </a:p>
          <a:p>
            <a:pPr lvl="2"/>
            <a:r>
              <a:rPr lang="en-AU" i="1" dirty="0" err="1"/>
              <a:t>MLex</a:t>
            </a:r>
            <a:r>
              <a:rPr lang="en-AU" i="1" dirty="0"/>
              <a:t> has learned that the ISO also separately contacted some patent holders that previously submitted negative LOAs seeking to confirm their willingness to grant users of ISO standards the licensing rights to SEPs that are associated with ISO standards</a:t>
            </a:r>
          </a:p>
          <a:p>
            <a:pPr lvl="2"/>
            <a:r>
              <a:rPr lang="en-AU" dirty="0"/>
              <a:t>Notes: The source of this information is unclear but is aligned with the suggestion in the draft IEEE 802 LS to ISO</a:t>
            </a:r>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37248383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802.11ay 60-day ballot failed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failed</a:t>
            </a:r>
          </a:p>
          <a:p>
            <a:pPr lvl="1"/>
            <a:r>
              <a:rPr lang="en-AU" dirty="0"/>
              <a:t>802.</a:t>
            </a:r>
            <a:r>
              <a:rPr lang="en-AU" dirty="0">
                <a:cs typeface="Arial" panose="020B0604020202020204" pitchFamily="34" charset="0"/>
              </a:rPr>
              <a:t>11ay</a:t>
            </a:r>
            <a:r>
              <a:rPr lang="en-AU" dirty="0"/>
              <a:t> 60-day ballot failed on 9 Oct 2021 (N17628)</a:t>
            </a:r>
          </a:p>
          <a:p>
            <a:pPr lvl="2"/>
            <a:r>
              <a:rPr lang="en-AU" dirty="0"/>
              <a:t>Passed 10/1/8 (Belgium) on need for ISO standard</a:t>
            </a:r>
          </a:p>
          <a:p>
            <a:pPr lvl="2"/>
            <a:r>
              <a:rPr lang="en-AU" dirty="0"/>
              <a:t>Failed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four negative LOAs on 802.11ay caused a similar problem to the 802.11ax problem</a:t>
            </a:r>
          </a:p>
          <a:p>
            <a:pPr lvl="2"/>
            <a:r>
              <a:rPr lang="en-AU" dirty="0"/>
              <a:t>The failure means the process will need to restart – after the IPR is sorted out</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14475263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may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802.11az D4.0 passed SB in Nov 2021 – is it now time to liaise it?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12640005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is waiting for start of 60-day ballot, but it will not start until IPR issues resolved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will run into the same IPR issue as 802.11ay (and 802.11ax) because there are explicit negative </a:t>
            </a:r>
            <a:r>
              <a:rPr lang="en-AU" dirty="0" err="1"/>
              <a:t>LoAs</a:t>
            </a:r>
            <a:r>
              <a:rPr lang="en-AU" dirty="0"/>
              <a:t> associated with 802.11ba – and so it will not be progressed until the IPR issue is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31942449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3259782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3145062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only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2112261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may send after initial WG LB approval (first ballot with versions of all features)</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80</a:t>
            </a:fld>
            <a:endParaRPr lang="en-US"/>
          </a:p>
        </p:txBody>
      </p:sp>
    </p:spTree>
    <p:extLst>
      <p:ext uri="{BB962C8B-B14F-4D97-AF65-F5344CB8AC3E}">
        <p14:creationId xmlns:p14="http://schemas.microsoft.com/office/powerpoint/2010/main" val="10734299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802.11md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11md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(see </a:t>
            </a:r>
            <a:r>
              <a:rPr lang="en-AU" dirty="0">
                <a:latin typeface="+mj-lt"/>
                <a:hlinkClick r:id="rId2"/>
              </a:rPr>
              <a:t>11-21-1039-03</a:t>
            </a:r>
            <a:r>
              <a:rPr lang="en-AU" dirty="0">
                <a:latin typeface="+mj-lt"/>
              </a:rPr>
              <a:t>) was approved by WG &amp; EC in July 2021</a:t>
            </a:r>
          </a:p>
          <a:p>
            <a:pPr lvl="2"/>
            <a:r>
              <a:rPr lang="en-AU" dirty="0">
                <a:latin typeface="+mj-lt"/>
              </a:rPr>
              <a:t>Liaised in Aug 2021 (N17600)</a:t>
            </a:r>
            <a:endParaRPr lang="en-AU" dirty="0"/>
          </a:p>
          <a:p>
            <a:r>
              <a:rPr lang="en-AU" dirty="0"/>
              <a:t>FDIS ballot: </a:t>
            </a:r>
            <a:r>
              <a:rPr lang="en-AU" dirty="0">
                <a:solidFill>
                  <a:schemeClr val="accent2"/>
                </a:solidFill>
              </a:rPr>
              <a:t>waiting</a:t>
            </a:r>
          </a:p>
          <a:p>
            <a:pPr lvl="1"/>
            <a:r>
              <a:rPr lang="en-AU" dirty="0"/>
              <a:t>(Jan 2022) Likely to open in late Jan 2022</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81</a:t>
            </a:fld>
            <a:endParaRPr lang="en-US"/>
          </a:p>
        </p:txBody>
      </p:sp>
    </p:spTree>
    <p:extLst>
      <p:ext uri="{BB962C8B-B14F-4D97-AF65-F5344CB8AC3E}">
        <p14:creationId xmlns:p14="http://schemas.microsoft.com/office/powerpoint/2010/main" val="29098171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82</a:t>
            </a:fld>
            <a:endParaRPr lang="en-US"/>
          </a:p>
        </p:txBody>
      </p:sp>
    </p:spTree>
    <p:extLst>
      <p:ext uri="{BB962C8B-B14F-4D97-AF65-F5344CB8AC3E}">
        <p14:creationId xmlns:p14="http://schemas.microsoft.com/office/powerpoint/2010/main" val="33929152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36802891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8EAE-9837-48FE-9195-56D693A3E1C5}"/>
              </a:ext>
            </a:extLst>
          </p:cNvPr>
          <p:cNvSpPr>
            <a:spLocks noGrp="1"/>
          </p:cNvSpPr>
          <p:nvPr>
            <p:ph type="title"/>
          </p:nvPr>
        </p:nvSpPr>
        <p:spPr>
          <a:xfrm>
            <a:off x="685800" y="685800"/>
            <a:ext cx="7772400" cy="1066800"/>
          </a:xfrm>
        </p:spPr>
        <p:txBody>
          <a:bodyPr/>
          <a:lstStyle/>
          <a:p>
            <a:r>
              <a:rPr lang="en-AU" dirty="0"/>
              <a:t>802.15’s interest in the PSDO process is unclear</a:t>
            </a:r>
          </a:p>
        </p:txBody>
      </p:sp>
      <p:sp>
        <p:nvSpPr>
          <p:cNvPr id="3" name="Content Placeholder 2">
            <a:extLst>
              <a:ext uri="{FF2B5EF4-FFF2-40B4-BE49-F238E27FC236}">
                <a16:creationId xmlns:a16="http://schemas.microsoft.com/office/drawing/2014/main" id="{8FA1E2F4-6BD7-4817-BBF3-3E0448351388}"/>
              </a:ext>
            </a:extLst>
          </p:cNvPr>
          <p:cNvSpPr>
            <a:spLocks noGrp="1"/>
          </p:cNvSpPr>
          <p:nvPr>
            <p:ph idx="1"/>
          </p:nvPr>
        </p:nvSpPr>
        <p:spPr>
          <a:xfrm>
            <a:off x="685800" y="1981200"/>
            <a:ext cx="7772400" cy="4114800"/>
          </a:xfrm>
        </p:spPr>
        <p:txBody>
          <a:bodyPr/>
          <a:lstStyle/>
          <a:p>
            <a:pPr lvl="1"/>
            <a:r>
              <a:rPr lang="en-AU" dirty="0"/>
              <a:t>The new 802.15 leadership have been pinged about whether IEEE 802.15 will be forwarding other documents through the PSDO process …</a:t>
            </a:r>
          </a:p>
          <a:p>
            <a:pPr lvl="1"/>
            <a:r>
              <a:rPr lang="en-AU" dirty="0"/>
              <a:t>… but no response has been received</a:t>
            </a:r>
          </a:p>
          <a:p>
            <a:pPr lvl="1"/>
            <a:r>
              <a:rPr lang="nb-NO" dirty="0">
                <a:latin typeface="+mj-lt"/>
              </a:rPr>
              <a:t>(May 2021) </a:t>
            </a:r>
            <a:r>
              <a:rPr lang="en-US" sz="1800" dirty="0">
                <a:effectLst/>
                <a:latin typeface="+mj-lt"/>
                <a:ea typeface="Calibri" panose="020F0502020204030204" pitchFamily="34" charset="0"/>
              </a:rPr>
              <a:t>Ben Rolfe</a:t>
            </a:r>
            <a:r>
              <a:rPr lang="nb-NO" dirty="0">
                <a:latin typeface="+mj-lt"/>
                <a:ea typeface="Calibri" panose="020F0502020204030204" pitchFamily="34" charset="0"/>
              </a:rPr>
              <a:t> will drive proces in 802.15 WG to push 802.15 standards into the PSDO process</a:t>
            </a:r>
          </a:p>
          <a:p>
            <a:pPr lvl="2"/>
            <a:r>
              <a:rPr lang="nb-NO" dirty="0">
                <a:latin typeface="+mj-lt"/>
              </a:rPr>
              <a:t>He will provide a list to Andrew Myles and Peter Yee</a:t>
            </a:r>
          </a:p>
          <a:p>
            <a:pPr lvl="2"/>
            <a:r>
              <a:rPr lang="nb-NO" dirty="0">
                <a:latin typeface="+mj-lt"/>
              </a:rPr>
              <a:t>Likely candidates are:</a:t>
            </a:r>
          </a:p>
          <a:p>
            <a:pPr lvl="3"/>
            <a:r>
              <a:rPr lang="nb-NO" dirty="0">
                <a:latin typeface="+mj-lt"/>
              </a:rPr>
              <a:t>IEEE 802.15.4-2020</a:t>
            </a:r>
          </a:p>
          <a:p>
            <a:pPr lvl="3"/>
            <a:r>
              <a:rPr lang="nb-NO" dirty="0">
                <a:latin typeface="+mj-lt"/>
              </a:rPr>
              <a:t>IEEE 802.15.4w</a:t>
            </a:r>
          </a:p>
          <a:p>
            <a:pPr lvl="3"/>
            <a:r>
              <a:rPr lang="nb-NO" dirty="0">
                <a:latin typeface="+mj-lt"/>
              </a:rPr>
              <a:t>IEEE 802.15.4y</a:t>
            </a:r>
          </a:p>
          <a:p>
            <a:pPr lvl="3"/>
            <a:r>
              <a:rPr lang="nb-NO" dirty="0">
                <a:latin typeface="+mj-lt"/>
              </a:rPr>
              <a:t>IEEE 802.15.9ma </a:t>
            </a:r>
          </a:p>
          <a:p>
            <a:pPr lvl="3"/>
            <a:r>
              <a:rPr lang="nb-NO" dirty="0">
                <a:latin typeface="+mj-lt"/>
              </a:rPr>
              <a:t>IEEE 802.15.4z</a:t>
            </a:r>
          </a:p>
          <a:p>
            <a:pPr lvl="3"/>
            <a:r>
              <a:rPr lang="nb-NO" dirty="0">
                <a:latin typeface="+mj-lt"/>
              </a:rPr>
              <a:t>... others?</a:t>
            </a:r>
            <a:endParaRPr lang="en-AU" dirty="0">
              <a:latin typeface="+mj-lt"/>
            </a:endParaRPr>
          </a:p>
          <a:p>
            <a:pPr lvl="1"/>
            <a:r>
              <a:rPr lang="en-AU" dirty="0"/>
              <a:t>(Nov 2021) </a:t>
            </a:r>
            <a:r>
              <a:rPr lang="en-GB" sz="1800" dirty="0">
                <a:effectLst/>
                <a:latin typeface="Arial" panose="020B0604020202020204" pitchFamily="34" charset="0"/>
                <a:ea typeface="Times New Roman" panose="02020603050405020304" pitchFamily="18" charset="0"/>
              </a:rPr>
              <a:t>Peter Yee will check with the IEEE 802.15 leadership to see if they have anything they would like to submit.</a:t>
            </a:r>
            <a:endParaRPr lang="en-AU" sz="1800" dirty="0">
              <a:effectLst/>
              <a:latin typeface="Times New Roman" panose="02020603050405020304" pitchFamily="18" charset="0"/>
              <a:ea typeface="Times New Roman" panose="02020603050405020304" pitchFamily="18" charset="0"/>
            </a:endParaRPr>
          </a:p>
          <a:p>
            <a:pPr lvl="1"/>
            <a:endParaRPr lang="en-AU" dirty="0"/>
          </a:p>
          <a:p>
            <a:r>
              <a:rPr lang="en-AU" dirty="0"/>
              <a:t> </a:t>
            </a:r>
          </a:p>
        </p:txBody>
      </p:sp>
      <p:sp>
        <p:nvSpPr>
          <p:cNvPr id="4" name="Footer Placeholder 3">
            <a:extLst>
              <a:ext uri="{FF2B5EF4-FFF2-40B4-BE49-F238E27FC236}">
                <a16:creationId xmlns:a16="http://schemas.microsoft.com/office/drawing/2014/main" id="{2A50E997-4C39-4C7A-932B-9193A1EB732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3750C0F-7F9F-4E7D-B272-1E4B978490AB}"/>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84</a:t>
            </a:fld>
            <a:endParaRPr lang="en-US"/>
          </a:p>
        </p:txBody>
      </p:sp>
    </p:spTree>
    <p:extLst>
      <p:ext uri="{BB962C8B-B14F-4D97-AF65-F5344CB8AC3E}">
        <p14:creationId xmlns:p14="http://schemas.microsoft.com/office/powerpoint/2010/main" val="423983999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85</a:t>
            </a:fld>
            <a:endParaRPr lang="en-US"/>
          </a:p>
        </p:txBody>
      </p:sp>
    </p:spTree>
    <p:extLst>
      <p:ext uri="{BB962C8B-B14F-4D97-AF65-F5344CB8AC3E}">
        <p14:creationId xmlns:p14="http://schemas.microsoft.com/office/powerpoint/2010/main" val="8068247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36142137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70BC-2A21-434B-B4B8-793B04EA29D3}"/>
              </a:ext>
            </a:extLst>
          </p:cNvPr>
          <p:cNvSpPr>
            <a:spLocks noGrp="1"/>
          </p:cNvSpPr>
          <p:nvPr>
            <p:ph type="title"/>
          </p:nvPr>
        </p:nvSpPr>
        <p:spPr/>
        <p:txBody>
          <a:bodyPr/>
          <a:lstStyle/>
          <a:p>
            <a:r>
              <a:rPr lang="en-AU" dirty="0"/>
              <a:t>IEEE 802.19.3 can’t be submitted into the PSDO process</a:t>
            </a:r>
          </a:p>
        </p:txBody>
      </p:sp>
      <p:sp>
        <p:nvSpPr>
          <p:cNvPr id="3" name="Content Placeholder 2">
            <a:extLst>
              <a:ext uri="{FF2B5EF4-FFF2-40B4-BE49-F238E27FC236}">
                <a16:creationId xmlns:a16="http://schemas.microsoft.com/office/drawing/2014/main" id="{D07A30F2-6BFD-4952-B210-854035FDFD90}"/>
              </a:ext>
            </a:extLst>
          </p:cNvPr>
          <p:cNvSpPr>
            <a:spLocks noGrp="1"/>
          </p:cNvSpPr>
          <p:nvPr>
            <p:ph idx="1"/>
          </p:nvPr>
        </p:nvSpPr>
        <p:spPr/>
        <p:txBody>
          <a:bodyPr/>
          <a:lstStyle/>
          <a:p>
            <a:pPr lvl="1"/>
            <a:r>
              <a:rPr lang="en-AU" dirty="0"/>
              <a:t>Recently IEEE 802.19.3 was published</a:t>
            </a:r>
          </a:p>
          <a:p>
            <a:pPr lvl="1"/>
            <a:r>
              <a:rPr lang="en-AU" dirty="0"/>
              <a:t>The JTC1 SC Chair asked the IEEE 802.19 WG Chair in Apr 2021 whether it should be submitted into the PSDO process</a:t>
            </a:r>
          </a:p>
          <a:p>
            <a:pPr lvl="1"/>
            <a:r>
              <a:rPr lang="en-AU" dirty="0"/>
              <a:t>The </a:t>
            </a:r>
            <a:r>
              <a:rPr lang="en-US" sz="1800" dirty="0">
                <a:effectLst/>
                <a:latin typeface="+mj-lt"/>
                <a:ea typeface="Calibri" panose="020F0502020204030204" pitchFamily="34" charset="0"/>
              </a:rPr>
              <a:t>Task Group Chair (Ben Rolfe) &amp; Task Group Editor (</a:t>
            </a:r>
            <a:r>
              <a:rPr lang="en-US" sz="1800" dirty="0" err="1">
                <a:effectLst/>
                <a:latin typeface="+mj-lt"/>
                <a:ea typeface="Calibri" panose="020F0502020204030204" pitchFamily="34" charset="0"/>
              </a:rPr>
              <a:t>Jianlin</a:t>
            </a:r>
            <a:r>
              <a:rPr lang="en-US" sz="1800" dirty="0">
                <a:effectLst/>
                <a:latin typeface="+mj-lt"/>
                <a:ea typeface="Calibri" panose="020F0502020204030204" pitchFamily="34" charset="0"/>
              </a:rPr>
              <a:t> Guo) expressed interest via the WG Chair (</a:t>
            </a:r>
            <a:r>
              <a:rPr lang="nb-NO" sz="1800" dirty="0">
                <a:effectLst/>
                <a:latin typeface="+mj-lt"/>
                <a:ea typeface="Calibri" panose="020F0502020204030204" pitchFamily="34" charset="0"/>
              </a:rPr>
              <a:t>Steve Shellhammer)</a:t>
            </a:r>
          </a:p>
          <a:p>
            <a:pPr lvl="1"/>
            <a:r>
              <a:rPr lang="nb-NO" dirty="0">
                <a:latin typeface="+mj-lt"/>
              </a:rPr>
              <a:t>(May 2021) </a:t>
            </a:r>
            <a:r>
              <a:rPr lang="en-US" sz="1800" dirty="0">
                <a:effectLst/>
                <a:latin typeface="+mj-lt"/>
                <a:ea typeface="Calibri" panose="020F0502020204030204" pitchFamily="34" charset="0"/>
              </a:rPr>
              <a:t>Ben Rolfe</a:t>
            </a:r>
            <a:r>
              <a:rPr lang="nb-NO" dirty="0">
                <a:latin typeface="+mj-lt"/>
                <a:ea typeface="Calibri" panose="020F0502020204030204" pitchFamily="34" charset="0"/>
              </a:rPr>
              <a:t> volunteered to drive the process in 802.19 WG to push 802.19.3 standard into the PSDO process</a:t>
            </a:r>
          </a:p>
          <a:p>
            <a:pPr lvl="2"/>
            <a:r>
              <a:rPr lang="nb-NO" dirty="0">
                <a:latin typeface="+mj-lt"/>
              </a:rPr>
              <a:t>(Sep 2021) Steve Shellhammer (802.19 WG Chair) will follow up with Ben</a:t>
            </a:r>
          </a:p>
          <a:p>
            <a:pPr lvl="2"/>
            <a:r>
              <a:rPr lang="nb-NO" dirty="0">
                <a:latin typeface="+mj-lt"/>
              </a:rPr>
              <a:t>(Nov 2021) </a:t>
            </a:r>
            <a:r>
              <a:rPr lang="en-AU" dirty="0">
                <a:latin typeface="+mj-lt"/>
              </a:rPr>
              <a:t>Steve Shellhammer (Qualcomm, IEEE 802.19 WG chair) will check with Ben Rolfe (IEEE 802.19.3 TG chair) to consider that move</a:t>
            </a:r>
          </a:p>
          <a:p>
            <a:pPr lvl="2"/>
            <a:r>
              <a:rPr lang="en-AU" dirty="0">
                <a:latin typeface="+mj-lt"/>
              </a:rPr>
              <a:t>(Nov 2021) Question as to whether recommended practices can be submitted</a:t>
            </a:r>
          </a:p>
          <a:p>
            <a:pPr lvl="3"/>
            <a:r>
              <a:rPr lang="en-AU" dirty="0">
                <a:latin typeface="+mj-lt"/>
              </a:rPr>
              <a:t>(Dec 2021) Jodi confirmed there is no ISO equivalent and so no!</a:t>
            </a:r>
          </a:p>
        </p:txBody>
      </p:sp>
      <p:sp>
        <p:nvSpPr>
          <p:cNvPr id="4" name="Footer Placeholder 3">
            <a:extLst>
              <a:ext uri="{FF2B5EF4-FFF2-40B4-BE49-F238E27FC236}">
                <a16:creationId xmlns:a16="http://schemas.microsoft.com/office/drawing/2014/main" id="{F4898D6A-0591-43C3-B10B-65E8FBAD5CE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5D1256B-09D7-4F0D-862B-F412C60A240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14833213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3333918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chemeClr val="accent2"/>
                          </a:solidFill>
                          <a:latin typeface="+mj-lt"/>
                        </a:rPr>
                        <a:t>Closes</a:t>
                      </a:r>
                    </a:p>
                  </a:txBody>
                  <a:tcPr marL="115147" marR="115147"/>
                </a:tc>
                <a:tc>
                  <a:txBody>
                    <a:bodyPr/>
                    <a:lstStyle/>
                    <a:p>
                      <a:pPr algn="ctr"/>
                      <a:r>
                        <a:rPr lang="en-AU" sz="1600" dirty="0">
                          <a:solidFill>
                            <a:schemeClr val="tx1"/>
                          </a:solidFill>
                          <a:latin typeface="+mj-lt"/>
                        </a:rPr>
                        <a:t>18 Mar 22</a:t>
                      </a:r>
                    </a:p>
                  </a:txBody>
                  <a:tcPr marL="0" marR="0"/>
                </a:tc>
                <a:tc>
                  <a:txBody>
                    <a:bodyPr/>
                    <a:lstStyle/>
                    <a:p>
                      <a:pPr algn="ctr"/>
                      <a:r>
                        <a:rPr lang="en-AU" sz="1600" dirty="0">
                          <a:solidFill>
                            <a:srgbClr val="00B050"/>
                          </a:solidFill>
                          <a:latin typeface="+mj-lt"/>
                        </a:rPr>
                        <a:t>Dec 20</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88</a:t>
            </a:fld>
            <a:endParaRPr lang="en-US"/>
          </a:p>
        </p:txBody>
      </p:sp>
    </p:spTree>
    <p:extLst>
      <p:ext uri="{BB962C8B-B14F-4D97-AF65-F5344CB8AC3E}">
        <p14:creationId xmlns:p14="http://schemas.microsoft.com/office/powerpoint/2010/main" val="32286756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4015021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on Tuesday,</a:t>
            </a:r>
            <a:br>
              <a:rPr lang="en-US" dirty="0"/>
            </a:br>
            <a:r>
              <a:rPr lang="en-US" dirty="0"/>
              <a:t>18 January 2022</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18 Jan 2022</a:t>
            </a:r>
            <a:br>
              <a:rPr lang="en-US" sz="1600" b="1" dirty="0">
                <a:latin typeface="+mj-lt"/>
              </a:rPr>
            </a:br>
            <a:r>
              <a:rPr lang="en-US" sz="1600" b="1" dirty="0">
                <a:latin typeface="+mj-lt"/>
              </a:rPr>
              <a:t>@ 4-6 pm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p>
          <a:p>
            <a:pPr marL="182563" indent="-182563" eaLnBrk="0" hangingPunct="0">
              <a:spcBef>
                <a:spcPts val="800"/>
              </a:spcBef>
              <a:buFont typeface="Arial" panose="020B0604020202020204" pitchFamily="34" charset="0"/>
              <a:buChar char="•"/>
            </a:pPr>
            <a:r>
              <a:rPr kumimoji="0" lang="en-AU" sz="1600" i="0" u="none" strike="noStrike" cap="none" normalizeH="0" baseline="0" dirty="0">
                <a:ln>
                  <a:noFill/>
                </a:ln>
                <a:effectLst/>
                <a:latin typeface="+mj-lt"/>
                <a:hlinkClick r:id="rId3"/>
              </a:rPr>
              <a:t>https://ieeesa.webex.com/ieeesa/j.php?MTID=mf6e9debf6bf4a14fffd9a3c2a6946b92</a:t>
            </a:r>
            <a:endParaRPr kumimoji="0" lang="en-AU" sz="1600" i="0" u="none" strike="noStrike" cap="none" normalizeH="0" baseline="0" dirty="0">
              <a:ln>
                <a:noFill/>
              </a:ln>
              <a:effectLst/>
              <a:latin typeface="+mj-lt"/>
            </a:endParaRPr>
          </a:p>
          <a:p>
            <a:pPr marL="182563" indent="-182563" eaLnBrk="0" hangingPunct="0">
              <a:spcBef>
                <a:spcPts val="800"/>
              </a:spcBef>
              <a:buFont typeface="Arial" panose="020B0604020202020204" pitchFamily="34" charset="0"/>
              <a:buChar char="•"/>
            </a:pPr>
            <a:r>
              <a:rPr kumimoji="0" lang="en-AU" sz="1600" i="0" u="none" strike="noStrike" cap="none" normalizeH="0" baseline="0" dirty="0">
                <a:ln>
                  <a:noFill/>
                </a:ln>
                <a:effectLst/>
                <a:latin typeface="+mj-lt"/>
              </a:rPr>
              <a:t>Meeting number: 2331 792 5969</a:t>
            </a:r>
          </a:p>
          <a:p>
            <a:pPr marL="182563" indent="-182563" eaLnBrk="0" hangingPunct="0">
              <a:spcBef>
                <a:spcPts val="800"/>
              </a:spcBef>
              <a:buFont typeface="Arial" panose="020B0604020202020204" pitchFamily="34" charset="0"/>
              <a:buChar char="•"/>
            </a:pPr>
            <a:r>
              <a:rPr kumimoji="0" lang="en-AU" sz="1600" i="0" u="none" strike="noStrike" cap="none" normalizeH="0" baseline="0" dirty="0">
                <a:ln>
                  <a:noFill/>
                </a:ln>
                <a:effectLst/>
                <a:latin typeface="+mj-lt"/>
              </a:rPr>
              <a:t>Password: wireless</a:t>
            </a:r>
          </a:p>
          <a:p>
            <a:pPr eaLnBrk="0" hangingPunct="0">
              <a:spcBef>
                <a:spcPts val="800"/>
              </a:spcBef>
            </a:pPr>
            <a:endParaRPr kumimoji="0" lang="en-AU" sz="1600" b="1" i="0" u="none" strike="noStrike" cap="none" normalizeH="0" baseline="0" dirty="0">
              <a:ln>
                <a:noFill/>
              </a:ln>
              <a:solidFill>
                <a:schemeClr val="tx1"/>
              </a:solidFill>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FDIS ballot has restarted and will close on 18 March 2022</a:t>
            </a: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 response will be approved in Nov 2020</a:t>
            </a:r>
          </a:p>
          <a:p>
            <a:pPr lvl="1"/>
            <a:r>
              <a:rPr lang="en-AU" dirty="0"/>
              <a:t>Comment resolution was approved by 802 EC in Nov 2020 and sent in late Dec 2020 (N17405)</a:t>
            </a:r>
          </a:p>
          <a:p>
            <a:r>
              <a:rPr lang="en-AU" dirty="0"/>
              <a:t>FDIS ballot: </a:t>
            </a:r>
            <a:r>
              <a:rPr lang="en-AU" dirty="0">
                <a:solidFill>
                  <a:schemeClr val="accent2"/>
                </a:solidFill>
              </a:rPr>
              <a:t>closes 18 Mar 2022</a:t>
            </a:r>
          </a:p>
          <a:p>
            <a:pPr lvl="1"/>
            <a:r>
              <a:rPr lang="en-AU" dirty="0"/>
              <a:t>Was supposed to close on 9 Dec 2021, but was restarted because </a:t>
            </a:r>
            <a:r>
              <a:rPr lang="en-US" dirty="0"/>
              <a:t>the wrong file was sent to ISO from IEEE-SA </a:t>
            </a:r>
            <a:r>
              <a:rPr lang="en-US" dirty="0">
                <a:sym typeface="Wingdings" panose="05000000000000000000" pitchFamily="2" charset="2"/>
              </a:rPr>
              <a:t></a:t>
            </a:r>
          </a:p>
          <a:p>
            <a:pPr lvl="1"/>
            <a:r>
              <a:rPr lang="en-US" dirty="0"/>
              <a:t>Will be published as ISO/IEC/IEEE 8802-22:2022</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90</a:t>
            </a:fld>
            <a:endParaRPr lang="en-US"/>
          </a:p>
        </p:txBody>
      </p:sp>
    </p:spTree>
    <p:extLst>
      <p:ext uri="{BB962C8B-B14F-4D97-AF65-F5344CB8AC3E}">
        <p14:creationId xmlns:p14="http://schemas.microsoft.com/office/powerpoint/2010/main" val="355101489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SC6/WG1 are planning an interim meeting in Feb 2022</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91</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JTC1/SC6/WG1</a:t>
            </a:r>
          </a:p>
          <a:p>
            <a:r>
              <a:rPr lang="en-AU" dirty="0"/>
              <a:t>Dates</a:t>
            </a:r>
          </a:p>
          <a:p>
            <a:pPr lvl="1"/>
            <a:r>
              <a:rPr lang="en-AU" dirty="0"/>
              <a:t>15-18 Feb 2022</a:t>
            </a:r>
          </a:p>
          <a:p>
            <a:r>
              <a:rPr lang="en-AU" dirty="0"/>
              <a:t>Location</a:t>
            </a:r>
          </a:p>
          <a:p>
            <a:pPr lvl="1"/>
            <a:r>
              <a:rPr lang="en-AU" dirty="0"/>
              <a:t>Virtual</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Topics</a:t>
            </a:r>
          </a:p>
          <a:p>
            <a:pPr lvl="1"/>
            <a:r>
              <a:rPr lang="en-GB" sz="1800" kern="0" dirty="0"/>
              <a:t>ISO/IEC 18092 (NFCIP)</a:t>
            </a:r>
          </a:p>
          <a:p>
            <a:pPr lvl="1"/>
            <a:r>
              <a:rPr lang="en-GB" sz="1800" kern="0" dirty="0"/>
              <a:t>ISO/IEC 23917 (NFCIP)</a:t>
            </a:r>
          </a:p>
          <a:p>
            <a:pPr lvl="1"/>
            <a:r>
              <a:rPr lang="en-GB" sz="1800" kern="0" dirty="0">
                <a:solidFill>
                  <a:srgbClr val="FF0000"/>
                </a:solidFill>
              </a:rPr>
              <a:t>WLAN MCS Efficiency</a:t>
            </a:r>
            <a:br>
              <a:rPr lang="en-GB" sz="1800" kern="0" dirty="0">
                <a:solidFill>
                  <a:srgbClr val="FF0000"/>
                </a:solidFill>
              </a:rPr>
            </a:br>
            <a:r>
              <a:rPr lang="en-GB" sz="1800" kern="0" dirty="0">
                <a:solidFill>
                  <a:srgbClr val="FF0000"/>
                </a:solidFill>
              </a:rPr>
              <a:t>(WG1 N289)</a:t>
            </a:r>
          </a:p>
          <a:p>
            <a:pPr lvl="1"/>
            <a:r>
              <a:rPr lang="en-GB" sz="1800" kern="0" dirty="0"/>
              <a:t>ISO/IEC 4005 (Drone)</a:t>
            </a:r>
          </a:p>
          <a:p>
            <a:pPr lvl="1"/>
            <a:r>
              <a:rPr lang="en-GB" sz="1800" kern="0" dirty="0">
                <a:solidFill>
                  <a:srgbClr val="FF0000"/>
                </a:solidFill>
              </a:rPr>
              <a:t>PWI-WRAN (Wearable Robot Area Network)</a:t>
            </a:r>
          </a:p>
          <a:p>
            <a:pPr lvl="1"/>
            <a:r>
              <a:rPr lang="en-GB" sz="1800" kern="0" dirty="0">
                <a:solidFill>
                  <a:srgbClr val="FF0000"/>
                </a:solidFill>
              </a:rPr>
              <a:t>PWI-DWIN (Deterministic Wireless Industrial Network)</a:t>
            </a:r>
          </a:p>
        </p:txBody>
      </p:sp>
    </p:spTree>
    <p:extLst>
      <p:ext uri="{BB962C8B-B14F-4D97-AF65-F5344CB8AC3E}">
        <p14:creationId xmlns:p14="http://schemas.microsoft.com/office/powerpoint/2010/main" val="299479421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liaison sent in response to the HK NB submission related to 802.11ax/be will be discussed by WG1 in Feb</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a:t>wrt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SC6 start a research program on “the challenges of MCS schemes and the ways to continuously improve efficiencies of communication and network systems” </a:t>
            </a:r>
          </a:p>
          <a:p>
            <a:pPr lvl="1"/>
            <a:r>
              <a:rPr lang="en-AU" dirty="0"/>
              <a:t>The 802.11 WG and 802 EC subsequently approved a response</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3"/>
              </a:rPr>
              <a:t>11-21-1450-06</a:t>
            </a:r>
            <a:r>
              <a:rPr lang="en-AU" dirty="0"/>
              <a:t> (WG1 N297 and N17619)</a:t>
            </a:r>
          </a:p>
          <a:p>
            <a:pPr lvl="1"/>
            <a:r>
              <a:rPr lang="en-AU" dirty="0"/>
              <a:t>The response will be discussed at the SC6/WG1 meeting in Feb 2022</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92</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extLst>
              <p:ext uri="{D42A27DB-BD31-4B8C-83A1-F6EECF244321}">
                <p14:modId xmlns:p14="http://schemas.microsoft.com/office/powerpoint/2010/main" val="3689078133"/>
              </p:ext>
            </p:extLst>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spid="_x0000_s13379" name="Acrobat Document" showAsIcon="1" r:id="rId4" imgW="914597" imgH="806311" progId="AcroExch.Document.DC">
                  <p:embed/>
                </p:oleObj>
              </mc:Choice>
              <mc:Fallback>
                <p:oleObj name="Acrobat Document" showAsIcon="1" r:id="rId4" imgW="914597" imgH="806311" progId="AcroExch.Document.DC">
                  <p:embed/>
                  <p:pic>
                    <p:nvPicPr>
                      <p:cNvPr id="11" name="Object 10">
                        <a:extLst>
                          <a:ext uri="{FF2B5EF4-FFF2-40B4-BE49-F238E27FC236}">
                            <a16:creationId xmlns:a16="http://schemas.microsoft.com/office/drawing/2014/main" id="{622F8EC5-EF50-49B7-8331-F93A56274075}"/>
                          </a:ext>
                        </a:extLst>
                      </p:cNvPr>
                      <p:cNvPicPr/>
                      <p:nvPr/>
                    </p:nvPicPr>
                    <p:blipFill>
                      <a:blip r:embed="rId5"/>
                      <a:stretch>
                        <a:fillRect/>
                      </a:stretch>
                    </p:blipFill>
                    <p:spPr>
                      <a:xfrm>
                        <a:off x="6477000" y="2133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84330508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A PWI on Industrial Wireless Network has been  proposed in SC6/WG1</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676400"/>
            <a:ext cx="7772400" cy="4114800"/>
          </a:xfrm>
        </p:spPr>
        <p:txBody>
          <a:bodyPr/>
          <a:lstStyle/>
          <a:p>
            <a:r>
              <a:rPr lang="en-AU" dirty="0"/>
              <a:t>New PWI proposed by Korea NB</a:t>
            </a:r>
          </a:p>
          <a:p>
            <a:pPr lvl="1"/>
            <a:r>
              <a:rPr lang="en-AU" dirty="0"/>
              <a:t>PWI on Industrial Wireless Network</a:t>
            </a:r>
          </a:p>
          <a:p>
            <a:pPr lvl="2"/>
            <a:r>
              <a:rPr lang="en-AU" dirty="0"/>
              <a:t>Seem to want to define the “perfect” network, but it is not clear they know how</a:t>
            </a:r>
          </a:p>
          <a:p>
            <a:pPr lvl="2"/>
            <a:r>
              <a:rPr lang="en-AU" dirty="0"/>
              <a:t>Discussion noted that systems are solving the industrial problem already</a:t>
            </a:r>
          </a:p>
          <a:p>
            <a:pPr lvl="2"/>
            <a:r>
              <a:rPr lang="en-AU" dirty="0"/>
              <a:t>Comments were requested for interim in mid Feb 2022</a:t>
            </a:r>
          </a:p>
          <a:p>
            <a:r>
              <a:rPr lang="en-AU" dirty="0"/>
              <a:t>Comments so far</a:t>
            </a:r>
          </a:p>
          <a:p>
            <a:pPr lvl="1"/>
            <a:r>
              <a:rPr lang="en-AU" dirty="0"/>
              <a:t>Glenn Parsons noted</a:t>
            </a:r>
          </a:p>
          <a:p>
            <a:pPr lvl="2"/>
            <a:r>
              <a:rPr lang="en-US" i="1" dirty="0"/>
              <a:t>This is proposing a new standard for Wireless TSN.</a:t>
            </a:r>
            <a:endParaRPr lang="en-AU" i="1" dirty="0"/>
          </a:p>
          <a:p>
            <a:pPr lvl="2"/>
            <a:r>
              <a:rPr lang="en-US" i="1" dirty="0"/>
              <a:t>It suggests that 5G-TSN is not good enough and </a:t>
            </a:r>
            <a:r>
              <a:rPr lang="en-US" i="1" dirty="0" err="1"/>
              <a:t>WiFi</a:t>
            </a:r>
            <a:r>
              <a:rPr lang="en-US" i="1" dirty="0"/>
              <a:t> 6 (802.11ax) is worse</a:t>
            </a:r>
          </a:p>
          <a:p>
            <a:pPr lvl="2"/>
            <a:r>
              <a:rPr lang="en-US" i="1" dirty="0"/>
              <a:t>It does not consider </a:t>
            </a:r>
            <a:r>
              <a:rPr lang="en-US" i="1" dirty="0" err="1"/>
              <a:t>WiFi</a:t>
            </a:r>
            <a:r>
              <a:rPr lang="en-US" i="1" dirty="0"/>
              <a:t> 7 (802.11be)</a:t>
            </a:r>
          </a:p>
          <a:p>
            <a:pPr lvl="1"/>
            <a:r>
              <a:rPr lang="en-US" dirty="0"/>
              <a:t>(Sep 2021) Canada NB voted against this PWI</a:t>
            </a:r>
          </a:p>
          <a:p>
            <a:pPr lvl="1"/>
            <a:r>
              <a:rPr lang="en-US" dirty="0"/>
              <a:t>(Nov 2021) IEEE 802.1 WG was discussing but concluded </a:t>
            </a:r>
            <a:r>
              <a:rPr lang="en-GB" dirty="0">
                <a:latin typeface="Arial" panose="020B0604020202020204" pitchFamily="34" charset="0"/>
              </a:rPr>
              <a:t>it </a:t>
            </a:r>
            <a:r>
              <a:rPr lang="en-GB" sz="1800" dirty="0">
                <a:effectLst/>
                <a:latin typeface="Arial" panose="020B0604020202020204" pitchFamily="34" charset="0"/>
                <a:ea typeface="Times New Roman" panose="02020603050405020304" pitchFamily="18" charset="0"/>
              </a:rPr>
              <a:t>seems to have an accurate view of what IEEE 802.1 TSN brings to the table</a:t>
            </a:r>
            <a:endParaRPr lang="en-AU" sz="1800" dirty="0">
              <a:effectLst/>
              <a:latin typeface="Times New Roman" panose="02020603050405020304" pitchFamily="18" charset="0"/>
              <a:ea typeface="Times New Roman" panose="02020603050405020304" pitchFamily="18" charset="0"/>
            </a:endParaRPr>
          </a:p>
          <a:p>
            <a:pPr lvl="1"/>
            <a:endParaRPr lang="en-US" dirty="0"/>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93</a:t>
            </a:fld>
            <a:endParaRPr lang="en-US"/>
          </a:p>
        </p:txBody>
      </p:sp>
      <p:graphicFrame>
        <p:nvGraphicFramePr>
          <p:cNvPr id="7" name="Object 6">
            <a:extLst>
              <a:ext uri="{FF2B5EF4-FFF2-40B4-BE49-F238E27FC236}">
                <a16:creationId xmlns:a16="http://schemas.microsoft.com/office/drawing/2014/main" id="{266DA775-5DF9-42BF-9D77-EFA2BF0B5843}"/>
              </a:ext>
            </a:extLst>
          </p:cNvPr>
          <p:cNvGraphicFramePr>
            <a:graphicFrameLocks noChangeAspect="1"/>
          </p:cNvGraphicFramePr>
          <p:nvPr>
            <p:extLst>
              <p:ext uri="{D42A27DB-BD31-4B8C-83A1-F6EECF244321}">
                <p14:modId xmlns:p14="http://schemas.microsoft.com/office/powerpoint/2010/main" val="382899283"/>
              </p:ext>
            </p:extLst>
          </p:nvPr>
        </p:nvGraphicFramePr>
        <p:xfrm>
          <a:off x="6172200" y="1828800"/>
          <a:ext cx="914400" cy="806450"/>
        </p:xfrm>
        <a:graphic>
          <a:graphicData uri="http://schemas.openxmlformats.org/presentationml/2006/ole">
            <mc:AlternateContent xmlns:mc="http://schemas.openxmlformats.org/markup-compatibility/2006">
              <mc:Choice xmlns:v="urn:schemas-microsoft-com:vml" Requires="v">
                <p:oleObj spid="_x0000_s14403"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6172200" y="1828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43695223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A54C8-39AB-4E85-A4AF-9E2CCBDFCEA9}"/>
              </a:ext>
            </a:extLst>
          </p:cNvPr>
          <p:cNvSpPr>
            <a:spLocks noGrp="1"/>
          </p:cNvSpPr>
          <p:nvPr>
            <p:ph type="title"/>
          </p:nvPr>
        </p:nvSpPr>
        <p:spPr/>
        <p:txBody>
          <a:bodyPr/>
          <a:lstStyle/>
          <a:p>
            <a:r>
              <a:rPr lang="en-AU" dirty="0"/>
              <a:t>It is proposed that the SC coordinate a response to SC6 on the PWI on Industrial Wireless Network </a:t>
            </a:r>
          </a:p>
        </p:txBody>
      </p:sp>
      <p:sp>
        <p:nvSpPr>
          <p:cNvPr id="3" name="Content Placeholder 2">
            <a:extLst>
              <a:ext uri="{FF2B5EF4-FFF2-40B4-BE49-F238E27FC236}">
                <a16:creationId xmlns:a16="http://schemas.microsoft.com/office/drawing/2014/main" id="{8D51EED8-68C4-4B4A-8C4B-F850FB10D908}"/>
              </a:ext>
            </a:extLst>
          </p:cNvPr>
          <p:cNvSpPr>
            <a:spLocks noGrp="1"/>
          </p:cNvSpPr>
          <p:nvPr>
            <p:ph idx="1"/>
          </p:nvPr>
        </p:nvSpPr>
        <p:spPr/>
        <p:txBody>
          <a:bodyPr/>
          <a:lstStyle/>
          <a:p>
            <a:pPr lvl="1"/>
            <a:r>
              <a:rPr lang="en-AU" dirty="0"/>
              <a:t>(Nov 2021) A request was sent to 802.11 WG and IEEE 802 EC for comments</a:t>
            </a:r>
          </a:p>
          <a:p>
            <a:pPr lvl="2"/>
            <a:r>
              <a:rPr lang="en-AU" dirty="0"/>
              <a:t>(Dec 2021) Some 802.11 WG participants have informed the Chair that they will proposing a LS to SC6</a:t>
            </a:r>
          </a:p>
          <a:p>
            <a:pPr lvl="2"/>
            <a:r>
              <a:rPr lang="en-AU" dirty="0">
                <a:solidFill>
                  <a:srgbClr val="FF0000"/>
                </a:solidFill>
              </a:rPr>
              <a:t>(Jan 2021) What is the status of the proposed LS? It is apparently going to be submitted soon</a:t>
            </a:r>
          </a:p>
          <a:p>
            <a:pPr lvl="1"/>
            <a:endParaRPr lang="en-AU" dirty="0"/>
          </a:p>
          <a:p>
            <a:pPr lvl="1"/>
            <a:endParaRPr lang="en-AU" dirty="0"/>
          </a:p>
        </p:txBody>
      </p:sp>
      <p:sp>
        <p:nvSpPr>
          <p:cNvPr id="4" name="Footer Placeholder 3">
            <a:extLst>
              <a:ext uri="{FF2B5EF4-FFF2-40B4-BE49-F238E27FC236}">
                <a16:creationId xmlns:a16="http://schemas.microsoft.com/office/drawing/2014/main" id="{B437DE92-8B32-4D36-918F-17E66729A28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04D0CF8-08C5-4EC3-B3FF-2373378BD58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80214238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IEEE 802 is unlikely to comment on a PWI in WG1 on Wearable Robot Area Network</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981200"/>
            <a:ext cx="7772400" cy="4114800"/>
          </a:xfrm>
        </p:spPr>
        <p:txBody>
          <a:bodyPr/>
          <a:lstStyle/>
          <a:p>
            <a:r>
              <a:rPr lang="en-AU" dirty="0"/>
              <a:t>New PWI proposed by Korea NB</a:t>
            </a:r>
          </a:p>
          <a:p>
            <a:pPr lvl="1"/>
            <a:r>
              <a:rPr lang="en-AU" dirty="0"/>
              <a:t>PWI on Wearable Robot Area Network</a:t>
            </a:r>
          </a:p>
          <a:p>
            <a:pPr lvl="2"/>
            <a:r>
              <a:rPr lang="en-AU" dirty="0"/>
              <a:t>DC power line communication based on conductive textiles</a:t>
            </a:r>
          </a:p>
          <a:p>
            <a:pPr lvl="2"/>
            <a:r>
              <a:rPr lang="en-AU" dirty="0"/>
              <a:t>Comments were requested for interim in mid Feb 2022</a:t>
            </a:r>
          </a:p>
          <a:p>
            <a:r>
              <a:rPr lang="en-AU" dirty="0"/>
              <a:t>IEEE comments</a:t>
            </a:r>
          </a:p>
          <a:p>
            <a:pPr lvl="1"/>
            <a:r>
              <a:rPr lang="en-US" dirty="0"/>
              <a:t>(Sep 2021) IEEE 802 may comment – plan is to prepare comments in Nov 2021</a:t>
            </a:r>
          </a:p>
          <a:p>
            <a:pPr lvl="2"/>
            <a:r>
              <a:rPr lang="en-US" dirty="0"/>
              <a:t>(Jan 2022) </a:t>
            </a:r>
            <a:r>
              <a:rPr lang="en-AU" dirty="0"/>
              <a:t>No one has volunteered to provide comments</a:t>
            </a:r>
          </a:p>
          <a:p>
            <a:pPr lvl="1"/>
            <a:endParaRPr lang="en-AU" dirty="0"/>
          </a:p>
          <a:p>
            <a:pPr lvl="2"/>
            <a:endParaRPr lang="en-AU" dirty="0">
              <a:solidFill>
                <a:srgbClr val="FF0000"/>
              </a:solidFill>
            </a:endParaRPr>
          </a:p>
          <a:p>
            <a:endParaRPr lang="en-AU" dirty="0"/>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95</a:t>
            </a:fld>
            <a:endParaRPr lang="en-US"/>
          </a:p>
        </p:txBody>
      </p:sp>
      <p:graphicFrame>
        <p:nvGraphicFramePr>
          <p:cNvPr id="6" name="Object 5">
            <a:extLst>
              <a:ext uri="{FF2B5EF4-FFF2-40B4-BE49-F238E27FC236}">
                <a16:creationId xmlns:a16="http://schemas.microsoft.com/office/drawing/2014/main" id="{A95C38C2-52FA-4E54-BE83-3B18B3E53B0E}"/>
              </a:ext>
            </a:extLst>
          </p:cNvPr>
          <p:cNvGraphicFramePr>
            <a:graphicFrameLocks noChangeAspect="1"/>
          </p:cNvGraphicFramePr>
          <p:nvPr>
            <p:extLst>
              <p:ext uri="{D42A27DB-BD31-4B8C-83A1-F6EECF244321}">
                <p14:modId xmlns:p14="http://schemas.microsoft.com/office/powerpoint/2010/main" val="2104424282"/>
              </p:ext>
            </p:extLst>
          </p:nvPr>
        </p:nvGraphicFramePr>
        <p:xfrm>
          <a:off x="6400800" y="2133600"/>
          <a:ext cx="914400" cy="806450"/>
        </p:xfrm>
        <a:graphic>
          <a:graphicData uri="http://schemas.openxmlformats.org/presentationml/2006/ole">
            <mc:AlternateContent xmlns:mc="http://schemas.openxmlformats.org/markup-compatibility/2006">
              <mc:Choice xmlns:v="urn:schemas-microsoft-com:vml" Requires="v">
                <p:oleObj spid="_x0000_s15427"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6400800" y="2133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6324828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00767-EBD7-4967-B42D-3BF924E255FC}"/>
              </a:ext>
            </a:extLst>
          </p:cNvPr>
          <p:cNvSpPr>
            <a:spLocks noGrp="1"/>
          </p:cNvSpPr>
          <p:nvPr>
            <p:ph type="title"/>
          </p:nvPr>
        </p:nvSpPr>
        <p:spPr/>
        <p:txBody>
          <a:bodyPr/>
          <a:lstStyle/>
          <a:p>
            <a:r>
              <a:rPr lang="en-AU" dirty="0"/>
              <a:t>The NWIP on </a:t>
            </a:r>
            <a:r>
              <a:rPr lang="en-AU" i="1" dirty="0"/>
              <a:t>Control Protocol for RF Directional Signal Transmission </a:t>
            </a:r>
            <a:r>
              <a:rPr lang="en-AU" dirty="0"/>
              <a:t>seems to going ahead</a:t>
            </a:r>
          </a:p>
        </p:txBody>
      </p:sp>
      <p:sp>
        <p:nvSpPr>
          <p:cNvPr id="3" name="Content Placeholder 2">
            <a:extLst>
              <a:ext uri="{FF2B5EF4-FFF2-40B4-BE49-F238E27FC236}">
                <a16:creationId xmlns:a16="http://schemas.microsoft.com/office/drawing/2014/main" id="{CD214229-F6BC-43DE-958F-08C29734074B}"/>
              </a:ext>
            </a:extLst>
          </p:cNvPr>
          <p:cNvSpPr>
            <a:spLocks noGrp="1"/>
          </p:cNvSpPr>
          <p:nvPr>
            <p:ph idx="1"/>
          </p:nvPr>
        </p:nvSpPr>
        <p:spPr/>
        <p:txBody>
          <a:bodyPr/>
          <a:lstStyle/>
          <a:p>
            <a:pPr lvl="1"/>
            <a:r>
              <a:rPr lang="en-AU" dirty="0"/>
              <a:t>At the last SC6/WG1 meeting (Aug/Sep 2021), the Korea NB proposed a NWIP on </a:t>
            </a:r>
            <a:r>
              <a:rPr lang="en-AU" i="1" dirty="0"/>
              <a:t>Control Protocol for RF Directional Signal Transmission</a:t>
            </a:r>
          </a:p>
          <a:p>
            <a:pPr lvl="1"/>
            <a:r>
              <a:rPr lang="en-AU" dirty="0"/>
              <a:t>There was some discussion, but the WI seemed to have died</a:t>
            </a:r>
          </a:p>
          <a:p>
            <a:pPr lvl="2"/>
            <a:r>
              <a:rPr lang="en-AU" dirty="0"/>
              <a:t>It seems they want to define a general purpose beamforming mechanism</a:t>
            </a:r>
          </a:p>
          <a:p>
            <a:pPr lvl="2"/>
            <a:r>
              <a:rPr lang="en-AU" dirty="0"/>
              <a:t>It was noted that existing systems are doing this already </a:t>
            </a:r>
          </a:p>
          <a:p>
            <a:pPr lvl="1"/>
            <a:r>
              <a:rPr lang="en-AU" dirty="0"/>
              <a:t>There is now a ballot to approve the NWIP, closing on 25 Mar 2022, with part of the justification </a:t>
            </a:r>
            <a:r>
              <a:rPr lang="en-AU" dirty="0" err="1"/>
              <a:t>refering</a:t>
            </a:r>
            <a:r>
              <a:rPr lang="en-AU" dirty="0"/>
              <a:t> to IEEE 802</a:t>
            </a:r>
          </a:p>
          <a:p>
            <a:pPr lvl="2"/>
            <a:r>
              <a:rPr lang="en-AU" i="1" dirty="0"/>
              <a:t>The proposed item will focus on directional wireless signal transfer for defining specific functional application. The proposed item also can be adopted to other wireless communication standard or technique. This standard is partially related to the description of the international standard developed within JTC1 SC6 and the series of IEEE 802 association standard rules</a:t>
            </a:r>
          </a:p>
          <a:p>
            <a:pPr lvl="1"/>
            <a:r>
              <a:rPr lang="en-AU" dirty="0"/>
              <a:t>It is probably up to the NBs to decide at this point</a:t>
            </a:r>
          </a:p>
        </p:txBody>
      </p:sp>
      <p:sp>
        <p:nvSpPr>
          <p:cNvPr id="4" name="Footer Placeholder 3">
            <a:extLst>
              <a:ext uri="{FF2B5EF4-FFF2-40B4-BE49-F238E27FC236}">
                <a16:creationId xmlns:a16="http://schemas.microsoft.com/office/drawing/2014/main" id="{508FAE23-DD15-4CE2-89B8-4980E49C7C9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0142CC3-59E4-4E56-B2F8-562B8458C11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96</a:t>
            </a:fld>
            <a:endParaRPr lang="en-US"/>
          </a:p>
        </p:txBody>
      </p:sp>
      <p:graphicFrame>
        <p:nvGraphicFramePr>
          <p:cNvPr id="6" name="Object 5">
            <a:extLst>
              <a:ext uri="{FF2B5EF4-FFF2-40B4-BE49-F238E27FC236}">
                <a16:creationId xmlns:a16="http://schemas.microsoft.com/office/drawing/2014/main" id="{D0B6BF73-32F4-4813-9270-DD92CD041719}"/>
              </a:ext>
            </a:extLst>
          </p:cNvPr>
          <p:cNvGraphicFramePr>
            <a:graphicFrameLocks noChangeAspect="1"/>
          </p:cNvGraphicFramePr>
          <p:nvPr>
            <p:extLst>
              <p:ext uri="{D42A27DB-BD31-4B8C-83A1-F6EECF244321}">
                <p14:modId xmlns:p14="http://schemas.microsoft.com/office/powerpoint/2010/main" val="906468334"/>
              </p:ext>
            </p:extLst>
          </p:nvPr>
        </p:nvGraphicFramePr>
        <p:xfrm>
          <a:off x="7557961" y="2438400"/>
          <a:ext cx="914400" cy="806450"/>
        </p:xfrm>
        <a:graphic>
          <a:graphicData uri="http://schemas.openxmlformats.org/presentationml/2006/ole">
            <mc:AlternateContent xmlns:mc="http://schemas.openxmlformats.org/markup-compatibility/2006">
              <mc:Choice xmlns:v="urn:schemas-microsoft-com:vml" Requires="v">
                <p:oleObj spid="_x0000_s30731" name="Acrobat Document" showAsIcon="1" r:id="rId3" imgW="914597" imgH="806311" progId="AcroExch.Document.DC">
                  <p:embed/>
                </p:oleObj>
              </mc:Choice>
              <mc:Fallback>
                <p:oleObj name="Acrobat Document" showAsIcon="1" r:id="rId3" imgW="914597" imgH="806311" progId="AcroExch.Document.DC">
                  <p:embed/>
                  <p:pic>
                    <p:nvPicPr>
                      <p:cNvPr id="22" name="Object 21">
                        <a:extLst>
                          <a:ext uri="{FF2B5EF4-FFF2-40B4-BE49-F238E27FC236}">
                            <a16:creationId xmlns:a16="http://schemas.microsoft.com/office/drawing/2014/main" id="{B7C50593-B83D-4ED7-953C-5A8BD433B010}"/>
                          </a:ext>
                        </a:extLst>
                      </p:cNvPr>
                      <p:cNvPicPr/>
                      <p:nvPr/>
                    </p:nvPicPr>
                    <p:blipFill>
                      <a:blip r:embed="rId4"/>
                      <a:stretch>
                        <a:fillRect/>
                      </a:stretch>
                    </p:blipFill>
                    <p:spPr>
                      <a:xfrm>
                        <a:off x="7557961"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6625352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7064-418B-4A09-B5B4-2664869EF640}"/>
              </a:ext>
            </a:extLst>
          </p:cNvPr>
          <p:cNvSpPr>
            <a:spLocks noGrp="1"/>
          </p:cNvSpPr>
          <p:nvPr>
            <p:ph type="title"/>
          </p:nvPr>
        </p:nvSpPr>
        <p:spPr>
          <a:xfrm>
            <a:off x="685800" y="685800"/>
            <a:ext cx="7772400" cy="1066800"/>
          </a:xfrm>
        </p:spPr>
        <p:txBody>
          <a:bodyPr/>
          <a:lstStyle/>
          <a:p>
            <a:r>
              <a:rPr lang="en-AU" dirty="0"/>
              <a:t>There is a proposal in SC6/WG1 for </a:t>
            </a:r>
            <a:r>
              <a:rPr lang="en-AU" i="1" dirty="0"/>
              <a:t>Licensed narrowband in field area network for Smart Grid </a:t>
            </a:r>
          </a:p>
        </p:txBody>
      </p:sp>
      <p:sp>
        <p:nvSpPr>
          <p:cNvPr id="3" name="Content Placeholder 2">
            <a:extLst>
              <a:ext uri="{FF2B5EF4-FFF2-40B4-BE49-F238E27FC236}">
                <a16:creationId xmlns:a16="http://schemas.microsoft.com/office/drawing/2014/main" id="{340FE7EB-4BAD-4CEC-8206-03DE1EF4D69A}"/>
              </a:ext>
            </a:extLst>
          </p:cNvPr>
          <p:cNvSpPr>
            <a:spLocks noGrp="1"/>
          </p:cNvSpPr>
          <p:nvPr>
            <p:ph idx="1"/>
          </p:nvPr>
        </p:nvSpPr>
        <p:spPr>
          <a:xfrm>
            <a:off x="685800" y="1981200"/>
            <a:ext cx="7772400" cy="4114800"/>
          </a:xfrm>
        </p:spPr>
        <p:txBody>
          <a:bodyPr/>
          <a:lstStyle/>
          <a:p>
            <a:pPr lvl="1"/>
            <a:r>
              <a:rPr lang="en-AU" dirty="0"/>
              <a:t>The Korea NB proposal is for a RAT to support Smart Grid …</a:t>
            </a:r>
          </a:p>
          <a:p>
            <a:pPr lvl="2"/>
            <a:r>
              <a:rPr lang="en-AU" dirty="0"/>
              <a:t>With 100kbps peak rate </a:t>
            </a:r>
          </a:p>
          <a:p>
            <a:pPr lvl="2"/>
            <a:r>
              <a:rPr lang="en-AU" dirty="0"/>
              <a:t>With bandwidth&lt;=25kHz </a:t>
            </a:r>
          </a:p>
          <a:p>
            <a:pPr lvl="2"/>
            <a:r>
              <a:rPr lang="en-AU" dirty="0"/>
              <a:t>For licensed frequency band</a:t>
            </a:r>
          </a:p>
          <a:p>
            <a:pPr lvl="1"/>
            <a:r>
              <a:rPr lang="en-AU" dirty="0"/>
              <a:t>… asserting there is nothing suitable</a:t>
            </a:r>
          </a:p>
          <a:p>
            <a:pPr lvl="2"/>
            <a:r>
              <a:rPr lang="en-AU" dirty="0"/>
              <a:t>TRS APCO P25 (12.5KHz/6.252kHz, licensed band): 9.6kbps</a:t>
            </a:r>
          </a:p>
          <a:p>
            <a:pPr lvl="2"/>
            <a:r>
              <a:rPr lang="en-AU" dirty="0"/>
              <a:t>TRS TETRA (25kHz, licensed band): 36kbps</a:t>
            </a:r>
          </a:p>
          <a:p>
            <a:pPr lvl="2"/>
            <a:r>
              <a:rPr lang="en-AU" dirty="0"/>
              <a:t>3GPP LTE-M (1.08MHz, licensed band): 1Mbps</a:t>
            </a:r>
          </a:p>
          <a:p>
            <a:pPr lvl="2"/>
            <a:r>
              <a:rPr lang="en-AU" dirty="0"/>
              <a:t>3GPP NB-IoT (180kHz, licensed band): 200kbps</a:t>
            </a:r>
          </a:p>
          <a:p>
            <a:pPr lvl="2"/>
            <a:r>
              <a:rPr lang="en-AU" dirty="0">
                <a:highlight>
                  <a:srgbClr val="FFFF00"/>
                </a:highlight>
              </a:rPr>
              <a:t>IEEE Wi-Sun (180kHz, unlicensed band): 50kbps</a:t>
            </a:r>
          </a:p>
          <a:p>
            <a:pPr lvl="2"/>
            <a:r>
              <a:rPr lang="en-AU" dirty="0"/>
              <a:t>LoRa (125kHz, unlicensed band): 5kbps</a:t>
            </a:r>
          </a:p>
          <a:p>
            <a:pPr lvl="2"/>
            <a:r>
              <a:rPr lang="en-AU" dirty="0" err="1"/>
              <a:t>SigFox</a:t>
            </a:r>
            <a:r>
              <a:rPr lang="en-AU" dirty="0"/>
              <a:t> (0.1kHz, unlicensed band): 100bps</a:t>
            </a:r>
          </a:p>
          <a:p>
            <a:pPr lvl="1"/>
            <a:r>
              <a:rPr lang="en-AU" dirty="0"/>
              <a:t>The NWIP ballot closes on 25 Mar 2022, and so it is up to the NBs now!</a:t>
            </a:r>
          </a:p>
        </p:txBody>
      </p:sp>
      <p:sp>
        <p:nvSpPr>
          <p:cNvPr id="4" name="Footer Placeholder 3">
            <a:extLst>
              <a:ext uri="{FF2B5EF4-FFF2-40B4-BE49-F238E27FC236}">
                <a16:creationId xmlns:a16="http://schemas.microsoft.com/office/drawing/2014/main" id="{D3A35735-8B62-48B9-BA72-99706CB1587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790021C-A96B-4B96-BC04-CDC8CE7F61DC}"/>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97</a:t>
            </a:fld>
            <a:endParaRPr lang="en-US"/>
          </a:p>
        </p:txBody>
      </p:sp>
    </p:spTree>
    <p:extLst>
      <p:ext uri="{BB962C8B-B14F-4D97-AF65-F5344CB8AC3E}">
        <p14:creationId xmlns:p14="http://schemas.microsoft.com/office/powerpoint/2010/main" val="141518436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4140-3BF2-49C7-A2FC-542BF592388B}"/>
              </a:ext>
            </a:extLst>
          </p:cNvPr>
          <p:cNvSpPr>
            <a:spLocks noGrp="1"/>
          </p:cNvSpPr>
          <p:nvPr>
            <p:ph type="title"/>
          </p:nvPr>
        </p:nvSpPr>
        <p:spPr>
          <a:xfrm>
            <a:off x="685800" y="685800"/>
            <a:ext cx="7772400" cy="1066800"/>
          </a:xfrm>
        </p:spPr>
        <p:txBody>
          <a:bodyPr/>
          <a:lstStyle/>
          <a:p>
            <a:r>
              <a:rPr lang="en-AU" dirty="0"/>
              <a:t>Both Wireless LAN Access Control  standards are in to CD ballot, closing 30 Jan 2022</a:t>
            </a:r>
          </a:p>
        </p:txBody>
      </p:sp>
      <p:sp>
        <p:nvSpPr>
          <p:cNvPr id="9" name="Content Placeholder 8">
            <a:extLst>
              <a:ext uri="{FF2B5EF4-FFF2-40B4-BE49-F238E27FC236}">
                <a16:creationId xmlns:a16="http://schemas.microsoft.com/office/drawing/2014/main" id="{15DA6C45-DA65-4EB4-BB89-769CC947CCF8}"/>
              </a:ext>
            </a:extLst>
          </p:cNvPr>
          <p:cNvSpPr>
            <a:spLocks noGrp="1"/>
          </p:cNvSpPr>
          <p:nvPr>
            <p:ph idx="1"/>
          </p:nvPr>
        </p:nvSpPr>
        <p:spPr>
          <a:xfrm>
            <a:off x="685800" y="1828800"/>
            <a:ext cx="7772400" cy="4114800"/>
          </a:xfrm>
        </p:spPr>
        <p:txBody>
          <a:bodyPr/>
          <a:lstStyle/>
          <a:p>
            <a:pPr lvl="1"/>
            <a:r>
              <a:rPr lang="en-AU" dirty="0"/>
              <a:t>Proposed standards</a:t>
            </a:r>
          </a:p>
          <a:p>
            <a:pPr lvl="2"/>
            <a:r>
              <a:rPr lang="en-AU" dirty="0"/>
              <a:t>ISO/EC 5021-1: Wireless LAN Access Control – Part 1: Networking architecture specification</a:t>
            </a:r>
          </a:p>
          <a:p>
            <a:pPr lvl="2"/>
            <a:r>
              <a:rPr lang="en-AU" dirty="0"/>
              <a:t>ISO/IEC 5021-2: Wireless LAN Access Control – Part 2: Technical specification for dispatching platform</a:t>
            </a:r>
          </a:p>
          <a:p>
            <a:pPr lvl="1"/>
            <a:r>
              <a:rPr lang="en-AU" dirty="0"/>
              <a:t>Introduction</a:t>
            </a:r>
          </a:p>
          <a:p>
            <a:pPr lvl="2"/>
            <a:r>
              <a:rPr lang="en-AU" i="1" dirty="0">
                <a:effectLst/>
                <a:latin typeface="Arial" panose="020B0604020202020204" pitchFamily="34" charset="0"/>
              </a:rPr>
              <a:t>This International Standard specifies the Cloud AC networking architecture and operation mechanism based on Cloud AC dispatch platform(CADP). The Standard describes the Cloud AC network architecture, the Cloud AC allocating process, the wireless access point (AP) accessing process, Cloud AC changing-over process, and the hot backup mechanisms of CADP.</a:t>
            </a:r>
          </a:p>
          <a:p>
            <a:pPr lvl="2"/>
            <a:r>
              <a:rPr lang="en-AU" i="1" dirty="0">
                <a:effectLst/>
                <a:latin typeface="Arial" panose="020B0604020202020204" pitchFamily="34" charset="0"/>
              </a:rPr>
              <a:t>This International Standard is suitable for large-scale deployment of WLAN networks, making WLAN network deployment and operation easier, more efficient and less costly</a:t>
            </a:r>
          </a:p>
          <a:p>
            <a:pPr lvl="1"/>
            <a:r>
              <a:rPr lang="en-AU" dirty="0">
                <a:latin typeface="Arial" panose="020B0604020202020204" pitchFamily="34" charset="0"/>
              </a:rPr>
              <a:t>Some folk are apparently commenting through NBs</a:t>
            </a:r>
          </a:p>
          <a:p>
            <a:pPr lvl="2"/>
            <a:r>
              <a:rPr lang="en-AU" dirty="0">
                <a:effectLst/>
                <a:latin typeface="Arial" panose="020B0604020202020204" pitchFamily="34" charset="0"/>
              </a:rPr>
              <a:t>Apparently there are copyright &amp; editorial issues, as well as possible tech issues</a:t>
            </a:r>
            <a:endParaRPr lang="en-AU" dirty="0">
              <a:effectLst/>
            </a:endParaRPr>
          </a:p>
          <a:p>
            <a:br>
              <a:rPr lang="en-AU" b="0" i="0" dirty="0">
                <a:solidFill>
                  <a:srgbClr val="000000"/>
                </a:solidFill>
                <a:effectLst/>
                <a:latin typeface="Arial" panose="020B0604020202020204" pitchFamily="34" charset="0"/>
              </a:rPr>
            </a:br>
            <a:endParaRPr lang="en-AU" dirty="0"/>
          </a:p>
          <a:p>
            <a:br>
              <a:rPr lang="en-AU" dirty="0"/>
            </a:br>
            <a:endParaRPr lang="en-AU" dirty="0"/>
          </a:p>
        </p:txBody>
      </p:sp>
      <p:sp>
        <p:nvSpPr>
          <p:cNvPr id="4" name="Footer Placeholder 3">
            <a:extLst>
              <a:ext uri="{FF2B5EF4-FFF2-40B4-BE49-F238E27FC236}">
                <a16:creationId xmlns:a16="http://schemas.microsoft.com/office/drawing/2014/main" id="{D546C289-4952-4335-A2CF-1C4C2E49FC5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28F656C-8610-4AD7-A662-31FD80E40D41}"/>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98</a:t>
            </a:fld>
            <a:endParaRPr lang="en-US"/>
          </a:p>
        </p:txBody>
      </p:sp>
    </p:spTree>
    <p:extLst>
      <p:ext uri="{BB962C8B-B14F-4D97-AF65-F5344CB8AC3E}">
        <p14:creationId xmlns:p14="http://schemas.microsoft.com/office/powerpoint/2010/main" val="66175415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1243204729"/>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19710</Words>
  <Application>Microsoft Office PowerPoint</Application>
  <PresentationFormat>On-screen Show (4:3)</PresentationFormat>
  <Paragraphs>2964</Paragraphs>
  <Slides>188</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4</vt:i4>
      </vt:variant>
      <vt:variant>
        <vt:lpstr>Slide Titles</vt:lpstr>
      </vt:variant>
      <vt:variant>
        <vt:i4>188</vt:i4>
      </vt:variant>
    </vt:vector>
  </HeadingPairs>
  <TitlesOfParts>
    <vt:vector size="196" baseType="lpstr">
      <vt:lpstr>Arial</vt:lpstr>
      <vt:lpstr>Calibri</vt:lpstr>
      <vt:lpstr>Times New Roman</vt:lpstr>
      <vt:lpstr>802-11-Submission</vt:lpstr>
      <vt:lpstr>Acrobat Document</vt:lpstr>
      <vt:lpstr>Document</vt:lpstr>
      <vt:lpstr>Adobe Acrobat Document</vt:lpstr>
      <vt:lpstr>Packager Shell Object</vt:lpstr>
      <vt:lpstr>IEEE 802 JTC1 Standing Committee January 2022 agenda virtually</vt:lpstr>
      <vt:lpstr>This document will be used to provide information for any IEEE 802 JTC1 SC meetings in Jan 2022</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on Tuesday, 18 January 2022</vt:lpstr>
      <vt:lpstr>The IEEE 802 JTC1 SC regular meeting has a high-level list of agenda items to be considered</vt:lpstr>
      <vt:lpstr>The IEEE 802 JTC1 SC will consider approving its agenda</vt:lpstr>
      <vt:lpstr>The IEEE 802 JTC1 SC will consider approval of the minutes of its Nov 2021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76 standards through the PSDO adoption process, with 39 in-process</vt:lpstr>
      <vt:lpstr>IEEE 802.1 WG has sent 38 standards completely through the PSDO adoption process</vt:lpstr>
      <vt:lpstr>IEEE 802.1 WG has sent 38 standards completely through the PSDO adoption process</vt:lpstr>
      <vt:lpstr>IEEE 802.1 WG has sent 38 standards completely through the PSDO adoption process</vt:lpstr>
      <vt:lpstr>IEEE 802.1 WG has sent 38 standards completely through the PSDO adoption process</vt:lpstr>
      <vt:lpstr>IEEE 802.3 WG has sent 17 standards completely through the PSDO adoption process</vt:lpstr>
      <vt:lpstr>IEEE 802.3 WG has sent 17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14 standards in the pipeline for adoption under the PSDO</vt:lpstr>
      <vt:lpstr>IEEE 802.1 has 14 standards in the pipeline for adoption under the PSDO</vt:lpstr>
      <vt:lpstr>IEEE 802.1 WG has a number of regular participants in IEEE 802 JTC1 SC activities</vt:lpstr>
      <vt:lpstr>A couple of IEEE 802.1 standards are up for systematic review</vt:lpstr>
      <vt:lpstr>IEEE 802.1Qcc published as ISO/IEC/IEEE 8802-1Q:2020/AMD 31:2021 &amp; a response sent</vt:lpstr>
      <vt:lpstr>IEEE 802.1AS-Rev was published as ISO/IEC/IEEE 8802-1AS:2021 &amp; a response sent</vt:lpstr>
      <vt:lpstr>IEEE 802.1Q-REV was liaised for information in Sep 2021</vt:lpstr>
      <vt:lpstr>IEEE 802.1X-2020 was published as ISO/IEC/IEEE 8802-1X:2021, but a response is still required</vt:lpstr>
      <vt:lpstr>IEEE 802.1CMde published as ISO/IEC/IEEE 8802-1CM:2019/Amd 1:2021&amp; a response sent</vt:lpstr>
      <vt:lpstr>IEEE 802.1CS FDIS ballot closes on 26 May 2022</vt:lpstr>
      <vt:lpstr>IEEE 802.1Qcz was liaised in Aug 2020</vt:lpstr>
      <vt:lpstr>IEEE 802.1ABcu (LLDP YANG Data Model) was liaised in Jul 2021</vt:lpstr>
      <vt:lpstr>IEEE 802.1CBdb was liaised for information in Sep 2021</vt:lpstr>
      <vt:lpstr>IEEE 802.1CBcv was liaised for information in Sep 2021</vt:lpstr>
      <vt:lpstr>IEEE 802.1ABdh was liaised for information in Sep 2021</vt:lpstr>
      <vt:lpstr>IEEE 802.1AS-2020/Cor 1 was liaised for information in Sep 2021</vt:lpstr>
      <vt:lpstr>IEEE 802.1BA-Rev was liaised for information in Sep 2021</vt:lpstr>
      <vt:lpstr>IEEE 802.1ACct was liaised for information in Sep 2021</vt:lpstr>
      <vt:lpstr>IEEE 802.3 has 15 standards in the pipeline for adoption under the PSDO process</vt:lpstr>
      <vt:lpstr>IEEE 802.3 has 15 standards in the pipeline for adoption under the PSDO process</vt:lpstr>
      <vt:lpstr>IEEE 802.3 WG has a number of regular participants in IEEE 802 JTC1 SC activities</vt:lpstr>
      <vt:lpstr>IEEE 802.3cb-2018 is published as ISO/IEC/IEEE 8802-3:2021/Amd 1:2021 but a response is still required</vt:lpstr>
      <vt:lpstr>IEEE 802.3bt-2018 is published as ISO/IEC/IEEE 8802-3:2021/Amd 2:2021 but a response is still required</vt:lpstr>
      <vt:lpstr>An issue has arisen wrt the correct order of 802.3 amendments</vt:lpstr>
      <vt:lpstr>Why did 802.3 balloting occur the wrong order?</vt:lpstr>
      <vt:lpstr>We should seek to avoid the ordering issue in the future</vt:lpstr>
      <vt:lpstr>IEEE 802.3cd-2018 is published as ISO/IEC/IEEE 8802-3:2021/Amd 3:2021 but a response is still required</vt:lpstr>
      <vt:lpstr>IEEE 802.3cn-2019 is published as ISO/IEC/IEEE 8802-3:2021/Amd 4:2021</vt:lpstr>
      <vt:lpstr>IEEE 802.3cg-2019 is published as ISO/IEC/IEEE 8802-3:2021/Amd 5:2021 but a response still required</vt:lpstr>
      <vt:lpstr>IEEE 802.3cq-2020 is published as ISO/IEC/IEEE 8802-3:2021/Amd 6:2021 </vt:lpstr>
      <vt:lpstr>IEEE 802.3cm-2020 is published as ISO/IEC/IEEE 8802-3:2021/Amd 7:2021 </vt:lpstr>
      <vt:lpstr>IEEE 802.3ch-2020 is published as ISO/IEC/IEEE 8802-3:2021/Amd 8:2021 </vt:lpstr>
      <vt:lpstr>IEEE 802.3ca-2020 is published as ISO/IEC/IEEE 8802-3:2021/Amd 9:2021 but a response still required</vt:lpstr>
      <vt:lpstr>IEEE 802.3.2-2019 is published as ISO/IEC/IEEE 8802-3-2:2021:2021 </vt:lpstr>
      <vt:lpstr>IEEE 802.3cr FDIS ballot closes on 26 May 2022</vt:lpstr>
      <vt:lpstr>IEEE 802.3cu FDIS ballot closes on 26 May 2022</vt:lpstr>
      <vt:lpstr>IEEE 802.3ct 60-day ballot passed on 9 Oct 2021 and a response has been sent</vt:lpstr>
      <vt:lpstr>IEEE 802.3cv 60-day ballot passed on 9 Oct 2021 and a response has been sent</vt:lpstr>
      <vt:lpstr>IEEE 802.3cp 60-day ballot passed on 9 Oct 2021 and a response has been sent</vt:lpstr>
      <vt:lpstr>IEEE 802.11 has 9 standards in the pipeline for adoption under the PSDO</vt:lpstr>
      <vt:lpstr>IEEE 802.11 WG has a number of regular participants in IEEE 802 JTC1 SC activities</vt:lpstr>
      <vt:lpstr>IEEE 802.11ax 60-day pre-ballot passed and responses have been sent, but it is on hold</vt:lpstr>
      <vt:lpstr>Responses have been sent in relation the the 60-day ballot on IEEE 802.11ax</vt:lpstr>
      <vt:lpstr>There is not much news in relation to progressing the 802.11ax IPR issue</vt:lpstr>
      <vt:lpstr>IEEE 802.11ay 60-day ballot failed on 9 Oct 2021 and the process will need to restart</vt:lpstr>
      <vt:lpstr>IEEE 802.11az may be liaised soon</vt:lpstr>
      <vt:lpstr>IEEE 802.11ba is waiting for start of 60-day ballot, but it will not start until IPR issues resolved</vt:lpstr>
      <vt:lpstr>IEEE 802.11bb will be liaised when appropriate</vt:lpstr>
      <vt:lpstr>IEEE 802.11bc will be liaised when appropriate</vt:lpstr>
      <vt:lpstr>IEEE 802.11bd will be liaised when appropriate</vt:lpstr>
      <vt:lpstr>IEEE 802.11be will be liaised when appropriate</vt:lpstr>
      <vt:lpstr>IEEE 802.11md is waiting for start of FDIS ballot</vt:lpstr>
      <vt:lpstr>IEEE 802.15 has zero standards in the pipeline for adoption under the PSDO</vt:lpstr>
      <vt:lpstr>IEEE 802.15 WG has a number of regular participants in IEEE 802 JTC1 SC activities</vt:lpstr>
      <vt:lpstr>802.15’s interest in the PSDO process is unclear</vt:lpstr>
      <vt:lpstr>IEEE 802.19 has not yet considered submissions to the PSDO process</vt:lpstr>
      <vt:lpstr>IEEE 802.19 WG has a number of regular participants in IEEE 802 JTC1 SC activities</vt:lpstr>
      <vt:lpstr>IEEE 802.19.3 can’t be submitted into the PSDO process</vt:lpstr>
      <vt:lpstr>IEEE 802.22 has one standard in the pipeline for adoption under the PSDO</vt:lpstr>
      <vt:lpstr>IEEE 802.22 WG has a number of regular participants in IEEE 802 JTC1 SC activities</vt:lpstr>
      <vt:lpstr>IEEE 802.22-2019 FDIS ballot has restarted and will close on 18 March 2022</vt:lpstr>
      <vt:lpstr>SC6/WG1 are planning an interim meeting in Feb 2022</vt:lpstr>
      <vt:lpstr>The liaison sent in response to the HK NB submission related to 802.11ax/be will be discussed by WG1 in Feb</vt:lpstr>
      <vt:lpstr>A PWI on Industrial Wireless Network has been  proposed in SC6/WG1</vt:lpstr>
      <vt:lpstr>It is proposed that the SC coordinate a response to SC6 on the PWI on Industrial Wireless Network </vt:lpstr>
      <vt:lpstr>IEEE 802 is unlikely to comment on a PWI in WG1 on Wearable Robot Area Network</vt:lpstr>
      <vt:lpstr>The NWIP on Control Protocol for RF Directional Signal Transmission seems to going ahead</vt:lpstr>
      <vt:lpstr>There is a proposal in SC6/WG1 for Licensed narrowband in field area network for Smart Grid </vt:lpstr>
      <vt:lpstr>Both Wireless LAN Access Control  standards are in to CD ballot, closing 30 Jan 2022</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experts to SC6</vt:lpstr>
      <vt:lpstr>Various names have been added as IEEE experts to SC6/WG1</vt:lpstr>
      <vt:lpstr>Various names have been added as IEEE experts to SC6/WG7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2022-01-13T04:44:36Z</dcterms:modified>
</cp:coreProperties>
</file>