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529" r:id="rId2"/>
    <p:sldId id="647" r:id="rId3"/>
    <p:sldId id="648" r:id="rId4"/>
    <p:sldId id="642" r:id="rId5"/>
    <p:sldId id="644" r:id="rId6"/>
    <p:sldId id="643" r:id="rId7"/>
    <p:sldId id="649" r:id="rId8"/>
    <p:sldId id="650" r:id="rId9"/>
    <p:sldId id="651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Wullert" initials="JRWII" lastIdx="8" clrIdx="0">
    <p:extLst>
      <p:ext uri="{19B8F6BF-5375-455C-9EA6-DF929625EA0E}">
        <p15:presenceInfo xmlns:p15="http://schemas.microsoft.com/office/powerpoint/2012/main" userId="John Wullert" providerId="None"/>
      </p:ext>
    </p:extLst>
  </p:cmAuthor>
  <p:cmAuthor id="2" name="Das, Subir" initials="DS" lastIdx="13" clrIdx="1">
    <p:extLst>
      <p:ext uri="{19B8F6BF-5375-455C-9EA6-DF929625EA0E}">
        <p15:presenceInfo xmlns:p15="http://schemas.microsoft.com/office/powerpoint/2012/main" userId="S-1-5-21-2516362485-2315034880-3496289929-2358" providerId="AD"/>
      </p:ext>
    </p:extLst>
  </p:cmAuthor>
  <p:cmAuthor id="3" name="Yonggang Fang" initials="YF" lastIdx="4" clrIdx="2">
    <p:extLst>
      <p:ext uri="{19B8F6BF-5375-455C-9EA6-DF929625EA0E}">
        <p15:presenceInfo xmlns:p15="http://schemas.microsoft.com/office/powerpoint/2012/main" userId="S-1-5-21-3285339950-981350797-2163593329-4264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399FF"/>
    <a:srgbClr val="FFFF00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>
      <p:cViewPr varScale="1">
        <p:scale>
          <a:sx n="94" d="100"/>
          <a:sy n="94" d="100"/>
        </p:scale>
        <p:origin x="77" y="25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632" y="-8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D32B504-A888-4620-871E-4C7196395CC7}" type="slidenum">
              <a:rPr lang="en-US"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doc: IEEE 802.11-13/xxxxr0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2153" y="8985250"/>
            <a:ext cx="199958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Yonggang Fang, </a:t>
            </a:r>
            <a:r>
              <a:rPr lang="en-US" dirty="0" err="1"/>
              <a:t>ZTETX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2E2529D-A12F-4941-8D14-D7D39A04F2A2}" type="slidenum">
              <a:rPr lang="en-US"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337102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9pPr>
          </a:lstStyle>
          <a:p>
            <a:r>
              <a:rPr lang="en-US" sz="1400"/>
              <a:t>doc: IEEE 802.11-13/xxxxr0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9pPr>
          </a:lstStyle>
          <a:p>
            <a:r>
              <a:rPr lang="en-US" sz="1400"/>
              <a:t>Month Year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0" y="8986035"/>
            <a:ext cx="415178" cy="184666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9pPr>
          </a:lstStyle>
          <a:p>
            <a:r>
              <a:rPr lang="en-US"/>
              <a:t>Page </a:t>
            </a:r>
            <a:fld id="{8B075CBA-C5BF-4056-A6C0-D5F5C6F0F433}" type="slidenum">
              <a:rPr lang="en-US" smtClean="0"/>
              <a:t>1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29100" y="8985250"/>
            <a:ext cx="1999586" cy="184666"/>
          </a:xfrm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9pPr>
          </a:lstStyle>
          <a:p>
            <a:pPr lvl="4"/>
            <a:r>
              <a:rPr lang="en-US" dirty="0"/>
              <a:t>Yonggang Fang, </a:t>
            </a:r>
            <a:r>
              <a:rPr lang="en-US" dirty="0" err="1"/>
              <a:t>ZTETX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388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284345" y="6475730"/>
            <a:ext cx="516255" cy="184150"/>
          </a:xfrm>
        </p:spPr>
        <p:txBody>
          <a:bodyPr wrap="square"/>
          <a:lstStyle>
            <a:lvl1pPr>
              <a:defRPr/>
            </a:lvl1pPr>
          </a:lstStyle>
          <a:p>
            <a:pPr>
              <a:defRPr/>
            </a:pPr>
            <a:fld id="{CB429028-EDBC-4B69-9F69-0DC0E1F17881}" type="slidenum">
              <a:rPr lang="en-US" smtClean="0"/>
              <a:t>‹#›</a:t>
            </a:fld>
            <a:endParaRPr lang="en-US"/>
          </a:p>
        </p:txBody>
      </p:sp>
      <p:sp>
        <p:nvSpPr>
          <p:cNvPr id="4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 panose="020B0604020202090204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408849" y="6475413"/>
            <a:ext cx="26733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2E8F0-0953-4589-931F-0CF931D74C3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408849" y="6475413"/>
            <a:ext cx="26733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AA3E3-987F-4FCE-B0A1-1D2278CBFC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08849" y="6475413"/>
            <a:ext cx="267335" cy="1841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lang="en-US" sz="1200" kern="1200" dirty="0" smtClean="0">
                <a:solidFill>
                  <a:schemeClr val="tx1"/>
                </a:solidFill>
                <a:latin typeface="Calibri" panose="020F0702030404030204" pitchFamily="34" charset="0"/>
                <a:ea typeface="+mn-ea"/>
                <a:cs typeface="Calibri" panose="020F0702030404030204" pitchFamily="34" charset="0"/>
              </a:defRPr>
            </a:lvl1pPr>
          </a:lstStyle>
          <a:p>
            <a:pPr>
              <a:defRPr/>
            </a:pPr>
            <a:fld id="{79642FA4-93AF-4596-8846-F9DC874D2F3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Calibri" panose="020F0702030404030204" pitchFamily="34" charset="0"/>
              <a:cs typeface="Calibri" panose="020F0702030404030204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>
              <a:solidFill>
                <a:schemeClr val="tx1"/>
              </a:solidFill>
              <a:latin typeface="Calibri" panose="020F0702030404030204" pitchFamily="34" charset="0"/>
              <a:ea typeface="+mn-ea"/>
              <a:cs typeface="Calibri" panose="020F0702030404030204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6748053" y="240268"/>
            <a:ext cx="20728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4" algn="r" eaLnBrk="0" hangingPunct="0"/>
            <a:r>
              <a:rPr lang="en-US" altLang="ko-KR" sz="1600" b="1" dirty="0">
                <a:ea typeface="굴림" panose="020B0600000101010101" pitchFamily="34" charset="-127"/>
              </a:rPr>
              <a:t>doc.: </a:t>
            </a:r>
            <a:r>
              <a:rPr lang="en-US" altLang="ko-KR" sz="1600" b="1" dirty="0" smtClean="0">
                <a:ea typeface="굴림" panose="020B0600000101010101" pitchFamily="34" charset="-127"/>
              </a:rPr>
              <a:t>11-21-1862</a:t>
            </a:r>
            <a:endParaRPr lang="en-US" altLang="ko-KR" sz="1600" b="1" dirty="0">
              <a:ea typeface="굴림" panose="020B0600000101010101" pitchFamily="34" charset="-127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366089" y="271046"/>
            <a:ext cx="99899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-99695" algn="l" eaLnBrk="0" hangingPunct="0"/>
            <a:r>
              <a:rPr lang="en-US" altLang="ko-KR" sz="1600" b="1" baseline="0" dirty="0" smtClean="0">
                <a:ea typeface="굴림" panose="020B0600000101010101" pitchFamily="34" charset="-127"/>
              </a:rPr>
              <a:t>Nov </a:t>
            </a:r>
            <a:r>
              <a:rPr lang="en-US" altLang="ko-KR" sz="1600" b="1" dirty="0" smtClean="0">
                <a:ea typeface="굴림" panose="020B0600000101010101" pitchFamily="34" charset="-127"/>
              </a:rPr>
              <a:t>2021</a:t>
            </a:r>
            <a:endParaRPr lang="en-US" altLang="ko-KR" sz="1600" b="1" dirty="0">
              <a:ea typeface="굴림" panose="020B0600000101010101" pitchFamily="34" charset="-127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72355" y="6477000"/>
            <a:ext cx="981583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anose="020F0702030404030204" pitchFamily="34" charset="0"/>
                <a:ea typeface="+mn-ea"/>
                <a:cs typeface="Calibri" panose="020F070203040403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2" name="Rectangle 5"/>
          <p:cNvSpPr txBox="1">
            <a:spLocks noChangeArrowheads="1"/>
          </p:cNvSpPr>
          <p:nvPr userDrawn="1"/>
        </p:nvSpPr>
        <p:spPr bwMode="auto">
          <a:xfrm>
            <a:off x="6934200" y="6477000"/>
            <a:ext cx="1743583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anose="020F0702030404030204" pitchFamily="34" charset="0"/>
                <a:ea typeface="+mn-ea"/>
                <a:cs typeface="Calibri" panose="020F070203040403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Yonggang</a:t>
            </a:r>
            <a:r>
              <a:rPr lang="en-US" baseline="0" dirty="0"/>
              <a:t> </a:t>
            </a:r>
            <a:r>
              <a:rPr lang="en-US" baseline="0" dirty="0" smtClean="0"/>
              <a:t>Fang, </a:t>
            </a:r>
            <a:r>
              <a:rPr lang="en-US" baseline="0" dirty="0" smtClean="0"/>
              <a:t>etc.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anose="020F0702030404030204" pitchFamily="34" charset="0"/>
          <a:ea typeface="+mj-ea"/>
          <a:cs typeface="Calibri" panose="020F0702030404030204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70306050509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70306050509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70306050509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70306050509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70306050509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70306050509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70306050509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70306050509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anose="020F0702030404030204" pitchFamily="34" charset="0"/>
          <a:ea typeface="+mn-ea"/>
          <a:cs typeface="Calibri" panose="020F070203040403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anose="020F0702030404030204" pitchFamily="34" charset="0"/>
          <a:cs typeface="Calibri" panose="020F0702030404030204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anose="020F0702030404030204" pitchFamily="34" charset="0"/>
          <a:cs typeface="Calibri" panose="020F0702030404030204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anose="020F0702030404030204" pitchFamily="34" charset="0"/>
          <a:cs typeface="Calibri" panose="020F0702030404030204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anose="020F0702030404030204" pitchFamily="34" charset="0"/>
          <a:cs typeface="Calibri" panose="020F0702030404030204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dirty="0" smtClean="0"/>
              <a:t>NSEP Priority Access Treatment Discussion</a:t>
            </a:r>
            <a:endParaRPr lang="en-US" dirty="0">
              <a:latin typeface="+mn-lt"/>
            </a:endParaRPr>
          </a:p>
        </p:txBody>
      </p:sp>
      <p:sp>
        <p:nvSpPr>
          <p:cNvPr id="14339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+mn-lt"/>
              </a:rPr>
              <a:t>Date:</a:t>
            </a:r>
            <a:r>
              <a:rPr lang="en-US" sz="2000" b="0" dirty="0">
                <a:latin typeface="+mn-lt"/>
              </a:rPr>
              <a:t> </a:t>
            </a:r>
            <a:r>
              <a:rPr lang="en-US" sz="2000" b="0" dirty="0" smtClean="0">
                <a:latin typeface="+mn-lt"/>
              </a:rPr>
              <a:t>2021-11-12</a:t>
            </a:r>
            <a:endParaRPr lang="en-US" sz="2000" b="0" dirty="0">
              <a:latin typeface="+mn-lt"/>
            </a:endParaRPr>
          </a:p>
        </p:txBody>
      </p:sp>
      <p:sp>
        <p:nvSpPr>
          <p:cNvPr id="1434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176395" y="6475730"/>
            <a:ext cx="499745" cy="184150"/>
          </a:xfrm>
          <a:noFill/>
        </p:spPr>
        <p:txBody>
          <a:bodyPr wrap="square"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9pPr>
          </a:lstStyle>
          <a:p>
            <a:r>
              <a:rPr lang="en-US"/>
              <a:t>Slide </a:t>
            </a:r>
            <a:fld id="{3D0C9393-8DD5-47F8-80DF-CB27F46398E0}" type="slidenum">
              <a:rPr lang="en-US" smtClean="0"/>
              <a:t>1</a:t>
            </a:fld>
            <a:endParaRPr lang="en-US"/>
          </a:p>
        </p:txBody>
      </p:sp>
      <p:sp>
        <p:nvSpPr>
          <p:cNvPr id="14341" name="Rectangle 12"/>
          <p:cNvSpPr>
            <a:spLocks noChangeArrowheads="1"/>
          </p:cNvSpPr>
          <p:nvPr/>
        </p:nvSpPr>
        <p:spPr bwMode="auto">
          <a:xfrm>
            <a:off x="2286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331441"/>
              </p:ext>
            </p:extLst>
          </p:nvPr>
        </p:nvGraphicFramePr>
        <p:xfrm>
          <a:off x="533400" y="2743200"/>
          <a:ext cx="792480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8931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728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6670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924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Yonggang Fang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Yongho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Seok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Frank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Hsu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James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Yee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yonggang.fang@mediate.com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Subir Das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John Wullert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smtClean="0"/>
                        <a:t>PERATON LABS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pt-BR" sz="1200" dirty="0" smtClean="0"/>
                        <a:t>&lt;sdas@peratonlabs.com&gt;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  <a:br>
              <a:rPr lang="en-US" dirty="0"/>
            </a:br>
            <a:r>
              <a:rPr lang="en-US" sz="2400" i="1" dirty="0"/>
              <a:t>NSEP EDCA Parameter Distribution in Current Specification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NSEP Priority Access is enabled at the MLD level</a:t>
            </a:r>
          </a:p>
          <a:p>
            <a:pPr lvl="1"/>
            <a:r>
              <a:rPr lang="en-US" sz="1800" dirty="0" smtClean="0"/>
              <a:t>When enabled, </a:t>
            </a:r>
            <a:r>
              <a:rPr lang="en-US" sz="1800" dirty="0"/>
              <a:t>NSEP priority access </a:t>
            </a:r>
            <a:r>
              <a:rPr lang="en-US" sz="1800" dirty="0" smtClean="0"/>
              <a:t>is applied to </a:t>
            </a:r>
            <a:r>
              <a:rPr lang="en-US" sz="1800" dirty="0"/>
              <a:t>all </a:t>
            </a:r>
            <a:r>
              <a:rPr lang="en-US" sz="1800" dirty="0" smtClean="0"/>
              <a:t>enabled </a:t>
            </a:r>
            <a:r>
              <a:rPr lang="en-US" sz="1800" dirty="0"/>
              <a:t>links</a:t>
            </a:r>
          </a:p>
          <a:p>
            <a:r>
              <a:rPr lang="en-US" sz="2000" dirty="0" smtClean="0"/>
              <a:t>AP </a:t>
            </a:r>
            <a:r>
              <a:rPr lang="en-US" sz="2000" dirty="0"/>
              <a:t>transmits EDCA parameters to non-AP </a:t>
            </a:r>
            <a:r>
              <a:rPr lang="en-US" sz="2000" dirty="0" smtClean="0"/>
              <a:t>STA </a:t>
            </a:r>
            <a:r>
              <a:rPr lang="en-US" sz="2000" dirty="0"/>
              <a:t>in </a:t>
            </a:r>
            <a:r>
              <a:rPr lang="en-US" sz="2000" i="1" dirty="0"/>
              <a:t>NSEP Priority Access Enable Request</a:t>
            </a:r>
            <a:r>
              <a:rPr lang="en-US" sz="2000" dirty="0"/>
              <a:t> and </a:t>
            </a:r>
            <a:r>
              <a:rPr lang="en-US" sz="2000" i="1" dirty="0"/>
              <a:t>NSEP Priority Access Enable Response</a:t>
            </a:r>
            <a:r>
              <a:rPr lang="en-US" sz="2000" dirty="0"/>
              <a:t> frames</a:t>
            </a:r>
          </a:p>
          <a:p>
            <a:pPr lvl="1"/>
            <a:r>
              <a:rPr lang="en-US" sz="1600" dirty="0" smtClean="0"/>
              <a:t>Note: the current 802.11 baseline supports </a:t>
            </a:r>
            <a:r>
              <a:rPr lang="en-US" sz="1600" dirty="0"/>
              <a:t>a single set of EDCA parameters for </a:t>
            </a:r>
            <a:r>
              <a:rPr lang="en-US" sz="1600" dirty="0" smtClean="0"/>
              <a:t>a link  </a:t>
            </a:r>
            <a:endParaRPr lang="en-US" sz="1600" dirty="0"/>
          </a:p>
          <a:p>
            <a:r>
              <a:rPr lang="en-US" sz="1800" dirty="0"/>
              <a:t>Shortcomings</a:t>
            </a:r>
          </a:p>
          <a:p>
            <a:pPr lvl="1"/>
            <a:r>
              <a:rPr lang="en-US" sz="1600" dirty="0"/>
              <a:t>Current specification does not explicitly state how NSEP EDCA parameters should be applied to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smtClean="0"/>
              <a:t>all enabled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/>
              <a:t>links</a:t>
            </a:r>
          </a:p>
          <a:p>
            <a:pPr lvl="2"/>
            <a:r>
              <a:rPr lang="en-US" sz="1400" dirty="0"/>
              <a:t>Applying single set to all enabled links limits flexibility of AP MLD to adapt to differences between links (e.g., differences in capacity and/or load)</a:t>
            </a:r>
          </a:p>
          <a:p>
            <a:pPr lvl="2"/>
            <a:r>
              <a:rPr lang="en-US" sz="1400" dirty="0"/>
              <a:t>If the set is applied only to link on which it is received, then there is currently no mechanism to communicate EDCA parameters for other enabled links</a:t>
            </a:r>
          </a:p>
          <a:p>
            <a:pPr lvl="1"/>
            <a:r>
              <a:rPr lang="en-US" sz="1600" dirty="0"/>
              <a:t>In addition, current specification does not provide any means for </a:t>
            </a:r>
            <a:r>
              <a:rPr lang="en-US" sz="1600" dirty="0" smtClean="0"/>
              <a:t>APs affiliated with AP MLD </a:t>
            </a:r>
            <a:r>
              <a:rPr lang="en-US" sz="1600" dirty="0"/>
              <a:t>to update EDCA parameters after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/>
              <a:t>NSEP priority access is enabled</a:t>
            </a:r>
          </a:p>
          <a:p>
            <a:pPr lvl="2"/>
            <a:r>
              <a:rPr lang="en-US" sz="1400" dirty="0"/>
              <a:t>e.g., in response to change in networking environment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132E8F0-0953-4589-931F-0CF931D74C3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371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Cases to Consider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Initial EDCA Parameter Distribution: Mechanism for AP MLD to transmit link-specific NSEP EDCA parameters </a:t>
            </a:r>
          </a:p>
          <a:p>
            <a:pPr lvl="1"/>
            <a:r>
              <a:rPr lang="en-US" dirty="0"/>
              <a:t>To non-AP MLDs </a:t>
            </a:r>
            <a:r>
              <a:rPr lang="en-US" dirty="0" smtClean="0"/>
              <a:t>while </a:t>
            </a:r>
            <a:r>
              <a:rPr lang="en-US" dirty="0"/>
              <a:t>enabling NSEP priority access</a:t>
            </a:r>
          </a:p>
          <a:p>
            <a:r>
              <a:rPr lang="en-US" dirty="0"/>
              <a:t>Update of EDCA parameters: Mechanism for AP MLD to transmit updated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NSEP EDCA parameters </a:t>
            </a:r>
          </a:p>
          <a:p>
            <a:pPr lvl="1"/>
            <a:r>
              <a:rPr lang="en-US" dirty="0"/>
              <a:t>In response to changing conditions of wireless media</a:t>
            </a:r>
          </a:p>
          <a:p>
            <a:pPr lvl="1"/>
            <a:r>
              <a:rPr lang="en-US" dirty="0"/>
              <a:t>Distribution to all non-AP MLDs that have NSEP priority access </a:t>
            </a:r>
            <a:r>
              <a:rPr lang="en-US" dirty="0" smtClean="0"/>
              <a:t>enabled</a:t>
            </a:r>
          </a:p>
          <a:p>
            <a:pPr lvl="1"/>
            <a:endParaRPr lang="en-US" dirty="0"/>
          </a:p>
          <a:p>
            <a:r>
              <a:rPr lang="en-US" dirty="0" smtClean="0"/>
              <a:t>Following slides compare options for these two cases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132E8F0-0953-4589-931F-0CF931D74C3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445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067800" cy="762000"/>
          </a:xfrm>
        </p:spPr>
        <p:txBody>
          <a:bodyPr/>
          <a:lstStyle/>
          <a:p>
            <a:r>
              <a:rPr lang="en-US" u="sng" dirty="0" smtClean="0"/>
              <a:t>Initial NSEP EDCA Parameter Distribution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Option A: </a:t>
            </a:r>
            <a:r>
              <a:rPr lang="en-US" sz="2800" i="1" dirty="0" smtClean="0">
                <a:solidFill>
                  <a:schemeClr val="tx1"/>
                </a:solidFill>
              </a:rPr>
              <a:t>Default </a:t>
            </a:r>
            <a:r>
              <a:rPr lang="en-US" sz="2800" i="1" dirty="0" smtClean="0"/>
              <a:t>EDCA parameters </a:t>
            </a:r>
            <a:r>
              <a:rPr lang="en-US" sz="2800" i="1" dirty="0" smtClean="0">
                <a:solidFill>
                  <a:schemeClr val="tx1"/>
                </a:solidFill>
              </a:rPr>
              <a:t>for NSEP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458200" cy="4876800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b="1" dirty="0" smtClean="0">
                <a:ea typeface="+mn-ea"/>
              </a:rPr>
              <a:t>Procedures (</a:t>
            </a:r>
            <a:r>
              <a:rPr lang="en-US" sz="1800" b="1" dirty="0">
                <a:solidFill>
                  <a:srgbClr val="FF0000"/>
                </a:solidFill>
              </a:rPr>
              <a:t>Will require changes to D1.2</a:t>
            </a:r>
            <a:r>
              <a:rPr lang="en-US" b="1" dirty="0" smtClean="0">
                <a:ea typeface="+mn-ea"/>
              </a:rPr>
              <a:t>) </a:t>
            </a:r>
            <a:endParaRPr lang="en-US" b="1" dirty="0">
              <a:ea typeface="+mn-ea"/>
            </a:endParaRPr>
          </a:p>
          <a:p>
            <a:pPr marL="685800" lvl="2" indent="-342900">
              <a:buFont typeface="+mj-lt"/>
              <a:buAutoNum type="arabicPeriod"/>
            </a:pPr>
            <a:r>
              <a:rPr lang="en-US" sz="1400" dirty="0" smtClean="0">
                <a:ea typeface="+mn-ea"/>
              </a:rPr>
              <a:t>The </a:t>
            </a:r>
            <a:r>
              <a:rPr lang="en-US" sz="1400" dirty="0">
                <a:ea typeface="+mn-ea"/>
              </a:rPr>
              <a:t>NSEP enabled AP MLD </a:t>
            </a:r>
            <a:r>
              <a:rPr lang="en-US" sz="1400" dirty="0" smtClean="0">
                <a:ea typeface="+mn-ea"/>
              </a:rPr>
              <a:t>will not </a:t>
            </a:r>
            <a:r>
              <a:rPr lang="en-US" sz="1400" dirty="0">
                <a:ea typeface="+mn-ea"/>
              </a:rPr>
              <a:t>include the NSEP EDCA parameter set in NSEP Priority Access Enable Request/Response for a setup link. </a:t>
            </a:r>
          </a:p>
          <a:p>
            <a:pPr marL="685800" lvl="2" indent="-342900">
              <a:buFont typeface="+mj-lt"/>
              <a:buAutoNum type="arabicPeriod"/>
            </a:pPr>
            <a:r>
              <a:rPr lang="en-US" sz="1400" dirty="0" smtClean="0">
                <a:ea typeface="+mn-ea"/>
              </a:rPr>
              <a:t>When NSEP priority access is enabled, NSEP-enabled </a:t>
            </a:r>
            <a:r>
              <a:rPr lang="en-US" sz="1400" dirty="0">
                <a:ea typeface="+mn-ea"/>
              </a:rPr>
              <a:t>non-AP </a:t>
            </a:r>
            <a:r>
              <a:rPr lang="en-US" sz="1400" dirty="0" smtClean="0">
                <a:ea typeface="+mn-ea"/>
              </a:rPr>
              <a:t>MLDs use </a:t>
            </a:r>
            <a:r>
              <a:rPr lang="en-US" sz="1400" dirty="0">
                <a:ea typeface="+mn-ea"/>
              </a:rPr>
              <a:t>the default EDCA parameter </a:t>
            </a:r>
            <a:r>
              <a:rPr lang="en-US" sz="1400" dirty="0" smtClean="0">
                <a:ea typeface="+mn-ea"/>
              </a:rPr>
              <a:t>set</a:t>
            </a:r>
            <a:r>
              <a:rPr lang="en-US" sz="1400" dirty="0">
                <a:ea typeface="+mn-ea"/>
              </a:rPr>
              <a:t> </a:t>
            </a:r>
            <a:r>
              <a:rPr lang="en-US" sz="1400" dirty="0" smtClean="0">
                <a:ea typeface="+mn-ea"/>
              </a:rPr>
              <a:t>for </a:t>
            </a:r>
            <a:r>
              <a:rPr lang="en-US" sz="1400" dirty="0">
                <a:ea typeface="+mn-ea"/>
              </a:rPr>
              <a:t>priority access </a:t>
            </a:r>
            <a:r>
              <a:rPr lang="en-US" sz="1400" dirty="0" smtClean="0">
                <a:ea typeface="+mn-ea"/>
              </a:rPr>
              <a:t>on </a:t>
            </a:r>
            <a:r>
              <a:rPr lang="en-US" sz="1400" dirty="0">
                <a:ea typeface="+mn-ea"/>
              </a:rPr>
              <a:t>all setup </a:t>
            </a:r>
            <a:r>
              <a:rPr lang="en-US" sz="1400" dirty="0" smtClean="0">
                <a:ea typeface="+mn-ea"/>
              </a:rPr>
              <a:t>links.</a:t>
            </a:r>
          </a:p>
          <a:p>
            <a:pPr marL="685800" lvl="2" indent="-342900">
              <a:buFont typeface="+mj-lt"/>
              <a:buAutoNum type="arabicPeriod"/>
            </a:pPr>
            <a:r>
              <a:rPr lang="en-US" sz="1400" dirty="0" smtClean="0">
                <a:ea typeface="+mn-ea"/>
              </a:rPr>
              <a:t>When NSEP priority access is enabled for at least one non-AP MLD, the </a:t>
            </a:r>
            <a:r>
              <a:rPr lang="en-US" sz="1400" dirty="0">
                <a:ea typeface="+mn-ea"/>
              </a:rPr>
              <a:t>NSEP enabled </a:t>
            </a:r>
            <a:r>
              <a:rPr lang="en-US" sz="1400" dirty="0" smtClean="0">
                <a:ea typeface="+mn-ea"/>
              </a:rPr>
              <a:t>APs affiliated with AP </a:t>
            </a:r>
            <a:r>
              <a:rPr lang="en-US" sz="1400" dirty="0">
                <a:ea typeface="+mn-ea"/>
              </a:rPr>
              <a:t>MLD </a:t>
            </a:r>
            <a:r>
              <a:rPr lang="en-US" sz="1400" dirty="0" smtClean="0">
                <a:ea typeface="+mn-ea"/>
              </a:rPr>
              <a:t>announce degraded EDCA </a:t>
            </a:r>
            <a:r>
              <a:rPr lang="en-US" sz="1400" dirty="0">
                <a:ea typeface="+mn-ea"/>
              </a:rPr>
              <a:t>parameters in management frames (i.e. Beacon or Probe Response) to lower priority for all non-NSEP </a:t>
            </a:r>
            <a:r>
              <a:rPr lang="en-US" sz="1400" dirty="0" smtClean="0">
                <a:ea typeface="+mn-ea"/>
              </a:rPr>
              <a:t>device.</a:t>
            </a:r>
            <a:endParaRPr lang="en-US" sz="1400" strike="sngStrike" dirty="0">
              <a:ea typeface="+mn-ea"/>
            </a:endParaRPr>
          </a:p>
          <a:p>
            <a:pPr marL="342900" lvl="1" indent="-342900">
              <a:buChar char="•"/>
            </a:pPr>
            <a:r>
              <a:rPr lang="en-US" b="1" dirty="0" smtClean="0">
                <a:ea typeface="+mn-ea"/>
              </a:rPr>
              <a:t>Discussion</a:t>
            </a:r>
          </a:p>
          <a:p>
            <a:pPr marL="685800" lvl="2" indent="-342900"/>
            <a:r>
              <a:rPr lang="en-US" sz="1400" dirty="0" smtClean="0">
                <a:ea typeface="+mn-ea"/>
              </a:rPr>
              <a:t>Advantages: </a:t>
            </a:r>
            <a:endParaRPr lang="en-US" sz="1400" strike="sngStrike" dirty="0" smtClean="0">
              <a:ea typeface="+mn-ea"/>
            </a:endParaRPr>
          </a:p>
          <a:p>
            <a:pPr marL="1028700" lvl="3" indent="-342900"/>
            <a:r>
              <a:rPr lang="en-US" sz="1400" dirty="0" smtClean="0"/>
              <a:t>Steps 2 and &amp; step 3 are already specified </a:t>
            </a:r>
            <a:r>
              <a:rPr lang="en-US" sz="1400" dirty="0"/>
              <a:t>in 11be </a:t>
            </a:r>
            <a:r>
              <a:rPr lang="en-US" sz="1400" dirty="0" smtClean="0"/>
              <a:t>D1.2</a:t>
            </a:r>
            <a:endParaRPr lang="en-US" sz="1400" dirty="0">
              <a:ea typeface="+mn-ea"/>
            </a:endParaRPr>
          </a:p>
          <a:p>
            <a:pPr marL="1028700" lvl="3" indent="-342900"/>
            <a:r>
              <a:rPr lang="en-US" sz="1400" dirty="0" smtClean="0">
                <a:ea typeface="+mn-ea"/>
              </a:rPr>
              <a:t>No need to carry NSEP EDCA parameters in NSEP Priority Access Enable Request/Response frames</a:t>
            </a:r>
          </a:p>
          <a:p>
            <a:pPr marL="685800" lvl="2" indent="-342900"/>
            <a:r>
              <a:rPr lang="en-US" sz="1400" dirty="0" smtClean="0"/>
              <a:t>Disadvantages:</a:t>
            </a:r>
          </a:p>
          <a:p>
            <a:pPr marL="1028700" lvl="3" indent="-342900"/>
            <a:r>
              <a:rPr lang="en-US" sz="1400" dirty="0" smtClean="0"/>
              <a:t>Limited flexibility: this approach makes updating NSEP EDCA parameters impossible: </a:t>
            </a:r>
          </a:p>
          <a:p>
            <a:pPr marL="1371600" lvl="4" indent="-342900"/>
            <a:r>
              <a:rPr lang="en-US" sz="1400" dirty="0" smtClean="0">
                <a:ea typeface="+mn-ea"/>
              </a:rPr>
              <a:t>Cannot handle situations with congestion among multiple NSEP enabled non-AP MLDs, which could lead to extremely poor performance for NSEP devices.</a:t>
            </a:r>
          </a:p>
          <a:p>
            <a:pPr marL="1028700" lvl="3" indent="-342900"/>
            <a:endParaRPr lang="en-US" sz="1400" dirty="0" smtClean="0">
              <a:ea typeface="+mn-ea"/>
            </a:endParaRPr>
          </a:p>
          <a:p>
            <a:pPr marL="342900" lvl="1" indent="-342900">
              <a:buFontTx/>
              <a:buChar char="•"/>
            </a:pPr>
            <a:endParaRPr lang="en-US" sz="1800" dirty="0"/>
          </a:p>
          <a:p>
            <a:pPr marL="0" indent="0">
              <a:buNone/>
            </a:pPr>
            <a:r>
              <a:rPr lang="en-US" sz="1800" b="0" dirty="0" smtClean="0"/>
              <a:t> </a:t>
            </a:r>
            <a:endParaRPr lang="en-US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132E8F0-0953-4589-931F-0CF931D74C3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487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763000" cy="762000"/>
          </a:xfrm>
        </p:spPr>
        <p:txBody>
          <a:bodyPr/>
          <a:lstStyle/>
          <a:p>
            <a:r>
              <a:rPr lang="en-US" u="sng" dirty="0"/>
              <a:t>Initial NSEP EDCA </a:t>
            </a:r>
            <a:r>
              <a:rPr lang="en-US" u="sng" dirty="0" smtClean="0"/>
              <a:t>Parameter Distribution:</a:t>
            </a:r>
            <a:r>
              <a:rPr lang="en-US" dirty="0"/>
              <a:t/>
            </a:r>
            <a:br>
              <a:rPr lang="en-US" dirty="0"/>
            </a:br>
            <a:r>
              <a:rPr lang="en-US" sz="2800" dirty="0"/>
              <a:t>Option </a:t>
            </a:r>
            <a:r>
              <a:rPr lang="en-US" sz="2800" dirty="0" smtClean="0"/>
              <a:t>B: </a:t>
            </a:r>
            <a:r>
              <a:rPr lang="en-US" sz="2400" i="1" dirty="0" smtClean="0">
                <a:solidFill>
                  <a:schemeClr val="tx1"/>
                </a:solidFill>
              </a:rPr>
              <a:t>NSEP </a:t>
            </a:r>
            <a:r>
              <a:rPr lang="en-US" sz="2400" i="1" dirty="0">
                <a:solidFill>
                  <a:schemeClr val="tx1"/>
                </a:solidFill>
              </a:rPr>
              <a:t>EDCA </a:t>
            </a:r>
            <a:r>
              <a:rPr lang="en-US" sz="2400" i="1" dirty="0" smtClean="0">
                <a:solidFill>
                  <a:schemeClr val="tx1"/>
                </a:solidFill>
              </a:rPr>
              <a:t>Parameters in Request/Response Frames 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686800" cy="5029200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sz="1600" b="1" dirty="0" smtClean="0">
                <a:ea typeface="+mn-ea"/>
              </a:rPr>
              <a:t>Procedure</a:t>
            </a:r>
            <a:r>
              <a:rPr lang="en-US" b="1" dirty="0">
                <a:solidFill>
                  <a:srgbClr val="000000"/>
                </a:solidFill>
                <a:ea typeface="+mn-ea"/>
              </a:rPr>
              <a:t> </a:t>
            </a:r>
            <a:r>
              <a:rPr lang="en-US" b="1" dirty="0" smtClean="0">
                <a:solidFill>
                  <a:srgbClr val="000000"/>
                </a:solidFill>
                <a:ea typeface="+mn-ea"/>
              </a:rPr>
              <a:t>(</a:t>
            </a:r>
            <a:r>
              <a:rPr lang="en-US" b="1" dirty="0" smtClean="0">
                <a:solidFill>
                  <a:srgbClr val="FF0000"/>
                </a:solidFill>
                <a:ea typeface="+mn-ea"/>
              </a:rPr>
              <a:t>Will require changes to </a:t>
            </a:r>
            <a:r>
              <a:rPr lang="en-US" b="1" dirty="0">
                <a:solidFill>
                  <a:srgbClr val="FF0000"/>
                </a:solidFill>
                <a:ea typeface="+mn-ea"/>
              </a:rPr>
              <a:t>D1.2</a:t>
            </a:r>
            <a:r>
              <a:rPr lang="en-US" b="1" dirty="0">
                <a:solidFill>
                  <a:srgbClr val="000000"/>
                </a:solidFill>
                <a:ea typeface="+mn-ea"/>
              </a:rPr>
              <a:t>) </a:t>
            </a:r>
            <a:endParaRPr lang="en-US" sz="1600" b="1" dirty="0" smtClean="0">
              <a:ea typeface="+mn-ea"/>
            </a:endParaRPr>
          </a:p>
          <a:p>
            <a:pPr marL="685800" lvl="2" indent="-342900">
              <a:buFont typeface="+mj-lt"/>
              <a:buAutoNum type="arabicPeriod"/>
            </a:pPr>
            <a:r>
              <a:rPr lang="en-US" sz="1200" dirty="0" smtClean="0">
                <a:ea typeface="+mn-ea"/>
              </a:rPr>
              <a:t>Define an NSEP EDCA </a:t>
            </a:r>
            <a:r>
              <a:rPr lang="en-US" sz="1200" dirty="0">
                <a:ea typeface="+mn-ea"/>
              </a:rPr>
              <a:t>parameter set </a:t>
            </a:r>
            <a:r>
              <a:rPr lang="en-US" sz="1200" dirty="0" smtClean="0">
                <a:ea typeface="+mn-ea"/>
              </a:rPr>
              <a:t>for </a:t>
            </a:r>
            <a:r>
              <a:rPr lang="en-US" sz="1200" dirty="0">
                <a:ea typeface="+mn-ea"/>
              </a:rPr>
              <a:t>each </a:t>
            </a:r>
            <a:r>
              <a:rPr lang="en-US" sz="1200" dirty="0" smtClean="0">
                <a:ea typeface="+mn-ea"/>
              </a:rPr>
              <a:t>enabled </a:t>
            </a:r>
            <a:r>
              <a:rPr lang="en-US" sz="1200" dirty="0">
                <a:ea typeface="+mn-ea"/>
              </a:rPr>
              <a:t>link </a:t>
            </a:r>
            <a:r>
              <a:rPr lang="en-US" sz="1200" dirty="0" smtClean="0">
                <a:ea typeface="+mn-ea"/>
              </a:rPr>
              <a:t>for the </a:t>
            </a:r>
            <a:r>
              <a:rPr lang="en-US" sz="1200" dirty="0">
                <a:ea typeface="+mn-ea"/>
              </a:rPr>
              <a:t>NSEP enabled non-AP MLDs associated with the NSEP enabled AP MLD for NSEP priority access.</a:t>
            </a:r>
          </a:p>
          <a:p>
            <a:pPr marL="685800" lvl="2" indent="-342900">
              <a:buFont typeface="+mj-lt"/>
              <a:buAutoNum type="arabicPeriod"/>
            </a:pPr>
            <a:r>
              <a:rPr lang="en-US" sz="1200" dirty="0" smtClean="0">
                <a:ea typeface="+mn-ea"/>
              </a:rPr>
              <a:t>One AP affiliated with AP </a:t>
            </a:r>
            <a:r>
              <a:rPr lang="en-US" sz="1200" dirty="0">
                <a:ea typeface="+mn-ea"/>
              </a:rPr>
              <a:t>MLD </a:t>
            </a:r>
            <a:r>
              <a:rPr lang="en-US" sz="1200" dirty="0" smtClean="0">
                <a:ea typeface="+mn-ea"/>
              </a:rPr>
              <a:t>transmits multiple NSEP EDCA </a:t>
            </a:r>
            <a:r>
              <a:rPr lang="en-US" sz="1200" dirty="0">
                <a:ea typeface="+mn-ea"/>
              </a:rPr>
              <a:t>parameter </a:t>
            </a:r>
            <a:r>
              <a:rPr lang="en-US" sz="1200" dirty="0" smtClean="0">
                <a:ea typeface="+mn-ea"/>
              </a:rPr>
              <a:t>sets (one per enabled link) </a:t>
            </a:r>
            <a:r>
              <a:rPr lang="en-US" sz="1200" dirty="0">
                <a:ea typeface="+mn-ea"/>
              </a:rPr>
              <a:t>via </a:t>
            </a:r>
            <a:r>
              <a:rPr lang="en-US" sz="1200" i="1" dirty="0" smtClean="0">
                <a:ea typeface="+mn-ea"/>
              </a:rPr>
              <a:t>NSEP </a:t>
            </a:r>
            <a:r>
              <a:rPr lang="en-US" sz="1200" i="1" dirty="0">
                <a:ea typeface="+mn-ea"/>
              </a:rPr>
              <a:t>Enable </a:t>
            </a:r>
            <a:r>
              <a:rPr lang="en-US" sz="1200" i="1" dirty="0" smtClean="0">
                <a:ea typeface="+mn-ea"/>
              </a:rPr>
              <a:t>Request/Response </a:t>
            </a:r>
            <a:r>
              <a:rPr lang="en-US" sz="1200" i="1" dirty="0">
                <a:ea typeface="+mn-ea"/>
              </a:rPr>
              <a:t>action </a:t>
            </a:r>
            <a:r>
              <a:rPr lang="en-US" sz="1200" i="1" dirty="0" smtClean="0">
                <a:ea typeface="+mn-ea"/>
              </a:rPr>
              <a:t>frame </a:t>
            </a:r>
            <a:r>
              <a:rPr lang="en-US" sz="1200" dirty="0" smtClean="0">
                <a:ea typeface="+mn-ea"/>
              </a:rPr>
              <a:t>using one of two methods</a:t>
            </a:r>
          </a:p>
          <a:p>
            <a:pPr marL="1028700" lvl="3" indent="-342900">
              <a:buFont typeface="+mj-lt"/>
              <a:buAutoNum type="arabicPeriod"/>
            </a:pPr>
            <a:r>
              <a:rPr lang="en-US" sz="1100" dirty="0"/>
              <a:t>Define new element that contains multiple (Link ID, EDCA parameter) </a:t>
            </a:r>
            <a:r>
              <a:rPr lang="en-US" sz="1100" dirty="0" smtClean="0"/>
              <a:t>pairs</a:t>
            </a:r>
          </a:p>
          <a:p>
            <a:pPr marL="1028700" lvl="3" indent="-342900">
              <a:buFont typeface="+mj-lt"/>
              <a:buAutoNum type="arabicPeriod"/>
            </a:pPr>
            <a:r>
              <a:rPr lang="en-US" sz="1100" dirty="0"/>
              <a:t>Use Multi-Link </a:t>
            </a:r>
            <a:r>
              <a:rPr lang="en-US" sz="1100" dirty="0" smtClean="0"/>
              <a:t>Element</a:t>
            </a:r>
            <a:endParaRPr lang="en-US" sz="1100" i="1" dirty="0">
              <a:ea typeface="+mn-ea"/>
            </a:endParaRPr>
          </a:p>
          <a:p>
            <a:pPr marL="685800" lvl="2" indent="-342900">
              <a:buFont typeface="+mj-lt"/>
              <a:buAutoNum type="arabicPeriod"/>
            </a:pPr>
            <a:r>
              <a:rPr lang="en-US" sz="1200" dirty="0" smtClean="0">
                <a:ea typeface="+mn-ea"/>
              </a:rPr>
              <a:t>The non-AP STAs affiliated with the </a:t>
            </a:r>
            <a:r>
              <a:rPr lang="en-US" sz="1200" dirty="0">
                <a:ea typeface="+mn-ea"/>
              </a:rPr>
              <a:t>non-AP MLD associated with the NSEP enabled AP MLD shall update </a:t>
            </a:r>
            <a:r>
              <a:rPr lang="en-US" sz="1200" dirty="0" smtClean="0">
                <a:ea typeface="+mn-ea"/>
              </a:rPr>
              <a:t>the </a:t>
            </a:r>
            <a:r>
              <a:rPr lang="en-US" sz="1200" dirty="0">
                <a:ea typeface="+mn-ea"/>
              </a:rPr>
              <a:t>EDCA parameters on </a:t>
            </a:r>
            <a:r>
              <a:rPr lang="en-US" sz="1200" dirty="0" smtClean="0">
                <a:ea typeface="+mn-ea"/>
              </a:rPr>
              <a:t>their respective links </a:t>
            </a:r>
            <a:r>
              <a:rPr lang="en-US" sz="1200" dirty="0">
                <a:ea typeface="+mn-ea"/>
              </a:rPr>
              <a:t>to the received </a:t>
            </a:r>
            <a:r>
              <a:rPr lang="en-US" sz="1200" dirty="0" smtClean="0">
                <a:ea typeface="+mn-ea"/>
              </a:rPr>
              <a:t>NSEP dedicated </a:t>
            </a:r>
            <a:r>
              <a:rPr lang="en-US" sz="1200" dirty="0">
                <a:ea typeface="+mn-ea"/>
              </a:rPr>
              <a:t>EDCA parameter set within the time of Beacon Interval after receiving the a</a:t>
            </a:r>
            <a:r>
              <a:rPr lang="en-US" sz="1200" dirty="0" smtClean="0">
                <a:ea typeface="+mn-ea"/>
              </a:rPr>
              <a:t>ction frames </a:t>
            </a:r>
            <a:r>
              <a:rPr lang="en-US" sz="1200" dirty="0">
                <a:ea typeface="+mn-ea"/>
              </a:rPr>
              <a:t>and use them for NSEP priority </a:t>
            </a:r>
            <a:r>
              <a:rPr lang="en-US" sz="1200" dirty="0" smtClean="0">
                <a:ea typeface="+mn-ea"/>
              </a:rPr>
              <a:t>access.</a:t>
            </a:r>
          </a:p>
          <a:p>
            <a:pPr marL="685800" lvl="2" indent="-342900">
              <a:buFont typeface="+mj-lt"/>
              <a:buAutoNum type="arabicPeriod"/>
            </a:pPr>
            <a:r>
              <a:rPr lang="en-US" sz="1200" dirty="0" smtClean="0">
                <a:ea typeface="+mn-ea"/>
              </a:rPr>
              <a:t>APs affiliated with AP MLD ensure that EDCA parameter sets sent in Beacon and Probe Response frames are degraded compared to NSEP EDCA parameters </a:t>
            </a:r>
            <a:r>
              <a:rPr lang="en-US" sz="1200" u="sng" dirty="0" smtClean="0">
                <a:solidFill>
                  <a:srgbClr val="FF0000"/>
                </a:solidFill>
                <a:ea typeface="+mn-ea"/>
              </a:rPr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smtClean="0"/>
              <a:t>Discussion</a:t>
            </a:r>
          </a:p>
          <a:p>
            <a:pPr marL="685800" lvl="2" indent="-342900">
              <a:buFont typeface="Arial" panose="020B0604020202020204" pitchFamily="34" charset="0"/>
              <a:buChar char="•"/>
            </a:pPr>
            <a:r>
              <a:rPr lang="en-US" sz="1200" dirty="0" smtClean="0">
                <a:ea typeface="+mn-ea"/>
              </a:rPr>
              <a:t>Advantages: provides NSEP EDCA parameters immediately when needed; compatible with methods to update </a:t>
            </a:r>
            <a:r>
              <a:rPr lang="en-US" sz="1200" dirty="0"/>
              <a:t>NSEP EDCA </a:t>
            </a:r>
            <a:r>
              <a:rPr lang="en-US" sz="1200" dirty="0" smtClean="0">
                <a:ea typeface="+mn-ea"/>
              </a:rPr>
              <a:t>parameters</a:t>
            </a:r>
          </a:p>
          <a:p>
            <a:pPr marL="685800" lvl="2" indent="-342900">
              <a:buFont typeface="Arial" panose="020B0604020202020204" pitchFamily="34" charset="0"/>
              <a:buChar char="•"/>
            </a:pPr>
            <a:r>
              <a:rPr lang="en-US" sz="1200" dirty="0" smtClean="0">
                <a:ea typeface="+mn-ea"/>
              </a:rPr>
              <a:t>Disadvantages: Both AP &amp; Non-AP MLD must communicate EDCA parameters to affiliated APs </a:t>
            </a:r>
            <a:r>
              <a:rPr lang="en-US" sz="1200" dirty="0">
                <a:ea typeface="+mn-ea"/>
              </a:rPr>
              <a:t>&amp;</a:t>
            </a:r>
            <a:r>
              <a:rPr lang="en-US" sz="1200" dirty="0" smtClean="0">
                <a:ea typeface="+mn-ea"/>
              </a:rPr>
              <a:t> STAs for each link </a:t>
            </a:r>
          </a:p>
          <a:p>
            <a:pPr marL="685800" lvl="2" indent="-342900">
              <a:buFont typeface="Arial" panose="020B0604020202020204" pitchFamily="34" charset="0"/>
              <a:buChar char="•"/>
            </a:pPr>
            <a:r>
              <a:rPr lang="en-US" sz="1200" dirty="0" smtClean="0">
                <a:ea typeface="+mn-ea"/>
              </a:rPr>
              <a:t>Options for carrying multiple EDCA parameter sets</a:t>
            </a:r>
          </a:p>
          <a:p>
            <a:pPr marL="1028700" lvl="3" indent="-342900">
              <a:buFont typeface="Arial" panose="020B0604020202020204" pitchFamily="34" charset="0"/>
              <a:buChar char="•"/>
            </a:pPr>
            <a:r>
              <a:rPr lang="en-US" sz="1100" dirty="0" smtClean="0">
                <a:ea typeface="+mn-ea"/>
              </a:rPr>
              <a:t>Define new element that contains multiple (Link ID, EDCA parameter) pairs</a:t>
            </a:r>
          </a:p>
          <a:p>
            <a:pPr marL="1371600" lvl="4" indent="-342900">
              <a:buFont typeface="Arial" panose="020B0604020202020204" pitchFamily="34" charset="0"/>
              <a:buChar char="•"/>
            </a:pPr>
            <a:r>
              <a:rPr lang="en-US" sz="1100" dirty="0" smtClean="0">
                <a:ea typeface="+mn-ea"/>
              </a:rPr>
              <a:t>Advantages</a:t>
            </a:r>
            <a:r>
              <a:rPr lang="en-US" sz="1100" dirty="0">
                <a:ea typeface="+mn-ea"/>
              </a:rPr>
              <a:t>: </a:t>
            </a:r>
            <a:r>
              <a:rPr lang="en-US" sz="1100" dirty="0" smtClean="0">
                <a:ea typeface="+mn-ea"/>
              </a:rPr>
              <a:t>Can </a:t>
            </a:r>
            <a:r>
              <a:rPr lang="en-US" sz="1100" dirty="0">
                <a:ea typeface="+mn-ea"/>
              </a:rPr>
              <a:t>be easily added to the existing frame as a simpler element that minimizes bloat</a:t>
            </a:r>
          </a:p>
          <a:p>
            <a:pPr marL="1371600" lvl="4" indent="-342900">
              <a:buFont typeface="Arial" panose="020B0604020202020204" pitchFamily="34" charset="0"/>
              <a:buChar char="•"/>
            </a:pPr>
            <a:r>
              <a:rPr lang="en-US" sz="1100" dirty="0">
                <a:ea typeface="+mn-ea"/>
              </a:rPr>
              <a:t>Disadvantages: </a:t>
            </a:r>
            <a:r>
              <a:rPr lang="en-US" sz="1100" dirty="0" smtClean="0">
                <a:ea typeface="+mn-ea"/>
              </a:rPr>
              <a:t>Requires new element; </a:t>
            </a:r>
            <a:r>
              <a:rPr lang="en-US" sz="1100" dirty="0">
                <a:ea typeface="+mn-ea"/>
              </a:rPr>
              <a:t>future enhancements would require changes to the element definition</a:t>
            </a:r>
          </a:p>
          <a:p>
            <a:pPr marL="1028700" lvl="3" indent="-342900">
              <a:buFont typeface="Arial" panose="020B0604020202020204" pitchFamily="34" charset="0"/>
              <a:buChar char="•"/>
            </a:pPr>
            <a:r>
              <a:rPr lang="en-US" sz="1100" dirty="0">
                <a:ea typeface="+mn-ea"/>
              </a:rPr>
              <a:t>Use Multi-Link Element: </a:t>
            </a:r>
          </a:p>
          <a:p>
            <a:pPr marL="1371600" lvl="4" indent="-342900">
              <a:buFont typeface="Arial" panose="020B0604020202020204" pitchFamily="34" charset="0"/>
              <a:buChar char="•"/>
            </a:pPr>
            <a:r>
              <a:rPr lang="en-US" sz="1100" dirty="0">
                <a:ea typeface="+mn-ea"/>
              </a:rPr>
              <a:t>Advantages: </a:t>
            </a:r>
            <a:r>
              <a:rPr lang="en-US" sz="1100" dirty="0" smtClean="0">
                <a:ea typeface="+mn-ea"/>
              </a:rPr>
              <a:t>Provides </a:t>
            </a:r>
            <a:r>
              <a:rPr lang="en-US" sz="1100" dirty="0">
                <a:ea typeface="+mn-ea"/>
              </a:rPr>
              <a:t>flexibility and room for future </a:t>
            </a:r>
            <a:r>
              <a:rPr lang="en-US" sz="1100" dirty="0" smtClean="0">
                <a:ea typeface="+mn-ea"/>
              </a:rPr>
              <a:t>enhancements; </a:t>
            </a:r>
            <a:r>
              <a:rPr lang="en-US" sz="1100" dirty="0">
                <a:ea typeface="+mn-ea"/>
              </a:rPr>
              <a:t>element </a:t>
            </a:r>
            <a:r>
              <a:rPr lang="en-US" sz="1100" dirty="0" smtClean="0">
                <a:ea typeface="+mn-ea"/>
              </a:rPr>
              <a:t>is already </a:t>
            </a:r>
            <a:r>
              <a:rPr lang="en-US" sz="1100" dirty="0">
                <a:ea typeface="+mn-ea"/>
              </a:rPr>
              <a:t>defined for other purposes</a:t>
            </a:r>
          </a:p>
          <a:p>
            <a:pPr marL="1371600" lvl="4" indent="-342900">
              <a:buFont typeface="Arial" panose="020B0604020202020204" pitchFamily="34" charset="0"/>
              <a:buChar char="•"/>
            </a:pPr>
            <a:r>
              <a:rPr lang="en-US" sz="1100" dirty="0">
                <a:ea typeface="+mn-ea"/>
              </a:rPr>
              <a:t>Disadvantage: </a:t>
            </a:r>
            <a:r>
              <a:rPr lang="en-US" sz="1100" dirty="0" smtClean="0">
                <a:ea typeface="+mn-ea"/>
              </a:rPr>
              <a:t>Element </a:t>
            </a:r>
            <a:r>
              <a:rPr lang="en-US" sz="1100" dirty="0">
                <a:ea typeface="+mn-ea"/>
              </a:rPr>
              <a:t>contains many features not likely to be required for this </a:t>
            </a:r>
            <a:r>
              <a:rPr lang="en-US" sz="1100" dirty="0" smtClean="0">
                <a:ea typeface="+mn-ea"/>
              </a:rPr>
              <a:t>purpose, and requires bundle with MLO </a:t>
            </a:r>
            <a:endParaRPr lang="en-US" sz="1100" dirty="0">
              <a:solidFill>
                <a:srgbClr val="FF0000"/>
              </a:solidFill>
              <a:ea typeface="+mn-ea"/>
            </a:endParaRPr>
          </a:p>
          <a:p>
            <a:pPr marL="685800" lvl="2" indent="-342900">
              <a:buFont typeface="Arial" panose="020B0604020202020204" pitchFamily="34" charset="0"/>
              <a:buChar char="•"/>
            </a:pPr>
            <a:endParaRPr lang="en-US" sz="1200" dirty="0"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132E8F0-0953-4589-931F-0CF931D74C3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321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762000"/>
          </a:xfrm>
        </p:spPr>
        <p:txBody>
          <a:bodyPr/>
          <a:lstStyle/>
          <a:p>
            <a:r>
              <a:rPr lang="en-US" u="sng" dirty="0"/>
              <a:t>NSEP EDCA Parameter </a:t>
            </a:r>
            <a:r>
              <a:rPr lang="en-US" u="sng" dirty="0" smtClean="0"/>
              <a:t>Update: Option A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sz="2800" i="1" dirty="0" smtClean="0"/>
              <a:t>NSEP EDCA in a Broadcast Action Frame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458200" cy="4876800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b="1" dirty="0" smtClean="0">
                <a:ea typeface="+mn-ea"/>
              </a:rPr>
              <a:t>Procedure (</a:t>
            </a:r>
            <a:r>
              <a:rPr lang="en-US" sz="1800" b="1" dirty="0">
                <a:solidFill>
                  <a:srgbClr val="FF0000"/>
                </a:solidFill>
              </a:rPr>
              <a:t>Will require changes to </a:t>
            </a:r>
            <a:r>
              <a:rPr lang="en-US" sz="1800" b="1" dirty="0" smtClean="0">
                <a:solidFill>
                  <a:srgbClr val="FF0000"/>
                </a:solidFill>
              </a:rPr>
              <a:t>D1.2 – new frame</a:t>
            </a:r>
            <a:r>
              <a:rPr lang="en-US" b="1" dirty="0" smtClean="0">
                <a:ea typeface="+mn-ea"/>
              </a:rPr>
              <a:t>) </a:t>
            </a:r>
            <a:endParaRPr lang="en-US" b="1" dirty="0">
              <a:ea typeface="+mn-ea"/>
            </a:endParaRPr>
          </a:p>
          <a:p>
            <a:pPr marL="685800" lvl="2" indent="-342900">
              <a:buFont typeface="+mj-lt"/>
              <a:buAutoNum type="arabicPeriod"/>
            </a:pPr>
            <a:r>
              <a:rPr lang="en-US" sz="1400" dirty="0"/>
              <a:t>APs affiliated with AP MLD </a:t>
            </a:r>
            <a:r>
              <a:rPr lang="en-US" sz="1400" dirty="0" smtClean="0"/>
              <a:t>determine </a:t>
            </a:r>
            <a:r>
              <a:rPr lang="en-US" sz="1400" dirty="0"/>
              <a:t>NSEP EDCA parameter </a:t>
            </a:r>
            <a:r>
              <a:rPr lang="en-US" sz="1400" dirty="0" smtClean="0"/>
              <a:t>sets </a:t>
            </a:r>
            <a:r>
              <a:rPr lang="en-US" sz="1400" dirty="0"/>
              <a:t>for their respective </a:t>
            </a:r>
            <a:r>
              <a:rPr lang="en-US" sz="1400" dirty="0" smtClean="0"/>
              <a:t>links</a:t>
            </a:r>
          </a:p>
          <a:p>
            <a:pPr marL="685800" lvl="2" indent="-342900">
              <a:buFont typeface="+mj-lt"/>
              <a:buAutoNum type="arabicPeriod"/>
            </a:pPr>
            <a:r>
              <a:rPr lang="en-US" sz="1400" dirty="0" smtClean="0">
                <a:ea typeface="+mn-ea"/>
              </a:rPr>
              <a:t>APs </a:t>
            </a:r>
            <a:r>
              <a:rPr lang="en-US" sz="1400" dirty="0">
                <a:ea typeface="+mn-ea"/>
              </a:rPr>
              <a:t>a</a:t>
            </a:r>
            <a:r>
              <a:rPr lang="en-US" sz="1400" dirty="0" smtClean="0">
                <a:ea typeface="+mn-ea"/>
              </a:rPr>
              <a:t>ffiliated with NSEP-enabled </a:t>
            </a:r>
            <a:r>
              <a:rPr lang="en-US" sz="1400" dirty="0">
                <a:ea typeface="+mn-ea"/>
              </a:rPr>
              <a:t>AP MLD </a:t>
            </a:r>
            <a:r>
              <a:rPr lang="en-US" sz="1400" dirty="0" smtClean="0">
                <a:ea typeface="+mn-ea"/>
              </a:rPr>
              <a:t>announce the </a:t>
            </a:r>
            <a:r>
              <a:rPr lang="en-US" sz="1400" dirty="0">
                <a:ea typeface="+mn-ea"/>
              </a:rPr>
              <a:t>NSEP </a:t>
            </a:r>
            <a:r>
              <a:rPr lang="en-US" sz="1400" dirty="0" smtClean="0">
                <a:ea typeface="+mn-ea"/>
              </a:rPr>
              <a:t>dedicated EDCA </a:t>
            </a:r>
            <a:r>
              <a:rPr lang="en-US" sz="1400" dirty="0">
                <a:ea typeface="+mn-ea"/>
              </a:rPr>
              <a:t>parameter set on </a:t>
            </a:r>
            <a:r>
              <a:rPr lang="en-US" sz="1400" dirty="0" smtClean="0">
                <a:ea typeface="+mn-ea"/>
              </a:rPr>
              <a:t>their respective links </a:t>
            </a:r>
            <a:r>
              <a:rPr lang="en-US" sz="1400" dirty="0">
                <a:ea typeface="+mn-ea"/>
              </a:rPr>
              <a:t>via </a:t>
            </a:r>
            <a:r>
              <a:rPr lang="en-US" sz="1400" dirty="0" smtClean="0">
                <a:ea typeface="+mn-ea"/>
              </a:rPr>
              <a:t>a unsolicited </a:t>
            </a:r>
            <a:r>
              <a:rPr lang="en-US" sz="1400" dirty="0">
                <a:ea typeface="+mn-ea"/>
              </a:rPr>
              <a:t>broadcast </a:t>
            </a:r>
            <a:r>
              <a:rPr lang="en-US" sz="1400" dirty="0" smtClean="0">
                <a:ea typeface="+mn-ea"/>
              </a:rPr>
              <a:t>Action </a:t>
            </a:r>
            <a:r>
              <a:rPr lang="en-US" sz="1400" dirty="0">
                <a:ea typeface="+mn-ea"/>
              </a:rPr>
              <a:t>frame</a:t>
            </a:r>
          </a:p>
          <a:p>
            <a:pPr marL="685800" lvl="2" indent="-342900">
              <a:buFont typeface="+mj-lt"/>
              <a:buAutoNum type="arabicPeriod"/>
            </a:pPr>
            <a:r>
              <a:rPr lang="en-US" sz="1400" dirty="0" smtClean="0">
                <a:ea typeface="+mn-ea"/>
              </a:rPr>
              <a:t>Each NSEP non-AP STA that receives the broadcast frame shall </a:t>
            </a:r>
            <a:r>
              <a:rPr lang="en-US" sz="1400" dirty="0">
                <a:ea typeface="+mn-ea"/>
              </a:rPr>
              <a:t>update </a:t>
            </a:r>
            <a:r>
              <a:rPr lang="en-US" sz="1400" dirty="0" smtClean="0">
                <a:ea typeface="+mn-ea"/>
              </a:rPr>
              <a:t>its </a:t>
            </a:r>
            <a:r>
              <a:rPr lang="en-US" sz="1400" dirty="0">
                <a:ea typeface="+mn-ea"/>
              </a:rPr>
              <a:t>EDCA </a:t>
            </a:r>
            <a:r>
              <a:rPr lang="en-US" sz="1400" dirty="0" smtClean="0">
                <a:ea typeface="+mn-ea"/>
              </a:rPr>
              <a:t>parameter sets within </a:t>
            </a:r>
            <a:r>
              <a:rPr lang="en-US" sz="1400" dirty="0">
                <a:ea typeface="+mn-ea"/>
              </a:rPr>
              <a:t>the time of Beacon Interval after receiving the management frames which carry the NSEP EDCA parameters for that </a:t>
            </a:r>
            <a:r>
              <a:rPr lang="en-US" sz="1400" dirty="0" smtClean="0">
                <a:ea typeface="+mn-ea"/>
              </a:rPr>
              <a:t>link </a:t>
            </a:r>
            <a:r>
              <a:rPr lang="en-US" sz="1400" dirty="0">
                <a:ea typeface="+mn-ea"/>
              </a:rPr>
              <a:t>and use them for NSEP priority </a:t>
            </a:r>
            <a:r>
              <a:rPr lang="en-US" sz="1400" dirty="0" smtClean="0">
                <a:ea typeface="+mn-ea"/>
              </a:rPr>
              <a:t>access</a:t>
            </a:r>
          </a:p>
          <a:p>
            <a:pPr marL="685800" lvl="3" indent="0">
              <a:buNone/>
            </a:pPr>
            <a:endParaRPr lang="en-US" sz="1400" dirty="0" smtClean="0">
              <a:ea typeface="+mn-ea"/>
            </a:endParaRPr>
          </a:p>
          <a:p>
            <a:pPr marL="685800" lvl="3" indent="0">
              <a:buNone/>
            </a:pPr>
            <a:r>
              <a:rPr lang="en-US" sz="1400" dirty="0" smtClean="0">
                <a:ea typeface="+mn-ea"/>
              </a:rPr>
              <a:t>Note:  Non-AP STAs that do not have NSEP priority access activated will ignore this frame</a:t>
            </a:r>
            <a:endParaRPr lang="en-US" sz="1400" dirty="0">
              <a:ea typeface="+mn-ea"/>
            </a:endParaRPr>
          </a:p>
          <a:p>
            <a:pPr marL="0" lvl="1" indent="0">
              <a:buNone/>
            </a:pPr>
            <a:endParaRPr lang="en-US" dirty="0">
              <a:ea typeface="+mn-ea"/>
            </a:endParaRPr>
          </a:p>
          <a:p>
            <a:pPr marL="342900" lvl="1" indent="-342900">
              <a:buFontTx/>
              <a:buChar char="•"/>
            </a:pPr>
            <a:r>
              <a:rPr lang="en-US" b="1" dirty="0">
                <a:ea typeface="+mn-ea"/>
              </a:rPr>
              <a:t>Discussion</a:t>
            </a:r>
          </a:p>
          <a:p>
            <a:pPr lvl="1"/>
            <a:r>
              <a:rPr lang="en-US" sz="1400" dirty="0"/>
              <a:t>Advantages: </a:t>
            </a:r>
            <a:r>
              <a:rPr lang="en-US" sz="1400" dirty="0" smtClean="0"/>
              <a:t>Broadcast Action frame </a:t>
            </a:r>
            <a:r>
              <a:rPr lang="en-US" sz="1400" dirty="0"/>
              <a:t>sent only once on each </a:t>
            </a:r>
            <a:r>
              <a:rPr lang="en-US" sz="1400" dirty="0" smtClean="0"/>
              <a:t>link </a:t>
            </a:r>
            <a:endParaRPr lang="en-US" sz="1400" dirty="0"/>
          </a:p>
          <a:p>
            <a:pPr lvl="1"/>
            <a:r>
              <a:rPr lang="en-US" sz="1400" dirty="0"/>
              <a:t>Disadvantages: Requires specification/development of </a:t>
            </a:r>
            <a:r>
              <a:rPr lang="en-US" sz="1400" dirty="0" smtClean="0"/>
              <a:t>a new </a:t>
            </a:r>
            <a:r>
              <a:rPr lang="en-US" sz="1400" dirty="0"/>
              <a:t>unsolicited broadcast </a:t>
            </a:r>
            <a:r>
              <a:rPr lang="en-US" sz="1400" dirty="0" smtClean="0"/>
              <a:t>Action frame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132E8F0-0953-4589-931F-0CF931D74C3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90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762000"/>
          </a:xfrm>
        </p:spPr>
        <p:txBody>
          <a:bodyPr/>
          <a:lstStyle/>
          <a:p>
            <a:r>
              <a:rPr lang="en-US" u="sng" dirty="0"/>
              <a:t>NSEP EDCA Parameter </a:t>
            </a:r>
            <a:r>
              <a:rPr lang="en-US" u="sng" dirty="0" smtClean="0"/>
              <a:t>Update: Option </a:t>
            </a:r>
            <a:r>
              <a:rPr lang="en-US" u="sng" dirty="0" smtClean="0">
                <a:solidFill>
                  <a:schemeClr val="tx1"/>
                </a:solidFill>
              </a:rPr>
              <a:t>B</a:t>
            </a:r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sz="2800" i="1" dirty="0" smtClean="0"/>
              <a:t>Reuse NSEP Priority Access Enable Request Frame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458200" cy="4876800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b="1" dirty="0" smtClean="0">
                <a:ea typeface="+mn-ea"/>
              </a:rPr>
              <a:t>Procedure (</a:t>
            </a:r>
            <a:r>
              <a:rPr lang="en-US" sz="1800" b="1" dirty="0">
                <a:solidFill>
                  <a:srgbClr val="FF0000"/>
                </a:solidFill>
              </a:rPr>
              <a:t>Will require changes to D1.2</a:t>
            </a:r>
            <a:r>
              <a:rPr lang="en-US" b="1" dirty="0" smtClean="0">
                <a:ea typeface="+mn-ea"/>
              </a:rPr>
              <a:t>)</a:t>
            </a:r>
            <a:endParaRPr lang="en-US" b="1" dirty="0">
              <a:ea typeface="+mn-ea"/>
            </a:endParaRPr>
          </a:p>
          <a:p>
            <a:pPr marL="685800" lvl="2" indent="-342900">
              <a:buFont typeface="+mj-lt"/>
              <a:buAutoNum type="arabicPeriod"/>
            </a:pPr>
            <a:r>
              <a:rPr lang="en-US" sz="1400" dirty="0" smtClean="0"/>
              <a:t>APs affiliated with AP MLD determine </a:t>
            </a:r>
            <a:r>
              <a:rPr lang="en-US" sz="1400" dirty="0"/>
              <a:t>an NSEP </a:t>
            </a:r>
            <a:r>
              <a:rPr lang="en-US" sz="1400" dirty="0" smtClean="0"/>
              <a:t>EDCA </a:t>
            </a:r>
            <a:r>
              <a:rPr lang="en-US" sz="1400" dirty="0"/>
              <a:t>parameter set </a:t>
            </a:r>
            <a:r>
              <a:rPr lang="en-US" sz="1400" dirty="0" smtClean="0"/>
              <a:t>for their respective links </a:t>
            </a:r>
          </a:p>
          <a:p>
            <a:pPr marL="685800" lvl="2" indent="-342900">
              <a:buFont typeface="+mj-lt"/>
              <a:buAutoNum type="arabicPeriod"/>
            </a:pPr>
            <a:r>
              <a:rPr lang="en-US" sz="1400" dirty="0" smtClean="0">
                <a:ea typeface="+mn-ea"/>
              </a:rPr>
              <a:t>One AP </a:t>
            </a:r>
            <a:r>
              <a:rPr lang="en-US" sz="1400" dirty="0">
                <a:ea typeface="+mn-ea"/>
              </a:rPr>
              <a:t>a</a:t>
            </a:r>
            <a:r>
              <a:rPr lang="en-US" sz="1400" dirty="0" smtClean="0">
                <a:ea typeface="+mn-ea"/>
              </a:rPr>
              <a:t>ffiliated with NSEP-enabled </a:t>
            </a:r>
            <a:r>
              <a:rPr lang="en-US" sz="1400" dirty="0">
                <a:ea typeface="+mn-ea"/>
              </a:rPr>
              <a:t>AP MLD </a:t>
            </a:r>
            <a:r>
              <a:rPr lang="en-US" sz="1400" dirty="0" smtClean="0">
                <a:ea typeface="+mn-ea"/>
              </a:rPr>
              <a:t>transmits multiple NSEP EDCA parameter sets (up to one per link) to</a:t>
            </a:r>
            <a:r>
              <a:rPr lang="en-US" sz="1400" dirty="0" smtClean="0">
                <a:solidFill>
                  <a:srgbClr val="FF0000"/>
                </a:solidFill>
                <a:ea typeface="+mn-ea"/>
              </a:rPr>
              <a:t> </a:t>
            </a:r>
            <a:r>
              <a:rPr lang="en-US" sz="1400" dirty="0" smtClean="0">
                <a:ea typeface="+mn-ea"/>
              </a:rPr>
              <a:t>a STA affiliated with NSEP-enabled non-AP MLD</a:t>
            </a:r>
            <a:r>
              <a:rPr lang="en-US" sz="1400" dirty="0" smtClean="0">
                <a:solidFill>
                  <a:srgbClr val="FF0000"/>
                </a:solidFill>
                <a:ea typeface="+mn-ea"/>
              </a:rPr>
              <a:t> </a:t>
            </a:r>
            <a:r>
              <a:rPr lang="en-US" sz="1400" dirty="0" smtClean="0">
                <a:ea typeface="+mn-ea"/>
              </a:rPr>
              <a:t>using </a:t>
            </a:r>
            <a:r>
              <a:rPr lang="en-US" sz="1400" i="1" dirty="0">
                <a:ea typeface="+mn-ea"/>
              </a:rPr>
              <a:t>NSEP Priority Access Enable </a:t>
            </a:r>
            <a:r>
              <a:rPr lang="en-US" sz="1400" i="1" dirty="0" smtClean="0">
                <a:ea typeface="+mn-ea"/>
              </a:rPr>
              <a:t>request frame</a:t>
            </a:r>
          </a:p>
          <a:p>
            <a:pPr marL="685800" lvl="2" indent="-342900">
              <a:buFont typeface="+mj-lt"/>
              <a:buAutoNum type="arabicPeriod"/>
            </a:pPr>
            <a:r>
              <a:rPr lang="en-US" sz="1400" dirty="0" smtClean="0">
                <a:ea typeface="+mn-ea"/>
              </a:rPr>
              <a:t>The STA</a:t>
            </a:r>
            <a:r>
              <a:rPr lang="en-US" sz="1400" dirty="0" smtClean="0">
                <a:solidFill>
                  <a:srgbClr val="FF0000"/>
                </a:solidFill>
                <a:ea typeface="+mn-ea"/>
              </a:rPr>
              <a:t> </a:t>
            </a:r>
            <a:r>
              <a:rPr lang="en-US" sz="1400" dirty="0" smtClean="0">
                <a:ea typeface="+mn-ea"/>
              </a:rPr>
              <a:t>affiliated with the non-AP </a:t>
            </a:r>
            <a:r>
              <a:rPr lang="en-US" sz="1400" dirty="0">
                <a:ea typeface="+mn-ea"/>
              </a:rPr>
              <a:t>MLD </a:t>
            </a:r>
            <a:r>
              <a:rPr lang="en-US" sz="1400" dirty="0" smtClean="0">
                <a:ea typeface="+mn-ea"/>
              </a:rPr>
              <a:t>shall </a:t>
            </a:r>
            <a:r>
              <a:rPr lang="en-US" sz="1400" dirty="0">
                <a:ea typeface="+mn-ea"/>
              </a:rPr>
              <a:t>update </a:t>
            </a:r>
            <a:r>
              <a:rPr lang="en-US" sz="1400" dirty="0" smtClean="0">
                <a:ea typeface="+mn-ea"/>
              </a:rPr>
              <a:t>their </a:t>
            </a:r>
            <a:r>
              <a:rPr lang="en-US" sz="1400" dirty="0">
                <a:ea typeface="+mn-ea"/>
              </a:rPr>
              <a:t>EDCA </a:t>
            </a:r>
            <a:r>
              <a:rPr lang="en-US" sz="1400" dirty="0" smtClean="0">
                <a:ea typeface="+mn-ea"/>
              </a:rPr>
              <a:t>parameters to </a:t>
            </a:r>
            <a:r>
              <a:rPr lang="en-US" sz="1400" dirty="0">
                <a:ea typeface="+mn-ea"/>
              </a:rPr>
              <a:t>the received NSEP EDCA parameter set within the time of Beacon Interval after receiving the management frames which carry the NSEP EDCA parameters for that </a:t>
            </a:r>
            <a:r>
              <a:rPr lang="en-US" sz="1400" dirty="0" smtClean="0">
                <a:ea typeface="+mn-ea"/>
              </a:rPr>
              <a:t>link </a:t>
            </a:r>
            <a:r>
              <a:rPr lang="en-US" sz="1400" dirty="0">
                <a:ea typeface="+mn-ea"/>
              </a:rPr>
              <a:t>and use them for NSEP priority </a:t>
            </a:r>
            <a:r>
              <a:rPr lang="en-US" sz="1400" dirty="0" smtClean="0">
                <a:ea typeface="+mn-ea"/>
              </a:rPr>
              <a:t>access</a:t>
            </a:r>
          </a:p>
          <a:p>
            <a:pPr marL="342900" lvl="2" indent="0">
              <a:buNone/>
            </a:pPr>
            <a:endParaRPr lang="en-US" dirty="0" smtClean="0"/>
          </a:p>
          <a:p>
            <a:pPr marL="342900" lvl="2" indent="0">
              <a:buNone/>
            </a:pPr>
            <a:endParaRPr lang="en-US" dirty="0">
              <a:ea typeface="+mn-ea"/>
            </a:endParaRPr>
          </a:p>
          <a:p>
            <a:pPr marL="342900" lvl="1" indent="-342900">
              <a:buFontTx/>
              <a:buChar char="•"/>
            </a:pPr>
            <a:r>
              <a:rPr lang="en-US" b="1" dirty="0">
                <a:ea typeface="+mn-ea"/>
              </a:rPr>
              <a:t>Discussion</a:t>
            </a:r>
          </a:p>
          <a:p>
            <a:pPr lvl="1"/>
            <a:r>
              <a:rPr lang="en-US" sz="1400" dirty="0"/>
              <a:t>Advantages</a:t>
            </a:r>
            <a:r>
              <a:rPr lang="en-US" sz="1400" dirty="0" smtClean="0"/>
              <a:t>: </a:t>
            </a:r>
            <a:r>
              <a:rPr lang="en-US" sz="1400" dirty="0"/>
              <a:t>Uses </a:t>
            </a:r>
            <a:r>
              <a:rPr lang="en-US" sz="1400" dirty="0" smtClean="0"/>
              <a:t>NSEP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smtClean="0"/>
              <a:t>Priority </a:t>
            </a:r>
            <a:r>
              <a:rPr lang="en-US" sz="1400" dirty="0"/>
              <a:t>Access Enable request </a:t>
            </a:r>
            <a:r>
              <a:rPr lang="en-US" sz="1400" dirty="0" smtClean="0"/>
              <a:t>frame </a:t>
            </a:r>
            <a:r>
              <a:rPr lang="en-US" sz="1400" dirty="0"/>
              <a:t>already defined and required for related purpose</a:t>
            </a:r>
          </a:p>
          <a:p>
            <a:pPr lvl="1"/>
            <a:r>
              <a:rPr lang="en-US" sz="1400" dirty="0"/>
              <a:t>Disadvantages: </a:t>
            </a:r>
            <a:r>
              <a:rPr lang="en-US" sz="1400" dirty="0" smtClean="0"/>
              <a:t>Unicast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smtClean="0"/>
              <a:t>Action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smtClean="0"/>
              <a:t>frame of </a:t>
            </a:r>
            <a:r>
              <a:rPr lang="en-US" sz="1400" dirty="0"/>
              <a:t>NSEP Priority Access Enable </a:t>
            </a:r>
            <a:r>
              <a:rPr lang="en-US" sz="1400" dirty="0" smtClean="0"/>
              <a:t>request must </a:t>
            </a:r>
            <a:r>
              <a:rPr lang="en-US" sz="1400" dirty="0"/>
              <a:t>be transmitted individually to each non-AP MLD that has NSEP priority access enabled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132E8F0-0953-4589-931F-0CF931D74C3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777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762000"/>
          </a:xfrm>
        </p:spPr>
        <p:txBody>
          <a:bodyPr/>
          <a:lstStyle/>
          <a:p>
            <a:r>
              <a:rPr lang="en-US" u="sng" dirty="0" smtClean="0"/>
              <a:t>Straw Poll 1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458200" cy="4876800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b="1" dirty="0">
                <a:ea typeface="+mn-ea"/>
              </a:rPr>
              <a:t>Which option do you support for Initial NSEP </a:t>
            </a:r>
            <a:r>
              <a:rPr lang="en-US" b="1" dirty="0" smtClean="0">
                <a:ea typeface="+mn-ea"/>
              </a:rPr>
              <a:t>EDCA parameter Distribution</a:t>
            </a:r>
            <a:endParaRPr lang="en-US" b="1" dirty="0">
              <a:ea typeface="+mn-ea"/>
            </a:endParaRPr>
          </a:p>
          <a:p>
            <a:pPr marL="685800" lvl="2" indent="-342900">
              <a:buFont typeface="+mj-lt"/>
              <a:buAutoNum type="arabicPeriod"/>
            </a:pPr>
            <a:r>
              <a:rPr lang="en-US" sz="1400" dirty="0" smtClean="0"/>
              <a:t>Option A:  Using d</a:t>
            </a:r>
            <a:r>
              <a:rPr lang="nn-NO" sz="1400" dirty="0" smtClean="0"/>
              <a:t>efault EDCA </a:t>
            </a:r>
            <a:r>
              <a:rPr lang="nn-NO" sz="1400" dirty="0"/>
              <a:t>parameters for </a:t>
            </a:r>
            <a:r>
              <a:rPr lang="nn-NO" sz="1400" dirty="0" smtClean="0"/>
              <a:t>NSEP </a:t>
            </a:r>
            <a:r>
              <a:rPr lang="en-US" sz="1400" dirty="0" smtClean="0"/>
              <a:t>as described in slide #4 </a:t>
            </a:r>
          </a:p>
          <a:p>
            <a:pPr marL="685800" lvl="2" indent="-342900">
              <a:buFont typeface="+mj-lt"/>
              <a:buAutoNum type="arabicPeriod"/>
            </a:pPr>
            <a:r>
              <a:rPr lang="en-US" sz="1400" dirty="0" smtClean="0"/>
              <a:t>Option B:  Using dedicated NSEP </a:t>
            </a:r>
            <a:r>
              <a:rPr lang="en-US" sz="1400" dirty="0"/>
              <a:t>EDCA Parameters in Request/Response Frames </a:t>
            </a:r>
            <a:r>
              <a:rPr lang="en-US" sz="1400" dirty="0" smtClean="0"/>
              <a:t>as described shown </a:t>
            </a:r>
            <a:r>
              <a:rPr lang="en-US" sz="1400" dirty="0"/>
              <a:t>in </a:t>
            </a:r>
            <a:r>
              <a:rPr lang="en-US" sz="1400" dirty="0" smtClean="0"/>
              <a:t>slide #5 </a:t>
            </a:r>
          </a:p>
          <a:p>
            <a:pPr marL="685800" lvl="2" indent="-342900">
              <a:buFont typeface="+mj-lt"/>
              <a:buAutoNum type="arabicPeriod"/>
            </a:pPr>
            <a:r>
              <a:rPr lang="en-US" altLang="zh-CN" sz="1400" dirty="0" smtClean="0"/>
              <a:t>Option C:  Do not care</a:t>
            </a:r>
            <a:endParaRPr lang="en-US" sz="1400" strike="sngStrike" dirty="0"/>
          </a:p>
          <a:p>
            <a:pPr marL="685800" lvl="2" indent="-342900">
              <a:buFont typeface="+mj-lt"/>
              <a:buAutoNum type="arabicPeriod"/>
            </a:pPr>
            <a:endParaRPr lang="en-US" sz="1400" dirty="0"/>
          </a:p>
          <a:p>
            <a:pPr marL="342900" lvl="2" indent="0">
              <a:buNone/>
            </a:pPr>
            <a:endParaRPr lang="en-US" dirty="0">
              <a:ea typeface="+mn-ea"/>
            </a:endParaRPr>
          </a:p>
          <a:p>
            <a:pPr marL="342900" lvl="1" indent="-342900">
              <a:buFontTx/>
              <a:buChar char="•"/>
            </a:pPr>
            <a:r>
              <a:rPr lang="en-US" b="1" dirty="0" smtClean="0">
                <a:ea typeface="+mn-ea"/>
              </a:rPr>
              <a:t>Results: </a:t>
            </a:r>
            <a:endParaRPr lang="en-US" b="1" dirty="0">
              <a:ea typeface="+mn-ea"/>
            </a:endParaRPr>
          </a:p>
          <a:p>
            <a:pPr lvl="1"/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132E8F0-0953-4589-931F-0CF931D74C3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739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762000"/>
          </a:xfrm>
        </p:spPr>
        <p:txBody>
          <a:bodyPr/>
          <a:lstStyle/>
          <a:p>
            <a:r>
              <a:rPr lang="en-US" u="sng" dirty="0" smtClean="0"/>
              <a:t>Straw Poll 2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458200" cy="4876800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b="1" dirty="0">
                <a:ea typeface="+mn-ea"/>
              </a:rPr>
              <a:t>Which option do you support for NSEP EDCA Parameter </a:t>
            </a:r>
            <a:r>
              <a:rPr lang="en-US" b="1" dirty="0" smtClean="0">
                <a:ea typeface="+mn-ea"/>
              </a:rPr>
              <a:t>Update</a:t>
            </a:r>
            <a:endParaRPr lang="en-US" b="1" dirty="0">
              <a:ea typeface="+mn-ea"/>
            </a:endParaRPr>
          </a:p>
          <a:p>
            <a:pPr marL="685800" lvl="2" indent="-342900">
              <a:buFont typeface="+mj-lt"/>
              <a:buAutoNum type="arabicPeriod"/>
            </a:pPr>
            <a:r>
              <a:rPr lang="en-US" sz="1400" dirty="0" smtClean="0"/>
              <a:t>Option A</a:t>
            </a:r>
            <a:r>
              <a:rPr lang="en-US" sz="1400" dirty="0"/>
              <a:t>:  </a:t>
            </a:r>
            <a:r>
              <a:rPr lang="en-US" sz="1400" dirty="0" smtClean="0"/>
              <a:t>Distribute </a:t>
            </a:r>
            <a:r>
              <a:rPr lang="en-US" sz="1400" dirty="0"/>
              <a:t>NSEP EDCA in </a:t>
            </a:r>
            <a:r>
              <a:rPr lang="en-US" sz="1400" dirty="0" smtClean="0"/>
              <a:t>a Broadcast </a:t>
            </a:r>
            <a:r>
              <a:rPr lang="en-US" sz="1400" dirty="0"/>
              <a:t>Action </a:t>
            </a:r>
            <a:r>
              <a:rPr lang="en-US" sz="1400" dirty="0" smtClean="0"/>
              <a:t>Frame as described in slide #6 </a:t>
            </a:r>
          </a:p>
          <a:p>
            <a:pPr marL="685800" lvl="2" indent="-342900">
              <a:buFont typeface="+mj-lt"/>
              <a:buAutoNum type="arabicPeriod"/>
            </a:pPr>
            <a:r>
              <a:rPr lang="en-US" sz="1400" dirty="0" smtClean="0"/>
              <a:t>Option B</a:t>
            </a:r>
            <a:r>
              <a:rPr lang="en-US" sz="1400" dirty="0"/>
              <a:t>:  Reuse NSEP Priority Access Enable Request </a:t>
            </a:r>
            <a:r>
              <a:rPr lang="en-US" sz="1400" dirty="0" smtClean="0"/>
              <a:t>Frame as described in slide #7 </a:t>
            </a:r>
          </a:p>
          <a:p>
            <a:pPr marL="685800" lvl="2" indent="-342900">
              <a:buFont typeface="+mj-lt"/>
              <a:buAutoNum type="arabicPeriod"/>
            </a:pPr>
            <a:r>
              <a:rPr lang="en-US" altLang="zh-CN" sz="1400" dirty="0" smtClean="0"/>
              <a:t>Option C:  Do </a:t>
            </a:r>
            <a:r>
              <a:rPr lang="en-US" altLang="zh-CN" sz="1400" dirty="0"/>
              <a:t>not </a:t>
            </a:r>
            <a:r>
              <a:rPr lang="en-US" altLang="zh-CN" sz="1400" dirty="0" smtClean="0"/>
              <a:t>care</a:t>
            </a:r>
            <a:endParaRPr lang="en-US" sz="1400" dirty="0"/>
          </a:p>
          <a:p>
            <a:pPr marL="685800" lvl="2" indent="-342900">
              <a:buFont typeface="+mj-lt"/>
              <a:buAutoNum type="arabicPeriod"/>
            </a:pPr>
            <a:endParaRPr lang="en-US" sz="1400" dirty="0"/>
          </a:p>
          <a:p>
            <a:pPr marL="342900" lvl="2" indent="0">
              <a:buNone/>
            </a:pPr>
            <a:endParaRPr lang="en-US" dirty="0">
              <a:ea typeface="+mn-ea"/>
            </a:endParaRPr>
          </a:p>
          <a:p>
            <a:pPr marL="342900" lvl="1" indent="-342900">
              <a:buFontTx/>
              <a:buChar char="•"/>
            </a:pPr>
            <a:r>
              <a:rPr lang="en-US" b="1" dirty="0" smtClean="0">
                <a:ea typeface="+mn-ea"/>
              </a:rPr>
              <a:t>Results: </a:t>
            </a:r>
            <a:endParaRPr lang="en-US" b="1" dirty="0">
              <a:ea typeface="+mn-ea"/>
            </a:endParaRPr>
          </a:p>
          <a:p>
            <a:pPr lvl="1"/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132E8F0-0953-4589-931F-0CF931D74C3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275614"/>
      </p:ext>
    </p:extLst>
  </p:cSld>
  <p:clrMapOvr>
    <a:masterClrMapping/>
  </p:clrMapOvr>
</p:sld>
</file>

<file path=ppt/theme/theme1.xml><?xml version="1.0" encoding="utf-8"?>
<a:theme xmlns:a="http://schemas.openxmlformats.org/drawingml/2006/main" name="1_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70306050509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703060505090304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14069</TotalTime>
  <Words>1162</Words>
  <Application>Microsoft Office PowerPoint</Application>
  <PresentationFormat>On-screen Show (4:3)</PresentationFormat>
  <Paragraphs>119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굴림</vt:lpstr>
      <vt:lpstr>Arial</vt:lpstr>
      <vt:lpstr>Arial</vt:lpstr>
      <vt:lpstr>Calibri</vt:lpstr>
      <vt:lpstr>Times New Roman</vt:lpstr>
      <vt:lpstr>1_Extend Submission Template</vt:lpstr>
      <vt:lpstr>NSEP Priority Access Treatment Discussion</vt:lpstr>
      <vt:lpstr>Background NSEP EDCA Parameter Distribution in Current Specification</vt:lpstr>
      <vt:lpstr>Use Cases to Consider</vt:lpstr>
      <vt:lpstr>Initial NSEP EDCA Parameter Distribution Option A: Default EDCA parameters for NSEP</vt:lpstr>
      <vt:lpstr>Initial NSEP EDCA Parameter Distribution: Option B: NSEP EDCA Parameters in Request/Response Frames </vt:lpstr>
      <vt:lpstr>NSEP EDCA Parameter Update: Option A  NSEP EDCA in a Broadcast Action Frame</vt:lpstr>
      <vt:lpstr>NSEP EDCA Parameter Update: Option B Reuse NSEP Priority Access Enable Request Frame</vt:lpstr>
      <vt:lpstr>Straw Poll 1</vt:lpstr>
      <vt:lpstr>Straw Poll 2</vt:lpstr>
    </vt:vector>
  </TitlesOfParts>
  <Company>Marvell Semiconductor,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HEW evaluation metrics</dc:title>
  <dc:creator>yfang@ztetx.com</dc:creator>
  <cp:lastModifiedBy>Yonggang Fang</cp:lastModifiedBy>
  <cp:revision>3271</cp:revision>
  <cp:lastPrinted>2020-12-04T21:59:30Z</cp:lastPrinted>
  <dcterms:created xsi:type="dcterms:W3CDTF">2020-12-04T21:59:30Z</dcterms:created>
  <dcterms:modified xsi:type="dcterms:W3CDTF">2021-11-12T21:19:56Z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KSOProductBuildVer">
    <vt:lpwstr>1033-2.7.0.4476</vt:lpwstr>
  </property>
</Properties>
</file>