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630" r:id="rId3"/>
    <p:sldId id="631" r:id="rId4"/>
    <p:sldId id="633" r:id="rId5"/>
    <p:sldId id="632" r:id="rId6"/>
    <p:sldId id="635" r:id="rId7"/>
    <p:sldId id="636" r:id="rId8"/>
    <p:sldId id="637" r:id="rId9"/>
    <p:sldId id="638" r:id="rId10"/>
    <p:sldId id="639" r:id="rId11"/>
    <p:sldId id="640" r:id="rId12"/>
    <p:sldId id="641" r:id="rId13"/>
    <p:sldId id="63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327" autoAdjust="0"/>
  </p:normalViewPr>
  <p:slideViewPr>
    <p:cSldViewPr>
      <p:cViewPr varScale="1">
        <p:scale>
          <a:sx n="123" d="100"/>
          <a:sy n="123" d="100"/>
        </p:scale>
        <p:origin x="1352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802.11-21/1839r1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ehru.bhandaru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7-00-00bi-mac-privacy-and-pmksa-caching.pptx" TargetMode="External"/><Relationship Id="rId2" Type="http://schemas.openxmlformats.org/officeDocument/2006/relationships/hyperlink" Target="https://www.secg.org/sec1-v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2915" y="2111654"/>
            <a:ext cx="1107401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5" name="Google Shape;78;p1">
            <a:extLst>
              <a:ext uri="{FF2B5EF4-FFF2-40B4-BE49-F238E27FC236}">
                <a16:creationId xmlns:a16="http://schemas.microsoft.com/office/drawing/2014/main" id="{C691E374-EBA4-8A40-8D6F-BF7539B4B7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7625697"/>
              </p:ext>
            </p:extLst>
          </p:nvPr>
        </p:nvGraphicFramePr>
        <p:xfrm>
          <a:off x="1032915" y="2601808"/>
          <a:ext cx="10225654" cy="118873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7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2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Name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Affiliation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Address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Phone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Email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Nehru Bhandaru</a:t>
                      </a:r>
                      <a:endParaRPr sz="1800" b="0" i="0" u="none" strike="noStrike" cap="none" dirty="0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Broadcom</a:t>
                      </a: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 250 Innovation Drive, San Jose CA 95134</a:t>
                      </a: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+1 408 391 2159 </a:t>
                      </a: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  <a:hlinkClick r:id="rId3"/>
                        </a:rPr>
                        <a:t>nehru.bhandaru@broadcom.com</a:t>
                      </a:r>
                      <a:endParaRPr sz="16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Thomas Derham</a:t>
                      </a:r>
                      <a:endParaRPr sz="1800" b="0" i="0" u="none" strike="noStrike" cap="none" dirty="0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Broadcom</a:t>
                      </a: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2618583461"/>
                  </a:ext>
                </a:extLst>
              </a:tr>
            </a:tbl>
          </a:graphicData>
        </a:graphic>
      </p:graphicFrame>
      <p:sp>
        <p:nvSpPr>
          <p:cNvPr id="16" name="Google Shape;74;p1">
            <a:extLst>
              <a:ext uri="{FF2B5EF4-FFF2-40B4-BE49-F238E27FC236}">
                <a16:creationId xmlns:a16="http://schemas.microsoft.com/office/drawing/2014/main" id="{0BC340D5-7779-1943-A17F-6513672815E2}"/>
              </a:ext>
            </a:extLst>
          </p:cNvPr>
          <p:cNvSpPr txBox="1">
            <a:spLocks/>
          </p:cNvSpPr>
          <p:nvPr/>
        </p:nvSpPr>
        <p:spPr bwMode="auto">
          <a:xfrm>
            <a:off x="1673899" y="801734"/>
            <a:ext cx="8229600" cy="65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spcFirstLastPara="1" vert="horz" wrap="square" lIns="92075" tIns="46025" rIns="92075" bIns="46025" numCol="1" anchor="ctr" anchorCtr="0" compatLnSpc="1">
            <a:prstTxWarp prst="textNoShape">
              <a:avLst/>
            </a:prstTxWarp>
            <a:no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b="0" kern="0">
                <a:latin typeface="Arial Narrow"/>
                <a:ea typeface="Arial Narrow"/>
                <a:cs typeface="Arial Narrow"/>
                <a:sym typeface="Arial Narrow"/>
              </a:rPr>
              <a:t>Transient Station Identification</a:t>
            </a:r>
            <a:endParaRPr lang="en-US" b="0" kern="0" dirty="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 – Comparison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graphicFrame>
        <p:nvGraphicFramePr>
          <p:cNvPr id="7" name="Google Shape;154;p7">
            <a:extLst>
              <a:ext uri="{FF2B5EF4-FFF2-40B4-BE49-F238E27FC236}">
                <a16:creationId xmlns:a16="http://schemas.microsoft.com/office/drawing/2014/main" id="{2DD92A74-5AA5-5743-8DA8-DECD79D400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7972994"/>
              </p:ext>
            </p:extLst>
          </p:nvPr>
        </p:nvGraphicFramePr>
        <p:xfrm>
          <a:off x="2208916" y="1627940"/>
          <a:ext cx="8992484" cy="43336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543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9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ea typeface="Arial"/>
                          <a:cs typeface="Arial Narrow" panose="020B0604020202020204" pitchFamily="34" charset="0"/>
                          <a:sym typeface="Arial"/>
                        </a:rPr>
                        <a:t>Previous Proposal(s)</a:t>
                      </a:r>
                      <a:endParaRPr sz="1600" b="0" i="0" u="none" strike="noStrike" cap="none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  <a:sym typeface="Arial"/>
                        </a:rPr>
                        <a:t>TSID Proposal</a:t>
                      </a:r>
                      <a:endParaRPr sz="1600" b="0" i="0" u="none" strike="noStrike" cap="none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11-21-1585 Identifiable Random MAC addresses</a:t>
                      </a: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Auto transient ID and key generation/distribution without additional messages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Replay protection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Binding to address (chain) and security context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Better performance with faster validation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No check field that can be trackable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Leverage Std 802.11 SA query support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TSID update – implicit and explicit, pre and post association</a:t>
                      </a:r>
                      <a:endParaRPr sz="1600" b="0" i="0" u="none" strike="noStrike" cap="none" dirty="0">
                        <a:latin typeface="Arial Narrow" panose="020B0604020202020204" pitchFamily="34" charset="0"/>
                        <a:ea typeface="Arial Narrow"/>
                        <a:cs typeface="Arial Narrow" panose="020B0604020202020204" pitchFamily="34" charset="0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11-21-1083 Signature based identification schemes</a:t>
                      </a: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Does not use public keys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Does not leak identity (public key signatures leak the public key)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More efficient</a:t>
                      </a: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11-21-1379 ID Query Action Frame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lang="en-US" sz="1600" b="0" i="0" u="none" strike="noStrike" cap="none" dirty="0">
                        <a:solidFill>
                          <a:srgbClr val="000000"/>
                        </a:solidFill>
                        <a:latin typeface="Arial Narrow" panose="020B0604020202020204" pitchFamily="34" charset="0"/>
                        <a:ea typeface="Arial Narrow"/>
                        <a:cs typeface="Arial Narrow" panose="020B0604020202020204" pitchFamily="34" charset="0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No (additional) ID exchange is needed</a:t>
                      </a:r>
                    </a:p>
                    <a:p>
                      <a:pPr marL="742950" marR="0" lvl="1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But can be used in conjunction to retrieve ID to bind to TSID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Uses Std 802.11 SA query support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Supports Identity recovery with TSID – higher layers can do the mapping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Works when there is no association, after first secure association or PASN</a:t>
                      </a:r>
                    </a:p>
                  </a:txBody>
                  <a:tcPr marL="54025" marR="54025" marT="54025" marB="54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629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208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 – Evaluation Metrics 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graphicFrame>
        <p:nvGraphicFramePr>
          <p:cNvPr id="9" name="Google Shape;154;p7">
            <a:extLst>
              <a:ext uri="{FF2B5EF4-FFF2-40B4-BE49-F238E27FC236}">
                <a16:creationId xmlns:a16="http://schemas.microsoft.com/office/drawing/2014/main" id="{E488162A-D8F6-8348-BA96-E050CE9E67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7171953"/>
              </p:ext>
            </p:extLst>
          </p:nvPr>
        </p:nvGraphicFramePr>
        <p:xfrm>
          <a:off x="2048730" y="1295401"/>
          <a:ext cx="8092425" cy="509176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8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3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Metric</a:t>
                      </a:r>
                      <a:endParaRPr sz="1800" u="none" strike="noStrike" cap="none"/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Comment</a:t>
                      </a:r>
                      <a:endParaRPr sz="1800" u="none" strike="noStrike" cap="none"/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01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Amount of processing required on client and AP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STA:</a:t>
                      </a: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TSID/TSIDK derivation, Hash Computation</a:t>
                      </a:r>
                      <a:endParaRPr sz="2400" b="0" i="0" u="none" strike="noStrike" cap="none">
                        <a:solidFill>
                          <a:srgbClr val="000000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AP: Lookup PMKSA using TSID, Hash Computation</a:t>
                      </a: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, 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 iteration computing hashes of all entries.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Storage Requirements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Storage per STA: TSID(8), TSIDK(16 to 32), and PN(6) = 30 to 46 octets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3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Return to the network and use a different MAC address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 - TSID identifies the used/device rather than bound to a  MAC address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3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User opt-in control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 - capability negotiation, security context, ID query, SA Query/Update, Optional TSID element inclusion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Pre-association support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Device/User Identifier provided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Yes, transient identifier decoupled from MAC address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Third party tracking with RCM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No, Protected; STA indicates TSID change before changing/randomizing MAC address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Hidden mechanism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Not hidden from third parties - presence of TSID IE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Requires network encryption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No, but relies on 802.11 RSNA and PASN security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83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How strongly is ID bound to the user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Very loosely, but ID is bound to TSID/TSIDK generation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PII exposure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Network can trust in the ID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Post association RCM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947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010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Q &amp; A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5048251" cy="5180014"/>
          </a:xfrm>
        </p:spPr>
        <p:txBody>
          <a:bodyPr>
            <a:normAutofit fontScale="25000" lnSpcReduction="20000"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6400" b="0" dirty="0">
                <a:latin typeface="Arial Narrow"/>
                <a:ea typeface="Arial Narrow"/>
                <a:cs typeface="Arial Narrow"/>
                <a:sym typeface="Arial Narrow"/>
              </a:rPr>
              <a:t>Where does ID come from?</a:t>
            </a:r>
            <a:endParaRPr lang="en-US" sz="5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4400" dirty="0">
                <a:latin typeface="Arial Narrow"/>
                <a:ea typeface="Arial Narrow"/>
                <a:cs typeface="Arial Narrow"/>
                <a:sym typeface="Arial Narrow"/>
              </a:rPr>
              <a:t>EAP Authentication, Password ID, Username, Permanent MAC address, First Association MAC address, email address, or an empty string (anonymous/unknown), Query the user (e.g.,11-21-1379) before TSID generation after PTKSA setup</a:t>
            </a:r>
            <a:endParaRPr lang="en-US" sz="5600" dirty="0"/>
          </a:p>
          <a:p>
            <a:pPr marL="800100" lvl="1" indent="-342900" algn="just"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ID can be set via MLME, MAC address can be default</a:t>
            </a:r>
            <a:endParaRPr lang="en-US" sz="44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lv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64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Can ID be updated?</a:t>
            </a:r>
            <a:endParaRPr lang="en-US" sz="6400" dirty="0"/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Outside the scope, but TSID can be updated</a:t>
            </a:r>
            <a:endParaRPr lang="en-US" sz="64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lv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64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Can we just use the (random) MAC address instead of TSID</a:t>
            </a:r>
          </a:p>
          <a:p>
            <a:pPr lvl="1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56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 side validation would be inefficient or cumbersome</a:t>
            </a:r>
          </a:p>
          <a:p>
            <a:pPr lvl="1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Graceful transition when MAC address changes - TSID binds old MAC address to new MAC address</a:t>
            </a:r>
            <a:endParaRPr lang="en-US" sz="5600" b="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lv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64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Can TSID be used more than once?</a:t>
            </a:r>
            <a:endParaRPr lang="en-US" sz="6400" dirty="0"/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Yes, a replay counter protects against replays</a:t>
            </a:r>
            <a:endParaRPr lang="en-US" sz="5600" dirty="0"/>
          </a:p>
          <a:p>
            <a:pPr lv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64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Can TSID be omitted, with only the hash sent to the AP?</a:t>
            </a:r>
            <a:endParaRPr lang="en-US" sz="6400" dirty="0"/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No, AP rejects the request/association</a:t>
            </a:r>
            <a:endParaRPr lang="en-US" sz="5600" dirty="0"/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 may require TSID element to be included</a:t>
            </a:r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Non-AP STA may choose to include TSID element or not</a:t>
            </a:r>
          </a:p>
          <a:p>
            <a:pPr marL="40005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Is TSID a client identifier</a:t>
            </a:r>
          </a:p>
          <a:p>
            <a:pPr marL="800100" lvl="1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No, but it can be mapped to one on AP if non-AP STA provides</a:t>
            </a:r>
          </a:p>
          <a:p>
            <a:pPr marL="40005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60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What happens on failures – M4 lost or implicit update fails (e.g., no/lost probe response)</a:t>
            </a:r>
          </a:p>
          <a:p>
            <a:pPr marL="800100" lvl="1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TSID will mismatch, next request may be rejected</a:t>
            </a:r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n-US" sz="30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0" indent="0" algn="just">
              <a:spcAft>
                <a:spcPts val="0"/>
              </a:spcAft>
              <a:buSzPts val="1800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	</a:t>
            </a:r>
            <a:endParaRPr lang="en-US" dirty="0"/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E4A44C-FFC2-6D4B-A433-C01A31D607F5}"/>
              </a:ext>
            </a:extLst>
          </p:cNvPr>
          <p:cNvSpPr txBox="1">
            <a:spLocks/>
          </p:cNvSpPr>
          <p:nvPr/>
        </p:nvSpPr>
        <p:spPr bwMode="auto">
          <a:xfrm>
            <a:off x="5793318" y="1293815"/>
            <a:ext cx="5198533" cy="5029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SzPts val="2000"/>
              <a:buFont typeface="Arial" panose="020B0604020202020204" pitchFamily="34" charset="0"/>
              <a:buChar char="•"/>
            </a:pPr>
            <a:r>
              <a:rPr lang="en-US" sz="5600" b="0" kern="0" dirty="0">
                <a:latin typeface="Arial Narrow"/>
                <a:cs typeface="Arial Narrow"/>
                <a:sym typeface="Arial Narrow"/>
              </a:rPr>
              <a:t>What happens when PMKSA is deleted?</a:t>
            </a:r>
          </a:p>
          <a:p>
            <a:pPr lvl="1" algn="just">
              <a:buSzPts val="2000"/>
              <a:buFont typeface="Arial" panose="020B0604020202020204" pitchFamily="34" charset="0"/>
              <a:buChar char="•"/>
            </a:pPr>
            <a:r>
              <a:rPr lang="en-US" sz="5600" kern="0" dirty="0">
                <a:latin typeface="Arial Narrow"/>
                <a:cs typeface="Arial Narrow"/>
                <a:sym typeface="Arial Narrow"/>
              </a:rPr>
              <a:t>TBD</a:t>
            </a:r>
          </a:p>
          <a:p>
            <a:pPr algn="just">
              <a:buSzPts val="2000"/>
              <a:buFont typeface="Arial" panose="020B0604020202020204" pitchFamily="34" charset="0"/>
              <a:buChar char="•"/>
            </a:pPr>
            <a:r>
              <a:rPr lang="en-US" sz="5600" b="0" kern="0" dirty="0">
                <a:latin typeface="Arial Narrow"/>
                <a:cs typeface="Arial Narrow"/>
                <a:sym typeface="Arial Narrow"/>
              </a:rPr>
              <a:t>Does TSID have to be 64 bits?</a:t>
            </a:r>
            <a:endParaRPr lang="en-US" sz="5600" b="0" kern="0" dirty="0">
              <a:latin typeface="Arial Narrow"/>
              <a:cs typeface="Arial Narrow"/>
            </a:endParaRPr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Should suffice – Random MAC address have much higher probability of collision</a:t>
            </a:r>
            <a:endParaRPr lang="en-US" sz="5600" kern="0" dirty="0"/>
          </a:p>
          <a:p>
            <a:pPr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5600" b="0" kern="0" dirty="0">
                <a:latin typeface="Arial Narrow"/>
                <a:ea typeface="Arial Narrow"/>
                <a:cs typeface="Arial Narrow"/>
                <a:sym typeface="Arial Narrow"/>
              </a:rPr>
              <a:t>Does TSID leak the key?</a:t>
            </a:r>
            <a:endParaRPr lang="en-US" sz="6400" b="0" kern="0" dirty="0"/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No, standard RFC 5869 HKDF is used</a:t>
            </a:r>
            <a:endParaRPr lang="en-US" sz="5600" kern="0" dirty="0"/>
          </a:p>
          <a:p>
            <a:pPr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5600" b="0" kern="0" dirty="0">
                <a:latin typeface="Arial Narrow"/>
                <a:ea typeface="Arial Narrow"/>
                <a:cs typeface="Arial Narrow"/>
                <a:sym typeface="Arial Narrow"/>
              </a:rPr>
              <a:t>Does the proposal require additional key distribution mechanisms?</a:t>
            </a:r>
            <a:endParaRPr lang="en-US" sz="6400" b="0" kern="0" dirty="0"/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No, TSIDK is generated as part of PTKSA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5600" b="0" kern="0" dirty="0">
                <a:latin typeface="Arial Narrow"/>
                <a:ea typeface="Arial Narrow"/>
                <a:cs typeface="Arial Narrow"/>
                <a:sym typeface="Arial Narrow"/>
              </a:rPr>
              <a:t>Can PMKID be used as a transient ID?</a:t>
            </a:r>
            <a:endParaRPr lang="en-US" sz="6400" b="0" kern="0" dirty="0"/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No, PMKID is trackable, TSID could be used without a PMK – separation of concern</a:t>
            </a:r>
          </a:p>
          <a:p>
            <a:pPr marL="40005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6400" b="0" kern="0" dirty="0">
                <a:latin typeface="Arial Narrow"/>
                <a:ea typeface="Arial Narrow"/>
                <a:cs typeface="Arial Narrow"/>
                <a:sym typeface="Arial Narrow"/>
              </a:rPr>
              <a:t>Does this require PMK caching</a:t>
            </a:r>
            <a:endParaRPr lang="en-US" sz="9600" b="0" kern="0" dirty="0"/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Not necessary, but there needs to be some security association when non-AP STA comes back to the AP/ESS for validating the ID</a:t>
            </a:r>
          </a:p>
          <a:p>
            <a:pPr marL="800100" lvl="1" indent="-342900" algn="just"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cs typeface="Arial Narrow"/>
                <a:sym typeface="Arial Narrow"/>
              </a:rPr>
              <a:t>There may not be a PMKSA</a:t>
            </a:r>
            <a:r>
              <a:rPr lang="en-US" sz="5600" kern="0" dirty="0"/>
              <a:t> with PASN</a:t>
            </a:r>
          </a:p>
          <a:p>
            <a:pPr marL="400050" algn="just">
              <a:buSzPts val="1800"/>
              <a:buFont typeface="Arial"/>
              <a:buChar char="•"/>
            </a:pPr>
            <a:r>
              <a:rPr lang="en-US" sz="6400" b="0" kern="0" dirty="0">
                <a:latin typeface="Arial Narrow"/>
                <a:ea typeface="Arial Narrow"/>
                <a:cs typeface="Arial Narrow"/>
                <a:sym typeface="Arial Narrow"/>
              </a:rPr>
              <a:t>How much storage does it need? Does it scale</a:t>
            </a:r>
          </a:p>
          <a:p>
            <a:pPr marL="800100" lvl="1" algn="just"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TSKSA needs 30 to 46 bytes per client</a:t>
            </a:r>
          </a:p>
          <a:p>
            <a:pPr algn="just">
              <a:buSzPts val="2000"/>
              <a:buFont typeface="Arial"/>
              <a:buChar char="•"/>
            </a:pPr>
            <a:r>
              <a:rPr lang="en-US" sz="5600" b="0" kern="0" dirty="0">
                <a:latin typeface="Arial Narrow"/>
                <a:ea typeface="Arial Narrow"/>
                <a:cs typeface="Arial Narrow"/>
                <a:sym typeface="Arial Narrow"/>
              </a:rPr>
              <a:t>How does it work with FT and other AKMs?</a:t>
            </a:r>
            <a:endParaRPr lang="en-US" sz="6400" b="0" kern="0" dirty="0"/>
          </a:p>
          <a:p>
            <a:pPr marL="800100" lvl="1" indent="-342900" algn="just"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TBD – distribute TSID along w/ TSIDK to R1 key holders?</a:t>
            </a:r>
          </a:p>
          <a:p>
            <a:pPr marL="400050" algn="just">
              <a:buSzPts val="1800"/>
              <a:buFont typeface="Arial"/>
              <a:buChar char="•"/>
            </a:pPr>
            <a:r>
              <a:rPr lang="en-US" sz="5600" b="0" kern="0" dirty="0">
                <a:latin typeface="Arial Narrow"/>
                <a:cs typeface="Arial Narrow"/>
                <a:sym typeface="Arial Narrow"/>
              </a:rPr>
              <a:t>How does it work with multiple APs</a:t>
            </a:r>
          </a:p>
          <a:p>
            <a:pPr marL="800100" lvl="1" algn="just">
              <a:buSzPts val="1800"/>
              <a:buFont typeface="Arial"/>
              <a:buChar char="•"/>
            </a:pPr>
            <a:r>
              <a:rPr lang="en-US" sz="4800" b="0" kern="0" dirty="0">
                <a:latin typeface="Arial Narrow"/>
                <a:cs typeface="Arial Narrow"/>
              </a:rPr>
              <a:t>Distribute TSID and TSIDK? Needs a new TSIDK (derive from TSIDK?)</a:t>
            </a:r>
          </a:p>
          <a:p>
            <a:pPr marL="400050" algn="just">
              <a:buSzPts val="1800"/>
              <a:buFont typeface="Arial"/>
              <a:buChar char="•"/>
            </a:pPr>
            <a:r>
              <a:rPr lang="en-US" sz="5600" b="0" kern="0" dirty="0">
                <a:latin typeface="Arial Narrow"/>
                <a:cs typeface="Arial Narrow"/>
              </a:rPr>
              <a:t>Broadcast probe requests</a:t>
            </a:r>
          </a:p>
          <a:p>
            <a:pPr marL="800100" lvl="1" algn="just">
              <a:buSzPts val="1800"/>
              <a:buFont typeface="Arial"/>
              <a:buChar char="•"/>
            </a:pPr>
            <a:r>
              <a:rPr lang="en-US" sz="4800" kern="0" dirty="0">
                <a:latin typeface="Arial Narrow"/>
                <a:cs typeface="Arial Narrow"/>
              </a:rPr>
              <a:t>Cannot use TSID update, but can identify</a:t>
            </a:r>
            <a:endParaRPr lang="en-US" sz="4800" b="0" kern="0" dirty="0">
              <a:latin typeface="Arial Narrow"/>
              <a:cs typeface="Arial Narrow"/>
            </a:endParaRPr>
          </a:p>
          <a:p>
            <a:pPr marL="40005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endParaRPr lang="en-US" sz="2200" kern="0" dirty="0">
              <a:latin typeface="Arial Narrow"/>
              <a:cs typeface="Arial Narrow"/>
              <a:sym typeface="Arial Narrow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kern="0" dirty="0">
              <a:latin typeface="Arial"/>
              <a:ea typeface="Arial"/>
              <a:cs typeface="Arial"/>
              <a:sym typeface="Arial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kern="0" dirty="0">
              <a:latin typeface="Arial"/>
              <a:ea typeface="Arial"/>
              <a:cs typeface="Arial"/>
              <a:sym typeface="Arial"/>
            </a:endParaRPr>
          </a:p>
          <a:p>
            <a:pPr marL="0" indent="0" algn="just">
              <a:spcAft>
                <a:spcPts val="0"/>
              </a:spcAft>
              <a:buSzPts val="1800"/>
            </a:pPr>
            <a:r>
              <a:rPr lang="en-US" sz="1800" kern="0" dirty="0">
                <a:latin typeface="Arial Narrow"/>
                <a:ea typeface="Arial Narrow"/>
                <a:cs typeface="Arial Narrow"/>
                <a:sym typeface="Arial Narrow"/>
              </a:rPr>
              <a:t>	</a:t>
            </a:r>
            <a:endParaRPr lang="en-US" kern="0" dirty="0"/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kern="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706114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989733" cy="5105400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11-21-0332 TGbh Issues Tracking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11-21-1379 ID Query Action Frame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11-21-1730 Comparison Metrics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11-21-1585 Identifiable Random MAC addresses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11-21-1083 Signature based identification schemes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IEEE Std 802.11™-2020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en-US" sz="2000" b="0" u="sng" dirty="0">
                <a:solidFill>
                  <a:schemeClr val="hlink"/>
                </a:solidFill>
                <a:latin typeface="Arial Narrow"/>
                <a:ea typeface="Arial Narrow"/>
                <a:cs typeface="Arial Narrow"/>
                <a:sym typeface="Arial Narrow"/>
                <a:hlinkClick r:id="rId2"/>
              </a:rPr>
              <a:t>SEC1</a:t>
            </a: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 – Elliptic Curve Cryptography</a:t>
            </a:r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IEEE TGaz Draft 4.0 – October 2020</a:t>
            </a:r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  <a:hlinkClick r:id="rId3"/>
              </a:rPr>
              <a:t>11-21-1697</a:t>
            </a: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2000" b="0" dirty="0" err="1">
                <a:latin typeface="Arial Narrow"/>
                <a:ea typeface="Arial Narrow"/>
                <a:cs typeface="Arial Narrow"/>
                <a:sym typeface="Arial Narrow"/>
              </a:rPr>
              <a:t>rPMKID</a:t>
            </a:r>
            <a:endParaRPr lang="en-US" sz="2000" b="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IETF RFC 5869 – HMAC-based Extract and Expand</a:t>
            </a: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210317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Introduction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1506200" cy="5180014"/>
          </a:xfrm>
        </p:spPr>
        <p:txBody>
          <a:bodyPr>
            <a:normAutofit fontScale="92500" lnSpcReduction="10000"/>
          </a:bodyPr>
          <a:lstStyle/>
          <a:p>
            <a:pPr marL="4000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TGbh use cases need the notion of an Identity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Non-AP STA Identity (ID) used for access control e.g., allowed services etc.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cs typeface="Arial Narrow"/>
                <a:sym typeface="Arial Narrow"/>
              </a:rPr>
              <a:t>In general, there can be multiple identities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Username, Password ID, Permanent MAC address, Application level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 dirty="0">
                <a:latin typeface="Arial Narrow"/>
                <a:ea typeface="Arial Narrow"/>
                <a:cs typeface="Arial Narrow"/>
                <a:sym typeface="Arial Narrow"/>
              </a:rPr>
              <a:t>Real Identity may only be known to protocol that establishes security e.g., EAP Method</a:t>
            </a:r>
            <a:endParaRPr lang="en-US" sz="1400" dirty="0">
              <a:latin typeface="Arial"/>
              <a:ea typeface="Arial"/>
              <a:cs typeface="Arial"/>
              <a:sym typeface="Arial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Ideally Identity should be bound to security context</a:t>
            </a: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Several proposals that indicate non-AP STA identity securely to an AP in an Infra network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21/1379 – ID query action frames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21/1585 – Identifiable Random MAC addresses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21/1083 – Signature based identification schemes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This proposal explores whether TGbh use cases can be supported with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only a transient ID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transient ID that is decoupled from a MAC address that could change any time</a:t>
            </a:r>
          </a:p>
          <a:p>
            <a:pPr marL="1257300" lvl="2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pre-association or while associated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8458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General Security Considerations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374776"/>
            <a:ext cx="10989733" cy="4873624"/>
          </a:xfrm>
        </p:spPr>
        <p:txBody>
          <a:bodyPr>
            <a:normAutofit fontScale="92500" lnSpcReduction="10000"/>
          </a:bodyPr>
          <a:lstStyle/>
          <a:p>
            <a:pPr marL="4000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Identity is somewhat an abstract notion, can be many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 our purposes, we can consider it as opaque e.g., octet string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Permanent or Initial MAC address could be used to identify a user/device</a:t>
            </a:r>
            <a:endParaRPr lang="en-US" sz="14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Non-AP STA Identity needs to be securely conveyed to the Infra AP – chicken and egg problem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Protecting the conveyance requires a security context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Security context setup is based on a notion of Identity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Protocols should not reveal Identity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RCM for protecting the real/permanent MAC address, for example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Asymmetric key signatures (RSA, ECDSA) can leak public keys (see [7] § 4.1.6)</a:t>
            </a: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100" dirty="0">
                <a:solidFill>
                  <a:schemeClr val="dk1"/>
                </a:solidFill>
                <a:latin typeface="Arial Narrow"/>
                <a:cs typeface="Arial Narrow"/>
                <a:sym typeface="Arial"/>
              </a:rPr>
              <a:t>Should not introduce new trackable identifiers without any security/privacy controls</a:t>
            </a:r>
            <a:endParaRPr lang="en-US" sz="2100" dirty="0">
              <a:solidFill>
                <a:schemeClr val="dk1"/>
              </a:solidFill>
              <a:latin typeface="Arial Narrow"/>
              <a:cs typeface="Arial Narrow"/>
              <a:sym typeface="Arial Narrow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Identity should be bound to the security context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Otherwise, there can be misuse – e.g., masquerading with replays etc.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Excessive computation to determine identity based on ‘Randomized Information’ can lead to (additional) denial of service attacks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149751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Proposal Summary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374776"/>
            <a:ext cx="10989733" cy="4873624"/>
          </a:xfrm>
        </p:spPr>
        <p:txBody>
          <a:bodyPr>
            <a:normAutofit fontScale="92500" lnSpcReduction="20000"/>
          </a:bodyPr>
          <a:lstStyle/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Identity (ID)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Opaque, higher layer input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Transient Identity (TSID), TSID Key (TSIDK), and TSK Security Association (TSKSA)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TSID and TSIDK are cryptographically generated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bound to PTKSA, stored in TSKSA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TSK Packet Number (</a:t>
            </a:r>
            <a:r>
              <a:rPr lang="en-US" sz="2200" b="1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TSKPN</a:t>
            </a: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) for replay protection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TSID Validation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Using TSID element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TSID Update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When PTKSA is updated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Post association update using SA Query extension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Implicit update using TSID element – pre or post association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Negotiation Support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RSNXE Capabilities – verified during security association setup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29066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989733" cy="5105400"/>
          </a:xfrm>
        </p:spPr>
        <p:txBody>
          <a:bodyPr>
            <a:normAutofit/>
          </a:bodyPr>
          <a:lstStyle/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Create TSID based on PTKSA (similar to rPMKID 11-21-1697)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Created and updated every time a PTKSA is created</a:t>
            </a:r>
            <a:endParaRPr lang="en-US" sz="14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Used by non-AP STA, if desired, to securely identify to the  AP</a:t>
            </a:r>
            <a:endParaRPr lang="en-US" sz="14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During PTKSA creation each side derives the next TSID, TSIDK, TSKPN using IETF RFC5869</a:t>
            </a:r>
          </a:p>
          <a:p>
            <a:pPr marL="800100" lvl="1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TSID-PRK = HKDF-Extract(“Transient Station Identity” || ID || SA, KDK)</a:t>
            </a:r>
          </a:p>
          <a:p>
            <a:pPr marL="971550" lvl="2" indent="0" algn="just">
              <a:spcAft>
                <a:spcPts val="0"/>
              </a:spcAft>
              <a:buSzPts val="2000"/>
            </a:pPr>
            <a:r>
              <a:rPr lang="en-US" sz="1600" dirty="0">
                <a:latin typeface="Arial Narrow"/>
                <a:ea typeface="Arial Narrow"/>
                <a:cs typeface="Arial Narrow"/>
                <a:sym typeface="Arial Narrow"/>
              </a:rPr>
              <a:t>TSID = HKDF-Expand(TSID-PRK, “TSID”, TSID-NBYTES)</a:t>
            </a:r>
          </a:p>
          <a:p>
            <a:pPr marL="971550" lvl="2" indent="0" algn="just">
              <a:spcAft>
                <a:spcPts val="0"/>
              </a:spcAft>
              <a:buSzPts val="2000"/>
            </a:pPr>
            <a:r>
              <a:rPr lang="en-US" sz="1600" dirty="0">
                <a:latin typeface="Arial Narrow"/>
                <a:ea typeface="Arial Narrow"/>
                <a:cs typeface="Arial Narrow"/>
                <a:sym typeface="Arial Narrow"/>
              </a:rPr>
              <a:t>TSIDK = HKDF-Expand(TSID-PRK, “TSIDK”, TSIDK-NBYTES)</a:t>
            </a:r>
          </a:p>
          <a:p>
            <a:pPr marL="971550" lvl="2" indent="0" algn="just">
              <a:spcAft>
                <a:spcPts val="0"/>
              </a:spcAft>
              <a:buSzPts val="2000"/>
            </a:pPr>
            <a:r>
              <a:rPr lang="en-US" sz="1600" dirty="0">
                <a:latin typeface="Arial Narrow"/>
                <a:ea typeface="Arial Narrow"/>
                <a:cs typeface="Arial Narrow"/>
                <a:sym typeface="Arial Narrow"/>
              </a:rPr>
              <a:t>TSKPN = HKDF-Expand(TSID-PRK, “TSKPN”, 6)	// 48-bit random initial packet number</a:t>
            </a:r>
            <a:endParaRPr lang="en-US" sz="1200" dirty="0">
              <a:latin typeface="Arial"/>
              <a:ea typeface="Arial"/>
              <a:cs typeface="Arial"/>
              <a:sym typeface="Arial"/>
            </a:endParaRPr>
          </a:p>
          <a:p>
            <a:pPr marL="958850" algn="just">
              <a:buSzPts val="2000"/>
              <a:buFont typeface="Arial"/>
              <a:buChar char="•"/>
            </a:pPr>
            <a:r>
              <a:rPr lang="en-US" sz="2200" b="0" dirty="0">
                <a:latin typeface="Arial Narrow"/>
                <a:ea typeface="Arial Narrow"/>
                <a:cs typeface="Arial Narrow"/>
                <a:sym typeface="Arial Narrow"/>
              </a:rPr>
              <a:t>TSKSA is updated with TSID, TSIDK and TSKPN</a:t>
            </a:r>
            <a:endParaRPr lang="en-US" sz="1600" b="0" dirty="0">
              <a:latin typeface="Arial"/>
              <a:ea typeface="Arial"/>
              <a:cs typeface="Arial"/>
              <a:sym typeface="Arial"/>
            </a:endParaRPr>
          </a:p>
          <a:p>
            <a:pPr marL="800100" lvl="1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HMAC-Hash defined by AKM, TSID-NBITS, TSIDK-NBITS by RSNXE caps</a:t>
            </a:r>
            <a:endParaRPr lang="en-US" sz="22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TSID/TSIDK can be updated pre-association using PASN PTKSA (11az)</a:t>
            </a:r>
          </a:p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KDK is derived when TSID features are enabled</a:t>
            </a:r>
          </a:p>
          <a:p>
            <a:pPr marL="800100" lvl="1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Currently derived for WUR (802.11ba) and 802.11az features</a:t>
            </a: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193777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644717" cy="4927590"/>
          </a:xfrm>
        </p:spPr>
        <p:txBody>
          <a:bodyPr>
            <a:normAutofit fontScale="92500" lnSpcReduction="10000"/>
          </a:bodyPr>
          <a:lstStyle/>
          <a:p>
            <a:pPr marL="400050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TSID element included in selected frames</a:t>
            </a:r>
          </a:p>
          <a:p>
            <a:pPr marL="800100" lvl="1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(re)association request, PASN Authentication, Probe Requests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AP uses TSID to lookup the TSKSA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AP validates TSID using TSID-Hash and TSIDK for the matched TSKSA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RSNA protocols (e.g., 4-way handshake), PASN create new PTKSA and update TSKSA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  <a:p>
            <a:pPr marL="1371600" lvl="3" indent="0" algn="just">
              <a:spcBef>
                <a:spcPts val="600"/>
              </a:spcBef>
              <a:spcAft>
                <a:spcPts val="0"/>
              </a:spcAft>
              <a:buSzPts val="2000"/>
            </a:pPr>
            <a:r>
              <a:rPr lang="en-US" sz="2400" dirty="0" err="1">
                <a:latin typeface="Arial Narrow"/>
                <a:ea typeface="Arial Narrow"/>
                <a:cs typeface="Arial Narrow"/>
                <a:sym typeface="Arial Narrow"/>
              </a:rPr>
              <a:t>TSID</a:t>
            </a:r>
            <a:r>
              <a:rPr lang="en-US" sz="2400" baseline="-25000" dirty="0" err="1">
                <a:latin typeface="Arial Narrow"/>
                <a:ea typeface="Arial Narrow"/>
                <a:cs typeface="Arial Narrow"/>
                <a:sym typeface="Arial Narrow"/>
              </a:rPr>
              <a:t>i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2400" dirty="0">
                <a:latin typeface="Arial Narrow"/>
                <a:ea typeface="Arial Narrow"/>
                <a:cs typeface="Arial Narrow"/>
                <a:sym typeface="Wingdings" pitchFamily="2" charset="2"/>
              </a:rPr>
              <a:t>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TSID</a:t>
            </a:r>
            <a:r>
              <a:rPr lang="en-US" sz="2400" baseline="-25000" dirty="0">
                <a:latin typeface="Arial Narrow"/>
                <a:ea typeface="Arial Narrow"/>
                <a:cs typeface="Arial Narrow"/>
                <a:sym typeface="Arial Narrow"/>
              </a:rPr>
              <a:t>i+1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, </a:t>
            </a:r>
            <a:r>
              <a:rPr lang="en-US" sz="2400" dirty="0" err="1">
                <a:latin typeface="Arial Narrow"/>
                <a:ea typeface="Arial Narrow"/>
                <a:cs typeface="Arial Narrow"/>
                <a:sym typeface="Arial Narrow"/>
              </a:rPr>
              <a:t>TSIDK</a:t>
            </a:r>
            <a:r>
              <a:rPr lang="en-US" sz="2400" baseline="-25000" dirty="0" err="1">
                <a:latin typeface="Arial Narrow"/>
                <a:ea typeface="Arial Narrow"/>
                <a:cs typeface="Arial Narrow"/>
                <a:sym typeface="Arial Narrow"/>
              </a:rPr>
              <a:t>i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2400" dirty="0">
                <a:latin typeface="Arial Narrow"/>
                <a:ea typeface="Arial Narrow"/>
                <a:cs typeface="Arial Narrow"/>
                <a:sym typeface="Wingdings" pitchFamily="2" charset="2"/>
              </a:rPr>
              <a:t>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TSIDK</a:t>
            </a:r>
            <a:r>
              <a:rPr lang="en-US" sz="2400" baseline="-25000" dirty="0">
                <a:latin typeface="Arial Narrow"/>
                <a:ea typeface="Arial Narrow"/>
                <a:cs typeface="Arial Narrow"/>
                <a:sym typeface="Arial Narrow"/>
              </a:rPr>
              <a:t>i+1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, </a:t>
            </a:r>
            <a:r>
              <a:rPr lang="en-US" sz="2400" dirty="0" err="1">
                <a:latin typeface="Arial Narrow"/>
                <a:ea typeface="Arial Narrow"/>
                <a:cs typeface="Arial Narrow"/>
                <a:sym typeface="Arial Narrow"/>
              </a:rPr>
              <a:t>TSKPN</a:t>
            </a:r>
            <a:r>
              <a:rPr lang="en-US" sz="2400" baseline="-25000" dirty="0" err="1">
                <a:latin typeface="Arial Narrow"/>
                <a:ea typeface="Arial Narrow"/>
                <a:cs typeface="Arial Narrow"/>
                <a:sym typeface="Arial Narrow"/>
              </a:rPr>
              <a:t>i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2400" dirty="0">
                <a:latin typeface="Arial Narrow"/>
                <a:ea typeface="Arial Narrow"/>
                <a:cs typeface="Arial Narrow"/>
                <a:sym typeface="Wingdings" pitchFamily="2" charset="2"/>
              </a:rPr>
              <a:t>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TSKPN</a:t>
            </a:r>
            <a:r>
              <a:rPr lang="en-US" sz="2400" baseline="-25000" dirty="0">
                <a:latin typeface="Arial Narrow"/>
                <a:ea typeface="Arial Narrow"/>
                <a:cs typeface="Arial Narrow"/>
                <a:sym typeface="Arial Narrow"/>
              </a:rPr>
              <a:t>i+1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TSID-Hash is computed as follows</a:t>
            </a:r>
            <a:endParaRPr lang="en-US" dirty="0">
              <a:latin typeface="Arial"/>
              <a:ea typeface="Arial Narrow"/>
              <a:cs typeface="Arial"/>
              <a:sym typeface="Arial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TSID-Hash = L(HMAC-Hash(TSIDK, </a:t>
            </a:r>
            <a:r>
              <a:rPr lang="en-US" sz="2200" b="1" dirty="0">
                <a:latin typeface="Arial Narrow"/>
                <a:ea typeface="Arial Narrow"/>
                <a:cs typeface="Arial Narrow"/>
                <a:sym typeface="Arial Narrow"/>
              </a:rPr>
              <a:t>Flags</a:t>
            </a: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 || ++TSKPN || TSID || SA || BSSID), 0, </a:t>
            </a:r>
            <a:r>
              <a:rPr lang="en-US" sz="2200" b="1" dirty="0">
                <a:latin typeface="Arial Narrow"/>
                <a:ea typeface="Arial Narrow"/>
                <a:cs typeface="Arial Narrow"/>
                <a:sym typeface="Arial Narrow"/>
              </a:rPr>
              <a:t>TSID-Hash-NBITS</a:t>
            </a: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)</a:t>
            </a:r>
          </a:p>
          <a:p>
            <a:pPr marL="457200" algn="just"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One octet Flags</a:t>
            </a:r>
          </a:p>
          <a:p>
            <a:pPr marL="857250" lvl="1" algn="just"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bit 0 = 0 – Identify, 1 = Identify and Update, other bits reserved</a:t>
            </a:r>
          </a:p>
          <a:p>
            <a:pPr marL="857250" lvl="1" algn="just"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Flags are not transmitted</a:t>
            </a: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0" indent="0" algn="just">
              <a:spcAft>
                <a:spcPts val="0"/>
              </a:spcAft>
              <a:buSzPts val="1800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	</a:t>
            </a:r>
            <a:endParaRPr lang="en-US" dirty="0"/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graphicFrame>
        <p:nvGraphicFramePr>
          <p:cNvPr id="7" name="Google Shape;129;p5">
            <a:extLst>
              <a:ext uri="{FF2B5EF4-FFF2-40B4-BE49-F238E27FC236}">
                <a16:creationId xmlns:a16="http://schemas.microsoft.com/office/drawing/2014/main" id="{6EA3CCE8-E419-7B45-9496-3891012CE6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7669438"/>
              </p:ext>
            </p:extLst>
          </p:nvPr>
        </p:nvGraphicFramePr>
        <p:xfrm>
          <a:off x="1295400" y="5427821"/>
          <a:ext cx="9164459" cy="51817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47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3385">
                  <a:extLst>
                    <a:ext uri="{9D8B030D-6E8A-4147-A177-3AD203B41FA5}">
                      <a16:colId xmlns:a16="http://schemas.microsoft.com/office/drawing/2014/main" val="1007576780"/>
                    </a:ext>
                  </a:extLst>
                </a:gridCol>
                <a:gridCol w="1313385">
                  <a:extLst>
                    <a:ext uri="{9D8B030D-6E8A-4147-A177-3AD203B41FA5}">
                      <a16:colId xmlns:a16="http://schemas.microsoft.com/office/drawing/2014/main" val="2867083928"/>
                    </a:ext>
                  </a:extLst>
                </a:gridCol>
                <a:gridCol w="789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1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u="none" strike="noStrike" cap="none" dirty="0">
                          <a:solidFill>
                            <a:srgbClr val="000000"/>
                          </a:solidFill>
                        </a:rPr>
                        <a:t> ID</a:t>
                      </a:r>
                      <a:endParaRPr sz="11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u="none" strike="noStrike" cap="none" dirty="0">
                          <a:solidFill>
                            <a:srgbClr val="000000"/>
                          </a:solidFill>
                        </a:rPr>
                        <a:t>Length</a:t>
                      </a:r>
                      <a:endParaRPr sz="11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Element ID Extension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TSKPN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u="none" strike="noStrike" cap="none" dirty="0">
                          <a:solidFill>
                            <a:srgbClr val="000000"/>
                          </a:solidFill>
                        </a:rPr>
                        <a:t>TSID</a:t>
                      </a:r>
                      <a:endParaRPr sz="11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u="none" strike="noStrike" cap="none" dirty="0">
                          <a:solidFill>
                            <a:srgbClr val="000000"/>
                          </a:solidFill>
                        </a:rPr>
                        <a:t>TSID-Hash</a:t>
                      </a:r>
                      <a:endParaRPr sz="11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08237F-47C2-844A-B116-C8C534BC1E97}"/>
              </a:ext>
            </a:extLst>
          </p:cNvPr>
          <p:cNvSpPr txBox="1"/>
          <p:nvPr/>
        </p:nvSpPr>
        <p:spPr>
          <a:xfrm>
            <a:off x="4905635" y="5945991"/>
            <a:ext cx="2570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Figure 9-xxx – TSID element format</a:t>
            </a:r>
          </a:p>
        </p:txBody>
      </p:sp>
    </p:spTree>
    <p:extLst>
      <p:ext uri="{BB962C8B-B14F-4D97-AF65-F5344CB8AC3E}">
        <p14:creationId xmlns:p14="http://schemas.microsoft.com/office/powerpoint/2010/main" val="224527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Update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989733" cy="502920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TSID update during the lifetime of a PTKSA</a:t>
            </a:r>
          </a:p>
          <a:p>
            <a:pPr lvl="1" algn="just"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While associated with security or under PASN (State 1a)</a:t>
            </a:r>
            <a:endParaRPr lang="en-US" dirty="0">
              <a:latin typeface="Arial Narrow"/>
              <a:cs typeface="Arial Narrow"/>
              <a:sym typeface="Arial"/>
            </a:endParaRPr>
          </a:p>
          <a:p>
            <a:pPr marL="742950" lvl="2" indent="-285750" algn="just"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 dirty="0">
                <a:latin typeface="Arial Narrow"/>
                <a:ea typeface="Arial Narrow"/>
                <a:cs typeface="Arial Narrow"/>
                <a:sym typeface="Arial Narrow"/>
              </a:rPr>
              <a:t>TSID can change, but always bound to the security context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00100" lvl="1" algn="just"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Non-AP STA updates TSID sending a protected TSID update request at any time</a:t>
            </a:r>
            <a:endParaRPr lang="en-US" dirty="0"/>
          </a:p>
          <a:p>
            <a:pPr marL="514350" lvl="1" indent="0" algn="just"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	TSID = L(HMAC-Hash(TSIDK, ++TSID), 0, TSID-NBITS)</a:t>
            </a:r>
          </a:p>
          <a:p>
            <a:pPr marL="800100" lvl="1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Extension to SA Query action category – </a:t>
            </a: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Query, TSID Update (new), Response</a:t>
            </a:r>
          </a:p>
          <a:p>
            <a:pPr marL="800100" lvl="1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TSIDK and TSKPN are not changed</a:t>
            </a:r>
          </a:p>
          <a:p>
            <a:pPr marL="4000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 Narrow"/>
                <a:cs typeface="Arial Narrow"/>
                <a:sym typeface="Arial Narrow"/>
              </a:rPr>
              <a:t>TSID can be updated with TSID element by setting the ‘Update’ bit in Flags</a:t>
            </a:r>
          </a:p>
          <a:p>
            <a:pPr marL="800100"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AP computes one additional hash if identity validation fails</a:t>
            </a:r>
          </a:p>
          <a:p>
            <a:pPr marL="800100"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If update is validated, updates TSID as above</a:t>
            </a:r>
          </a:p>
          <a:p>
            <a:pPr marL="4000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non-AP STA can gracefully change MAC address</a:t>
            </a:r>
          </a:p>
          <a:p>
            <a:pPr marL="800100"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Send a TSID update</a:t>
            </a:r>
          </a:p>
          <a:p>
            <a:pPr marL="800100"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Start using the new address</a:t>
            </a:r>
            <a:endParaRPr lang="en-US" dirty="0">
              <a:latin typeface="Arial Narrow"/>
              <a:cs typeface="Arial Narrow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267066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989733" cy="1752600"/>
          </a:xfrm>
        </p:spPr>
        <p:txBody>
          <a:bodyPr>
            <a:normAutofit lnSpcReduction="10000"/>
          </a:bodyPr>
          <a:lstStyle/>
          <a:p>
            <a:pPr marL="400050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Replay protection</a:t>
            </a:r>
          </a:p>
          <a:p>
            <a:pPr marL="800100" lvl="1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Additional replay counter for replay checks</a:t>
            </a:r>
          </a:p>
          <a:p>
            <a:pPr marL="800100" lvl="1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Initial random value to prevent tracking</a:t>
            </a:r>
          </a:p>
          <a:p>
            <a:pPr marL="800100" lvl="1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US" sz="18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514350" lvl="1" indent="0" algn="just">
              <a:spcBef>
                <a:spcPts val="0"/>
              </a:spcBef>
              <a:spcAft>
                <a:spcPts val="0"/>
              </a:spcAft>
              <a:buSzPts val="2000"/>
            </a:pPr>
            <a:endParaRPr lang="en-US" sz="18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400050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RSNXE capabilities advertise support for TSID parameters – 2 bits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00253784-16DA-2F4C-9D2B-2EDCB50E7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933199"/>
              </p:ext>
            </p:extLst>
          </p:nvPr>
        </p:nvGraphicFramePr>
        <p:xfrm>
          <a:off x="929217" y="3200400"/>
          <a:ext cx="9296400" cy="1782729"/>
        </p:xfrm>
        <a:graphic>
          <a:graphicData uri="http://schemas.openxmlformats.org/drawingml/2006/table">
            <a:tbl>
              <a:tblPr firstRow="1" bandRow="1"/>
              <a:tblGrid>
                <a:gridCol w="2345473">
                  <a:extLst>
                    <a:ext uri="{9D8B030D-6E8A-4147-A177-3AD203B41FA5}">
                      <a16:colId xmlns:a16="http://schemas.microsoft.com/office/drawing/2014/main" val="2446290926"/>
                    </a:ext>
                  </a:extLst>
                </a:gridCol>
                <a:gridCol w="2111885">
                  <a:extLst>
                    <a:ext uri="{9D8B030D-6E8A-4147-A177-3AD203B41FA5}">
                      <a16:colId xmlns:a16="http://schemas.microsoft.com/office/drawing/2014/main" val="1252182584"/>
                    </a:ext>
                  </a:extLst>
                </a:gridCol>
                <a:gridCol w="2170090">
                  <a:extLst>
                    <a:ext uri="{9D8B030D-6E8A-4147-A177-3AD203B41FA5}">
                      <a16:colId xmlns:a16="http://schemas.microsoft.com/office/drawing/2014/main" val="3396855755"/>
                    </a:ext>
                  </a:extLst>
                </a:gridCol>
                <a:gridCol w="2668952">
                  <a:extLst>
                    <a:ext uri="{9D8B030D-6E8A-4147-A177-3AD203B41FA5}">
                      <a16:colId xmlns:a16="http://schemas.microsoft.com/office/drawing/2014/main" val="2313028545"/>
                    </a:ext>
                  </a:extLst>
                </a:gridCol>
              </a:tblGrid>
              <a:tr h="25977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RSNXE Bits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TSID-NBITS(NBYTES)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TSIDK-NBITS (NBYTES)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TSID-Hash-NBITS (NBYTES)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847362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No Support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US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N/A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US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027634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64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128 (16)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64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96483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64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256 (32)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128 (16)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042416"/>
                  </a:ext>
                </a:extLst>
              </a:tr>
              <a:tr h="441609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Reserved, N/A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Reserved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Reserved</a:t>
                      </a:r>
                    </a:p>
                    <a:p>
                      <a:pPr algn="r"/>
                      <a:endParaRPr lang="en-US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97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43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cs typeface="Arial Narrow"/>
                <a:sym typeface="Arial Narrow"/>
              </a:rPr>
              <a:t>Protocol Usage Example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0552745-C4F2-3E48-AF58-136C67D41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916" y="1295400"/>
            <a:ext cx="7902575" cy="502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17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1007</TotalTime>
  <Words>1906</Words>
  <Application>Microsoft Macintosh PowerPoint</Application>
  <PresentationFormat>Widescreen</PresentationFormat>
  <Paragraphs>285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Times New Roman</vt:lpstr>
      <vt:lpstr>Office Theme</vt:lpstr>
      <vt:lpstr>PowerPoint Presentation</vt:lpstr>
      <vt:lpstr>Introduction</vt:lpstr>
      <vt:lpstr>General Security Considerations</vt:lpstr>
      <vt:lpstr>Proposal Summary</vt:lpstr>
      <vt:lpstr>TSID Proposal</vt:lpstr>
      <vt:lpstr>TSID Proposal</vt:lpstr>
      <vt:lpstr>TSID Update</vt:lpstr>
      <vt:lpstr>TSID Proposal</vt:lpstr>
      <vt:lpstr>Protocol Usage Example</vt:lpstr>
      <vt:lpstr>TSID Proposal – Comparison</vt:lpstr>
      <vt:lpstr>TSID Proposal – Evaluation Metrics </vt:lpstr>
      <vt:lpstr>Q &amp; A</vt:lpstr>
      <vt:lpstr>TSID Proposal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Microsoft Office User</cp:lastModifiedBy>
  <cp:revision>861</cp:revision>
  <cp:lastPrinted>1601-01-01T00:00:00Z</cp:lastPrinted>
  <dcterms:created xsi:type="dcterms:W3CDTF">2018-05-10T16:45:22Z</dcterms:created>
  <dcterms:modified xsi:type="dcterms:W3CDTF">2022-01-07T06:51:21Z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