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6" r:id="rId2"/>
  </p:sldMasterIdLst>
  <p:notesMasterIdLst>
    <p:notesMasterId r:id="rId19"/>
  </p:notesMasterIdLst>
  <p:sldIdLst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  <p:sldId id="268" r:id="rId17"/>
    <p:sldId id="269" r:id="rId1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4"/>
    <p:restoredTop sz="94830"/>
  </p:normalViewPr>
  <p:slideViewPr>
    <p:cSldViewPr>
      <p:cViewPr varScale="1">
        <p:scale>
          <a:sx n="103" d="100"/>
          <a:sy n="103" d="100"/>
        </p:scale>
        <p:origin x="120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969F-E017-E742-ACA4-D3CD31BEC97A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4C451-23FC-5146-9E43-A59D61C8E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2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Page </a:t>
            </a:r>
            <a:fld id="{399E07E9-C59C-4A08-BC99-C5CF3A83BF2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2375" y="701675"/>
            <a:ext cx="4489450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74211-5D85-214A-824B-45B4EAACA203}" type="datetime1">
              <a:rPr lang="en-US" smtClean="0"/>
              <a:t>11/9/21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781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9515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2633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6926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40"/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5676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001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6610" y="777240"/>
            <a:ext cx="2137410" cy="61315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777240"/>
            <a:ext cx="6244590" cy="61315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707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4B5F5-3051-E147-A8B4-BC522F82DC5C}" type="datetime1">
              <a:rPr lang="en-US" smtClean="0"/>
              <a:t>11/9/21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9751-ED52-0E44-9EB6-C5196F5AFFC3}" type="datetime1">
              <a:rPr lang="en-US" smtClean="0"/>
              <a:t>11/9/21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B461-03F3-8E48-99F1-60724AE63DCB}" type="datetime1">
              <a:rPr lang="en-US" smtClean="0"/>
              <a:t>11/9/21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B933-C21B-E24E-BC29-A6B825AEC2C5}" type="datetime1">
              <a:rPr lang="en-US" smtClean="0"/>
              <a:t>11/9/21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/>
            </a:lvl1pPr>
            <a:lvl2pPr marL="502920" indent="0" algn="ctr">
              <a:buNone/>
              <a:defRPr/>
            </a:lvl2pPr>
            <a:lvl3pPr marL="1005840" indent="0" algn="ctr">
              <a:buNone/>
              <a:defRPr/>
            </a:lvl3pPr>
            <a:lvl4pPr marL="1508760" indent="0" algn="ctr">
              <a:buNone/>
              <a:defRPr/>
            </a:lvl4pPr>
            <a:lvl5pPr marL="2011680" indent="0" algn="ctr">
              <a:buNone/>
              <a:defRPr/>
            </a:lvl5pPr>
            <a:lvl6pPr marL="2514600" indent="0" algn="ctr">
              <a:buNone/>
              <a:defRPr/>
            </a:lvl6pPr>
            <a:lvl7pPr marL="3017520" indent="0" algn="ctr">
              <a:buNone/>
              <a:defRPr/>
            </a:lvl7pPr>
            <a:lvl8pPr marL="3520440" indent="0" algn="ctr">
              <a:buNone/>
              <a:defRPr/>
            </a:lvl8pPr>
            <a:lvl9pPr marL="402336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7300" y="604520"/>
            <a:ext cx="1005840" cy="10363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632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661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2920" indent="0">
              <a:buNone/>
              <a:defRPr sz="1980"/>
            </a:lvl2pPr>
            <a:lvl3pPr marL="1005840" indent="0">
              <a:buNone/>
              <a:defRPr sz="1760"/>
            </a:lvl3pPr>
            <a:lvl4pPr marL="1508760" indent="0">
              <a:buNone/>
              <a:defRPr sz="1540"/>
            </a:lvl4pPr>
            <a:lvl5pPr marL="2011680" indent="0">
              <a:buNone/>
              <a:defRPr sz="1540"/>
            </a:lvl5pPr>
            <a:lvl6pPr marL="2514600" indent="0">
              <a:buNone/>
              <a:defRPr sz="1540"/>
            </a:lvl6pPr>
            <a:lvl7pPr marL="3017520" indent="0">
              <a:buNone/>
              <a:defRPr sz="1540"/>
            </a:lvl7pPr>
            <a:lvl8pPr marL="3520440" indent="0">
              <a:buNone/>
              <a:defRPr sz="1540"/>
            </a:lvl8pPr>
            <a:lvl9pPr marL="4023360" indent="0">
              <a:buNone/>
              <a:defRPr sz="15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660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2245360"/>
            <a:ext cx="4191000" cy="46634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2245360"/>
            <a:ext cx="4191000" cy="4663440"/>
          </a:xfrm>
        </p:spPr>
        <p:txBody>
          <a:bodyPr/>
          <a:lstStyle>
            <a:lvl1pPr>
              <a:defRPr sz="3080"/>
            </a:lvl1pPr>
            <a:lvl2pPr>
              <a:defRPr sz="2640"/>
            </a:lvl2pPr>
            <a:lvl3pPr>
              <a:defRPr sz="2200"/>
            </a:lvl3pPr>
            <a:lvl4pPr>
              <a:defRPr sz="1980"/>
            </a:lvl4pPr>
            <a:lvl5pPr>
              <a:defRPr sz="1980"/>
            </a:lvl5pPr>
            <a:lvl6pPr>
              <a:defRPr sz="1980"/>
            </a:lvl6pPr>
            <a:lvl7pPr>
              <a:defRPr sz="1980"/>
            </a:lvl7pPr>
            <a:lvl8pPr>
              <a:defRPr sz="1980"/>
            </a:lvl8pPr>
            <a:lvl9pPr>
              <a:defRPr sz="19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7065328" y="7338802"/>
            <a:ext cx="2332990" cy="20870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800442" y="7338802"/>
            <a:ext cx="541338" cy="20870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69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1325" y="331152"/>
            <a:ext cx="2156460" cy="488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5645" y="3057842"/>
            <a:ext cx="6605905" cy="1620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37BC-A320-3F4C-AC5D-3FAD32DB0E91}" type="datetime1">
              <a:rPr lang="en-US" smtClean="0"/>
              <a:t>11/9/21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380" y="777240"/>
            <a:ext cx="8549640" cy="1209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380" y="2245360"/>
            <a:ext cx="8549640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754380" y="386182"/>
            <a:ext cx="1691360" cy="3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980" b="1" dirty="0"/>
              <a:t>November 2021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754380" y="690880"/>
            <a:ext cx="854964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0" dirty="0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754380" y="7338802"/>
            <a:ext cx="790281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320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724522" y="386182"/>
            <a:ext cx="3565528" cy="30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980" b="1" dirty="0"/>
              <a:t>doc.: IEEE 802.11-21/1836r0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754380" y="7340600"/>
            <a:ext cx="86334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980" dirty="0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7255594" y="7346171"/>
            <a:ext cx="2207336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320" dirty="0"/>
              <a:t>Roger Marks (</a:t>
            </a:r>
            <a:r>
              <a:rPr lang="en-US" altLang="en-US" sz="1320" dirty="0" err="1"/>
              <a:t>EthAirNet</a:t>
            </a:r>
            <a:r>
              <a:rPr lang="en-US" altLang="en-US" sz="1320" dirty="0"/>
              <a:t>)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815305" y="7346171"/>
            <a:ext cx="586699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sz="1320" dirty="0"/>
              <a:t>Slide </a:t>
            </a:r>
            <a:fld id="{1291753C-873D-4DFB-819C-A0C0C7B7499E}" type="slidenum">
              <a:rPr lang="en-US" altLang="en-US" sz="1320" smtClean="0"/>
              <a:pPr marL="0" lvl="4" algn="ctr">
                <a:defRPr/>
              </a:pPr>
              <a:t>‹#›</a:t>
            </a:fld>
            <a:endParaRPr lang="en-US" altLang="en-US" sz="1320" dirty="0"/>
          </a:p>
        </p:txBody>
      </p:sp>
    </p:spTree>
    <p:extLst>
      <p:ext uri="{BB962C8B-B14F-4D97-AF65-F5344CB8AC3E}">
        <p14:creationId xmlns:p14="http://schemas.microsoft.com/office/powerpoint/2010/main" val="301790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5pPr>
      <a:lvl6pPr marL="502920"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6pPr>
      <a:lvl7pPr marL="1005840"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7pPr>
      <a:lvl8pPr marL="1508760"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8pPr>
      <a:lvl9pPr marL="2011680" algn="ctr" rtl="0" eaLnBrk="0" fontAlgn="base" hangingPunct="0">
        <a:spcBef>
          <a:spcPct val="0"/>
        </a:spcBef>
        <a:spcAft>
          <a:spcPct val="0"/>
        </a:spcAft>
        <a:defRPr sz="3520" b="1">
          <a:solidFill>
            <a:schemeClr val="tx2"/>
          </a:solidFill>
          <a:latin typeface="Times New Roman" pitchFamily="18" charset="0"/>
        </a:defRPr>
      </a:lvl9pPr>
    </p:titleStyle>
    <p:bodyStyle>
      <a:lvl1pPr marL="377190" indent="-377190" algn="l" rtl="0" eaLnBrk="0" fontAlgn="base" hangingPunct="0">
        <a:spcBef>
          <a:spcPct val="20000"/>
        </a:spcBef>
        <a:spcAft>
          <a:spcPct val="0"/>
        </a:spcAft>
        <a:buChar char="•"/>
        <a:defRPr sz="2640" b="1">
          <a:solidFill>
            <a:schemeClr val="tx1"/>
          </a:solidFill>
          <a:latin typeface="+mn-lt"/>
          <a:ea typeface="+mn-ea"/>
          <a:cs typeface="+mn-cs"/>
        </a:defRPr>
      </a:lvl1pPr>
      <a:lvl2pPr marL="817245" indent="-314325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94435" indent="-25146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71625" indent="-251460" algn="l" rtl="0" eaLnBrk="0" fontAlgn="base" hangingPunct="0">
        <a:spcBef>
          <a:spcPct val="20000"/>
        </a:spcBef>
        <a:spcAft>
          <a:spcPct val="0"/>
        </a:spcAft>
        <a:buChar char="–"/>
        <a:defRPr sz="1760">
          <a:solidFill>
            <a:schemeClr val="tx1"/>
          </a:solidFill>
          <a:latin typeface="+mn-lt"/>
        </a:defRPr>
      </a:lvl4pPr>
      <a:lvl5pPr marL="1948815" indent="-251460" algn="l" rtl="0" eaLnBrk="0" fontAlgn="base" hangingPunct="0">
        <a:spcBef>
          <a:spcPct val="20000"/>
        </a:spcBef>
        <a:spcAft>
          <a:spcPct val="0"/>
        </a:spcAft>
        <a:buChar char="•"/>
        <a:defRPr sz="1760">
          <a:solidFill>
            <a:schemeClr val="tx1"/>
          </a:solidFill>
          <a:latin typeface="+mn-lt"/>
        </a:defRPr>
      </a:lvl5pPr>
      <a:lvl6pPr marL="2451735" indent="-251460" algn="l" rtl="0" eaLnBrk="0" fontAlgn="base" hangingPunct="0">
        <a:spcBef>
          <a:spcPct val="20000"/>
        </a:spcBef>
        <a:spcAft>
          <a:spcPct val="0"/>
        </a:spcAft>
        <a:buChar char="•"/>
        <a:defRPr sz="1760">
          <a:solidFill>
            <a:schemeClr val="tx1"/>
          </a:solidFill>
          <a:latin typeface="+mn-lt"/>
        </a:defRPr>
      </a:lvl6pPr>
      <a:lvl7pPr marL="2954655" indent="-251460" algn="l" rtl="0" eaLnBrk="0" fontAlgn="base" hangingPunct="0">
        <a:spcBef>
          <a:spcPct val="20000"/>
        </a:spcBef>
        <a:spcAft>
          <a:spcPct val="0"/>
        </a:spcAft>
        <a:buChar char="•"/>
        <a:defRPr sz="1760">
          <a:solidFill>
            <a:schemeClr val="tx1"/>
          </a:solidFill>
          <a:latin typeface="+mn-lt"/>
        </a:defRPr>
      </a:lvl7pPr>
      <a:lvl8pPr marL="3457575" indent="-251460" algn="l" rtl="0" eaLnBrk="0" fontAlgn="base" hangingPunct="0">
        <a:spcBef>
          <a:spcPct val="20000"/>
        </a:spcBef>
        <a:spcAft>
          <a:spcPct val="0"/>
        </a:spcAft>
        <a:buChar char="•"/>
        <a:defRPr sz="1760">
          <a:solidFill>
            <a:schemeClr val="tx1"/>
          </a:solidFill>
          <a:latin typeface="+mn-lt"/>
        </a:defRPr>
      </a:lvl8pPr>
      <a:lvl9pPr marL="3960495" indent="-251460" algn="l" rtl="0" eaLnBrk="0" fontAlgn="base" hangingPunct="0">
        <a:spcBef>
          <a:spcPct val="20000"/>
        </a:spcBef>
        <a:spcAft>
          <a:spcPct val="0"/>
        </a:spcAft>
        <a:buChar char="•"/>
        <a:defRPr sz="176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xplore.ieee.org/document/8016709" TargetMode="External"/><Relationship Id="rId2" Type="http://schemas.openxmlformats.org/officeDocument/2006/relationships/hyperlink" Target="https://1.ieee802.org/tsn/802-1c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.ieee802.org/tsn/802-1cq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Address Block Assignment</a:t>
            </a:r>
            <a:br>
              <a:rPr lang="en-US" altLang="en-US" dirty="0"/>
            </a:br>
            <a:r>
              <a:rPr lang="en-US" altLang="en-US" dirty="0"/>
              <a:t>with P802.1CQ BARC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54380" y="2095500"/>
            <a:ext cx="8549640" cy="4191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200" dirty="0"/>
              <a:t>Date:</a:t>
            </a:r>
            <a:r>
              <a:rPr lang="en-US" altLang="en-US" sz="2200" b="0" dirty="0"/>
              <a:t> 2021-11-09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42262"/>
              </p:ext>
            </p:extLst>
          </p:nvPr>
        </p:nvGraphicFramePr>
        <p:xfrm>
          <a:off x="587375" y="3409950"/>
          <a:ext cx="866616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8597900" imgH="2870200" progId="Word.Document.8">
                  <p:embed/>
                </p:oleObj>
              </mc:Choice>
              <mc:Fallback>
                <p:oleObj name="Document" r:id="rId4" imgW="8597900" imgH="2870200" progId="Word.Document.8">
                  <p:embed/>
                  <p:pic>
                    <p:nvPicPr>
                      <p:cNvPr id="1536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3409950"/>
                        <a:ext cx="8666163" cy="289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86740" y="2779407"/>
            <a:ext cx="159258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283" tIns="50642" rIns="101283" bIns="50642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77190" indent="-377190" defTabSz="1005840" eaLnBrk="0" fontAlgn="base" hangingPunct="0">
              <a:spcAft>
                <a:spcPct val="0"/>
              </a:spcAft>
              <a:buNone/>
            </a:pPr>
            <a:r>
              <a:rPr lang="en-US" altLang="en-US" sz="2200" dirty="0">
                <a:solidFill>
                  <a:srgbClr val="000000"/>
                </a:solidFill>
              </a:rPr>
              <a:t>Author:</a:t>
            </a:r>
            <a:endParaRPr lang="en-US" altLang="en-US" sz="22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1" y="886142"/>
            <a:ext cx="9048750" cy="62536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94310" indent="-182245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194945" algn="l"/>
              </a:tabLst>
            </a:pPr>
            <a:r>
              <a:rPr sz="2400" spc="10" dirty="0">
                <a:latin typeface="Arial"/>
                <a:cs typeface="Arial"/>
              </a:rPr>
              <a:t>Claimant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need</a:t>
            </a:r>
            <a:r>
              <a:rPr sz="2400" spc="10" dirty="0">
                <a:latin typeface="Arial"/>
                <a:cs typeface="Arial"/>
              </a:rPr>
              <a:t> not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be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aware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of Registrar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when</a:t>
            </a:r>
            <a:r>
              <a:rPr sz="2400" spc="10" dirty="0">
                <a:latin typeface="Arial"/>
                <a:cs typeface="Arial"/>
              </a:rPr>
              <a:t> initiating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 claim.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 dirty="0">
              <a:latin typeface="Arial"/>
              <a:cs typeface="Arial"/>
            </a:endParaRPr>
          </a:p>
          <a:p>
            <a:pPr marL="194310" indent="-182245">
              <a:lnSpc>
                <a:spcPct val="100000"/>
              </a:lnSpc>
              <a:buChar char="•"/>
              <a:tabLst>
                <a:tab pos="194945" algn="l"/>
              </a:tabLst>
            </a:pPr>
            <a:r>
              <a:rPr sz="2400" spc="10" dirty="0">
                <a:latin typeface="Arial"/>
                <a:cs typeface="Arial"/>
              </a:rPr>
              <a:t>Registrar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maintains </a:t>
            </a:r>
            <a:r>
              <a:rPr sz="2400" spc="15" dirty="0">
                <a:latin typeface="Arial"/>
                <a:cs typeface="Arial"/>
              </a:rPr>
              <a:t>an</a:t>
            </a:r>
            <a:r>
              <a:rPr sz="2400" spc="10" dirty="0">
                <a:latin typeface="Arial"/>
                <a:cs typeface="Arial"/>
              </a:rPr>
              <a:t> inventory 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RABIs.</a:t>
            </a:r>
            <a:endParaRPr sz="2400" dirty="0">
              <a:latin typeface="Arial"/>
              <a:cs typeface="Arial"/>
            </a:endParaRPr>
          </a:p>
          <a:p>
            <a:pPr marL="591820" lvl="1" indent="-242570">
              <a:lnSpc>
                <a:spcPct val="100000"/>
              </a:lnSpc>
              <a:spcBef>
                <a:spcPts val="55"/>
              </a:spcBef>
              <a:buChar char="–"/>
              <a:tabLst>
                <a:tab pos="592455" algn="l"/>
              </a:tabLst>
            </a:pPr>
            <a:r>
              <a:rPr sz="2400" spc="15" dirty="0">
                <a:latin typeface="Arial"/>
                <a:cs typeface="Arial"/>
              </a:rPr>
              <a:t>a</a:t>
            </a:r>
            <a:r>
              <a:rPr sz="2400" spc="10" dirty="0">
                <a:latin typeface="Arial"/>
                <a:cs typeface="Arial"/>
              </a:rPr>
              <a:t> protocol specifies</a:t>
            </a:r>
            <a:r>
              <a:rPr sz="2400" spc="15" dirty="0">
                <a:latin typeface="Arial"/>
                <a:cs typeface="Arial"/>
              </a:rPr>
              <a:t> how</a:t>
            </a:r>
            <a:r>
              <a:rPr sz="2400" spc="10" dirty="0">
                <a:latin typeface="Arial"/>
                <a:cs typeface="Arial"/>
              </a:rPr>
              <a:t> Registrars acquire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RABIs.</a:t>
            </a:r>
            <a:endParaRPr sz="2400" dirty="0">
              <a:latin typeface="Arial"/>
              <a:cs typeface="Arial"/>
            </a:endParaRPr>
          </a:p>
          <a:p>
            <a:pPr marL="591820" lvl="1" indent="-242570">
              <a:lnSpc>
                <a:spcPct val="100000"/>
              </a:lnSpc>
              <a:spcBef>
                <a:spcPts val="55"/>
              </a:spcBef>
              <a:buChar char="–"/>
              <a:tabLst>
                <a:tab pos="592455" algn="l"/>
              </a:tabLst>
            </a:pPr>
            <a:r>
              <a:rPr sz="2400" spc="10" dirty="0">
                <a:latin typeface="Arial"/>
                <a:cs typeface="Arial"/>
              </a:rPr>
              <a:t>set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RABs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disjoint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from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set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CABs</a:t>
            </a:r>
            <a:endParaRPr sz="2400" dirty="0">
              <a:latin typeface="Arial"/>
              <a:cs typeface="Arial"/>
            </a:endParaRPr>
          </a:p>
          <a:p>
            <a:pPr marL="687705">
              <a:lnSpc>
                <a:spcPct val="100000"/>
              </a:lnSpc>
              <a:spcBef>
                <a:spcPts val="55"/>
              </a:spcBef>
            </a:pPr>
            <a:r>
              <a:rPr sz="2400" spc="15" dirty="0">
                <a:latin typeface="Arial"/>
                <a:cs typeface="Arial"/>
              </a:rPr>
              <a:t>–</a:t>
            </a:r>
            <a:r>
              <a:rPr sz="2400" spc="-120" dirty="0">
                <a:latin typeface="Arial"/>
                <a:cs typeface="Arial"/>
              </a:rPr>
              <a:t> </a:t>
            </a:r>
            <a:r>
              <a:rPr sz="2400" spc="20" dirty="0">
                <a:latin typeface="Arial"/>
                <a:cs typeface="Arial"/>
              </a:rPr>
              <a:t>AB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is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either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claimable </a:t>
            </a:r>
            <a:r>
              <a:rPr sz="2400" spc="15" dirty="0">
                <a:latin typeface="Arial"/>
                <a:cs typeface="Arial"/>
              </a:rPr>
              <a:t>(CAB)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registrable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(RAB);</a:t>
            </a:r>
            <a:r>
              <a:rPr sz="2400" spc="10" dirty="0">
                <a:latin typeface="Arial"/>
                <a:cs typeface="Arial"/>
              </a:rPr>
              <a:t> not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both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800" dirty="0">
              <a:latin typeface="Arial"/>
              <a:cs typeface="Arial"/>
            </a:endParaRPr>
          </a:p>
          <a:p>
            <a:pPr marL="194310" indent="-182245">
              <a:lnSpc>
                <a:spcPct val="100000"/>
              </a:lnSpc>
              <a:buChar char="•"/>
              <a:tabLst>
                <a:tab pos="194945" algn="l"/>
              </a:tabLst>
            </a:pPr>
            <a:r>
              <a:rPr sz="2400" spc="10" dirty="0">
                <a:latin typeface="Arial"/>
                <a:cs typeface="Arial"/>
              </a:rPr>
              <a:t>Registrar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listens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for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all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messages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CABA.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00" dirty="0">
              <a:latin typeface="Arial"/>
              <a:cs typeface="Arial"/>
            </a:endParaRPr>
          </a:p>
          <a:p>
            <a:pPr marL="12700" marR="5080">
              <a:lnSpc>
                <a:spcPct val="102000"/>
              </a:lnSpc>
              <a:spcBef>
                <a:spcPts val="5"/>
              </a:spcBef>
              <a:buChar char="•"/>
              <a:tabLst>
                <a:tab pos="194945" algn="l"/>
              </a:tabLst>
            </a:pPr>
            <a:r>
              <a:rPr sz="2400" spc="10" dirty="0">
                <a:latin typeface="Arial"/>
                <a:cs typeface="Arial"/>
              </a:rPr>
              <a:t>Registrar </a:t>
            </a:r>
            <a:r>
              <a:rPr sz="2400" spc="15" dirty="0">
                <a:latin typeface="Arial"/>
                <a:cs typeface="Arial"/>
              </a:rPr>
              <a:t>can respond </a:t>
            </a:r>
            <a:r>
              <a:rPr sz="2400" spc="10" dirty="0">
                <a:latin typeface="Arial"/>
                <a:cs typeface="Arial"/>
              </a:rPr>
              <a:t>to </a:t>
            </a:r>
            <a:r>
              <a:rPr sz="2400" spc="15" dirty="0">
                <a:latin typeface="Arial"/>
                <a:cs typeface="Arial"/>
              </a:rPr>
              <a:t>a DISCOVER </a:t>
            </a:r>
            <a:r>
              <a:rPr sz="2400" spc="10" dirty="0">
                <a:latin typeface="Arial"/>
                <a:cs typeface="Arial"/>
              </a:rPr>
              <a:t>with </a:t>
            </a:r>
            <a:r>
              <a:rPr sz="2400" spc="15" dirty="0">
                <a:latin typeface="Arial"/>
                <a:cs typeface="Arial"/>
              </a:rPr>
              <a:t>an </a:t>
            </a:r>
            <a:r>
              <a:rPr sz="2400" dirty="0">
                <a:latin typeface="Arial"/>
                <a:cs typeface="Arial"/>
              </a:rPr>
              <a:t>offer </a:t>
            </a:r>
            <a:r>
              <a:rPr sz="2400" spc="10" dirty="0">
                <a:latin typeface="Arial"/>
                <a:cs typeface="Arial"/>
              </a:rPr>
              <a:t>of </a:t>
            </a:r>
            <a:r>
              <a:rPr sz="2400" spc="15" dirty="0">
                <a:latin typeface="Arial"/>
                <a:cs typeface="Arial"/>
              </a:rPr>
              <a:t>a RABI </a:t>
            </a:r>
            <a:r>
              <a:rPr sz="2400" spc="10" dirty="0">
                <a:latin typeface="Arial"/>
                <a:cs typeface="Arial"/>
              </a:rPr>
              <a:t>in </a:t>
            </a:r>
            <a:r>
              <a:rPr sz="2400" spc="5" dirty="0">
                <a:latin typeface="Arial"/>
                <a:cs typeface="Arial"/>
              </a:rPr>
              <a:t>its </a:t>
            </a:r>
            <a:r>
              <a:rPr sz="2400" spc="-6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inventory.</a:t>
            </a:r>
            <a:endParaRPr sz="2400" dirty="0">
              <a:latin typeface="Arial"/>
              <a:cs typeface="Arial"/>
            </a:endParaRPr>
          </a:p>
          <a:p>
            <a:pPr marL="586740" lvl="1" indent="-237490">
              <a:lnSpc>
                <a:spcPct val="100000"/>
              </a:lnSpc>
              <a:spcBef>
                <a:spcPts val="55"/>
              </a:spcBef>
              <a:buChar char="–"/>
              <a:tabLst>
                <a:tab pos="587375" algn="l"/>
              </a:tabLst>
            </a:pPr>
            <a:r>
              <a:rPr sz="2400" spc="15" dirty="0">
                <a:latin typeface="Arial"/>
                <a:cs typeface="Arial"/>
              </a:rPr>
              <a:t>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offer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can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also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defend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the DISCOVER’s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15" dirty="0">
                <a:latin typeface="Arial"/>
                <a:cs typeface="Arial"/>
              </a:rPr>
              <a:t>CABA.</a:t>
            </a:r>
            <a:endParaRPr sz="2400" dirty="0">
              <a:latin typeface="Arial"/>
              <a:cs typeface="Arial"/>
            </a:endParaRPr>
          </a:p>
          <a:p>
            <a:pPr marL="591820" lvl="1" indent="-242570">
              <a:lnSpc>
                <a:spcPct val="100000"/>
              </a:lnSpc>
              <a:spcBef>
                <a:spcPts val="55"/>
              </a:spcBef>
              <a:buChar char="–"/>
              <a:tabLst>
                <a:tab pos="592455" algn="l"/>
              </a:tabLst>
            </a:pPr>
            <a:r>
              <a:rPr sz="2400" spc="10" dirty="0">
                <a:latin typeface="Arial"/>
                <a:cs typeface="Arial"/>
              </a:rPr>
              <a:t>Registrar confirms registration of request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for </a:t>
            </a:r>
            <a:r>
              <a:rPr sz="2400" spc="5" dirty="0">
                <a:latin typeface="Arial"/>
                <a:cs typeface="Arial"/>
              </a:rPr>
              <a:t>offered</a:t>
            </a:r>
            <a:r>
              <a:rPr sz="2400" spc="10" dirty="0">
                <a:latin typeface="Arial"/>
                <a:cs typeface="Arial"/>
              </a:rPr>
              <a:t> RABI.</a:t>
            </a:r>
            <a:endParaRPr lang="en-US" sz="2400" spc="10" dirty="0">
              <a:latin typeface="Arial"/>
              <a:cs typeface="Arial"/>
            </a:endParaRPr>
          </a:p>
          <a:p>
            <a:pPr marL="591820" lvl="1" indent="-242570">
              <a:lnSpc>
                <a:spcPct val="100000"/>
              </a:lnSpc>
              <a:spcBef>
                <a:spcPts val="55"/>
              </a:spcBef>
              <a:buChar char="–"/>
              <a:tabLst>
                <a:tab pos="592455" algn="l"/>
              </a:tabLst>
            </a:pPr>
            <a:endParaRPr lang="en-US" sz="2400" spc="10" dirty="0">
              <a:latin typeface="Arial"/>
              <a:cs typeface="Arial"/>
            </a:endParaRPr>
          </a:p>
          <a:p>
            <a:pPr marL="194310" indent="-182245">
              <a:lnSpc>
                <a:spcPct val="100000"/>
              </a:lnSpc>
              <a:spcBef>
                <a:spcPts val="130"/>
              </a:spcBef>
              <a:buChar char="•"/>
              <a:tabLst>
                <a:tab pos="194945" algn="l"/>
              </a:tabLst>
            </a:pPr>
            <a:r>
              <a:rPr lang="en-US" sz="2400" spc="10" dirty="0">
                <a:latin typeface="Arial"/>
                <a:cs typeface="Arial"/>
              </a:rPr>
              <a:t>Pre-claim Inquiry lets Claimant </a:t>
            </a:r>
            <a:r>
              <a:rPr lang="en-US" sz="2400" spc="15" dirty="0">
                <a:latin typeface="Arial"/>
                <a:cs typeface="Arial"/>
              </a:rPr>
              <a:t>reach </a:t>
            </a:r>
            <a:r>
              <a:rPr lang="en-US" sz="2400" spc="10" dirty="0">
                <a:latin typeface="Arial"/>
                <a:cs typeface="Arial"/>
              </a:rPr>
              <a:t>Registrar or</a:t>
            </a:r>
            <a:r>
              <a:rPr lang="en-US" sz="2400" spc="-114" dirty="0">
                <a:latin typeface="Arial"/>
                <a:cs typeface="Arial"/>
              </a:rPr>
              <a:t> </a:t>
            </a:r>
            <a:r>
              <a:rPr lang="en-US" sz="2400" spc="-5" dirty="0">
                <a:latin typeface="Arial"/>
                <a:cs typeface="Arial"/>
              </a:rPr>
              <a:t>Advisor.</a:t>
            </a:r>
            <a:endParaRPr lang="en-US" sz="2400" dirty="0">
              <a:latin typeface="Arial"/>
              <a:cs typeface="Arial"/>
            </a:endParaRPr>
          </a:p>
          <a:p>
            <a:pPr marL="349885">
              <a:lnSpc>
                <a:spcPct val="100000"/>
              </a:lnSpc>
              <a:spcBef>
                <a:spcPts val="55"/>
              </a:spcBef>
            </a:pPr>
            <a:r>
              <a:rPr lang="en-US" sz="2400" spc="15" dirty="0">
                <a:latin typeface="Arial"/>
                <a:cs typeface="Arial"/>
              </a:rPr>
              <a:t>–</a:t>
            </a:r>
            <a:r>
              <a:rPr lang="en-US" sz="2400" spc="10" dirty="0">
                <a:latin typeface="Arial"/>
                <a:cs typeface="Arial"/>
              </a:rPr>
              <a:t> Client </a:t>
            </a:r>
            <a:r>
              <a:rPr lang="en-US" sz="2400" spc="15" dirty="0">
                <a:latin typeface="Arial"/>
                <a:cs typeface="Arial"/>
              </a:rPr>
              <a:t>can</a:t>
            </a:r>
            <a:r>
              <a:rPr lang="en-US" sz="2400" spc="10" dirty="0">
                <a:latin typeface="Arial"/>
                <a:cs typeface="Arial"/>
              </a:rPr>
              <a:t> learn of Registrars </a:t>
            </a:r>
            <a:r>
              <a:rPr lang="en-US" sz="2400" spc="15" dirty="0">
                <a:latin typeface="Arial"/>
                <a:cs typeface="Arial"/>
              </a:rPr>
              <a:t>and </a:t>
            </a:r>
            <a:r>
              <a:rPr lang="en-US" sz="2400" spc="10" dirty="0">
                <a:latin typeface="Arial"/>
                <a:cs typeface="Arial"/>
              </a:rPr>
              <a:t>received </a:t>
            </a:r>
            <a:r>
              <a:rPr lang="en-US" sz="2400" spc="15" dirty="0">
                <a:latin typeface="Arial"/>
                <a:cs typeface="Arial"/>
              </a:rPr>
              <a:t>Claim</a:t>
            </a:r>
            <a:r>
              <a:rPr lang="en-US" sz="2400" spc="10" dirty="0">
                <a:latin typeface="Arial"/>
                <a:cs typeface="Arial"/>
              </a:rPr>
              <a:t> proposals.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58259" y="222567"/>
            <a:ext cx="1583690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5" dirty="0"/>
              <a:t>Registrar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1F7D1B-F00E-014A-9239-376744BEE4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9144000" cy="4809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pc="-15" dirty="0"/>
              <a:t>BARC </a:t>
            </a:r>
            <a:r>
              <a:rPr spc="-15" dirty="0"/>
              <a:t>Registrar</a:t>
            </a:r>
            <a:r>
              <a:rPr lang="en-US" spc="-15" dirty="0"/>
              <a:t> </a:t>
            </a:r>
            <a:r>
              <a:rPr lang="en-US" spc="-20" dirty="0"/>
              <a:t>Process (not intended for WLAN)</a:t>
            </a:r>
            <a:endParaRPr spc="-15" dirty="0"/>
          </a:p>
        </p:txBody>
      </p:sp>
      <p:sp>
        <p:nvSpPr>
          <p:cNvPr id="103" name="Slide Number Placeholder 102">
            <a:extLst>
              <a:ext uri="{FF2B5EF4-FFF2-40B4-BE49-F238E27FC236}">
                <a16:creationId xmlns:a16="http://schemas.microsoft.com/office/drawing/2014/main" id="{2EA25B73-6210-1E44-897B-4D2A58E17E7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96F5B1B1-0CC4-B941-9F1D-85A626B76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11517"/>
            <a:ext cx="9523730" cy="65952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bject 93"/>
          <p:cNvSpPr txBox="1">
            <a:spLocks noGrp="1"/>
          </p:cNvSpPr>
          <p:nvPr>
            <p:ph type="title"/>
          </p:nvPr>
        </p:nvSpPr>
        <p:spPr>
          <a:xfrm>
            <a:off x="198120" y="222567"/>
            <a:ext cx="9631680" cy="4809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pc="5" dirty="0"/>
              <a:t>potential use: </a:t>
            </a:r>
            <a:r>
              <a:rPr spc="5" dirty="0"/>
              <a:t>Semantic</a:t>
            </a:r>
            <a:r>
              <a:rPr spc="-5" dirty="0"/>
              <a:t> </a:t>
            </a:r>
            <a:r>
              <a:rPr dirty="0"/>
              <a:t>Address</a:t>
            </a:r>
            <a:r>
              <a:rPr spc="-5" dirty="0"/>
              <a:t> </a:t>
            </a:r>
            <a:r>
              <a:rPr spc="50" dirty="0"/>
              <a:t>Block</a:t>
            </a:r>
            <a:r>
              <a:rPr spc="-5" dirty="0"/>
              <a:t> </a:t>
            </a:r>
            <a:r>
              <a:rPr dirty="0"/>
              <a:t>Assignments</a:t>
            </a:r>
          </a:p>
        </p:txBody>
      </p:sp>
      <p:sp>
        <p:nvSpPr>
          <p:cNvPr id="96" name="Slide Number Placeholder 95">
            <a:extLst>
              <a:ext uri="{FF2B5EF4-FFF2-40B4-BE49-F238E27FC236}">
                <a16:creationId xmlns:a16="http://schemas.microsoft.com/office/drawing/2014/main" id="{A23527F5-28DA-F849-93C9-55B7CD74224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550876FE-C1DE-434C-BE7E-A9551662D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" y="1112711"/>
            <a:ext cx="8534400" cy="630993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bject 93"/>
          <p:cNvSpPr txBox="1">
            <a:spLocks noGrp="1"/>
          </p:cNvSpPr>
          <p:nvPr>
            <p:ph type="title"/>
          </p:nvPr>
        </p:nvSpPr>
        <p:spPr>
          <a:xfrm>
            <a:off x="685800" y="222567"/>
            <a:ext cx="8229600" cy="4809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pc="5" dirty="0"/>
              <a:t>Pre-association Address Block Assignment</a:t>
            </a:r>
            <a:endParaRPr dirty="0"/>
          </a:p>
        </p:txBody>
      </p:sp>
      <p:sp>
        <p:nvSpPr>
          <p:cNvPr id="96" name="Slide Number Placeholder 95">
            <a:extLst>
              <a:ext uri="{FF2B5EF4-FFF2-40B4-BE49-F238E27FC236}">
                <a16:creationId xmlns:a16="http://schemas.microsoft.com/office/drawing/2014/main" id="{A23527F5-28DA-F849-93C9-55B7CD74224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13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32F115B-035D-3747-A3B7-0041EF2DB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68383"/>
            <a:ext cx="8942630" cy="65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48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84FAC4-E8B1-1D42-A386-1027DF977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31152"/>
            <a:ext cx="8534399" cy="469359"/>
          </a:xfrm>
        </p:spPr>
        <p:txBody>
          <a:bodyPr/>
          <a:lstStyle/>
          <a:p>
            <a:pPr algn="ctr"/>
            <a:r>
              <a:rPr lang="en-US" dirty="0"/>
              <a:t>BARC </a:t>
            </a:r>
            <a:r>
              <a:rPr lang="en-ES"/>
              <a:t>over </a:t>
            </a:r>
            <a:r>
              <a:rPr lang="en-US" dirty="0"/>
              <a:t>WLAN</a:t>
            </a:r>
            <a:endParaRPr lang="en-E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CA2757A-4425-9247-B932-BA911DB56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9326880" cy="6278642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BARC Claimant exchanges messages on the LAN for address block assignment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</a:t>
            </a:r>
            <a:r>
              <a:rPr lang="en-ES" sz="2400"/>
              <a:t>ssociation</a:t>
            </a:r>
            <a:r>
              <a:rPr lang="en-US" sz="2400" dirty="0"/>
              <a:t> is bound to one address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inefficient to associate, run BARC, and rebuild association</a:t>
            </a:r>
            <a:endParaRPr lang="en-ES" sz="2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address block could be assigned with </a:t>
            </a:r>
            <a:r>
              <a:rPr lang="en-ES" sz="2400"/>
              <a:t>802.11</a:t>
            </a:r>
            <a:r>
              <a:rPr lang="en-US" sz="2400" dirty="0"/>
              <a:t> p</a:t>
            </a:r>
            <a:r>
              <a:rPr lang="en-ES" sz="2400"/>
              <a:t>re-association</a:t>
            </a:r>
            <a:r>
              <a:rPr lang="en-US" sz="2400" dirty="0"/>
              <a:t> communication</a:t>
            </a:r>
            <a:endParaRPr lang="en-ES" sz="2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ES" sz="2400" dirty="0"/>
              <a:t>Current lines of thought are: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ES" sz="2400"/>
              <a:t>Modify </a:t>
            </a:r>
            <a:r>
              <a:rPr lang="en-ES" sz="2400" i="1"/>
              <a:t>Local </a:t>
            </a:r>
            <a:r>
              <a:rPr lang="en-ES" sz="2400" i="1" dirty="0"/>
              <a:t>MAC Address Policy ANQP-element </a:t>
            </a:r>
            <a:r>
              <a:rPr lang="en-ES" sz="2400" dirty="0"/>
              <a:t>to </a:t>
            </a:r>
            <a:r>
              <a:rPr lang="en-ES" sz="2400"/>
              <a:t>include </a:t>
            </a:r>
            <a:r>
              <a:rPr lang="en-US" sz="2400" dirty="0"/>
              <a:t>an</a:t>
            </a:r>
            <a:r>
              <a:rPr lang="en-ES" sz="2400"/>
              <a:t> </a:t>
            </a:r>
            <a:r>
              <a:rPr lang="en-US" sz="2400" dirty="0"/>
              <a:t>address block assignment</a:t>
            </a:r>
            <a:endParaRPr lang="en-ES" sz="2400" dirty="0"/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ES" sz="2400" dirty="0"/>
              <a:t>Develop within IEEE 802.1CQ a new protocol payload to be included in the Service Information Request/</a:t>
            </a:r>
            <a:r>
              <a:rPr lang="en-ES" sz="2400"/>
              <a:t>Response ANQP-elements</a:t>
            </a:r>
            <a:endParaRPr lang="en-US" sz="2400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Assigned multicast addresses could be used for stream Das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300" dirty="0"/>
              <a:t>How to use multiple unicast addresses assigned to STA?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Multiple associations?</a:t>
            </a:r>
          </a:p>
          <a:p>
            <a:pPr marL="74295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Single association enabled to carry all assigned addresses?</a:t>
            </a:r>
            <a:endParaRPr lang="en-E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3D5FE-6642-2E43-BFA8-D51BAD1D51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ES" smtClean="0"/>
              <a:t>14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864323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228600"/>
            <a:ext cx="4487585" cy="4809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pc="25" dirty="0"/>
              <a:t>BARC </a:t>
            </a:r>
            <a:r>
              <a:rPr spc="25" dirty="0"/>
              <a:t>Applications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800" y="709501"/>
            <a:ext cx="9601200" cy="7030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General address assignment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eliminates need for global addresses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reducing consumption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may simplify manufacturing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maintains uniqueness within the LAN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backward-compatible with IEEE 802 addressing and bridging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could be useful to address privacy concerns in global addressing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provides contiguous unicast and multicast blocks (identical but 1 bit)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Apply address blocks to structure semantic addresses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addressing to reflect topology and hierarchy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simplified forwarding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add flow identification to address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useful in forwarding and for other purposes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e.g., to multiplex within a single end station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alternative to completely random assignment; e.g., in WLAN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dynamic assignment provides MAC address privacy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protocol protects against duplication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sz="2400" dirty="0"/>
              <a:t>address blocks can code frames for location, flow, stream, etc.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/>
              <a:t>bridging of 64-bit addressing in a 48-bit bridged LAN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ABC3378-907D-4F46-B8A3-8DE841E9A28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24371" y="331152"/>
            <a:ext cx="1970405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45" dirty="0"/>
              <a:t>Refe</a:t>
            </a:r>
            <a:r>
              <a:rPr spc="-85" dirty="0"/>
              <a:t>r</a:t>
            </a:r>
            <a:r>
              <a:rPr spc="-10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1006792"/>
            <a:ext cx="9330689" cy="397108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1103630">
              <a:lnSpc>
                <a:spcPct val="150000"/>
              </a:lnSpc>
              <a:spcBef>
                <a:spcPts val="1200"/>
              </a:spcBef>
              <a:tabLst>
                <a:tab pos="314325" algn="l"/>
              </a:tabLst>
            </a:pPr>
            <a:r>
              <a:rPr lang="en-US" sz="2400" dirty="0">
                <a:latin typeface="Arial"/>
                <a:cs typeface="Arial"/>
              </a:rPr>
              <a:t>[1] </a:t>
            </a:r>
            <a:r>
              <a:rPr sz="2400" dirty="0">
                <a:latin typeface="Arial"/>
                <a:cs typeface="Arial"/>
              </a:rPr>
              <a:t>IEEE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Standards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Project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P802.1CQ,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“Multicast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and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local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address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assignment.” </a:t>
            </a:r>
            <a:r>
              <a:rPr sz="2400" dirty="0">
                <a:latin typeface="Arial"/>
                <a:cs typeface="Arial"/>
                <a:hlinkClick r:id="rId2"/>
              </a:rPr>
              <a:t>https://1.ieee802.org/tsn/802-1cq</a:t>
            </a:r>
            <a:endParaRPr lang="en-US" sz="2400" dirty="0">
              <a:latin typeface="Arial"/>
              <a:cs typeface="Arial"/>
            </a:endParaRPr>
          </a:p>
          <a:p>
            <a:pPr marL="12700" marR="137160">
              <a:lnSpc>
                <a:spcPct val="150000"/>
              </a:lnSpc>
              <a:spcBef>
                <a:spcPts val="1200"/>
              </a:spcBef>
              <a:tabLst>
                <a:tab pos="314325" algn="l"/>
              </a:tabLst>
            </a:pPr>
            <a:r>
              <a:rPr lang="en-US" sz="2400" dirty="0">
                <a:latin typeface="Arial"/>
                <a:cs typeface="Arial"/>
              </a:rPr>
              <a:t>[2] </a:t>
            </a:r>
            <a:r>
              <a:rPr sz="2400" dirty="0">
                <a:latin typeface="Arial"/>
                <a:cs typeface="Arial"/>
              </a:rPr>
              <a:t>IEEE Standards Association, “IEEE Standard for Local </a:t>
            </a:r>
            <a:r>
              <a:rPr sz="2400" spc="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Metropolitan </a:t>
            </a:r>
            <a:r>
              <a:rPr sz="2400" spc="5" dirty="0">
                <a:latin typeface="Arial"/>
                <a:cs typeface="Arial"/>
              </a:rPr>
              <a:t>Area </a:t>
            </a:r>
            <a:r>
              <a:rPr sz="2400" dirty="0">
                <a:latin typeface="Arial"/>
                <a:cs typeface="Arial"/>
              </a:rPr>
              <a:t>Networks: </a:t>
            </a:r>
            <a:r>
              <a:rPr sz="2400" spc="-45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Overview </a:t>
            </a:r>
            <a:r>
              <a:rPr sz="2400" spc="5" dirty="0">
                <a:latin typeface="Arial"/>
                <a:cs typeface="Arial"/>
              </a:rPr>
              <a:t>and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Architecture </a:t>
            </a:r>
            <a:r>
              <a:rPr sz="2400" spc="5" dirty="0">
                <a:latin typeface="Arial"/>
                <a:cs typeface="Arial"/>
              </a:rPr>
              <a:t>–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Amendment</a:t>
            </a:r>
            <a:r>
              <a:rPr sz="2400" dirty="0">
                <a:latin typeface="Arial"/>
                <a:cs typeface="Arial"/>
              </a:rPr>
              <a:t> 2: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Local</a:t>
            </a:r>
            <a:r>
              <a:rPr sz="2400" spc="5" dirty="0">
                <a:latin typeface="Arial"/>
                <a:cs typeface="Arial"/>
              </a:rPr>
              <a:t> Medium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Access </a:t>
            </a:r>
            <a:r>
              <a:rPr sz="2400" dirty="0">
                <a:latin typeface="Arial"/>
                <a:cs typeface="Arial"/>
              </a:rPr>
              <a:t>Control </a:t>
            </a:r>
            <a:r>
              <a:rPr sz="2400" spc="5" dirty="0">
                <a:latin typeface="Arial"/>
                <a:cs typeface="Arial"/>
              </a:rPr>
              <a:t>(MAC)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Address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Usage,”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IEEE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Std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802c-2017</a:t>
            </a:r>
            <a:r>
              <a:rPr lang="en-US"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  <a:hlinkClick r:id="rId3"/>
              </a:rPr>
              <a:t>https://ieeexplore.ieee.org/document/8016709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37DEFF-A47E-E547-B765-1F124CBB2B4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3679" y="331152"/>
            <a:ext cx="3551554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25" dirty="0"/>
              <a:t>P802.1CQ</a:t>
            </a:r>
            <a:r>
              <a:rPr spc="-20" dirty="0"/>
              <a:t> </a:t>
            </a:r>
            <a:r>
              <a:rPr spc="10" dirty="0"/>
              <a:t>Status</a:t>
            </a:r>
            <a:r>
              <a:rPr spc="-20" dirty="0"/>
              <a:t> </a:t>
            </a:r>
            <a:r>
              <a:rPr spc="-45" dirty="0"/>
              <a:t>[1]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8600" y="994727"/>
            <a:ext cx="9601200" cy="5578450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spcBef>
                <a:spcPts val="124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spc="-5" dirty="0">
                <a:latin typeface="Arial"/>
                <a:cs typeface="Arial"/>
              </a:rPr>
              <a:t>IEEE</a:t>
            </a:r>
            <a:r>
              <a:rPr sz="2400" dirty="0">
                <a:latin typeface="Arial"/>
                <a:cs typeface="Arial"/>
              </a:rPr>
              <a:t> SA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Project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Authorization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30" dirty="0">
                <a:latin typeface="Arial"/>
                <a:cs typeface="Arial"/>
              </a:rPr>
              <a:t>(PAR)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P802.1CQ</a:t>
            </a:r>
            <a:endParaRPr sz="2400" dirty="0">
              <a:latin typeface="Arial"/>
              <a:cs typeface="Arial"/>
            </a:endParaRPr>
          </a:p>
          <a:p>
            <a:pPr marL="446405">
              <a:lnSpc>
                <a:spcPct val="100000"/>
              </a:lnSpc>
              <a:spcBef>
                <a:spcPts val="1140"/>
              </a:spcBef>
              <a:tabLst>
                <a:tab pos="748030" algn="l"/>
              </a:tabLst>
            </a:pPr>
            <a:r>
              <a:rPr sz="2400" dirty="0">
                <a:latin typeface="Arial"/>
                <a:cs typeface="Arial"/>
              </a:rPr>
              <a:t>-	</a:t>
            </a:r>
            <a:r>
              <a:rPr sz="2400" spc="-5" dirty="0">
                <a:latin typeface="Arial"/>
                <a:cs typeface="Arial"/>
              </a:rPr>
              <a:t>Initiated: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2016-02-05;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Extended </a:t>
            </a:r>
            <a:r>
              <a:rPr sz="2400" dirty="0">
                <a:latin typeface="Arial"/>
                <a:cs typeface="Arial"/>
              </a:rPr>
              <a:t>2020-06-03;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Expires: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2022-12-31</a:t>
            </a:r>
          </a:p>
          <a:p>
            <a:pPr marL="314325" marR="471170" indent="-301625">
              <a:lnSpc>
                <a:spcPct val="150000"/>
              </a:lnSpc>
              <a:buFont typeface="Arial"/>
              <a:buChar char="•"/>
              <a:tabLst>
                <a:tab pos="313690" algn="l"/>
                <a:tab pos="314325" algn="l"/>
              </a:tabLst>
            </a:pPr>
            <a:r>
              <a:rPr sz="2400" i="1" spc="-5" dirty="0">
                <a:latin typeface="Arial"/>
                <a:cs typeface="Arial"/>
              </a:rPr>
              <a:t>Draft Standard for </a:t>
            </a:r>
            <a:r>
              <a:rPr sz="2400" i="1" dirty="0">
                <a:latin typeface="Arial"/>
                <a:cs typeface="Arial"/>
              </a:rPr>
              <a:t>Local and </a:t>
            </a:r>
            <a:r>
              <a:rPr sz="2400" i="1" spc="-5" dirty="0">
                <a:latin typeface="Arial"/>
                <a:cs typeface="Arial"/>
              </a:rPr>
              <a:t>Metropolitan </a:t>
            </a:r>
            <a:r>
              <a:rPr sz="2400" i="1" dirty="0">
                <a:latin typeface="Arial"/>
                <a:cs typeface="Arial"/>
              </a:rPr>
              <a:t>Area </a:t>
            </a:r>
            <a:r>
              <a:rPr sz="2400" i="1" spc="-5" dirty="0">
                <a:latin typeface="Arial"/>
                <a:cs typeface="Arial"/>
              </a:rPr>
              <a:t>Networks: Multicast </a:t>
            </a:r>
            <a:r>
              <a:rPr sz="2400" i="1" dirty="0">
                <a:latin typeface="Arial"/>
                <a:cs typeface="Arial"/>
              </a:rPr>
              <a:t>and Local </a:t>
            </a:r>
            <a:r>
              <a:rPr sz="2400" i="1" spc="-51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Address</a:t>
            </a:r>
            <a:r>
              <a:rPr sz="2400" i="1" spc="-110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Assignment</a:t>
            </a:r>
            <a:endParaRPr sz="2400" dirty="0">
              <a:latin typeface="Arial"/>
              <a:cs typeface="Arial"/>
            </a:endParaRPr>
          </a:p>
          <a:p>
            <a:pPr marL="314325" indent="-301625">
              <a:lnSpc>
                <a:spcPct val="100000"/>
              </a:lnSpc>
              <a:spcBef>
                <a:spcPts val="114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spc="-5" dirty="0">
                <a:latin typeface="Arial"/>
                <a:cs typeface="Arial"/>
              </a:rPr>
              <a:t>In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802.1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Working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Group,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Time-Sensitive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Networking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(TSN)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Task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Group</a:t>
            </a:r>
            <a:endParaRPr sz="2400" dirty="0">
              <a:latin typeface="Arial"/>
              <a:cs typeface="Arial"/>
            </a:endParaRP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spc="-5" dirty="0">
                <a:latin typeface="Arial"/>
                <a:cs typeface="Arial"/>
                <a:hlinkClick r:id="rId2"/>
              </a:rPr>
              <a:t>https://1.ieee802.org/tsn/802-1cq/</a:t>
            </a:r>
            <a:endParaRPr sz="2400" dirty="0">
              <a:latin typeface="Arial"/>
              <a:cs typeface="Arial"/>
            </a:endParaRPr>
          </a:p>
          <a:p>
            <a:pPr marL="314325" indent="-301625">
              <a:lnSpc>
                <a:spcPct val="100000"/>
              </a:lnSpc>
              <a:spcBef>
                <a:spcPts val="114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dirty="0">
                <a:latin typeface="Arial"/>
                <a:cs typeface="Arial"/>
              </a:rPr>
              <a:t>Current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draft: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P802.1CQ/D0.7</a:t>
            </a:r>
            <a:endParaRPr sz="2400" dirty="0">
              <a:latin typeface="Arial"/>
              <a:cs typeface="Arial"/>
            </a:endParaRP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reviewed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5" dirty="0">
                <a:latin typeface="Arial"/>
                <a:cs typeface="Arial"/>
              </a:rPr>
              <a:t>Task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Group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Ballot</a:t>
            </a: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comment</a:t>
            </a:r>
            <a:r>
              <a:rPr sz="2400" spc="-5" dirty="0">
                <a:latin typeface="Arial"/>
                <a:cs typeface="Arial"/>
              </a:rPr>
              <a:t> resolution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completed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September</a:t>
            </a:r>
            <a:endParaRPr sz="2400" dirty="0">
              <a:latin typeface="Arial"/>
              <a:cs typeface="Arial"/>
            </a:endParaRPr>
          </a:p>
          <a:p>
            <a:pPr marL="314325" indent="-301625">
              <a:lnSpc>
                <a:spcPct val="100000"/>
              </a:lnSpc>
              <a:spcBef>
                <a:spcPts val="114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spc="-5" dirty="0">
                <a:latin typeface="Arial"/>
                <a:cs typeface="Arial"/>
              </a:rPr>
              <a:t>Awaiting</a:t>
            </a:r>
            <a:r>
              <a:rPr sz="2400" dirty="0">
                <a:latin typeface="Arial"/>
                <a:cs typeface="Arial"/>
              </a:rPr>
              <a:t> editor’s</a:t>
            </a:r>
            <a:r>
              <a:rPr sz="2400" spc="-5" dirty="0">
                <a:latin typeface="Arial"/>
                <a:cs typeface="Arial"/>
              </a:rPr>
              <a:t> implementation</a:t>
            </a:r>
            <a:r>
              <a:rPr sz="2400" dirty="0">
                <a:latin typeface="Arial"/>
                <a:cs typeface="Arial"/>
              </a:rPr>
              <a:t> of new </a:t>
            </a:r>
            <a:r>
              <a:rPr sz="2400" spc="-5" dirty="0">
                <a:latin typeface="Arial"/>
                <a:cs typeface="Arial"/>
              </a:rPr>
              <a:t>draft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0EC0E-82AA-1740-B93E-6BD65120D32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0832" y="331152"/>
            <a:ext cx="3937635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25" dirty="0"/>
              <a:t>P802.1CQ </a:t>
            </a:r>
            <a:r>
              <a:rPr spc="-160" dirty="0"/>
              <a:t>PAR</a:t>
            </a:r>
            <a:r>
              <a:rPr spc="-25" dirty="0"/>
              <a:t> </a:t>
            </a:r>
            <a:r>
              <a:rPr spc="-15" dirty="0"/>
              <a:t>Details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65850" y="1129547"/>
            <a:ext cx="8881110" cy="6098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 marR="5080" indent="-301625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13690" algn="l"/>
                <a:tab pos="314325" algn="l"/>
              </a:tabLst>
            </a:pPr>
            <a:r>
              <a:rPr sz="19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Sco</a:t>
            </a:r>
            <a:r>
              <a:rPr lang="en-US" sz="1900" b="1" spc="-5" dirty="0">
                <a:latin typeface="Arial"/>
                <a:cs typeface="Arial"/>
              </a:rPr>
              <a:t>pe</a:t>
            </a:r>
            <a:r>
              <a:rPr lang="en-US" sz="1900" spc="-5" dirty="0">
                <a:latin typeface="Arial"/>
                <a:cs typeface="Arial"/>
              </a:rPr>
              <a:t>:</a:t>
            </a:r>
            <a:r>
              <a:rPr sz="1900" spc="-5" dirty="0">
                <a:latin typeface="Arial"/>
                <a:cs typeface="Arial"/>
              </a:rPr>
              <a:t> This standard </a:t>
            </a:r>
            <a:r>
              <a:rPr sz="1900" dirty="0">
                <a:latin typeface="Arial"/>
                <a:cs typeface="Arial"/>
              </a:rPr>
              <a:t>specifies </a:t>
            </a:r>
            <a:r>
              <a:rPr sz="1900" spc="-5" dirty="0">
                <a:latin typeface="Arial"/>
                <a:cs typeface="Arial"/>
              </a:rPr>
              <a:t>protocols, </a:t>
            </a:r>
            <a:r>
              <a:rPr sz="1900" dirty="0">
                <a:latin typeface="Arial"/>
                <a:cs typeface="Arial"/>
              </a:rPr>
              <a:t>procedures, and management </a:t>
            </a:r>
            <a:r>
              <a:rPr sz="1900" spc="-5" dirty="0">
                <a:latin typeface="Arial"/>
                <a:cs typeface="Arial"/>
              </a:rPr>
              <a:t>objects </a:t>
            </a:r>
            <a:r>
              <a:rPr sz="1900" spc="-51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for </a:t>
            </a:r>
            <a:r>
              <a:rPr sz="1900" b="1" spc="-5" dirty="0">
                <a:latin typeface="Arial"/>
                <a:cs typeface="Arial"/>
              </a:rPr>
              <a:t>locally-unique assignment </a:t>
            </a:r>
            <a:r>
              <a:rPr sz="1900" dirty="0">
                <a:latin typeface="Arial"/>
                <a:cs typeface="Arial"/>
              </a:rPr>
              <a:t>of 48-bit and 64-bit addresses in </a:t>
            </a:r>
            <a:r>
              <a:rPr sz="1900" spc="-5" dirty="0">
                <a:latin typeface="Arial"/>
                <a:cs typeface="Arial"/>
              </a:rPr>
              <a:t>IEEE </a:t>
            </a:r>
            <a:r>
              <a:rPr sz="1900" dirty="0">
                <a:latin typeface="Arial"/>
                <a:cs typeface="Arial"/>
              </a:rPr>
              <a:t>802 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networks.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Peer-to-peer</a:t>
            </a:r>
            <a:r>
              <a:rPr sz="1900" b="1" spc="1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address</a:t>
            </a:r>
            <a:r>
              <a:rPr sz="1900" b="1" spc="1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claiming</a:t>
            </a:r>
            <a:r>
              <a:rPr sz="1900" b="1" spc="1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and</a:t>
            </a:r>
            <a:r>
              <a:rPr sz="1900" b="1" spc="1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address</a:t>
            </a:r>
            <a:r>
              <a:rPr sz="1900" b="1" spc="1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server</a:t>
            </a:r>
            <a:r>
              <a:rPr sz="1900" b="1" spc="1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capabilities 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are specified</a:t>
            </a:r>
            <a:r>
              <a:rPr sz="1900" spc="-5" dirty="0">
                <a:latin typeface="Arial"/>
                <a:cs typeface="Arial"/>
              </a:rPr>
              <a:t>.</a:t>
            </a:r>
            <a:endParaRPr sz="1900" dirty="0">
              <a:latin typeface="Arial"/>
              <a:cs typeface="Arial"/>
            </a:endParaRPr>
          </a:p>
          <a:p>
            <a:pPr marL="314325" marR="123825" indent="-301625">
              <a:lnSpc>
                <a:spcPct val="150000"/>
              </a:lnSpc>
              <a:buFont typeface="Arial"/>
              <a:buChar char="•"/>
              <a:tabLst>
                <a:tab pos="313690" algn="l"/>
                <a:tab pos="314325" algn="l"/>
              </a:tabLst>
            </a:pPr>
            <a:r>
              <a:rPr sz="1900" b="1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Need</a:t>
            </a:r>
            <a:r>
              <a:rPr sz="1900" spc="-5" dirty="0">
                <a:latin typeface="Arial"/>
                <a:cs typeface="Arial"/>
              </a:rPr>
              <a:t>: </a:t>
            </a:r>
            <a:r>
              <a:rPr sz="1900" spc="-15" dirty="0">
                <a:latin typeface="Arial"/>
                <a:cs typeface="Arial"/>
              </a:rPr>
              <a:t>Currently, </a:t>
            </a:r>
            <a:r>
              <a:rPr sz="1900" dirty="0">
                <a:latin typeface="Arial"/>
                <a:cs typeface="Arial"/>
              </a:rPr>
              <a:t>global addresses are assigned </a:t>
            </a:r>
            <a:r>
              <a:rPr sz="1900" spc="-5" dirty="0">
                <a:latin typeface="Arial"/>
                <a:cs typeface="Arial"/>
              </a:rPr>
              <a:t>to </a:t>
            </a:r>
            <a:r>
              <a:rPr sz="1900" dirty="0">
                <a:latin typeface="Arial"/>
                <a:cs typeface="Arial"/>
              </a:rPr>
              <a:t>most </a:t>
            </a:r>
            <a:r>
              <a:rPr sz="1900" spc="-5" dirty="0">
                <a:latin typeface="Arial"/>
                <a:cs typeface="Arial"/>
              </a:rPr>
              <a:t>IEEE </a:t>
            </a:r>
            <a:r>
              <a:rPr sz="1900" dirty="0">
                <a:latin typeface="Arial"/>
                <a:cs typeface="Arial"/>
              </a:rPr>
              <a:t>802 end </a:t>
            </a:r>
            <a:r>
              <a:rPr sz="1900" spc="-5" dirty="0">
                <a:latin typeface="Arial"/>
                <a:cs typeface="Arial"/>
              </a:rPr>
              <a:t>station </a:t>
            </a:r>
            <a:r>
              <a:rPr sz="1900" dirty="0">
                <a:latin typeface="Arial"/>
                <a:cs typeface="Arial"/>
              </a:rPr>
              <a:t> and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bridge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ports.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Increasing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use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of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virtual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machines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and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Internet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of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Things </a:t>
            </a:r>
            <a:r>
              <a:rPr sz="1900" b="1" spc="-509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(IoT) devices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could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exhaust the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global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address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space</a:t>
            </a:r>
            <a:r>
              <a:rPr sz="1900" spc="-5" dirty="0">
                <a:latin typeface="Arial"/>
                <a:cs typeface="Arial"/>
              </a:rPr>
              <a:t>.</a:t>
            </a:r>
            <a:r>
              <a:rPr sz="1900" spc="-30" dirty="0">
                <a:latin typeface="Arial"/>
                <a:cs typeface="Arial"/>
              </a:rPr>
              <a:t> </a:t>
            </a:r>
            <a:r>
              <a:rPr sz="1900" spc="-110" dirty="0">
                <a:latin typeface="Arial"/>
                <a:cs typeface="Arial"/>
              </a:rPr>
              <a:t>To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provide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 usable 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alternative to </a:t>
            </a:r>
            <a:r>
              <a:rPr sz="1900" dirty="0">
                <a:latin typeface="Arial"/>
                <a:cs typeface="Arial"/>
              </a:rPr>
              <a:t>global addresses </a:t>
            </a:r>
            <a:r>
              <a:rPr sz="1900" spc="-5" dirty="0">
                <a:latin typeface="Arial"/>
                <a:cs typeface="Arial"/>
              </a:rPr>
              <a:t>for </a:t>
            </a:r>
            <a:r>
              <a:rPr sz="1900" dirty="0">
                <a:latin typeface="Arial"/>
                <a:cs typeface="Arial"/>
              </a:rPr>
              <a:t>such devices, </a:t>
            </a:r>
            <a:r>
              <a:rPr sz="1900" spc="-5" dirty="0">
                <a:latin typeface="Arial"/>
                <a:cs typeface="Arial"/>
              </a:rPr>
              <a:t>this </a:t>
            </a:r>
            <a:r>
              <a:rPr sz="1900" dirty="0">
                <a:latin typeface="Arial"/>
                <a:cs typeface="Arial"/>
              </a:rPr>
              <a:t>project will define a set of 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protocols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that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will allow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ports</a:t>
            </a:r>
            <a:r>
              <a:rPr sz="1900" b="1" dirty="0">
                <a:latin typeface="Arial"/>
                <a:cs typeface="Arial"/>
              </a:rPr>
              <a:t> to </a:t>
            </a:r>
            <a:r>
              <a:rPr sz="1900" b="1" spc="-5" dirty="0">
                <a:latin typeface="Arial"/>
                <a:cs typeface="Arial"/>
              </a:rPr>
              <a:t>automatically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obtain</a:t>
            </a:r>
            <a:r>
              <a:rPr sz="1900" b="1" dirty="0">
                <a:latin typeface="Arial"/>
                <a:cs typeface="Arial"/>
              </a:rPr>
              <a:t> a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locally-unique 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address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in</a:t>
            </a:r>
            <a:r>
              <a:rPr sz="1900" b="1" dirty="0">
                <a:latin typeface="Arial"/>
                <a:cs typeface="Arial"/>
              </a:rPr>
              <a:t> a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range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from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dirty="0">
                <a:latin typeface="Arial"/>
                <a:cs typeface="Arial"/>
              </a:rPr>
              <a:t>a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portion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of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the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local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address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space</a:t>
            </a:r>
            <a:r>
              <a:rPr sz="1900" spc="-5" dirty="0">
                <a:latin typeface="Arial"/>
                <a:cs typeface="Arial"/>
              </a:rPr>
              <a:t>.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Multicast 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flows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also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need</a:t>
            </a:r>
            <a:r>
              <a:rPr sz="1900" b="1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addresses</a:t>
            </a:r>
            <a:r>
              <a:rPr sz="1900" b="1" dirty="0">
                <a:latin typeface="Arial"/>
                <a:cs typeface="Arial"/>
              </a:rPr>
              <a:t> to </a:t>
            </a:r>
            <a:r>
              <a:rPr sz="1900" b="1" spc="-5" dirty="0">
                <a:latin typeface="Arial"/>
                <a:cs typeface="Arial"/>
              </a:rPr>
              <a:t>identify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the</a:t>
            </a:r>
            <a:r>
              <a:rPr sz="1900" b="1" spc="5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flows</a:t>
            </a:r>
            <a:r>
              <a:rPr sz="1900" spc="-5" dirty="0">
                <a:latin typeface="Arial"/>
                <a:cs typeface="Arial"/>
              </a:rPr>
              <a:t>.</a:t>
            </a:r>
            <a:r>
              <a:rPr sz="1900" spc="-3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They</a:t>
            </a:r>
            <a:r>
              <a:rPr sz="1900" dirty="0">
                <a:latin typeface="Arial"/>
                <a:cs typeface="Arial"/>
              </a:rPr>
              <a:t> will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benefit</a:t>
            </a:r>
            <a:r>
              <a:rPr sz="1900" spc="-5" dirty="0">
                <a:latin typeface="Arial"/>
                <a:cs typeface="Arial"/>
              </a:rPr>
              <a:t> from</a:t>
            </a:r>
            <a:r>
              <a:rPr sz="1900" dirty="0">
                <a:latin typeface="Arial"/>
                <a:cs typeface="Arial"/>
              </a:rPr>
              <a:t> a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set </a:t>
            </a:r>
            <a:r>
              <a:rPr sz="1900" spc="-51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 </a:t>
            </a:r>
            <a:r>
              <a:rPr sz="1900" spc="-5" dirty="0">
                <a:latin typeface="Arial"/>
                <a:cs typeface="Arial"/>
              </a:rPr>
              <a:t>protocols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to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distribute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multicast</a:t>
            </a:r>
            <a:r>
              <a:rPr sz="1900" dirty="0">
                <a:latin typeface="Arial"/>
                <a:cs typeface="Arial"/>
              </a:rPr>
              <a:t> addresses. </a:t>
            </a:r>
            <a:r>
              <a:rPr sz="1900" spc="-5" dirty="0">
                <a:latin typeface="Arial"/>
                <a:cs typeface="Arial"/>
              </a:rPr>
              <a:t>Peer-to-peer</a:t>
            </a:r>
            <a:r>
              <a:rPr sz="1900" dirty="0">
                <a:latin typeface="Arial"/>
                <a:cs typeface="Arial"/>
              </a:rPr>
              <a:t> address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claiming 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and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address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server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capabilities </a:t>
            </a:r>
            <a:r>
              <a:rPr sz="1900" dirty="0">
                <a:latin typeface="Arial"/>
                <a:cs typeface="Arial"/>
              </a:rPr>
              <a:t>will be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included </a:t>
            </a:r>
            <a:r>
              <a:rPr sz="1900" spc="-5" dirty="0">
                <a:latin typeface="Arial"/>
                <a:cs typeface="Arial"/>
              </a:rPr>
              <a:t>to </a:t>
            </a:r>
            <a:r>
              <a:rPr sz="1900" dirty="0">
                <a:latin typeface="Arial"/>
                <a:cs typeface="Arial"/>
              </a:rPr>
              <a:t>serve </a:t>
            </a:r>
            <a:r>
              <a:rPr sz="1900" spc="-5" dirty="0">
                <a:latin typeface="Arial"/>
                <a:cs typeface="Arial"/>
              </a:rPr>
              <a:t>the</a:t>
            </a:r>
            <a:r>
              <a:rPr sz="1900" dirty="0">
                <a:latin typeface="Arial"/>
                <a:cs typeface="Arial"/>
              </a:rPr>
              <a:t> needs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of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smaller</a:t>
            </a:r>
            <a:r>
              <a:rPr lang="en-US" sz="1900" dirty="0">
                <a:latin typeface="Arial"/>
                <a:cs typeface="Arial"/>
              </a:rPr>
              <a:t> </a:t>
            </a:r>
            <a:r>
              <a:rPr lang="en-US" sz="1900" spc="-5" dirty="0">
                <a:latin typeface="Arial"/>
                <a:cs typeface="Arial"/>
              </a:rPr>
              <a:t>(e.g.,</a:t>
            </a:r>
            <a:r>
              <a:rPr lang="en-US" sz="1900" dirty="0">
                <a:latin typeface="Arial"/>
                <a:cs typeface="Arial"/>
              </a:rPr>
              <a:t> home)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dirty="0">
                <a:latin typeface="Arial"/>
                <a:cs typeface="Arial"/>
              </a:rPr>
              <a:t>and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dirty="0">
                <a:latin typeface="Arial"/>
                <a:cs typeface="Arial"/>
              </a:rPr>
              <a:t>larger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spc="-5" dirty="0">
                <a:latin typeface="Arial"/>
                <a:cs typeface="Arial"/>
              </a:rPr>
              <a:t>(e.g.,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spc="-5" dirty="0">
                <a:latin typeface="Arial"/>
                <a:cs typeface="Arial"/>
              </a:rPr>
              <a:t>industrial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spc="-5" dirty="0">
                <a:latin typeface="Arial"/>
                <a:cs typeface="Arial"/>
              </a:rPr>
              <a:t>plants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dirty="0">
                <a:latin typeface="Arial"/>
                <a:cs typeface="Arial"/>
              </a:rPr>
              <a:t>and</a:t>
            </a:r>
            <a:r>
              <a:rPr lang="en-US" sz="1900" spc="10" dirty="0">
                <a:latin typeface="Arial"/>
                <a:cs typeface="Arial"/>
              </a:rPr>
              <a:t> </a:t>
            </a:r>
            <a:r>
              <a:rPr lang="en-US" sz="1900" dirty="0">
                <a:latin typeface="Arial"/>
                <a:cs typeface="Arial"/>
              </a:rPr>
              <a:t>building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spc="-5" dirty="0">
                <a:latin typeface="Arial"/>
                <a:cs typeface="Arial"/>
              </a:rPr>
              <a:t>control)</a:t>
            </a:r>
            <a:r>
              <a:rPr lang="en-US" sz="1900" spc="5" dirty="0">
                <a:latin typeface="Arial"/>
                <a:cs typeface="Arial"/>
              </a:rPr>
              <a:t> </a:t>
            </a:r>
            <a:r>
              <a:rPr lang="en-US" sz="1900" spc="-5" dirty="0">
                <a:latin typeface="Arial"/>
                <a:cs typeface="Arial"/>
              </a:rPr>
              <a:t>networks.</a:t>
            </a:r>
            <a:endParaRPr lang="en-US" sz="1900" dirty="0">
              <a:latin typeface="Arial"/>
              <a:cs typeface="Arial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18B5C-AA30-6741-B4B5-4700F4F6415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5220" y="304800"/>
            <a:ext cx="5267960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35" dirty="0"/>
              <a:t>Multicast</a:t>
            </a:r>
            <a:r>
              <a:rPr spc="-25" dirty="0"/>
              <a:t> </a:t>
            </a:r>
            <a:r>
              <a:rPr dirty="0"/>
              <a:t>Address</a:t>
            </a:r>
            <a:r>
              <a:rPr spc="-20" dirty="0"/>
              <a:t> </a:t>
            </a:r>
            <a:r>
              <a:rPr spc="5" dirty="0"/>
              <a:t>Assignment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2920" y="899729"/>
            <a:ext cx="9095740" cy="6717223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spcBef>
                <a:spcPts val="124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spc="-5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P802.1CQ, multicast</a:t>
            </a:r>
            <a:r>
              <a:rPr sz="2400" dirty="0">
                <a:latin typeface="Arial"/>
                <a:cs typeface="Arial"/>
              </a:rPr>
              <a:t> addresses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assigned 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end </a:t>
            </a:r>
            <a:r>
              <a:rPr sz="2400" spc="-5" dirty="0">
                <a:latin typeface="Arial"/>
                <a:cs typeface="Arial"/>
              </a:rPr>
              <a:t>stations.</a:t>
            </a:r>
            <a:endParaRPr sz="2400" dirty="0">
              <a:latin typeface="Arial"/>
              <a:cs typeface="Arial"/>
            </a:endParaRPr>
          </a:p>
          <a:p>
            <a:pPr marL="446405">
              <a:lnSpc>
                <a:spcPct val="100000"/>
              </a:lnSpc>
              <a:spcBef>
                <a:spcPts val="1140"/>
              </a:spcBef>
              <a:tabLst>
                <a:tab pos="748030" algn="l"/>
              </a:tabLst>
            </a:pPr>
            <a:r>
              <a:rPr sz="2400" dirty="0">
                <a:latin typeface="Arial"/>
                <a:cs typeface="Arial"/>
              </a:rPr>
              <a:t>-	</a:t>
            </a:r>
            <a:r>
              <a:rPr sz="2400" spc="-5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other </a:t>
            </a:r>
            <a:r>
              <a:rPr sz="2400" dirty="0">
                <a:latin typeface="Arial"/>
                <a:cs typeface="Arial"/>
              </a:rPr>
              <a:t>scenarios,</a:t>
            </a:r>
            <a:r>
              <a:rPr sz="2400" spc="-5" dirty="0">
                <a:latin typeface="Arial"/>
                <a:cs typeface="Arial"/>
              </a:rPr>
              <a:t> multicast</a:t>
            </a:r>
            <a:r>
              <a:rPr sz="2400" dirty="0">
                <a:latin typeface="Arial"/>
                <a:cs typeface="Arial"/>
              </a:rPr>
              <a:t> addresses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 assigned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protocols.</a:t>
            </a:r>
            <a:endParaRPr sz="2400" dirty="0">
              <a:latin typeface="Arial"/>
              <a:cs typeface="Arial"/>
            </a:endParaRPr>
          </a:p>
          <a:p>
            <a:pPr marL="314325" marR="22225" indent="-301625">
              <a:lnSpc>
                <a:spcPct val="150000"/>
              </a:lnSpc>
              <a:buChar char="•"/>
              <a:tabLst>
                <a:tab pos="313690" algn="l"/>
                <a:tab pos="314325" algn="l"/>
              </a:tabLst>
            </a:pPr>
            <a:r>
              <a:rPr sz="2400" spc="-5" dirty="0">
                <a:latin typeface="Arial"/>
                <a:cs typeface="Arial"/>
              </a:rPr>
              <a:t>In</a:t>
            </a:r>
            <a:r>
              <a:rPr sz="2400" dirty="0">
                <a:latin typeface="Arial"/>
                <a:cs typeface="Arial"/>
              </a:rPr>
              <a:t> some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TSN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networks,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streams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addressed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multicast</a:t>
            </a:r>
            <a:r>
              <a:rPr sz="2400" dirty="0">
                <a:latin typeface="Arial"/>
                <a:cs typeface="Arial"/>
              </a:rPr>
              <a:t> addresses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assigned </a:t>
            </a:r>
            <a:r>
              <a:rPr sz="2400" spc="-509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 sender</a:t>
            </a:r>
            <a:r>
              <a:rPr sz="2400" spc="-5" dirty="0">
                <a:latin typeface="Arial"/>
                <a:cs typeface="Arial"/>
              </a:rPr>
              <a:t> (the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“talker”).</a:t>
            </a:r>
            <a:endParaRPr sz="2400" dirty="0">
              <a:latin typeface="Arial"/>
              <a:cs typeface="Arial"/>
            </a:endParaRPr>
          </a:p>
          <a:p>
            <a:pPr marL="314325" marR="5080" indent="-301625">
              <a:lnSpc>
                <a:spcPct val="150000"/>
              </a:lnSpc>
              <a:buChar char="•"/>
              <a:tabLst>
                <a:tab pos="313690" algn="l"/>
                <a:tab pos="314325" algn="l"/>
              </a:tabLst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peer-to-peer protocol </a:t>
            </a:r>
            <a:r>
              <a:rPr sz="2400" dirty="0">
                <a:latin typeface="Arial"/>
                <a:cs typeface="Arial"/>
              </a:rPr>
              <a:t>(MAAP) </a:t>
            </a:r>
            <a:r>
              <a:rPr sz="2400" spc="-5" dirty="0">
                <a:latin typeface="Arial"/>
                <a:cs typeface="Arial"/>
              </a:rPr>
              <a:t>for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talker to </a:t>
            </a:r>
            <a:r>
              <a:rPr sz="2400" dirty="0">
                <a:latin typeface="Arial"/>
                <a:cs typeface="Arial"/>
              </a:rPr>
              <a:t>claim a </a:t>
            </a:r>
            <a:r>
              <a:rPr sz="2400" spc="-5" dirty="0">
                <a:latin typeface="Arial"/>
                <a:cs typeface="Arial"/>
              </a:rPr>
              <a:t>multicast </a:t>
            </a:r>
            <a:r>
              <a:rPr sz="2400" dirty="0">
                <a:latin typeface="Arial"/>
                <a:cs typeface="Arial"/>
              </a:rPr>
              <a:t>address range is </a:t>
            </a:r>
            <a:r>
              <a:rPr sz="2400" spc="-5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specified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IEEE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Std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1722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(</a:t>
            </a:r>
            <a:r>
              <a:rPr lang="en-US" sz="2400" spc="-10" dirty="0">
                <a:latin typeface="Arial"/>
                <a:cs typeface="Arial"/>
              </a:rPr>
              <a:t>"</a:t>
            </a:r>
            <a:r>
              <a:rPr sz="2400" spc="-10" dirty="0">
                <a:latin typeface="Arial"/>
                <a:cs typeface="Arial"/>
              </a:rPr>
              <a:t>Transport</a:t>
            </a:r>
            <a:r>
              <a:rPr sz="2400" spc="5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Protocol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for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Time-Sensitive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Applications </a:t>
            </a:r>
            <a:r>
              <a:rPr sz="2400" dirty="0">
                <a:latin typeface="Arial"/>
                <a:cs typeface="Arial"/>
              </a:rPr>
              <a:t> in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Bridged LANs</a:t>
            </a:r>
            <a:r>
              <a:rPr lang="en-US" sz="2400" dirty="0">
                <a:latin typeface="Arial"/>
                <a:cs typeface="Arial"/>
              </a:rPr>
              <a:t>"</a:t>
            </a:r>
            <a:r>
              <a:rPr sz="2400" dirty="0">
                <a:latin typeface="Arial"/>
                <a:cs typeface="Arial"/>
              </a:rPr>
              <a:t>).</a:t>
            </a:r>
          </a:p>
          <a:p>
            <a:pPr marL="314325" indent="-301625">
              <a:lnSpc>
                <a:spcPct val="100000"/>
              </a:lnSpc>
              <a:spcBef>
                <a:spcPts val="95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spc="-5" dirty="0">
                <a:latin typeface="Arial"/>
                <a:cs typeface="Arial"/>
              </a:rPr>
              <a:t>P802.1CQ </a:t>
            </a:r>
            <a:r>
              <a:rPr sz="2400" dirty="0">
                <a:latin typeface="Arial"/>
                <a:cs typeface="Arial"/>
              </a:rPr>
              <a:t>provides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backward </a:t>
            </a:r>
            <a:r>
              <a:rPr sz="2400" spc="-5" dirty="0">
                <a:latin typeface="Arial"/>
                <a:cs typeface="Arial"/>
              </a:rPr>
              <a:t>compatibility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with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0" dirty="0">
                <a:latin typeface="Arial"/>
                <a:cs typeface="Arial"/>
              </a:rPr>
              <a:t>MAAP.</a:t>
            </a:r>
            <a:endParaRPr sz="2400" dirty="0">
              <a:latin typeface="Arial"/>
              <a:cs typeface="Arial"/>
            </a:endParaRPr>
          </a:p>
          <a:p>
            <a:pPr marL="748665" lvl="1" indent="-302260">
              <a:lnSpc>
                <a:spcPct val="100000"/>
              </a:lnSpc>
              <a:spcBef>
                <a:spcPts val="1060"/>
              </a:spcBef>
              <a:buFont typeface="Microsoft Sans Serif"/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new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functionality:</a:t>
            </a:r>
            <a:endParaRPr sz="2400" dirty="0">
              <a:latin typeface="Arial"/>
              <a:cs typeface="Arial"/>
            </a:endParaRPr>
          </a:p>
          <a:p>
            <a:pPr marL="1183005" lvl="2" indent="-302260">
              <a:lnSpc>
                <a:spcPct val="100000"/>
              </a:lnSpc>
              <a:spcBef>
                <a:spcPts val="1060"/>
              </a:spcBef>
              <a:buFont typeface="Microsoft Sans Serif"/>
              <a:buChar char="-"/>
              <a:tabLst>
                <a:tab pos="1182370" algn="l"/>
                <a:tab pos="1183005" algn="l"/>
              </a:tabLst>
            </a:pPr>
            <a:r>
              <a:rPr sz="2400" dirty="0">
                <a:latin typeface="Arial"/>
                <a:cs typeface="Arial"/>
              </a:rPr>
              <a:t>address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blocks</a:t>
            </a:r>
          </a:p>
          <a:p>
            <a:pPr marL="1183005" lvl="2" indent="-302260">
              <a:lnSpc>
                <a:spcPct val="100000"/>
              </a:lnSpc>
              <a:spcBef>
                <a:spcPts val="1055"/>
              </a:spcBef>
              <a:buFont typeface="Microsoft Sans Serif"/>
              <a:buChar char="-"/>
              <a:tabLst>
                <a:tab pos="1182370" algn="l"/>
                <a:tab pos="1183005" algn="l"/>
              </a:tabLst>
            </a:pPr>
            <a:r>
              <a:rPr sz="2400" spc="-5" dirty="0">
                <a:latin typeface="Arial"/>
                <a:cs typeface="Arial"/>
              </a:rPr>
              <a:t>Registrars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(address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servers)</a:t>
            </a:r>
          </a:p>
          <a:p>
            <a:pPr marL="1183005" lvl="2" indent="-302260">
              <a:lnSpc>
                <a:spcPct val="100000"/>
              </a:lnSpc>
              <a:spcBef>
                <a:spcPts val="1060"/>
              </a:spcBef>
              <a:buFont typeface="Microsoft Sans Serif"/>
              <a:buChar char="-"/>
              <a:tabLst>
                <a:tab pos="1182370" algn="l"/>
                <a:tab pos="1183005" algn="l"/>
              </a:tabLst>
            </a:pPr>
            <a:r>
              <a:rPr sz="2400" spc="-5" dirty="0">
                <a:latin typeface="Arial"/>
                <a:cs typeface="Arial"/>
              </a:rPr>
              <a:t>operation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without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global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address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634A2-1515-4F49-80DE-462FE4FF8C7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8400" y="331152"/>
            <a:ext cx="8362315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Power</a:t>
            </a:r>
            <a:r>
              <a:rPr spc="-15" dirty="0"/>
              <a:t> </a:t>
            </a:r>
            <a:r>
              <a:rPr spc="50" dirty="0"/>
              <a:t>of</a:t>
            </a:r>
            <a:r>
              <a:rPr spc="-10" dirty="0"/>
              <a:t> </a:t>
            </a:r>
            <a:r>
              <a:rPr dirty="0"/>
              <a:t>Dynamic</a:t>
            </a:r>
            <a:r>
              <a:rPr spc="-10" dirty="0"/>
              <a:t> </a:t>
            </a:r>
            <a:r>
              <a:rPr spc="10" dirty="0"/>
              <a:t>Software-Defined</a:t>
            </a:r>
            <a:r>
              <a:rPr spc="-10" dirty="0"/>
              <a:t> </a:t>
            </a:r>
            <a:r>
              <a:rPr spc="5" dirty="0"/>
              <a:t>Addressing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6254" y="994727"/>
            <a:ext cx="9313546" cy="4980851"/>
          </a:xfrm>
          <a:prstGeom prst="rect">
            <a:avLst/>
          </a:prstGeom>
        </p:spPr>
        <p:txBody>
          <a:bodyPr vert="horz" wrap="square" lIns="0" tIns="15748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spcBef>
                <a:spcPts val="124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dirty="0">
                <a:latin typeface="Arial"/>
                <a:cs typeface="Arial"/>
              </a:rPr>
              <a:t>Half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IEEE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802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addresses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global</a:t>
            </a: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unique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among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all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devices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over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</a:t>
            </a:r>
            <a:r>
              <a:rPr sz="2400" spc="-5" dirty="0">
                <a:latin typeface="Arial"/>
                <a:cs typeface="Arial"/>
              </a:rPr>
              <a:t> intended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span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100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years</a:t>
            </a: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generally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burned-in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by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factory, </a:t>
            </a:r>
            <a:r>
              <a:rPr sz="2400" dirty="0">
                <a:latin typeface="Arial"/>
                <a:cs typeface="Arial"/>
              </a:rPr>
              <a:t>so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flat</a:t>
            </a:r>
          </a:p>
          <a:p>
            <a:pPr marL="314325" indent="-301625">
              <a:lnSpc>
                <a:spcPct val="100000"/>
              </a:lnSpc>
              <a:spcBef>
                <a:spcPts val="1140"/>
              </a:spcBef>
              <a:buChar char="•"/>
              <a:tabLst>
                <a:tab pos="313690" algn="l"/>
                <a:tab pos="314325" algn="l"/>
              </a:tabLst>
            </a:pPr>
            <a:r>
              <a:rPr sz="2400" dirty="0">
                <a:latin typeface="Arial"/>
                <a:cs typeface="Arial"/>
              </a:rPr>
              <a:t>Half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IEEE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802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addresses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local</a:t>
            </a: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assignable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dynamically</a:t>
            </a: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vast</a:t>
            </a:r>
            <a:r>
              <a:rPr sz="2400" spc="-5" dirty="0">
                <a:latin typeface="Arial"/>
                <a:cs typeface="Arial"/>
              </a:rPr>
              <a:t> quantity </a:t>
            </a:r>
            <a:r>
              <a:rPr sz="2400" dirty="0">
                <a:latin typeface="Arial"/>
                <a:cs typeface="Arial"/>
              </a:rPr>
              <a:t>available, since uniqueness </a:t>
            </a:r>
            <a:r>
              <a:rPr sz="2400" spc="-5" dirty="0">
                <a:latin typeface="Arial"/>
                <a:cs typeface="Arial"/>
              </a:rPr>
              <a:t>restriction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limited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to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the</a:t>
            </a:r>
            <a:r>
              <a:rPr sz="2400" dirty="0">
                <a:latin typeface="Arial"/>
                <a:cs typeface="Arial"/>
              </a:rPr>
              <a:t> LAN</a:t>
            </a: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can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liberally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assigned</a:t>
            </a:r>
          </a:p>
          <a:p>
            <a:pPr marL="748665" lvl="1" indent="-302260">
              <a:lnSpc>
                <a:spcPct val="100000"/>
              </a:lnSpc>
              <a:spcBef>
                <a:spcPts val="1140"/>
              </a:spcBef>
              <a:buChar char="-"/>
              <a:tabLst>
                <a:tab pos="748030" algn="l"/>
                <a:tab pos="748665" algn="l"/>
              </a:tabLst>
            </a:pPr>
            <a:r>
              <a:rPr sz="2400" dirty="0">
                <a:latin typeface="Arial"/>
                <a:cs typeface="Arial"/>
              </a:rPr>
              <a:t>can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be</a:t>
            </a:r>
            <a:r>
              <a:rPr sz="2400" spc="-5" dirty="0">
                <a:latin typeface="Arial"/>
                <a:cs typeface="Arial"/>
              </a:rPr>
              <a:t> thoughtfully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assigned</a:t>
            </a:r>
            <a:r>
              <a:rPr sz="2400" spc="-5" dirty="0">
                <a:latin typeface="Arial"/>
                <a:cs typeface="Arial"/>
              </a:rPr>
              <a:t> to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have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addressing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power</a:t>
            </a:r>
          </a:p>
          <a:p>
            <a:pPr marL="314325" indent="-301625">
              <a:lnSpc>
                <a:spcPct val="100000"/>
              </a:lnSpc>
              <a:spcBef>
                <a:spcPts val="1140"/>
              </a:spcBef>
              <a:buChar char="•"/>
              <a:tabLst>
                <a:tab pos="313690" algn="l"/>
                <a:tab pos="314325" algn="l"/>
              </a:tabLst>
            </a:pPr>
            <a:r>
              <a:rPr lang="en-US" sz="2400" dirty="0">
                <a:latin typeface="Arial"/>
                <a:cs typeface="Arial"/>
              </a:rPr>
              <a:t>"</a:t>
            </a:r>
            <a:r>
              <a:rPr sz="2400" dirty="0">
                <a:latin typeface="Arial"/>
                <a:cs typeface="Arial"/>
              </a:rPr>
              <a:t>Block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Address</a:t>
            </a:r>
            <a:r>
              <a:rPr sz="2400" spc="-5" dirty="0">
                <a:latin typeface="Arial"/>
                <a:cs typeface="Arial"/>
              </a:rPr>
              <a:t> Registration </a:t>
            </a:r>
            <a:r>
              <a:rPr sz="2400" dirty="0">
                <a:latin typeface="Arial"/>
                <a:cs typeface="Arial"/>
              </a:rPr>
              <a:t>and Claiming”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(BARC)</a:t>
            </a:r>
            <a:r>
              <a:rPr sz="2400" spc="-5" dirty="0">
                <a:latin typeface="Arial"/>
                <a:cs typeface="Arial"/>
              </a:rPr>
              <a:t> protocol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F5B9010-C22A-0E49-8D27-2257A185F4A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4467" y="331152"/>
            <a:ext cx="7090409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40" dirty="0"/>
              <a:t>BARC</a:t>
            </a:r>
            <a:r>
              <a:rPr spc="-5" dirty="0"/>
              <a:t> </a:t>
            </a:r>
            <a:r>
              <a:rPr spc="-10" dirty="0"/>
              <a:t>assigns</a:t>
            </a:r>
            <a:r>
              <a:rPr spc="-5" dirty="0"/>
              <a:t> </a:t>
            </a:r>
            <a:r>
              <a:rPr spc="10" dirty="0"/>
              <a:t>MAC</a:t>
            </a:r>
            <a:r>
              <a:rPr spc="-5" dirty="0"/>
              <a:t> </a:t>
            </a:r>
            <a:r>
              <a:rPr spc="-10" dirty="0"/>
              <a:t>Addresses</a:t>
            </a:r>
            <a:r>
              <a:rPr spc="-5" dirty="0"/>
              <a:t> in </a:t>
            </a:r>
            <a:r>
              <a:rPr spc="40" dirty="0"/>
              <a:t>Blocks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9071" y="949932"/>
            <a:ext cx="9601200" cy="6295313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14325" indent="-301625">
              <a:lnSpc>
                <a:spcPct val="100000"/>
              </a:lnSpc>
              <a:spcBef>
                <a:spcPts val="1190"/>
              </a:spcBef>
              <a:buChar char="•"/>
              <a:tabLst>
                <a:tab pos="313690" algn="l"/>
                <a:tab pos="314325" algn="l"/>
              </a:tabLst>
            </a:pPr>
            <a:r>
              <a:rPr sz="2000" spc="5" dirty="0">
                <a:latin typeface="Arial"/>
                <a:cs typeface="Arial"/>
              </a:rPr>
              <a:t>An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 </a:t>
            </a:r>
            <a:r>
              <a:rPr sz="2000" dirty="0">
                <a:latin typeface="Arial"/>
                <a:cs typeface="Arial"/>
              </a:rPr>
              <a:t>Block </a:t>
            </a:r>
            <a:r>
              <a:rPr sz="2000" spc="5" dirty="0">
                <a:latin typeface="Arial"/>
                <a:cs typeface="Arial"/>
              </a:rPr>
              <a:t>(AB)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5" dirty="0">
                <a:latin typeface="Arial"/>
                <a:cs typeface="Arial"/>
              </a:rPr>
              <a:t> a</a:t>
            </a:r>
            <a:r>
              <a:rPr sz="2000" dirty="0">
                <a:latin typeface="Arial"/>
                <a:cs typeface="Arial"/>
              </a:rPr>
              <a:t> set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 local</a:t>
            </a:r>
            <a:r>
              <a:rPr sz="2000" spc="5" dirty="0">
                <a:latin typeface="Arial"/>
                <a:cs typeface="Arial"/>
              </a:rPr>
              <a:t> BARC </a:t>
            </a:r>
            <a:r>
              <a:rPr sz="2000" dirty="0">
                <a:latin typeface="Arial"/>
                <a:cs typeface="Arial"/>
              </a:rPr>
              <a:t>addresses.</a:t>
            </a:r>
          </a:p>
          <a:p>
            <a:pPr marL="314325" indent="-301625">
              <a:lnSpc>
                <a:spcPct val="100000"/>
              </a:lnSpc>
              <a:spcBef>
                <a:spcPts val="1095"/>
              </a:spcBef>
              <a:buChar char="•"/>
              <a:tabLst>
                <a:tab pos="313690" algn="l"/>
                <a:tab pos="314325" algn="l"/>
              </a:tabLst>
            </a:pPr>
            <a:r>
              <a:rPr sz="2000" spc="5" dirty="0">
                <a:latin typeface="Arial"/>
                <a:cs typeface="Arial"/>
              </a:rPr>
              <a:t>An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AB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includes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equal-sized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and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unicast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and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multicast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contiguous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sub-blocks.</a:t>
            </a:r>
          </a:p>
          <a:p>
            <a:pPr marL="314325" indent="-301625">
              <a:lnSpc>
                <a:spcPct val="100000"/>
              </a:lnSpc>
              <a:spcBef>
                <a:spcPts val="1095"/>
              </a:spcBef>
              <a:buChar char="•"/>
              <a:tabLst>
                <a:tab pos="313690" algn="l"/>
                <a:tab pos="314325" algn="l"/>
              </a:tabLst>
            </a:pPr>
            <a:r>
              <a:rPr sz="2000" spc="5" dirty="0">
                <a:latin typeface="Arial"/>
                <a:cs typeface="Arial"/>
              </a:rPr>
              <a:t>No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BARC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falls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within </a:t>
            </a:r>
            <a:r>
              <a:rPr sz="2000" spc="5" dirty="0">
                <a:latin typeface="Arial"/>
                <a:cs typeface="Arial"/>
              </a:rPr>
              <a:t>more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than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one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AB.</a:t>
            </a:r>
            <a:endParaRPr sz="2000" dirty="0">
              <a:latin typeface="Arial"/>
              <a:cs typeface="Arial"/>
            </a:endParaRPr>
          </a:p>
          <a:p>
            <a:pPr marL="314325" indent="-301625">
              <a:lnSpc>
                <a:spcPct val="100000"/>
              </a:lnSpc>
              <a:spcBef>
                <a:spcPts val="1095"/>
              </a:spcBef>
              <a:buChar char="•"/>
              <a:tabLst>
                <a:tab pos="313690" algn="l"/>
                <a:tab pos="314325" algn="l"/>
              </a:tabLst>
            </a:pPr>
            <a:r>
              <a:rPr sz="2000" dirty="0">
                <a:latin typeface="Arial"/>
                <a:cs typeface="Arial"/>
              </a:rPr>
              <a:t>Registrable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 </a:t>
            </a:r>
            <a:r>
              <a:rPr sz="2000" dirty="0">
                <a:latin typeface="Arial"/>
                <a:cs typeface="Arial"/>
              </a:rPr>
              <a:t>Block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Identifier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(RABI)</a:t>
            </a:r>
          </a:p>
          <a:p>
            <a:pPr marL="748665" lvl="1" indent="-302260">
              <a:lnSpc>
                <a:spcPct val="100000"/>
              </a:lnSpc>
              <a:spcBef>
                <a:spcPts val="1095"/>
              </a:spcBef>
              <a:buChar char="-"/>
              <a:tabLst>
                <a:tab pos="748030" algn="l"/>
                <a:tab pos="748665" algn="l"/>
              </a:tabLst>
            </a:pPr>
            <a:r>
              <a:rPr sz="2000" dirty="0">
                <a:latin typeface="Arial"/>
                <a:cs typeface="Arial"/>
              </a:rPr>
              <a:t>identifies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Registrable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 </a:t>
            </a:r>
            <a:r>
              <a:rPr sz="2000" dirty="0">
                <a:latin typeface="Arial"/>
                <a:cs typeface="Arial"/>
              </a:rPr>
              <a:t>Block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(RAB)</a:t>
            </a:r>
            <a:r>
              <a:rPr lang="en-US" sz="2000" spc="10" dirty="0">
                <a:latin typeface="Arial"/>
                <a:cs typeface="Arial"/>
              </a:rPr>
              <a:t> with </a:t>
            </a:r>
            <a:r>
              <a:rPr sz="2000" dirty="0">
                <a:latin typeface="Arial"/>
                <a:cs typeface="Arial"/>
              </a:rPr>
              <a:t>Registrable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Addresses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(RAs)</a:t>
            </a:r>
            <a:endParaRPr sz="2000" dirty="0">
              <a:latin typeface="Arial"/>
              <a:cs typeface="Arial"/>
            </a:endParaRPr>
          </a:p>
          <a:p>
            <a:pPr marL="748665" lvl="1" indent="-302260">
              <a:lnSpc>
                <a:spcPct val="100000"/>
              </a:lnSpc>
              <a:spcBef>
                <a:spcPts val="1095"/>
              </a:spcBef>
              <a:buChar char="-"/>
              <a:tabLst>
                <a:tab pos="748030" algn="l"/>
                <a:tab pos="748665" algn="l"/>
              </a:tabLst>
            </a:pPr>
            <a:r>
              <a:rPr sz="2000" dirty="0">
                <a:latin typeface="Arial"/>
                <a:cs typeface="Arial"/>
              </a:rPr>
              <a:t>RABIs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are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held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inventory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5" dirty="0">
                <a:latin typeface="Arial"/>
                <a:cs typeface="Arial"/>
              </a:rPr>
              <a:t> a </a:t>
            </a:r>
            <a:r>
              <a:rPr sz="2000" dirty="0">
                <a:latin typeface="Arial"/>
                <a:cs typeface="Arial"/>
              </a:rPr>
              <a:t>Registrar</a:t>
            </a:r>
          </a:p>
          <a:p>
            <a:pPr marL="880744">
              <a:lnSpc>
                <a:spcPct val="100000"/>
              </a:lnSpc>
              <a:spcBef>
                <a:spcPts val="1095"/>
              </a:spcBef>
              <a:tabLst>
                <a:tab pos="1182370" algn="l"/>
              </a:tabLst>
            </a:pPr>
            <a:r>
              <a:rPr sz="2000" dirty="0">
                <a:latin typeface="Arial"/>
                <a:cs typeface="Arial"/>
              </a:rPr>
              <a:t>-	</a:t>
            </a:r>
            <a:r>
              <a:rPr sz="2000" spc="5" dirty="0">
                <a:latin typeface="Arial"/>
                <a:cs typeface="Arial"/>
              </a:rPr>
              <a:t>may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be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assigned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Claimants</a:t>
            </a:r>
          </a:p>
          <a:p>
            <a:pPr marL="314325" indent="-301625">
              <a:lnSpc>
                <a:spcPct val="100000"/>
              </a:lnSpc>
              <a:spcBef>
                <a:spcPts val="1095"/>
              </a:spcBef>
              <a:buChar char="•"/>
              <a:tabLst>
                <a:tab pos="313690" algn="l"/>
                <a:tab pos="314325" algn="l"/>
              </a:tabLst>
            </a:pPr>
            <a:r>
              <a:rPr sz="2000" dirty="0">
                <a:latin typeface="Arial"/>
                <a:cs typeface="Arial"/>
              </a:rPr>
              <a:t>Claimable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AB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(CABA)</a:t>
            </a:r>
            <a:endParaRPr sz="2000" dirty="0">
              <a:latin typeface="Arial"/>
              <a:cs typeface="Arial"/>
            </a:endParaRPr>
          </a:p>
          <a:p>
            <a:pPr marL="748665" lvl="1" indent="-302260">
              <a:lnSpc>
                <a:spcPct val="100000"/>
              </a:lnSpc>
              <a:spcBef>
                <a:spcPts val="1095"/>
              </a:spcBef>
              <a:buChar char="-"/>
              <a:tabLst>
                <a:tab pos="748030" algn="l"/>
                <a:tab pos="748665" algn="l"/>
              </a:tabLst>
            </a:pPr>
            <a:r>
              <a:rPr sz="2000" dirty="0">
                <a:latin typeface="Arial"/>
                <a:cs typeface="Arial"/>
              </a:rPr>
              <a:t>identifies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Claimable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Blocks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(CABs)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lang="en-US" sz="2000" dirty="0">
                <a:latin typeface="Arial"/>
                <a:cs typeface="Arial"/>
              </a:rPr>
              <a:t>with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Claimable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Addresses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(CAs)</a:t>
            </a:r>
            <a:endParaRPr sz="2000" dirty="0">
              <a:latin typeface="Arial"/>
              <a:cs typeface="Arial"/>
            </a:endParaRPr>
          </a:p>
          <a:p>
            <a:pPr marL="748665" lvl="1" indent="-302260">
              <a:lnSpc>
                <a:spcPct val="100000"/>
              </a:lnSpc>
              <a:spcBef>
                <a:spcPts val="1095"/>
              </a:spcBef>
              <a:buChar char="-"/>
              <a:tabLst>
                <a:tab pos="748030" algn="l"/>
                <a:tab pos="748665" algn="l"/>
              </a:tabLst>
            </a:pPr>
            <a:r>
              <a:rPr sz="2000" dirty="0">
                <a:latin typeface="Arial"/>
                <a:cs typeface="Arial"/>
              </a:rPr>
              <a:t>claimable</a:t>
            </a:r>
            <a:r>
              <a:rPr sz="2000" spc="5" dirty="0">
                <a:latin typeface="Arial"/>
                <a:cs typeface="Arial"/>
              </a:rPr>
              <a:t> by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Claimant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without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using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dirty="0">
                <a:latin typeface="Arial"/>
                <a:cs typeface="Arial"/>
              </a:rPr>
              <a:t>Registrar</a:t>
            </a:r>
          </a:p>
          <a:p>
            <a:pPr marL="748665" lvl="1" indent="-302260">
              <a:lnSpc>
                <a:spcPct val="100000"/>
              </a:lnSpc>
              <a:spcBef>
                <a:spcPts val="1095"/>
              </a:spcBef>
              <a:buChar char="-"/>
              <a:tabLst>
                <a:tab pos="748030" algn="l"/>
                <a:tab pos="748665" algn="l"/>
              </a:tabLst>
            </a:pPr>
            <a:r>
              <a:rPr sz="2000" spc="5" dirty="0">
                <a:latin typeface="Arial"/>
                <a:cs typeface="Arial"/>
              </a:rPr>
              <a:t>CABA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dirty="0">
                <a:latin typeface="Arial"/>
                <a:cs typeface="Arial"/>
              </a:rPr>
              <a:t>multicast </a:t>
            </a:r>
            <a:r>
              <a:rPr sz="2000" spc="5" dirty="0">
                <a:latin typeface="Arial"/>
                <a:cs typeface="Arial"/>
              </a:rPr>
              <a:t>MAC</a:t>
            </a:r>
            <a:r>
              <a:rPr sz="2000" dirty="0">
                <a:latin typeface="Arial"/>
                <a:cs typeface="Arial"/>
              </a:rPr>
              <a:t> address,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 in </a:t>
            </a:r>
            <a:r>
              <a:rPr sz="2000" spc="5" dirty="0">
                <a:latin typeface="Arial"/>
                <a:cs typeface="Arial"/>
              </a:rPr>
              <a:t>any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AB,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and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used as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 DA</a:t>
            </a:r>
            <a:endParaRPr sz="2000" dirty="0">
              <a:latin typeface="Arial"/>
              <a:cs typeface="Arial"/>
            </a:endParaRPr>
          </a:p>
          <a:p>
            <a:pPr marL="314325" indent="-301625">
              <a:lnSpc>
                <a:spcPct val="100000"/>
              </a:lnSpc>
              <a:spcBef>
                <a:spcPts val="1095"/>
              </a:spcBef>
              <a:buChar char="•"/>
              <a:tabLst>
                <a:tab pos="313690" algn="l"/>
                <a:tab pos="314325" algn="l"/>
              </a:tabLst>
            </a:pPr>
            <a:r>
              <a:rPr sz="2000" spc="5" dirty="0">
                <a:latin typeface="Arial"/>
                <a:cs typeface="Arial"/>
              </a:rPr>
              <a:t>An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</a:t>
            </a:r>
            <a:r>
              <a:rPr sz="2000" dirty="0">
                <a:latin typeface="Arial"/>
                <a:cs typeface="Arial"/>
              </a:rPr>
              <a:t> Block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Designation </a:t>
            </a:r>
            <a:r>
              <a:rPr sz="2000" spc="5" dirty="0">
                <a:latin typeface="Arial"/>
                <a:cs typeface="Arial"/>
              </a:rPr>
              <a:t>(ABD)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5" dirty="0">
                <a:latin typeface="Arial"/>
                <a:cs typeface="Arial"/>
              </a:rPr>
              <a:t>a CABA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dirty="0">
                <a:latin typeface="Arial"/>
                <a:cs typeface="Arial"/>
              </a:rPr>
              <a:t>RABI.</a:t>
            </a:r>
          </a:p>
          <a:p>
            <a:pPr marL="314325" indent="-301625">
              <a:lnSpc>
                <a:spcPct val="100000"/>
              </a:lnSpc>
              <a:spcBef>
                <a:spcPts val="1095"/>
              </a:spcBef>
              <a:buChar char="•"/>
              <a:tabLst>
                <a:tab pos="313690" algn="l"/>
                <a:tab pos="314325" algn="l"/>
              </a:tabLst>
            </a:pPr>
            <a:r>
              <a:rPr sz="2000" spc="5" dirty="0">
                <a:latin typeface="Arial"/>
                <a:cs typeface="Arial"/>
              </a:rPr>
              <a:t>A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large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of</a:t>
            </a:r>
            <a:r>
              <a:rPr sz="2000" spc="-20" dirty="0">
                <a:latin typeface="Arial"/>
                <a:cs typeface="Arial"/>
              </a:rPr>
              <a:t> Temporary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Unicast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Addresses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(TUAs)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specified</a:t>
            </a:r>
          </a:p>
          <a:p>
            <a:pPr marL="748665" lvl="1" indent="-302260">
              <a:lnSpc>
                <a:spcPct val="100000"/>
              </a:lnSpc>
              <a:spcBef>
                <a:spcPts val="1095"/>
              </a:spcBef>
              <a:buChar char="-"/>
              <a:tabLst>
                <a:tab pos="748030" algn="l"/>
                <a:tab pos="748665" algn="l"/>
              </a:tabLst>
            </a:pPr>
            <a:r>
              <a:rPr sz="2000" dirty="0">
                <a:latin typeface="Arial"/>
                <a:cs typeface="Arial"/>
              </a:rPr>
              <a:t>useful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for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initial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discovery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by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Claimant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lacking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unicast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address</a:t>
            </a:r>
            <a:endParaRPr dirty="0">
              <a:latin typeface="Arial"/>
              <a:cs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99D59-8840-AA47-85A2-3372EDD122E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6654" y="222567"/>
            <a:ext cx="5281295" cy="4889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40" dirty="0"/>
              <a:t>BARC</a:t>
            </a:r>
            <a:r>
              <a:rPr spc="-15" dirty="0"/>
              <a:t> </a:t>
            </a:r>
            <a:r>
              <a:rPr spc="10" dirty="0"/>
              <a:t>MAC</a:t>
            </a:r>
            <a:r>
              <a:rPr spc="-15" dirty="0"/>
              <a:t> </a:t>
            </a:r>
            <a:r>
              <a:rPr dirty="0"/>
              <a:t>Address</a:t>
            </a:r>
            <a:r>
              <a:rPr spc="-15" dirty="0"/>
              <a:t> </a:t>
            </a:r>
            <a:r>
              <a:rPr spc="10" dirty="0"/>
              <a:t>Structure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7ACAA2E-81B1-B246-B819-14D4D2DEBC6C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001DD06-6F9C-8449-8EC7-010AC74BD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910708"/>
            <a:ext cx="9779000" cy="63114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8976" y="343217"/>
            <a:ext cx="4683760" cy="459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50" spc="-15" dirty="0"/>
              <a:t>CABA </a:t>
            </a:r>
            <a:r>
              <a:rPr sz="2850" spc="15" dirty="0"/>
              <a:t>and</a:t>
            </a:r>
            <a:r>
              <a:rPr sz="2850" spc="-10" dirty="0"/>
              <a:t> </a:t>
            </a:r>
            <a:r>
              <a:rPr sz="2850" spc="-20" dirty="0"/>
              <a:t>CA,</a:t>
            </a:r>
            <a:r>
              <a:rPr sz="2850" spc="-10" dirty="0"/>
              <a:t> </a:t>
            </a:r>
            <a:r>
              <a:rPr sz="2850" spc="-5" dirty="0"/>
              <a:t>CAB</a:t>
            </a:r>
            <a:r>
              <a:rPr sz="2850" spc="-10" dirty="0"/>
              <a:t> </a:t>
            </a:r>
            <a:r>
              <a:rPr sz="2850" spc="-45" dirty="0"/>
              <a:t>Size</a:t>
            </a:r>
            <a:r>
              <a:rPr sz="2850" spc="-10" dirty="0"/>
              <a:t> </a:t>
            </a:r>
            <a:r>
              <a:rPr sz="2850" spc="50" dirty="0"/>
              <a:t>0-3</a:t>
            </a:r>
            <a:endParaRPr sz="2850"/>
          </a:p>
        </p:txBody>
      </p:sp>
      <p:sp>
        <p:nvSpPr>
          <p:cNvPr id="32" name="Slide Number Placeholder 31">
            <a:extLst>
              <a:ext uri="{FF2B5EF4-FFF2-40B4-BE49-F238E27FC236}">
                <a16:creationId xmlns:a16="http://schemas.microsoft.com/office/drawing/2014/main" id="{43A5EB54-88BD-5F40-8D52-12CFFC8305B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6BF11403-1E1F-7C4D-ACA6-C7B15E161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" y="802957"/>
            <a:ext cx="9555480" cy="656323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222567"/>
            <a:ext cx="9398000" cy="4809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dirty="0"/>
              <a:t>BARC </a:t>
            </a:r>
            <a:r>
              <a:rPr dirty="0"/>
              <a:t>Claiming</a:t>
            </a:r>
            <a:r>
              <a:rPr spc="-65" dirty="0"/>
              <a:t> </a:t>
            </a:r>
            <a:r>
              <a:rPr lang="en-US" spc="-20" dirty="0"/>
              <a:t>Process (not intended for WLAN)</a:t>
            </a:r>
            <a:endParaRPr spc="-20" dirty="0"/>
          </a:p>
        </p:txBody>
      </p:sp>
      <p:sp>
        <p:nvSpPr>
          <p:cNvPr id="122" name="Slide Number Placeholder 121">
            <a:extLst>
              <a:ext uri="{FF2B5EF4-FFF2-40B4-BE49-F238E27FC236}">
                <a16:creationId xmlns:a16="http://schemas.microsoft.com/office/drawing/2014/main" id="{9C182410-749F-684F-B905-C8209659E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276999"/>
          </a:xfrm>
        </p:spPr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94D12C-4EC1-A44A-917B-20EDEB6B0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68035"/>
            <a:ext cx="9022780" cy="66817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02-11-Submissio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CBF"/>
      </a:hlink>
      <a:folHlink>
        <a:srgbClr val="004CBF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1112</Words>
  <Application>Microsoft Macintosh PowerPoint</Application>
  <PresentationFormat>Custom</PresentationFormat>
  <Paragraphs>127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Courier New</vt:lpstr>
      <vt:lpstr>Microsoft Sans Serif</vt:lpstr>
      <vt:lpstr>Times New Roman</vt:lpstr>
      <vt:lpstr>Wingdings</vt:lpstr>
      <vt:lpstr>Office Theme</vt:lpstr>
      <vt:lpstr>802-11-Submission</vt:lpstr>
      <vt:lpstr>Document</vt:lpstr>
      <vt:lpstr>Address Block Assignment with P802.1CQ BARC</vt:lpstr>
      <vt:lpstr>P802.1CQ Status [1]</vt:lpstr>
      <vt:lpstr>P802.1CQ PAR Details</vt:lpstr>
      <vt:lpstr>Multicast Address Assignment</vt:lpstr>
      <vt:lpstr>Power of Dynamic Software-Defined Addressing</vt:lpstr>
      <vt:lpstr>BARC assigns MAC Addresses in Blocks</vt:lpstr>
      <vt:lpstr>BARC MAC Address Structure</vt:lpstr>
      <vt:lpstr>CABA and CA, CAB Size 0-3</vt:lpstr>
      <vt:lpstr>BARC Claiming Process (not intended for WLAN)</vt:lpstr>
      <vt:lpstr>Registrar</vt:lpstr>
      <vt:lpstr>BARC Registrar Process (not intended for WLAN)</vt:lpstr>
      <vt:lpstr>potential use: Semantic Address Block Assignments</vt:lpstr>
      <vt:lpstr>Pre-association Address Block Assignment</vt:lpstr>
      <vt:lpstr>BARC over WLAN</vt:lpstr>
      <vt:lpstr>BARC Applications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 Block Assignment with P802.1CQ</dc:title>
  <dc:subject/>
  <dc:creator/>
  <cp:keywords/>
  <dc:description/>
  <cp:lastModifiedBy>Roger Marks</cp:lastModifiedBy>
  <cp:revision>24</cp:revision>
  <dcterms:created xsi:type="dcterms:W3CDTF">2021-11-07T18:07:19Z</dcterms:created>
  <dcterms:modified xsi:type="dcterms:W3CDTF">2021-11-09T21:52:42Z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lpwstr>11/6/21</vt:lpwstr>
  </property>
</Properties>
</file>