
<file path=[Content_Types].xml><?xml version="1.0" encoding="utf-8"?>
<Types xmlns="http://schemas.openxmlformats.org/package/2006/content-types"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4047" r:id="rId2"/>
  </p:sldMasterIdLst>
  <p:notesMasterIdLst>
    <p:notesMasterId r:id="rId29"/>
  </p:notesMasterIdLst>
  <p:handoutMasterIdLst>
    <p:handoutMasterId r:id="rId30"/>
  </p:handoutMasterIdLst>
  <p:sldIdLst>
    <p:sldId id="283" r:id="rId3"/>
    <p:sldId id="355" r:id="rId4"/>
    <p:sldId id="356" r:id="rId5"/>
    <p:sldId id="357" r:id="rId6"/>
    <p:sldId id="366" r:id="rId7"/>
    <p:sldId id="377" r:id="rId8"/>
    <p:sldId id="378" r:id="rId9"/>
    <p:sldId id="379" r:id="rId10"/>
    <p:sldId id="358" r:id="rId11"/>
    <p:sldId id="359" r:id="rId12"/>
    <p:sldId id="367" r:id="rId13"/>
    <p:sldId id="360" r:id="rId14"/>
    <p:sldId id="368" r:id="rId15"/>
    <p:sldId id="361" r:id="rId16"/>
    <p:sldId id="369" r:id="rId17"/>
    <p:sldId id="371" r:id="rId18"/>
    <p:sldId id="362" r:id="rId19"/>
    <p:sldId id="363" r:id="rId20"/>
    <p:sldId id="364" r:id="rId21"/>
    <p:sldId id="372" r:id="rId22"/>
    <p:sldId id="375" r:id="rId23"/>
    <p:sldId id="381" r:id="rId24"/>
    <p:sldId id="373" r:id="rId25"/>
    <p:sldId id="376" r:id="rId26"/>
    <p:sldId id="374" r:id="rId27"/>
    <p:sldId id="365" r:id="rId28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천진영/책임연구원/차세대표준(연)ICS팀(jiny.chun@lge.com)" initials="천" lastIdx="1" clrIdx="0">
    <p:extLst>
      <p:ext uri="{19B8F6BF-5375-455C-9EA6-DF929625EA0E}">
        <p15:presenceInfo xmlns:p15="http://schemas.microsoft.com/office/powerpoint/2012/main" userId="S-1-5-21-2543426832-1914326140-3112152631-108258" providerId="AD"/>
      </p:ext>
    </p:extLst>
  </p:cmAuthor>
  <p:cmAuthor id="2" name="Dongguk Lim" initials="LDG" lastIdx="1" clrIdx="1">
    <p:extLst>
      <p:ext uri="{19B8F6BF-5375-455C-9EA6-DF929625EA0E}">
        <p15:presenceInfo xmlns:p15="http://schemas.microsoft.com/office/powerpoint/2012/main" userId="Dongguk Lim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168420"/>
    <a:srgbClr val="0000CC"/>
    <a:srgbClr val="006C31"/>
    <a:srgbClr val="0086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794" autoAdjust="0"/>
    <p:restoredTop sz="94305" autoAdjust="0"/>
  </p:normalViewPr>
  <p:slideViewPr>
    <p:cSldViewPr>
      <p:cViewPr varScale="1">
        <p:scale>
          <a:sx n="107" d="100"/>
          <a:sy n="107" d="100"/>
        </p:scale>
        <p:origin x="135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5" d="100"/>
          <a:sy n="115" d="100"/>
        </p:scale>
        <p:origin x="2040" y="102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commentAuthors" Target="commentAuthor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Relationship Id="rId8" Type="http://schemas.openxmlformats.org/officeDocument/2006/relationships/slide" Target="slides/slide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 dirty="0" smtClean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63975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 smtClean="0"/>
              <a:t>Sounding dialog token </a:t>
            </a:r>
            <a:r>
              <a:rPr lang="ko-KR" altLang="en-US" smtClean="0"/>
              <a:t>재구성 가능 함 </a:t>
            </a:r>
            <a:endParaRPr lang="en-US" altLang="ko-KR" dirty="0" smtClean="0"/>
          </a:p>
          <a:p>
            <a:r>
              <a:rPr lang="en-US" altLang="ko-KR" dirty="0" smtClean="0"/>
              <a:t>Bit</a:t>
            </a:r>
            <a:r>
              <a:rPr lang="en-US" altLang="ko-KR" baseline="0" dirty="0" smtClean="0"/>
              <a:t> </a:t>
            </a:r>
            <a:r>
              <a:rPr lang="ko-KR" altLang="en-US" baseline="0" smtClean="0"/>
              <a:t>구성은 좀더 크게 고려 </a:t>
            </a:r>
            <a:r>
              <a:rPr lang="en-US" altLang="ko-KR" baseline="0" dirty="0" smtClean="0"/>
              <a:t>– </a:t>
            </a:r>
            <a:r>
              <a:rPr lang="ko-KR" altLang="en-US" baseline="0" smtClean="0"/>
              <a:t>자유롭게 구성 가능함 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377718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5303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7063857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79333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제목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1866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Nov. 2021</a:t>
            </a:r>
            <a:endParaRPr lang="en-US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2084-8DDC-44C3-B84B-FBE233D5F79B}" type="datetimeFigureOut">
              <a:rPr lang="ko-KR" altLang="en-US" smtClean="0"/>
              <a:t>2021-11-15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E539-608E-40F3-8FFF-E48910BCCB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91940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2084-8DDC-44C3-B84B-FBE233D5F79B}" type="datetimeFigureOut">
              <a:rPr lang="ko-KR" altLang="en-US" smtClean="0"/>
              <a:t>2021-11-15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E539-608E-40F3-8FFF-E48910BCCB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017825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2084-8DDC-44C3-B84B-FBE233D5F79B}" type="datetimeFigureOut">
              <a:rPr lang="ko-KR" altLang="en-US" smtClean="0"/>
              <a:t>2021-11-15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E539-608E-40F3-8FFF-E48910BCCB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957728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2084-8DDC-44C3-B84B-FBE233D5F79B}" type="datetimeFigureOut">
              <a:rPr lang="ko-KR" altLang="en-US" smtClean="0"/>
              <a:t>2021-11-15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E539-608E-40F3-8FFF-E48910BCCB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45654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55602"/>
            <a:ext cx="961866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altLang="ko-KR" dirty="0" smtClean="0"/>
          </a:p>
          <a:p>
            <a:pPr>
              <a:defRPr/>
            </a:pPr>
            <a:r>
              <a:rPr lang="en-US" altLang="ko-KR" dirty="0" smtClean="0"/>
              <a:t>Nov. 2021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 dirty="0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2084-8DDC-44C3-B84B-FBE233D5F79B}" type="datetimeFigureOut">
              <a:rPr lang="ko-KR" altLang="en-US" smtClean="0"/>
              <a:t>2021-11-15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E539-608E-40F3-8FFF-E48910BCCB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49805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2084-8DDC-44C3-B84B-FBE233D5F79B}" type="datetimeFigureOut">
              <a:rPr lang="ko-KR" altLang="en-US" smtClean="0"/>
              <a:t>2021-11-15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E539-608E-40F3-8FFF-E48910BCCB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31791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2084-8DDC-44C3-B84B-FBE233D5F79B}" type="datetimeFigureOut">
              <a:rPr lang="ko-KR" altLang="en-US" smtClean="0"/>
              <a:t>2021-11-15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E539-608E-40F3-8FFF-E48910BCCB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76631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2084-8DDC-44C3-B84B-FBE233D5F79B}" type="datetimeFigureOut">
              <a:rPr lang="ko-KR" altLang="en-US" smtClean="0"/>
              <a:t>2021-11-15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E539-608E-40F3-8FFF-E48910BCCB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407305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2084-8DDC-44C3-B84B-FBE233D5F79B}" type="datetimeFigureOut">
              <a:rPr lang="ko-KR" altLang="en-US" smtClean="0"/>
              <a:t>2021-11-15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E539-608E-40F3-8FFF-E48910BCCB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75673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2084-8DDC-44C3-B84B-FBE233D5F79B}" type="datetimeFigureOut">
              <a:rPr lang="ko-KR" altLang="en-US" smtClean="0"/>
              <a:t>2021-11-15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E539-608E-40F3-8FFF-E48910BCCB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6595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752084-8DDC-44C3-B84B-FBE233D5F79B}" type="datetimeFigureOut">
              <a:rPr lang="ko-KR" altLang="en-US" smtClean="0"/>
              <a:t>2021-11-15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CDE539-608E-40F3-8FFF-E48910BCCB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8165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3615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Oct. 2021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58793" y="6475413"/>
            <a:ext cx="188513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 dirty="0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 smtClean="0">
                <a:cs typeface="Arial" charset="0"/>
              </a:rPr>
              <a:t>doc.: IEEE 802.11-21/1751r1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mtClean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752084-8DDC-44C3-B84B-FBE233D5F79B}" type="datetimeFigureOut">
              <a:rPr lang="ko-KR" altLang="en-US" smtClean="0"/>
              <a:t>2021-11-15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DE539-608E-40F3-8FFF-E48910BCCBA4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42030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8" r:id="rId1"/>
    <p:sldLayoutId id="2147484049" r:id="rId2"/>
    <p:sldLayoutId id="2147484050" r:id="rId3"/>
    <p:sldLayoutId id="2147484051" r:id="rId4"/>
    <p:sldLayoutId id="2147484052" r:id="rId5"/>
    <p:sldLayoutId id="2147484053" r:id="rId6"/>
    <p:sldLayoutId id="2147484054" r:id="rId7"/>
    <p:sldLayoutId id="2147484055" r:id="rId8"/>
    <p:sldLayoutId id="2147484056" r:id="rId9"/>
    <p:sldLayoutId id="2147484057" r:id="rId10"/>
    <p:sldLayoutId id="2147484058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ongguk.lim@lge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js.choi@lge.com" TargetMode="External"/><Relationship Id="rId5" Type="http://schemas.openxmlformats.org/officeDocument/2006/relationships/hyperlink" Target="mailto:sanggook.kim@lge.com" TargetMode="External"/><Relationship Id="rId4" Type="http://schemas.openxmlformats.org/officeDocument/2006/relationships/hyperlink" Target="mailto:insun.jang@lge.co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e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emf"/><Relationship Id="rId5" Type="http://schemas.openxmlformats.org/officeDocument/2006/relationships/image" Target="../media/image8.emf"/><Relationship Id="rId4" Type="http://schemas.openxmlformats.org/officeDocument/2006/relationships/image" Target="../media/image7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 dirty="0" smtClean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 dirty="0" smtClean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 smtClean="0">
                <a:ea typeface="굴림" panose="020B0600000101010101" pitchFamily="50" charset="-127"/>
              </a:rPr>
              <a:t>Consideration for NDPA in 11BF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 smtClean="0">
                <a:ea typeface="굴림" panose="020B0600000101010101" pitchFamily="50" charset="-127"/>
              </a:rPr>
              <a:t>Date: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 2021-11-15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3330841"/>
              </p:ext>
            </p:extLst>
          </p:nvPr>
        </p:nvGraphicFramePr>
        <p:xfrm>
          <a:off x="762000" y="2895600"/>
          <a:ext cx="7620000" cy="2133599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55801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Dongguk Lim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3"/>
                        </a:rPr>
                        <a:t>dongguk.lim@lge.com</a:t>
                      </a: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4"/>
                        </a:rPr>
                        <a:t>insun.jang@lge.com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Sang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5"/>
                        </a:rPr>
                        <a:t>sanggook.kim@lge.com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 Choi</a:t>
                      </a:r>
                      <a:endParaRPr kumimoji="0" lang="ko-KR" altLang="en-US" sz="1200" b="0" i="0" u="none" strike="noStrike" kern="1200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  <a:hlinkClick r:id="rId6"/>
                        </a:rPr>
                        <a:t>js.choi@lge.com</a:t>
                      </a:r>
                      <a:r>
                        <a:rPr kumimoji="0" lang="en-US" altLang="ko-KR" sz="1100" b="0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endParaRPr kumimoji="0" lang="ko-KR" altLang="en-US" sz="1100" b="0" i="0" u="none" strike="noStrike" kern="1200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9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6658793" y="6475413"/>
            <a:ext cx="1885132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Dongguk Lim, LG Electronics</a:t>
            </a:r>
            <a:endParaRPr lang="en-US" altLang="ko-KR" dirty="0"/>
          </a:p>
        </p:txBody>
      </p:sp>
      <p:sp>
        <p:nvSpPr>
          <p:cNvPr id="10" name="날짜 개체 틀 3"/>
          <p:cNvSpPr txBox="1">
            <a:spLocks/>
          </p:cNvSpPr>
          <p:nvPr/>
        </p:nvSpPr>
        <p:spPr bwMode="auto">
          <a:xfrm>
            <a:off x="696913" y="332601"/>
            <a:ext cx="9618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latinLnBrk="0" hangingPunct="0">
              <a:spcBef>
                <a:spcPct val="0"/>
              </a:spcBef>
              <a:spcAft>
                <a:spcPct val="0"/>
              </a:spcAft>
              <a:defRPr kumimoji="0" sz="1800" b="1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5pPr>
            <a:lvl6pPr marL="22860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6pPr>
            <a:lvl7pPr marL="27432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7pPr>
            <a:lvl8pPr marL="32004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8pPr>
            <a:lvl9pPr marL="3657600" algn="l" defTabSz="914400" rtl="0" eaLnBrk="1" latinLnBrk="1" hangingPunct="1">
              <a:defRPr kumimoji="1" sz="1200" kern="1200">
                <a:solidFill>
                  <a:schemeClr val="tx1"/>
                </a:solidFill>
                <a:latin typeface="Times New Roman" panose="02020603050405020304" pitchFamily="18" charset="0"/>
                <a:ea typeface="굴림" panose="020B0600000101010101" pitchFamily="50" charset="-127"/>
                <a:cs typeface="+mn-cs"/>
              </a:defRPr>
            </a:lvl9pPr>
          </a:lstStyle>
          <a:p>
            <a:pPr>
              <a:defRPr/>
            </a:pPr>
            <a:r>
              <a:rPr lang="en-US" altLang="ko-KR" dirty="0" smtClean="0"/>
              <a:t>Nov. 2021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The sensing NDPA indication - Opt.1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One bit in the sounding dialog token number field can be allocated additionally </a:t>
            </a:r>
            <a:r>
              <a:rPr lang="en-US" altLang="ko-KR" dirty="0"/>
              <a:t>for </a:t>
            </a:r>
            <a:r>
              <a:rPr lang="en-US" altLang="ko-KR" dirty="0" smtClean="0"/>
              <a:t>indication of the sensing NDPA. </a:t>
            </a:r>
          </a:p>
          <a:p>
            <a:pPr lvl="1"/>
            <a:r>
              <a:rPr lang="en-US" altLang="ko-KR" dirty="0"/>
              <a:t>It is simple and </a:t>
            </a:r>
            <a:r>
              <a:rPr lang="en-US" altLang="ko-KR" dirty="0" smtClean="0"/>
              <a:t>similar </a:t>
            </a:r>
            <a:r>
              <a:rPr lang="en-US" altLang="ko-KR" dirty="0"/>
              <a:t>to the conventional </a:t>
            </a:r>
            <a:r>
              <a:rPr lang="en-US" altLang="ko-KR" dirty="0" smtClean="0"/>
              <a:t>indication of </a:t>
            </a:r>
            <a:r>
              <a:rPr lang="en-US" altLang="ko-KR" dirty="0"/>
              <a:t>signaling of NDPA </a:t>
            </a:r>
            <a:r>
              <a:rPr lang="en-US" altLang="ko-KR" dirty="0" smtClean="0"/>
              <a:t>variants</a:t>
            </a:r>
            <a:r>
              <a:rPr lang="en-US" altLang="ko-KR" dirty="0"/>
              <a:t>.</a:t>
            </a:r>
          </a:p>
          <a:p>
            <a:pPr lvl="1"/>
            <a:r>
              <a:rPr lang="en-US" altLang="ko-KR" dirty="0" smtClean="0"/>
              <a:t>One of bit in the sounding dialog token field can be used, e.g. B7</a:t>
            </a:r>
          </a:p>
          <a:p>
            <a:pPr lvl="2"/>
            <a:r>
              <a:rPr lang="en-US" altLang="ko-KR" dirty="0" smtClean="0"/>
              <a:t>In the sensing NDPA, the setting of B7 is always 1. and otherwise, it is used to indicate the sounding dialog token number. </a:t>
            </a:r>
          </a:p>
          <a:p>
            <a:r>
              <a:rPr lang="en-US" altLang="ko-KR" dirty="0" smtClean="0"/>
              <a:t>The configuration of the sounding dialog token field for indication of the sensing NDPA  </a:t>
            </a:r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55602"/>
            <a:ext cx="961866" cy="553998"/>
          </a:xfrm>
        </p:spPr>
        <p:txBody>
          <a:bodyPr/>
          <a:lstStyle/>
          <a:p>
            <a:pPr>
              <a:defRPr/>
            </a:pPr>
            <a:endParaRPr lang="en-US" altLang="ko-KR" dirty="0" smtClean="0"/>
          </a:p>
          <a:p>
            <a:pPr>
              <a:defRPr/>
            </a:pPr>
            <a:r>
              <a:rPr lang="en-US" altLang="ko-KR" dirty="0"/>
              <a:t>Nov. </a:t>
            </a:r>
            <a:r>
              <a:rPr lang="en-US" altLang="ko-KR" dirty="0" smtClean="0"/>
              <a:t>2021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10</a:t>
            </a:fld>
            <a:endParaRPr lang="en-US" altLang="ko-KR" dirty="0"/>
          </a:p>
        </p:txBody>
      </p:sp>
      <p:graphicFrame>
        <p:nvGraphicFramePr>
          <p:cNvPr id="9" name="표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1230469"/>
              </p:ext>
            </p:extLst>
          </p:nvPr>
        </p:nvGraphicFramePr>
        <p:xfrm>
          <a:off x="1538288" y="5257800"/>
          <a:ext cx="3679006" cy="1143000"/>
        </p:xfrm>
        <a:graphic>
          <a:graphicData uri="http://schemas.openxmlformats.org/drawingml/2006/table">
            <a:tbl>
              <a:tblPr/>
              <a:tblGrid>
                <a:gridCol w="576230"/>
                <a:gridCol w="975158"/>
                <a:gridCol w="1063809"/>
                <a:gridCol w="1063809"/>
              </a:tblGrid>
              <a:tr h="3810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B0               B1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B2</a:t>
                      </a: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                  </a:t>
                      </a:r>
                      <a:r>
                        <a:rPr lang="en-US" sz="800" kern="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B6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 smtClean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B7</a:t>
                      </a:r>
                      <a:endParaRPr lang="ko-KR" sz="800" kern="10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103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NDP Announcement variant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Sounding Dialog Token Number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Sensing</a:t>
                      </a:r>
                      <a:endParaRPr lang="ko-KR" sz="800" kern="10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897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Bits: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2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800" kern="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5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1</a:t>
                      </a:r>
                      <a:endParaRPr lang="ko-KR" sz="800" kern="10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4476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The sensing </a:t>
            </a:r>
            <a:r>
              <a:rPr lang="en-US" altLang="ko-KR" dirty="0"/>
              <a:t>NDPA indication - Opt.1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As the sensing NDPA is indicated with one bit(e.g., B7) of sounding dialog token field, we can consider the following setting of NDP Announcement variant field. </a:t>
            </a:r>
          </a:p>
          <a:p>
            <a:pPr lvl="1"/>
            <a:r>
              <a:rPr lang="en-US" altLang="ko-KR" dirty="0" smtClean="0"/>
              <a:t>Case 1: fixed setting as a specific value. </a:t>
            </a:r>
          </a:p>
          <a:p>
            <a:pPr lvl="2"/>
            <a:r>
              <a:rPr lang="en-US" altLang="ko-KR" dirty="0" smtClean="0"/>
              <a:t>For example, </a:t>
            </a:r>
          </a:p>
          <a:p>
            <a:pPr lvl="3"/>
            <a:r>
              <a:rPr lang="en-US" altLang="ko-KR" dirty="0" smtClean="0"/>
              <a:t>The NDP Announcement variant field is set to 01 (i.e. Ranging NDPA variant) </a:t>
            </a:r>
          </a:p>
          <a:p>
            <a:pPr lvl="3"/>
            <a:r>
              <a:rPr lang="en-US" altLang="ko-KR" dirty="0" smtClean="0"/>
              <a:t>The </a:t>
            </a:r>
            <a:r>
              <a:rPr lang="en-US" altLang="ko-KR" dirty="0"/>
              <a:t>sensing field </a:t>
            </a:r>
            <a:r>
              <a:rPr lang="en-US" altLang="ko-KR" dirty="0" smtClean="0"/>
              <a:t>(i.e</a:t>
            </a:r>
            <a:r>
              <a:rPr lang="en-US" altLang="ko-KR" dirty="0"/>
              <a:t>., B7) </a:t>
            </a:r>
            <a:r>
              <a:rPr lang="en-US" altLang="ko-KR" dirty="0" smtClean="0"/>
              <a:t>is set to 1. </a:t>
            </a:r>
          </a:p>
          <a:p>
            <a:pPr lvl="8"/>
            <a:endParaRPr lang="en-US" altLang="ko-KR" dirty="0" smtClean="0"/>
          </a:p>
          <a:p>
            <a:pPr lvl="1"/>
            <a:r>
              <a:rPr lang="en-US" altLang="ko-KR" dirty="0" smtClean="0"/>
              <a:t>Case 2 : set as with the existing way. </a:t>
            </a:r>
          </a:p>
          <a:p>
            <a:pPr lvl="2"/>
            <a:r>
              <a:rPr lang="en-US" altLang="ko-KR" dirty="0"/>
              <a:t>NDP Announcement variant </a:t>
            </a:r>
            <a:r>
              <a:rPr lang="en-US" altLang="ko-KR" dirty="0" smtClean="0"/>
              <a:t>field is set to a value according to the NDPA frame format.(i.e., VHT/HE/Ranging/EHT) </a:t>
            </a:r>
          </a:p>
          <a:p>
            <a:pPr lvl="2"/>
            <a:r>
              <a:rPr lang="en-US" altLang="ko-KR" dirty="0" smtClean="0"/>
              <a:t>It is possible to reuse the defined NDPA frame according to 802.11 protocol. 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55602"/>
            <a:ext cx="961866" cy="553998"/>
          </a:xfrm>
        </p:spPr>
        <p:txBody>
          <a:bodyPr/>
          <a:lstStyle/>
          <a:p>
            <a:pPr>
              <a:defRPr/>
            </a:pPr>
            <a:endParaRPr lang="en-US" altLang="ko-KR" dirty="0" smtClean="0"/>
          </a:p>
          <a:p>
            <a:pPr>
              <a:defRPr/>
            </a:pPr>
            <a:r>
              <a:rPr lang="en-US" altLang="ko-KR" dirty="0"/>
              <a:t>Nov. </a:t>
            </a:r>
            <a:r>
              <a:rPr lang="en-US" altLang="ko-KR" dirty="0" smtClean="0"/>
              <a:t>2021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11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511699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The sensing </a:t>
            </a:r>
            <a:r>
              <a:rPr lang="en-US" altLang="ko-KR" dirty="0"/>
              <a:t>NDPA indication - Opt.2 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ko-KR" dirty="0" smtClean="0"/>
              <a:t>There are some reserved values for subtype field in frame control subfield. And, by using one of these reserved values, we can simply indicate the sensing NDP Announcement frame. </a:t>
            </a:r>
          </a:p>
          <a:p>
            <a:pPr lvl="1"/>
            <a:r>
              <a:rPr lang="en-US" altLang="ko-KR" dirty="0"/>
              <a:t>This indication is a straightforward method that does not need additional signaling.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Three subtype values, for example, 0000, 0001, and 1111 can be considered. 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2"/>
            <a:r>
              <a:rPr lang="en-US" altLang="ko-KR" dirty="0"/>
              <a:t>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55602"/>
            <a:ext cx="961866" cy="553998"/>
          </a:xfrm>
        </p:spPr>
        <p:txBody>
          <a:bodyPr/>
          <a:lstStyle/>
          <a:p>
            <a:pPr>
              <a:defRPr/>
            </a:pPr>
            <a:endParaRPr lang="en-US" altLang="ko-KR" dirty="0" smtClean="0"/>
          </a:p>
          <a:p>
            <a:pPr>
              <a:defRPr/>
            </a:pPr>
            <a:r>
              <a:rPr lang="en-US" altLang="ko-KR" dirty="0"/>
              <a:t>Nov. </a:t>
            </a:r>
            <a:r>
              <a:rPr lang="en-US" altLang="ko-KR" dirty="0" smtClean="0"/>
              <a:t>2021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12</a:t>
            </a:fld>
            <a:endParaRPr lang="en-US" altLang="ko-KR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1059" y="4038599"/>
            <a:ext cx="4229151" cy="1716897"/>
          </a:xfrm>
          <a:prstGeom prst="rect">
            <a:avLst/>
          </a:prstGeom>
        </p:spPr>
      </p:pic>
      <p:pic>
        <p:nvPicPr>
          <p:cNvPr id="11" name="그림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4878" y="6004511"/>
            <a:ext cx="4271122" cy="396288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3538311" y="5726982"/>
            <a:ext cx="3962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smtClean="0">
                <a:sym typeface="Wingdings" panose="05000000000000000000" pitchFamily="2" charset="2"/>
              </a:rPr>
              <a:t></a:t>
            </a:r>
            <a:endParaRPr lang="ko-KR" altLang="en-US" dirty="0"/>
          </a:p>
        </p:txBody>
      </p:sp>
      <p:pic>
        <p:nvPicPr>
          <p:cNvPr id="14" name="그림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69853" y="3886200"/>
            <a:ext cx="4550357" cy="1847296"/>
          </a:xfrm>
          <a:prstGeom prst="rect">
            <a:avLst/>
          </a:prstGeom>
        </p:spPr>
      </p:pic>
      <p:pic>
        <p:nvPicPr>
          <p:cNvPr id="15" name="그림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0487" y="5952412"/>
            <a:ext cx="4595513" cy="426386"/>
          </a:xfrm>
          <a:prstGeom prst="rect">
            <a:avLst/>
          </a:prstGeom>
        </p:spPr>
      </p:pic>
      <p:sp>
        <p:nvSpPr>
          <p:cNvPr id="16" name="직사각형 15"/>
          <p:cNvSpPr/>
          <p:nvPr/>
        </p:nvSpPr>
        <p:spPr bwMode="auto">
          <a:xfrm>
            <a:off x="1430958" y="4667846"/>
            <a:ext cx="4579316" cy="225155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7" name="직사각형 16"/>
          <p:cNvSpPr/>
          <p:nvPr/>
        </p:nvSpPr>
        <p:spPr bwMode="auto">
          <a:xfrm>
            <a:off x="1430958" y="6129816"/>
            <a:ext cx="4579316" cy="225155"/>
          </a:xfrm>
          <a:prstGeom prst="rect">
            <a:avLst/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293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The sensing </a:t>
            </a:r>
            <a:r>
              <a:rPr lang="en-US" altLang="ko-KR" dirty="0"/>
              <a:t>NDPA indication - Opt.2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/>
              <a:t>Since </a:t>
            </a:r>
            <a:r>
              <a:rPr lang="en-US" altLang="ko-KR" dirty="0" smtClean="0"/>
              <a:t>the sensing </a:t>
            </a:r>
            <a:r>
              <a:rPr lang="en-US" altLang="ko-KR" dirty="0"/>
              <a:t>NDPA frame is indicated by using the subtype field in the frame control field, the </a:t>
            </a:r>
            <a:r>
              <a:rPr lang="en-US" altLang="ko-KR" dirty="0" smtClean="0"/>
              <a:t>Sounding Dialog Token field of the sensing NDPA variant can be </a:t>
            </a:r>
            <a:r>
              <a:rPr lang="en-US" altLang="ko-KR" dirty="0"/>
              <a:t>newly designed. </a:t>
            </a:r>
          </a:p>
          <a:p>
            <a:pPr lvl="1"/>
            <a:r>
              <a:rPr lang="en-US" altLang="ko-KR" dirty="0" smtClean="0"/>
              <a:t>We can consider the various bit configurations for Sounding Dialog token field, for example, </a:t>
            </a:r>
          </a:p>
          <a:p>
            <a:pPr lvl="2"/>
            <a:r>
              <a:rPr lang="en-US" altLang="ko-KR" dirty="0" smtClean="0"/>
              <a:t>A part of bits(i.e., B0-Bx) in this field can be used to identify the specific measurement in the sensing session. </a:t>
            </a:r>
          </a:p>
          <a:p>
            <a:pPr lvl="3"/>
            <a:r>
              <a:rPr lang="en-US" altLang="ko-KR" dirty="0" smtClean="0"/>
              <a:t>It can be used as a measurement setup ID</a:t>
            </a:r>
          </a:p>
          <a:p>
            <a:pPr lvl="2"/>
            <a:r>
              <a:rPr lang="en-US" altLang="ko-KR" dirty="0" smtClean="0"/>
              <a:t>Other remain bits(i.e., By-B7) can be used to indicate the sounding dialog token number.	</a:t>
            </a:r>
          </a:p>
          <a:p>
            <a:pPr lvl="3"/>
            <a:r>
              <a:rPr lang="en-US" altLang="ko-KR" dirty="0" smtClean="0"/>
              <a:t>It can be used to identify the each measurement instance. </a:t>
            </a:r>
          </a:p>
          <a:p>
            <a:pPr lvl="2"/>
            <a:r>
              <a:rPr lang="en-US" altLang="ko-KR" dirty="0" smtClean="0"/>
              <a:t>The configuration of sounding dialog token field in sensing NDPA variant </a:t>
            </a:r>
          </a:p>
          <a:p>
            <a:pPr lvl="2"/>
            <a:endParaRPr lang="en-US" altLang="ko-KR" dirty="0"/>
          </a:p>
          <a:p>
            <a:pPr marL="857250" lvl="2" indent="0">
              <a:buNone/>
            </a:pPr>
            <a:r>
              <a:rPr lang="en-US" altLang="ko-KR" dirty="0" smtClean="0"/>
              <a:t> 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55602"/>
            <a:ext cx="961866" cy="553998"/>
          </a:xfrm>
        </p:spPr>
        <p:txBody>
          <a:bodyPr/>
          <a:lstStyle/>
          <a:p>
            <a:pPr>
              <a:defRPr/>
            </a:pPr>
            <a:endParaRPr lang="en-US" altLang="ko-KR" dirty="0" smtClean="0"/>
          </a:p>
          <a:p>
            <a:pPr>
              <a:defRPr/>
            </a:pPr>
            <a:r>
              <a:rPr lang="en-US" altLang="ko-KR" dirty="0"/>
              <a:t>Nov. </a:t>
            </a:r>
            <a:r>
              <a:rPr lang="en-US" altLang="ko-KR" dirty="0" smtClean="0"/>
              <a:t>2021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13</a:t>
            </a:fld>
            <a:endParaRPr lang="en-US" altLang="ko-KR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88912638"/>
              </p:ext>
            </p:extLst>
          </p:nvPr>
        </p:nvGraphicFramePr>
        <p:xfrm>
          <a:off x="1828800" y="5334000"/>
          <a:ext cx="3467207" cy="1143000"/>
        </p:xfrm>
        <a:graphic>
          <a:graphicData uri="http://schemas.openxmlformats.org/drawingml/2006/table">
            <a:tbl>
              <a:tblPr/>
              <a:tblGrid>
                <a:gridCol w="763961"/>
                <a:gridCol w="1292857"/>
                <a:gridCol w="1410389"/>
              </a:tblGrid>
              <a:tr h="3810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B0               </a:t>
                      </a:r>
                      <a:r>
                        <a:rPr lang="en-US" sz="800" kern="100" dirty="0" err="1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Bx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By</a:t>
                      </a: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                  B7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103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800" kern="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Measurement</a:t>
                      </a:r>
                      <a:r>
                        <a:rPr lang="en-US" altLang="ko-KR" sz="800" kern="100" baseline="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 setup ID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Sounding Dialog Token Number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5897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Bits: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800" kern="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TBD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altLang="ko-KR" sz="800" kern="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TBD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866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The sensing NDPA </a:t>
            </a:r>
            <a:r>
              <a:rPr lang="en-US" altLang="ko-KR" dirty="0" smtClean="0"/>
              <a:t>indication </a:t>
            </a:r>
            <a:r>
              <a:rPr lang="en-US" altLang="ko-KR" dirty="0"/>
              <a:t>- </a:t>
            </a:r>
            <a:r>
              <a:rPr lang="en-US" altLang="ko-KR" dirty="0" smtClean="0"/>
              <a:t>Opt.3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There are many reserved AIDs that are not used in STA info field of four NDPA variants. </a:t>
            </a:r>
          </a:p>
          <a:p>
            <a:pPr lvl="1"/>
            <a:r>
              <a:rPr lang="en-US" altLang="ko-KR" dirty="0" smtClean="0"/>
              <a:t> For example, the following AIDs are reserved in 11be. </a:t>
            </a:r>
          </a:p>
          <a:p>
            <a:endParaRPr lang="en-US" altLang="ko-KR" dirty="0"/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Thus, to </a:t>
            </a:r>
            <a:r>
              <a:rPr lang="en-US" altLang="ko-KR" dirty="0"/>
              <a:t>indicate the sensing NDPA, we can consider the use of </a:t>
            </a:r>
            <a:r>
              <a:rPr lang="en-US" altLang="ko-KR" dirty="0" smtClean="0"/>
              <a:t>a specific AID reserved in current NDPA variants. </a:t>
            </a:r>
          </a:p>
          <a:p>
            <a:r>
              <a:rPr lang="en-US" altLang="ko-KR" dirty="0" smtClean="0"/>
              <a:t>In addition, we can consider defining a Special </a:t>
            </a:r>
            <a:r>
              <a:rPr lang="en-US" altLang="ko-KR" dirty="0"/>
              <a:t>STA info field </a:t>
            </a:r>
            <a:r>
              <a:rPr lang="en-US" altLang="ko-KR" dirty="0" smtClean="0"/>
              <a:t>that </a:t>
            </a:r>
            <a:r>
              <a:rPr lang="en-US" altLang="ko-KR" dirty="0"/>
              <a:t>includes a specific </a:t>
            </a:r>
            <a:r>
              <a:rPr lang="en-US" altLang="ko-KR" dirty="0" smtClean="0"/>
              <a:t>AID. </a:t>
            </a:r>
          </a:p>
          <a:p>
            <a:pPr lvl="1"/>
            <a:r>
              <a:rPr lang="en-US" altLang="ko-KR" dirty="0" smtClean="0"/>
              <a:t>A Special STA info field </a:t>
            </a:r>
            <a:r>
              <a:rPr lang="en-US" altLang="ko-KR" dirty="0"/>
              <a:t>is located at the first in STA info fields </a:t>
            </a:r>
            <a:r>
              <a:rPr lang="en-US" altLang="ko-KR" dirty="0" smtClean="0"/>
              <a:t>and has an equal size with other STA info fields.</a:t>
            </a:r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55602"/>
            <a:ext cx="961866" cy="553998"/>
          </a:xfrm>
        </p:spPr>
        <p:txBody>
          <a:bodyPr/>
          <a:lstStyle/>
          <a:p>
            <a:pPr>
              <a:defRPr/>
            </a:pPr>
            <a:endParaRPr lang="en-US" altLang="ko-KR" dirty="0" smtClean="0"/>
          </a:p>
          <a:p>
            <a:pPr>
              <a:defRPr/>
            </a:pPr>
            <a:r>
              <a:rPr lang="en-US" altLang="ko-KR" dirty="0"/>
              <a:t>Nov. </a:t>
            </a:r>
            <a:r>
              <a:rPr lang="en-US" altLang="ko-KR" dirty="0" smtClean="0"/>
              <a:t>2021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14</a:t>
            </a:fld>
            <a:endParaRPr lang="en-US" altLang="ko-KR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00200" y="2887936"/>
            <a:ext cx="5410200" cy="312464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91811" y="3247877"/>
            <a:ext cx="5410200" cy="2573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132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The sensing NDPA indication - Opt.3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dirty="0" smtClean="0"/>
              <a:t>Sensing NDPA frame considering the Special STA info field can be configured as follows, for example. 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2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r>
              <a:rPr lang="en-US" altLang="ko-KR" dirty="0" smtClean="0"/>
              <a:t>The frame format of Sensing NDPA frame can be the same as an HE NDPA frame.</a:t>
            </a:r>
          </a:p>
          <a:p>
            <a:pPr lvl="1"/>
            <a:r>
              <a:rPr lang="en-US" altLang="ko-KR" dirty="0"/>
              <a:t>The content of STA info field can be redesigned. </a:t>
            </a:r>
          </a:p>
          <a:p>
            <a:pPr lvl="2"/>
            <a:endParaRPr lang="en-US" altLang="ko-KR" dirty="0" smtClean="0"/>
          </a:p>
          <a:p>
            <a:r>
              <a:rPr lang="en-US" altLang="ko-KR" dirty="0" smtClean="0"/>
              <a:t>As the Special STA info field is located at first than other STA info fields, it is possible to check early whether the received NDPA is a sensing variant or not. </a:t>
            </a:r>
          </a:p>
          <a:p>
            <a:r>
              <a:rPr lang="en-US" altLang="ko-KR" dirty="0" smtClean="0"/>
              <a:t>The Special STA info field can contain the parameters related to </a:t>
            </a:r>
            <a:r>
              <a:rPr lang="en-US" altLang="ko-KR" dirty="0"/>
              <a:t>sensing measurement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 smtClean="0"/>
              <a:t>Details for Special STA info field is TBD.  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55602"/>
            <a:ext cx="961866" cy="553998"/>
          </a:xfrm>
        </p:spPr>
        <p:txBody>
          <a:bodyPr/>
          <a:lstStyle/>
          <a:p>
            <a:pPr>
              <a:defRPr/>
            </a:pPr>
            <a:endParaRPr lang="en-US" altLang="ko-KR" dirty="0" smtClean="0"/>
          </a:p>
          <a:p>
            <a:pPr>
              <a:defRPr/>
            </a:pPr>
            <a:r>
              <a:rPr lang="en-US" altLang="ko-KR" dirty="0"/>
              <a:t>Nov. </a:t>
            </a:r>
            <a:r>
              <a:rPr lang="en-US" altLang="ko-KR" dirty="0" smtClean="0"/>
              <a:t>2021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15</a:t>
            </a:fld>
            <a:endParaRPr lang="en-US" altLang="ko-KR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5473787"/>
              </p:ext>
            </p:extLst>
          </p:nvPr>
        </p:nvGraphicFramePr>
        <p:xfrm>
          <a:off x="1143000" y="2133600"/>
          <a:ext cx="5673090" cy="1168400"/>
        </p:xfrm>
        <a:graphic>
          <a:graphicData uri="http://schemas.openxmlformats.org/drawingml/2006/table">
            <a:tbl>
              <a:tblPr/>
              <a:tblGrid>
                <a:gridCol w="495300"/>
                <a:gridCol w="596900"/>
                <a:gridCol w="571500"/>
                <a:gridCol w="381000"/>
                <a:gridCol w="381000"/>
                <a:gridCol w="685800"/>
                <a:gridCol w="582295"/>
                <a:gridCol w="645795"/>
                <a:gridCol w="254635"/>
                <a:gridCol w="634365"/>
                <a:gridCol w="444500"/>
              </a:tblGrid>
              <a:tr h="4318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MAC header 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76200" marB="381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>
                      <a:noFill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Frame Control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Duration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RA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TA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Sounding Dialog Token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Special </a:t>
                      </a: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STA Info 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STA Info 1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76200" marB="381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…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STA Info </a:t>
                      </a:r>
                      <a:r>
                        <a:rPr lang="en-US" sz="800" i="1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n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FCS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4000"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Octets: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2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2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6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6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1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TBD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TBD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76200" marB="381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 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TBD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800"/>
                        </a:lnSpc>
                        <a:spcAft>
                          <a:spcPts val="0"/>
                        </a:spcAft>
                      </a:pPr>
                      <a:r>
                        <a:rPr lang="en-US" sz="8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맑은 고딕" panose="020B0503020000020004" pitchFamily="50" charset="-127"/>
                        </a:rPr>
                        <a:t>4</a:t>
                      </a:r>
                      <a:endParaRPr lang="ko-KR" sz="800" kern="10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맑은 고딕" panose="020B0503020000020004" pitchFamily="50" charset="-127"/>
                      </a:endParaRPr>
                    </a:p>
                  </a:txBody>
                  <a:tcPr marL="76200" marR="76200" marT="101600" marB="63500" anchor="ctr">
                    <a:lnL>
                      <a:noFill/>
                    </a:lnL>
                    <a:lnR>
                      <a:noFill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7345" y="2425700"/>
            <a:ext cx="1952625" cy="161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010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The sensing NDPA </a:t>
            </a:r>
            <a:r>
              <a:rPr lang="en-US" altLang="ko-KR" dirty="0" smtClean="0"/>
              <a:t>indication – comparison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ko-KR" dirty="0" smtClean="0"/>
              <a:t>We consider the following three options for the indication of the sensing NDPA. </a:t>
            </a:r>
          </a:p>
          <a:p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pPr lvl="1"/>
            <a:r>
              <a:rPr lang="en-US" altLang="ko-KR" dirty="0" smtClean="0"/>
              <a:t>All options are possible to redesign the content of the sensing NDPA.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55602"/>
            <a:ext cx="961866" cy="553998"/>
          </a:xfrm>
        </p:spPr>
        <p:txBody>
          <a:bodyPr/>
          <a:lstStyle/>
          <a:p>
            <a:pPr>
              <a:defRPr/>
            </a:pPr>
            <a:endParaRPr lang="en-US" altLang="ko-KR" dirty="0" smtClean="0"/>
          </a:p>
          <a:p>
            <a:pPr>
              <a:defRPr/>
            </a:pPr>
            <a:r>
              <a:rPr lang="en-US" altLang="ko-KR" dirty="0"/>
              <a:t>Nov. </a:t>
            </a:r>
            <a:r>
              <a:rPr lang="en-US" altLang="ko-KR" dirty="0" smtClean="0"/>
              <a:t>2021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16</a:t>
            </a:fld>
            <a:endParaRPr lang="en-US" altLang="ko-KR" dirty="0"/>
          </a:p>
        </p:txBody>
      </p:sp>
      <p:graphicFrame>
        <p:nvGraphicFramePr>
          <p:cNvPr id="7" name="표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3880021"/>
              </p:ext>
            </p:extLst>
          </p:nvPr>
        </p:nvGraphicFramePr>
        <p:xfrm>
          <a:off x="1295400" y="2569328"/>
          <a:ext cx="6932613" cy="30542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2895600"/>
                <a:gridCol w="2817813"/>
              </a:tblGrid>
              <a:tr h="457200">
                <a:tc>
                  <a:txBody>
                    <a:bodyPr/>
                    <a:lstStyle/>
                    <a:p>
                      <a:pPr algn="ctr" latinLnBrk="1"/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Pros.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Cons. or</a:t>
                      </a:r>
                      <a:r>
                        <a:rPr lang="en-US" altLang="ko-KR" sz="1600" baseline="0" dirty="0" smtClean="0"/>
                        <a:t> Consideration</a:t>
                      </a:r>
                      <a:endParaRPr lang="ko-KR" altLang="en-US" sz="1600"/>
                    </a:p>
                  </a:txBody>
                  <a:tcPr anchor="ctr"/>
                </a:tc>
              </a:tr>
              <a:tr h="70727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Opt.1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It is possible to incorporate the sensing NDPA with all defined NDPA variants. 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False detection possibility</a:t>
                      </a:r>
                      <a:r>
                        <a:rPr lang="en-US" altLang="ko-KR" sz="1600" baseline="0" dirty="0" smtClean="0"/>
                        <a:t> for </a:t>
                      </a:r>
                      <a:r>
                        <a:rPr lang="en-US" altLang="ko-KR" sz="1600" dirty="0" smtClean="0"/>
                        <a:t>Sounding Dialog Token Number</a:t>
                      </a:r>
                      <a:r>
                        <a:rPr lang="en-US" altLang="ko-KR" sz="1600" baseline="0" dirty="0" smtClean="0"/>
                        <a:t> when B7 set to 1. </a:t>
                      </a:r>
                      <a:endParaRPr lang="en-US" altLang="ko-KR" sz="1600" dirty="0" smtClean="0"/>
                    </a:p>
                  </a:txBody>
                  <a:tcPr anchor="ctr"/>
                </a:tc>
              </a:tr>
              <a:tr h="70727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Opt.2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It has no restriction for the design</a:t>
                      </a:r>
                      <a:r>
                        <a:rPr lang="en-US" altLang="ko-KR" sz="1600" baseline="0" dirty="0" smtClean="0"/>
                        <a:t> of the sensing NDPA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>
                          <a:solidFill>
                            <a:schemeClr val="tx1"/>
                          </a:solidFill>
                        </a:rPr>
                        <a:t>Use of </a:t>
                      </a:r>
                      <a:r>
                        <a:rPr lang="en-US" altLang="ko-KR" sz="1600" baseline="0" dirty="0" smtClean="0">
                          <a:solidFill>
                            <a:schemeClr val="tx1"/>
                          </a:solidFill>
                        </a:rPr>
                        <a:t>subtype field for specific operation</a:t>
                      </a:r>
                      <a:endParaRPr lang="ko-KR" alt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707272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Opt.3</a:t>
                      </a:r>
                      <a:endParaRPr lang="ko-KR" altLang="en-US" sz="16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dirty="0" smtClean="0"/>
                        <a:t>It is possible to incorporate the sensing NDPA with all defined NDPA variants. </a:t>
                      </a:r>
                      <a:endParaRPr lang="ko-KR" altLang="en-US"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600" baseline="0" dirty="0" smtClean="0"/>
                        <a:t> Detection error of special info field for VHT,</a:t>
                      </a:r>
                    </a:p>
                    <a:p>
                      <a:pPr algn="ctr" latinLnBrk="1"/>
                      <a:r>
                        <a:rPr lang="en-US" altLang="ko-KR" sz="1600" baseline="0" dirty="0" smtClean="0"/>
                        <a:t> </a:t>
                      </a:r>
                      <a:r>
                        <a:rPr lang="en-US" altLang="ko-KR" sz="1600" dirty="0" smtClean="0"/>
                        <a:t>Default</a:t>
                      </a:r>
                      <a:r>
                        <a:rPr lang="en-US" altLang="ko-KR" sz="1600" baseline="0" dirty="0" smtClean="0"/>
                        <a:t> overhead for Special STA info field, </a:t>
                      </a:r>
                      <a:endParaRPr lang="ko-KR" altLang="en-US" sz="16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40711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STA info field (1/2)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ko-KR" dirty="0" smtClean="0"/>
              <a:t>As shown in slide 5, according to the NDPA variant, the STA info field has a different size. </a:t>
            </a:r>
          </a:p>
          <a:p>
            <a:pPr lvl="1"/>
            <a:r>
              <a:rPr lang="en-US" altLang="ko-KR" dirty="0" smtClean="0"/>
              <a:t>In the VHT NDPA variant, it consists of 2 bytes</a:t>
            </a:r>
          </a:p>
          <a:p>
            <a:pPr lvl="1"/>
            <a:r>
              <a:rPr lang="en-US" altLang="ko-KR" dirty="0" smtClean="0"/>
              <a:t>In other</a:t>
            </a:r>
            <a:r>
              <a:rPr lang="ko-KR" altLang="en-US" smtClean="0"/>
              <a:t> </a:t>
            </a:r>
            <a:r>
              <a:rPr lang="en-US" altLang="ko-KR" dirty="0" smtClean="0"/>
              <a:t>NDPA variants (HE/Ranging/EHT), it consists of 4 bytes. </a:t>
            </a:r>
          </a:p>
          <a:p>
            <a:r>
              <a:rPr lang="en-US" altLang="ko-KR" dirty="0"/>
              <a:t>Considering the signaling for new sensing features, it seems to be reasonable to use the STA info field configured with 4 bytes</a:t>
            </a:r>
            <a:r>
              <a:rPr lang="en-US" altLang="ko-KR" dirty="0" smtClean="0"/>
              <a:t>. </a:t>
            </a:r>
          </a:p>
          <a:p>
            <a:pPr lvl="1"/>
            <a:r>
              <a:rPr lang="en-US" altLang="ko-KR" dirty="0" smtClean="0"/>
              <a:t>As </a:t>
            </a:r>
            <a:r>
              <a:rPr lang="en-US" altLang="ko-KR" dirty="0"/>
              <a:t>using the existing size of the STA info field, we can </a:t>
            </a:r>
            <a:r>
              <a:rPr lang="en-US" altLang="ko-KR" dirty="0" smtClean="0"/>
              <a:t>prevent the issues such as the </a:t>
            </a:r>
            <a:r>
              <a:rPr lang="en-US" altLang="ko-KR" dirty="0"/>
              <a:t>complexity of the new </a:t>
            </a:r>
            <a:r>
              <a:rPr lang="en-US" altLang="ko-KR" dirty="0" smtClean="0"/>
              <a:t>design. </a:t>
            </a:r>
          </a:p>
          <a:p>
            <a:pPr lvl="2"/>
            <a:r>
              <a:rPr lang="en-US" altLang="ko-KR" dirty="0" smtClean="0"/>
              <a:t>As </a:t>
            </a:r>
            <a:r>
              <a:rPr lang="en-US" altLang="ko-KR" dirty="0"/>
              <a:t>long as the existing size of the STA info field is maintained, we can also prevent the </a:t>
            </a:r>
            <a:r>
              <a:rPr lang="en-US" altLang="ko-KR" dirty="0" smtClean="0"/>
              <a:t>ambiguity with </a:t>
            </a:r>
            <a:r>
              <a:rPr lang="en-US" altLang="ko-KR" dirty="0"/>
              <a:t>the STA info field of other variants.</a:t>
            </a:r>
            <a:endParaRPr lang="en-US" altLang="ko-KR" dirty="0" smtClean="0"/>
          </a:p>
          <a:p>
            <a:pPr lvl="1"/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55602"/>
            <a:ext cx="961866" cy="553998"/>
          </a:xfrm>
        </p:spPr>
        <p:txBody>
          <a:bodyPr/>
          <a:lstStyle/>
          <a:p>
            <a:pPr>
              <a:defRPr/>
            </a:pPr>
            <a:endParaRPr lang="en-US" altLang="ko-KR" dirty="0" smtClean="0"/>
          </a:p>
          <a:p>
            <a:pPr>
              <a:defRPr/>
            </a:pPr>
            <a:r>
              <a:rPr lang="en-US" altLang="ko-KR" dirty="0"/>
              <a:t>Nov. </a:t>
            </a:r>
            <a:r>
              <a:rPr lang="en-US" altLang="ko-KR" dirty="0" smtClean="0"/>
              <a:t>2021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17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529740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STA info </a:t>
            </a:r>
            <a:r>
              <a:rPr lang="en-US" altLang="ko-KR" dirty="0" smtClean="0"/>
              <a:t>field(2/2)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altLang="ko-KR" sz="1600" dirty="0" smtClean="0"/>
              <a:t>The STA info field in the sensing NDPA may contain the following information. </a:t>
            </a:r>
          </a:p>
          <a:p>
            <a:pPr lvl="1"/>
            <a:r>
              <a:rPr lang="en-US" altLang="ko-KR" sz="1400" dirty="0" smtClean="0"/>
              <a:t>AID</a:t>
            </a:r>
          </a:p>
          <a:p>
            <a:pPr lvl="1"/>
            <a:r>
              <a:rPr lang="en-US" altLang="ko-KR" sz="1400" dirty="0" smtClean="0"/>
              <a:t>Feedback </a:t>
            </a:r>
            <a:r>
              <a:rPr lang="en-US" altLang="ko-KR" sz="1400" dirty="0"/>
              <a:t>type </a:t>
            </a:r>
            <a:r>
              <a:rPr lang="en-US" altLang="ko-KR" sz="1400" dirty="0" smtClean="0"/>
              <a:t>and Ng</a:t>
            </a:r>
            <a:endParaRPr lang="en-US" altLang="ko-KR" sz="1400" dirty="0"/>
          </a:p>
          <a:p>
            <a:pPr lvl="2"/>
            <a:r>
              <a:rPr lang="en-US" altLang="ko-KR" sz="1200" dirty="0" smtClean="0"/>
              <a:t>Indicate the feedback type such as CSI, </a:t>
            </a:r>
            <a:r>
              <a:rPr lang="en-US" altLang="ko-KR" sz="1200" dirty="0"/>
              <a:t>threshold based, and so </a:t>
            </a:r>
            <a:r>
              <a:rPr lang="en-US" altLang="ko-KR" sz="1200" dirty="0" smtClean="0"/>
              <a:t>on and the granularity of channel measurement.</a:t>
            </a:r>
            <a:r>
              <a:rPr lang="ko-KR" altLang="en-US" sz="1200" smtClean="0"/>
              <a:t> </a:t>
            </a:r>
            <a:endParaRPr lang="en-US" altLang="ko-KR" sz="1200" dirty="0"/>
          </a:p>
          <a:p>
            <a:pPr lvl="1"/>
            <a:r>
              <a:rPr lang="en-US" altLang="ko-KR" sz="1400" dirty="0" smtClean="0"/>
              <a:t>Codebook size</a:t>
            </a:r>
          </a:p>
          <a:p>
            <a:pPr lvl="2"/>
            <a:r>
              <a:rPr lang="en-US" altLang="ko-KR" sz="1200" dirty="0" smtClean="0"/>
              <a:t>Configuration of feedback information, for example, bit size for amplitude or angle of carriers.</a:t>
            </a:r>
          </a:p>
          <a:p>
            <a:pPr lvl="1"/>
            <a:r>
              <a:rPr lang="en-US" altLang="ko-KR" sz="1400" dirty="0" smtClean="0"/>
              <a:t>Disambiguation</a:t>
            </a:r>
          </a:p>
          <a:p>
            <a:pPr lvl="2"/>
            <a:r>
              <a:rPr lang="en-US" altLang="ko-KR" sz="1200" dirty="0" smtClean="0"/>
              <a:t>To prevent the wrong detection of AID by VHT STA, it should be included. </a:t>
            </a:r>
          </a:p>
          <a:p>
            <a:pPr lvl="2"/>
            <a:r>
              <a:rPr lang="en-US" altLang="ko-KR" sz="1200" dirty="0" smtClean="0"/>
              <a:t>For this field, one bit is allocated. </a:t>
            </a:r>
            <a:endParaRPr lang="en-US" altLang="ko-KR" sz="1200" dirty="0"/>
          </a:p>
          <a:p>
            <a:pPr lvl="1"/>
            <a:r>
              <a:rPr lang="en-US" altLang="ko-KR" sz="1400" dirty="0" smtClean="0"/>
              <a:t>Partial </a:t>
            </a:r>
            <a:r>
              <a:rPr lang="en-US" altLang="ko-KR" sz="1400" dirty="0"/>
              <a:t>BW info</a:t>
            </a:r>
          </a:p>
          <a:p>
            <a:pPr lvl="2"/>
            <a:r>
              <a:rPr lang="en-US" altLang="ko-KR" sz="1200" dirty="0" smtClean="0"/>
              <a:t>Indicate the disallow sub channel in PPDU BW</a:t>
            </a:r>
          </a:p>
          <a:p>
            <a:pPr lvl="2"/>
            <a:r>
              <a:rPr lang="en-US" altLang="ko-KR" sz="1200" dirty="0" smtClean="0"/>
              <a:t>We can reuse the </a:t>
            </a:r>
            <a:r>
              <a:rPr lang="en-US" altLang="ko-KR" sz="1200" dirty="0"/>
              <a:t>Partial BW </a:t>
            </a:r>
            <a:r>
              <a:rPr lang="en-US" altLang="ko-KR" sz="1200" dirty="0" smtClean="0"/>
              <a:t>info defined in 11be</a:t>
            </a:r>
            <a:endParaRPr lang="en-US" altLang="ko-KR" sz="1200" dirty="0"/>
          </a:p>
          <a:p>
            <a:pPr lvl="1"/>
            <a:r>
              <a:rPr lang="en-US" altLang="ko-KR" sz="1400" dirty="0" err="1" smtClean="0"/>
              <a:t>Nss</a:t>
            </a:r>
            <a:endParaRPr lang="en-US" altLang="ko-KR" sz="1400" dirty="0" smtClean="0"/>
          </a:p>
          <a:p>
            <a:pPr lvl="2"/>
            <a:r>
              <a:rPr lang="en-US" altLang="ko-KR" sz="1200" dirty="0" smtClean="0"/>
              <a:t>The number of spatial stream for NDP transmission.</a:t>
            </a:r>
          </a:p>
          <a:p>
            <a:pPr lvl="1"/>
            <a:r>
              <a:rPr lang="en-US" altLang="ko-KR" sz="1400" dirty="0" smtClean="0"/>
              <a:t>LTF information </a:t>
            </a:r>
          </a:p>
          <a:p>
            <a:pPr lvl="2"/>
            <a:r>
              <a:rPr lang="en-US" altLang="ko-KR" sz="1200" dirty="0" smtClean="0"/>
              <a:t>Type/GI, repetition</a:t>
            </a:r>
          </a:p>
          <a:p>
            <a:pPr lvl="2"/>
            <a:endParaRPr lang="en-US" altLang="ko-KR" sz="1200" dirty="0" smtClean="0"/>
          </a:p>
          <a:p>
            <a:r>
              <a:rPr lang="en-US" altLang="ko-KR" sz="1600" dirty="0"/>
              <a:t>In addition to </a:t>
            </a:r>
            <a:r>
              <a:rPr lang="en-US" altLang="ko-KR" sz="1600" dirty="0" smtClean="0"/>
              <a:t>the above </a:t>
            </a:r>
            <a:r>
              <a:rPr lang="en-US" altLang="ko-KR" sz="1600" dirty="0"/>
              <a:t>information, various information may be considered.</a:t>
            </a:r>
            <a:endParaRPr lang="ko-KR" altLang="en-US" sz="1600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55602"/>
            <a:ext cx="961866" cy="553998"/>
          </a:xfrm>
        </p:spPr>
        <p:txBody>
          <a:bodyPr/>
          <a:lstStyle/>
          <a:p>
            <a:pPr>
              <a:defRPr/>
            </a:pPr>
            <a:endParaRPr lang="en-US" altLang="ko-KR" dirty="0" smtClean="0"/>
          </a:p>
          <a:p>
            <a:pPr>
              <a:defRPr/>
            </a:pPr>
            <a:r>
              <a:rPr lang="en-US" altLang="ko-KR" dirty="0"/>
              <a:t>Nov. </a:t>
            </a:r>
            <a:r>
              <a:rPr lang="en-US" altLang="ko-KR" dirty="0" smtClean="0"/>
              <a:t>2021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18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249341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Summary (1/2)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In this contribution</a:t>
            </a:r>
            <a:r>
              <a:rPr lang="en-US" altLang="ko-KR" dirty="0"/>
              <a:t>, we took </a:t>
            </a:r>
            <a:r>
              <a:rPr lang="en-US" altLang="ko-KR" dirty="0" smtClean="0"/>
              <a:t>into account the </a:t>
            </a:r>
            <a:r>
              <a:rPr lang="en-US" altLang="ko-KR" dirty="0"/>
              <a:t>various points for the design of </a:t>
            </a:r>
            <a:r>
              <a:rPr lang="en-US" altLang="ko-KR" dirty="0" smtClean="0"/>
              <a:t>the sensing NDPA.</a:t>
            </a:r>
          </a:p>
          <a:p>
            <a:pPr lvl="1"/>
            <a:r>
              <a:rPr lang="en-US" altLang="ko-KR" dirty="0" smtClean="0"/>
              <a:t>First,</a:t>
            </a:r>
          </a:p>
          <a:p>
            <a:pPr lvl="2"/>
            <a:r>
              <a:rPr lang="en-US" altLang="ko-KR" dirty="0" smtClean="0"/>
              <a:t>As an aspect of the design of the sensing NDPA frame, we considered two approaches as follows. </a:t>
            </a:r>
          </a:p>
          <a:p>
            <a:pPr lvl="3"/>
            <a:r>
              <a:rPr lang="en-US" altLang="ko-KR" dirty="0" smtClean="0"/>
              <a:t>Approach 1: reusing the existing NDPA frame variant</a:t>
            </a:r>
          </a:p>
          <a:p>
            <a:pPr lvl="3"/>
            <a:r>
              <a:rPr lang="en-US" altLang="ko-KR" dirty="0" smtClean="0"/>
              <a:t>Approach 2: define the new sensing NDPA frame variant </a:t>
            </a:r>
          </a:p>
          <a:p>
            <a:pPr lvl="1"/>
            <a:r>
              <a:rPr lang="en-US" altLang="ko-KR" dirty="0"/>
              <a:t>Second, </a:t>
            </a:r>
            <a:endParaRPr lang="en-US" altLang="ko-KR" dirty="0" smtClean="0"/>
          </a:p>
          <a:p>
            <a:pPr lvl="2"/>
            <a:r>
              <a:rPr lang="en-US" altLang="ko-KR" dirty="0"/>
              <a:t>F</a:t>
            </a:r>
            <a:r>
              <a:rPr lang="en-US" altLang="ko-KR" dirty="0" smtClean="0"/>
              <a:t>or the indication of the sensing NDPA, we introduced the following three options. </a:t>
            </a:r>
          </a:p>
          <a:p>
            <a:pPr lvl="3"/>
            <a:r>
              <a:rPr lang="en-US" altLang="ko-KR" dirty="0"/>
              <a:t>Option 1: use of the one </a:t>
            </a:r>
            <a:r>
              <a:rPr lang="en-US" altLang="ko-KR" dirty="0" smtClean="0"/>
              <a:t>bit(e.g. B7) </a:t>
            </a:r>
            <a:r>
              <a:rPr lang="en-US" altLang="ko-KR" dirty="0"/>
              <a:t>of sounding dialog token number field </a:t>
            </a:r>
          </a:p>
          <a:p>
            <a:pPr lvl="3"/>
            <a:r>
              <a:rPr lang="en-US" altLang="ko-KR" dirty="0"/>
              <a:t>Option 2: use of </a:t>
            </a:r>
            <a:r>
              <a:rPr lang="en-US" altLang="ko-KR" dirty="0" smtClean="0"/>
              <a:t>the reserved value of the Subtype </a:t>
            </a:r>
            <a:r>
              <a:rPr lang="en-US" altLang="ko-KR" dirty="0"/>
              <a:t>subfield in </a:t>
            </a:r>
            <a:r>
              <a:rPr lang="en-US" altLang="ko-KR" dirty="0" smtClean="0"/>
              <a:t>the frame </a:t>
            </a:r>
            <a:r>
              <a:rPr lang="en-US" altLang="ko-KR" dirty="0"/>
              <a:t>control field.</a:t>
            </a:r>
          </a:p>
          <a:p>
            <a:pPr lvl="3"/>
            <a:r>
              <a:rPr lang="en-US" altLang="ko-KR" dirty="0"/>
              <a:t>Option 3: use of </a:t>
            </a:r>
            <a:r>
              <a:rPr lang="en-US" altLang="ko-KR" dirty="0" smtClean="0"/>
              <a:t>Special STA info field</a:t>
            </a:r>
          </a:p>
          <a:p>
            <a:pPr lvl="2"/>
            <a:endParaRPr lang="en-US" altLang="ko-KR" dirty="0"/>
          </a:p>
          <a:p>
            <a:pPr lvl="2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55602"/>
            <a:ext cx="961866" cy="553998"/>
          </a:xfrm>
        </p:spPr>
        <p:txBody>
          <a:bodyPr/>
          <a:lstStyle/>
          <a:p>
            <a:pPr>
              <a:defRPr/>
            </a:pPr>
            <a:endParaRPr lang="en-US" altLang="ko-KR" dirty="0" smtClean="0"/>
          </a:p>
          <a:p>
            <a:pPr>
              <a:defRPr/>
            </a:pPr>
            <a:r>
              <a:rPr lang="en-US" altLang="ko-KR" dirty="0"/>
              <a:t>Nov. </a:t>
            </a:r>
            <a:r>
              <a:rPr lang="en-US" altLang="ko-KR" dirty="0" smtClean="0"/>
              <a:t>2021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19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195852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ko-KR" dirty="0" smtClean="0"/>
              <a:t>As in following motion 26c, we have agreed that NDPA sounding is used for sensing measurement. </a:t>
            </a:r>
          </a:p>
          <a:p>
            <a:pPr lvl="1"/>
            <a:r>
              <a:rPr lang="en-US" altLang="ko-KR" dirty="0"/>
              <a:t>The NDPA sounding procedure defined in 11bf consists of:</a:t>
            </a:r>
          </a:p>
          <a:p>
            <a:pPr lvl="2"/>
            <a:r>
              <a:rPr lang="en-US" altLang="ko-KR" dirty="0" smtClean="0"/>
              <a:t>A </a:t>
            </a:r>
            <a:r>
              <a:rPr lang="en-US" altLang="ko-KR" dirty="0"/>
              <a:t>transmission of an NDP Announcement frame </a:t>
            </a:r>
          </a:p>
          <a:p>
            <a:pPr lvl="2"/>
            <a:r>
              <a:rPr lang="en-US" altLang="ko-KR" dirty="0" smtClean="0"/>
              <a:t>A </a:t>
            </a:r>
            <a:r>
              <a:rPr lang="en-US" altLang="ko-KR" dirty="0"/>
              <a:t>transmission of an NDP SIFS after transmitting the NDP Announcement frame</a:t>
            </a:r>
          </a:p>
          <a:p>
            <a:pPr lvl="2"/>
            <a:r>
              <a:rPr lang="en-US" altLang="ko-KR" dirty="0" smtClean="0"/>
              <a:t>Note</a:t>
            </a:r>
            <a:r>
              <a:rPr lang="en-US" altLang="ko-KR" dirty="0"/>
              <a:t>: The detailed definition of the NDP Announcement frame is TBD.</a:t>
            </a:r>
          </a:p>
          <a:p>
            <a:pPr lvl="2"/>
            <a:r>
              <a:rPr lang="en-US" altLang="ko-KR" dirty="0" smtClean="0"/>
              <a:t>Note </a:t>
            </a:r>
            <a:r>
              <a:rPr lang="en-US" altLang="ko-KR" dirty="0"/>
              <a:t>: This may be applied to pre-HE STAs (i.e. not limited to HE and/or EHT STAs)</a:t>
            </a:r>
          </a:p>
          <a:p>
            <a:r>
              <a:rPr lang="en-US" altLang="ko-KR" dirty="0" smtClean="0"/>
              <a:t>However, regarding the NDPA frame, there has been no decision on how to design this frame for WLAN sensing. </a:t>
            </a:r>
          </a:p>
          <a:p>
            <a:r>
              <a:rPr lang="en-US" altLang="ko-KR" dirty="0" smtClean="0"/>
              <a:t>In this contribution, we consider the design of the NDPA frame for WLAN sensing. </a:t>
            </a:r>
          </a:p>
          <a:p>
            <a:endParaRPr lang="en-US" altLang="ko-KR" dirty="0" smtClean="0"/>
          </a:p>
          <a:p>
            <a:pPr lvl="1"/>
            <a:endParaRPr lang="en-US" altLang="ko-KR" dirty="0"/>
          </a:p>
          <a:p>
            <a:endParaRPr lang="en-US" altLang="ko-KR" dirty="0" smtClean="0"/>
          </a:p>
          <a:p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endParaRPr lang="en-US" altLang="ko-KR" dirty="0" smtClean="0"/>
          </a:p>
          <a:p>
            <a:pPr>
              <a:defRPr/>
            </a:pPr>
            <a:r>
              <a:rPr lang="en-US" altLang="ko-KR" dirty="0"/>
              <a:t>Nov. </a:t>
            </a:r>
            <a:r>
              <a:rPr lang="en-US" altLang="ko-KR" dirty="0" smtClean="0"/>
              <a:t>2021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3270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Summary </a:t>
            </a:r>
            <a:r>
              <a:rPr lang="en-US" altLang="ko-KR" dirty="0" smtClean="0"/>
              <a:t>(2/2)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1"/>
            <a:r>
              <a:rPr lang="en-US" altLang="ko-KR" dirty="0" smtClean="0"/>
              <a:t>Third, </a:t>
            </a:r>
            <a:endParaRPr lang="en-US" altLang="ko-KR" dirty="0"/>
          </a:p>
          <a:p>
            <a:pPr lvl="2"/>
            <a:r>
              <a:rPr lang="en-US" altLang="ko-KR" dirty="0"/>
              <a:t>It seems to be reasonable to use the STA info field configured with 4 bytes to secure the sufficient bit for newly defined information for sensing.  </a:t>
            </a:r>
          </a:p>
          <a:p>
            <a:pPr lvl="2"/>
            <a:r>
              <a:rPr lang="en-US" altLang="ko-KR" dirty="0"/>
              <a:t>The sensing NDPA frame format is same as HE NDPA frame format.  </a:t>
            </a:r>
          </a:p>
          <a:p>
            <a:pPr lvl="3"/>
            <a:r>
              <a:rPr lang="en-US" altLang="ko-KR" dirty="0" smtClean="0"/>
              <a:t>Example of the sensing NDPA frame format</a:t>
            </a:r>
          </a:p>
          <a:p>
            <a:pPr lvl="2"/>
            <a:endParaRPr lang="en-US" altLang="ko-KR" b="1" dirty="0"/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2"/>
            <a:endParaRPr lang="en-US" altLang="ko-KR" dirty="0" smtClean="0"/>
          </a:p>
          <a:p>
            <a:pPr lvl="2"/>
            <a:endParaRPr lang="en-US" altLang="ko-KR" dirty="0"/>
          </a:p>
          <a:p>
            <a:pPr lvl="1"/>
            <a:r>
              <a:rPr lang="en-US" altLang="ko-KR" dirty="0" smtClean="0"/>
              <a:t>Fourth, </a:t>
            </a:r>
            <a:endParaRPr lang="en-US" altLang="ko-KR" dirty="0"/>
          </a:p>
          <a:p>
            <a:pPr lvl="2"/>
            <a:r>
              <a:rPr lang="en-US" altLang="ko-KR" dirty="0"/>
              <a:t>The STA info field in </a:t>
            </a:r>
            <a:r>
              <a:rPr lang="en-US" altLang="ko-KR" dirty="0" smtClean="0"/>
              <a:t>the sensing </a:t>
            </a:r>
            <a:r>
              <a:rPr lang="en-US" altLang="ko-KR" dirty="0"/>
              <a:t>NDPA contains the information related to sensing measurement. 	</a:t>
            </a:r>
          </a:p>
          <a:p>
            <a:pPr lvl="2"/>
            <a:r>
              <a:rPr lang="en-US" altLang="ko-KR" dirty="0"/>
              <a:t>For example, the contents illustrated in slide 15 may be included.  </a:t>
            </a:r>
            <a:endParaRPr lang="ko-KR" altLang="en-US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55602"/>
            <a:ext cx="961866" cy="553998"/>
          </a:xfrm>
        </p:spPr>
        <p:txBody>
          <a:bodyPr/>
          <a:lstStyle/>
          <a:p>
            <a:pPr>
              <a:defRPr/>
            </a:pPr>
            <a:endParaRPr lang="en-US" altLang="ko-KR" dirty="0" smtClean="0"/>
          </a:p>
          <a:p>
            <a:pPr>
              <a:defRPr/>
            </a:pPr>
            <a:r>
              <a:rPr lang="en-US" altLang="ko-KR" dirty="0"/>
              <a:t>Nov. </a:t>
            </a:r>
            <a:r>
              <a:rPr lang="en-US" altLang="ko-KR" dirty="0" smtClean="0"/>
              <a:t>2021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20</a:t>
            </a:fld>
            <a:endParaRPr lang="en-US" altLang="ko-KR" dirty="0"/>
          </a:p>
        </p:txBody>
      </p:sp>
      <p:pic>
        <p:nvPicPr>
          <p:cNvPr id="8" name="그림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3249869"/>
            <a:ext cx="5275137" cy="2010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6438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Which approach do you prefer to design the sensing NDPA frame variant? </a:t>
            </a:r>
          </a:p>
          <a:p>
            <a:pPr lvl="1"/>
            <a:r>
              <a:rPr lang="en-US" altLang="ko-KR" dirty="0" smtClean="0"/>
              <a:t>Approach1 </a:t>
            </a:r>
            <a:r>
              <a:rPr lang="en-US" altLang="ko-KR" dirty="0"/>
              <a:t>: Reuse the defined NDPA frame variant</a:t>
            </a:r>
            <a:endParaRPr lang="en-US" altLang="ko-KR" dirty="0" smtClean="0"/>
          </a:p>
          <a:p>
            <a:pPr lvl="1"/>
            <a:r>
              <a:rPr lang="en-US" altLang="ko-KR" dirty="0"/>
              <a:t>Approach2 : Define the sensing NDPA frame variant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Abs </a:t>
            </a:r>
          </a:p>
          <a:p>
            <a:pPr lvl="1"/>
            <a:endParaRPr lang="en-US" altLang="ko-KR" dirty="0"/>
          </a:p>
          <a:p>
            <a:pPr lvl="1"/>
            <a:r>
              <a:rPr lang="en-US" altLang="ko-KR" dirty="0" smtClean="0"/>
              <a:t>NOTE: It is not for 11bf SFD.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55602"/>
            <a:ext cx="961866" cy="553998"/>
          </a:xfrm>
        </p:spPr>
        <p:txBody>
          <a:bodyPr/>
          <a:lstStyle/>
          <a:p>
            <a:pPr>
              <a:defRPr/>
            </a:pPr>
            <a:endParaRPr lang="en-US" altLang="ko-KR" dirty="0" smtClean="0"/>
          </a:p>
          <a:p>
            <a:pPr>
              <a:defRPr/>
            </a:pPr>
            <a:r>
              <a:rPr lang="en-US" altLang="ko-KR" dirty="0"/>
              <a:t>Nov. </a:t>
            </a:r>
            <a:r>
              <a:rPr lang="en-US" altLang="ko-KR" dirty="0" smtClean="0"/>
              <a:t>2021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21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234377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</a:t>
            </a:r>
            <a:r>
              <a:rPr lang="en-US" altLang="ko-KR" dirty="0" smtClean="0"/>
              <a:t>#1a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that the sensing NDPA frame is defined by applying the approach x in 11bf ?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55602"/>
            <a:ext cx="961866" cy="553998"/>
          </a:xfrm>
        </p:spPr>
        <p:txBody>
          <a:bodyPr/>
          <a:lstStyle/>
          <a:p>
            <a:pPr>
              <a:defRPr/>
            </a:pPr>
            <a:endParaRPr lang="en-US" altLang="ko-KR" dirty="0" smtClean="0"/>
          </a:p>
          <a:p>
            <a:pPr>
              <a:defRPr/>
            </a:pPr>
            <a:r>
              <a:rPr lang="en-US" altLang="ko-KR" dirty="0"/>
              <a:t>Nov. </a:t>
            </a:r>
            <a:r>
              <a:rPr lang="en-US" altLang="ko-KR" dirty="0" smtClean="0"/>
              <a:t>2021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516411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#2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Which option do you prefer to indicate the sensing NDPA? </a:t>
            </a:r>
          </a:p>
          <a:p>
            <a:pPr lvl="1"/>
            <a:r>
              <a:rPr lang="en-US" altLang="ko-KR" dirty="0"/>
              <a:t>Option 1: use of the one </a:t>
            </a:r>
            <a:r>
              <a:rPr lang="en-US" altLang="ko-KR" dirty="0" smtClean="0"/>
              <a:t>bit(e.g., B7) </a:t>
            </a:r>
            <a:r>
              <a:rPr lang="en-US" altLang="ko-KR" dirty="0"/>
              <a:t>of sounding dialog token number field </a:t>
            </a:r>
          </a:p>
          <a:p>
            <a:pPr lvl="1"/>
            <a:r>
              <a:rPr lang="en-US" altLang="ko-KR" dirty="0"/>
              <a:t>Option 2: use of </a:t>
            </a:r>
            <a:r>
              <a:rPr lang="en-US" altLang="ko-KR" dirty="0" smtClean="0"/>
              <a:t>the reserved value of the Subtype </a:t>
            </a:r>
            <a:r>
              <a:rPr lang="en-US" altLang="ko-KR" dirty="0"/>
              <a:t>subfield in </a:t>
            </a:r>
            <a:r>
              <a:rPr lang="en-US" altLang="ko-KR" dirty="0" smtClean="0"/>
              <a:t>the frame </a:t>
            </a:r>
            <a:r>
              <a:rPr lang="en-US" altLang="ko-KR" dirty="0"/>
              <a:t>control field.</a:t>
            </a:r>
          </a:p>
          <a:p>
            <a:pPr lvl="1"/>
            <a:r>
              <a:rPr lang="en-US" altLang="ko-KR" dirty="0"/>
              <a:t>Option 3: use of </a:t>
            </a:r>
            <a:r>
              <a:rPr lang="en-US" altLang="ko-KR" dirty="0" smtClean="0"/>
              <a:t>Special STA info field</a:t>
            </a:r>
            <a:endParaRPr lang="ko-KR" altLang="en-US"/>
          </a:p>
          <a:p>
            <a:pPr lvl="1"/>
            <a:r>
              <a:rPr lang="en-US" altLang="ko-KR" dirty="0" smtClean="0"/>
              <a:t>Abs</a:t>
            </a:r>
          </a:p>
          <a:p>
            <a:pPr lvl="1"/>
            <a:endParaRPr lang="en-US" altLang="ko-KR" dirty="0"/>
          </a:p>
          <a:p>
            <a:pPr lvl="1"/>
            <a:r>
              <a:rPr lang="en-US" altLang="ko-KR" dirty="0"/>
              <a:t>NOTE: It is not for 11bf SFD. </a:t>
            </a:r>
            <a:endParaRPr lang="ko-KR" altLang="en-US"/>
          </a:p>
          <a:p>
            <a:pPr lvl="1"/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55602"/>
            <a:ext cx="961866" cy="553998"/>
          </a:xfrm>
        </p:spPr>
        <p:txBody>
          <a:bodyPr/>
          <a:lstStyle/>
          <a:p>
            <a:pPr>
              <a:defRPr/>
            </a:pPr>
            <a:endParaRPr lang="en-US" altLang="ko-KR" dirty="0" smtClean="0"/>
          </a:p>
          <a:p>
            <a:pPr>
              <a:defRPr/>
            </a:pPr>
            <a:r>
              <a:rPr lang="en-US" altLang="ko-KR" dirty="0"/>
              <a:t>Nov. </a:t>
            </a:r>
            <a:r>
              <a:rPr lang="en-US" altLang="ko-KR" dirty="0" smtClean="0"/>
              <a:t>2021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23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79743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Straw Poll #</a:t>
            </a:r>
            <a:r>
              <a:rPr lang="en-US" altLang="ko-KR" dirty="0" smtClean="0"/>
              <a:t>2a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that 11bf uses the following method to indicate the sensing NDPA frame. </a:t>
            </a:r>
          </a:p>
          <a:p>
            <a:pPr lvl="1"/>
            <a:r>
              <a:rPr lang="en-US" altLang="ko-KR" dirty="0" smtClean="0"/>
              <a:t>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55602"/>
            <a:ext cx="961866" cy="553998"/>
          </a:xfrm>
        </p:spPr>
        <p:txBody>
          <a:bodyPr/>
          <a:lstStyle/>
          <a:p>
            <a:pPr>
              <a:defRPr/>
            </a:pPr>
            <a:endParaRPr lang="en-US" altLang="ko-KR" dirty="0" smtClean="0"/>
          </a:p>
          <a:p>
            <a:pPr>
              <a:defRPr/>
            </a:pPr>
            <a:r>
              <a:rPr lang="en-US" altLang="ko-KR" dirty="0"/>
              <a:t>Nov. </a:t>
            </a:r>
            <a:r>
              <a:rPr lang="en-US" altLang="ko-KR" dirty="0" smtClean="0"/>
              <a:t>2021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24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73345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Poll#3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agree that the sensing NDPA frame has the same format as HE NDPA frame? </a:t>
            </a:r>
          </a:p>
          <a:p>
            <a:pPr lvl="1"/>
            <a:r>
              <a:rPr lang="en-US" altLang="ko-KR" dirty="0" smtClean="0"/>
              <a:t>The configuration of Sounding dialog token field is TBD</a:t>
            </a:r>
          </a:p>
          <a:p>
            <a:pPr lvl="1"/>
            <a:r>
              <a:rPr lang="en-US" altLang="ko-KR" dirty="0" smtClean="0"/>
              <a:t>The contents for STA info field is TBD</a:t>
            </a:r>
          </a:p>
          <a:p>
            <a:pPr lvl="1"/>
            <a:r>
              <a:rPr lang="en-US" altLang="ko-KR" dirty="0" smtClean="0"/>
              <a:t>Example </a:t>
            </a:r>
            <a:r>
              <a:rPr lang="en-US" altLang="ko-KR" dirty="0"/>
              <a:t>of </a:t>
            </a:r>
            <a:r>
              <a:rPr lang="en-US" altLang="ko-KR" dirty="0" smtClean="0"/>
              <a:t>the sensing </a:t>
            </a:r>
            <a:r>
              <a:rPr lang="en-US" altLang="ko-KR" dirty="0"/>
              <a:t>NDPA </a:t>
            </a:r>
            <a:r>
              <a:rPr lang="en-US" altLang="ko-KR" dirty="0" smtClean="0"/>
              <a:t>frame format</a:t>
            </a:r>
            <a:endParaRPr lang="en-US" altLang="ko-KR" dirty="0"/>
          </a:p>
          <a:p>
            <a:pPr lvl="1"/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55602"/>
            <a:ext cx="961866" cy="553998"/>
          </a:xfrm>
        </p:spPr>
        <p:txBody>
          <a:bodyPr/>
          <a:lstStyle/>
          <a:p>
            <a:pPr>
              <a:defRPr/>
            </a:pPr>
            <a:endParaRPr lang="en-US" altLang="ko-KR" dirty="0" smtClean="0"/>
          </a:p>
          <a:p>
            <a:pPr>
              <a:defRPr/>
            </a:pPr>
            <a:r>
              <a:rPr lang="en-US" altLang="ko-KR" dirty="0"/>
              <a:t>Nov. </a:t>
            </a:r>
            <a:r>
              <a:rPr lang="en-US" altLang="ko-KR" dirty="0" smtClean="0"/>
              <a:t>2021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25</a:t>
            </a:fld>
            <a:endParaRPr lang="en-US" altLang="ko-KR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3656" y="3781163"/>
            <a:ext cx="5275137" cy="2010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566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Reference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b="0" dirty="0"/>
              <a:t>[1] IEEE </a:t>
            </a:r>
            <a:r>
              <a:rPr lang="en-US" altLang="ko-KR" b="0" dirty="0" smtClean="0"/>
              <a:t>P802.11-REVme D0.3</a:t>
            </a:r>
            <a:endParaRPr lang="en-US" altLang="ko-KR" b="0" dirty="0"/>
          </a:p>
          <a:p>
            <a:r>
              <a:rPr lang="en-US" altLang="ko-KR" b="0" dirty="0"/>
              <a:t>[2] IEEE </a:t>
            </a:r>
            <a:r>
              <a:rPr lang="en-US" altLang="ko-KR" b="0" dirty="0" smtClean="0"/>
              <a:t>P802.11ax-2021</a:t>
            </a:r>
            <a:endParaRPr lang="en-US" altLang="ko-KR" b="0" dirty="0"/>
          </a:p>
          <a:p>
            <a:r>
              <a:rPr lang="en-US" altLang="ko-KR" b="0" dirty="0"/>
              <a:t>[3] IEEE </a:t>
            </a:r>
            <a:r>
              <a:rPr lang="en-US" altLang="ko-KR" b="0" dirty="0" smtClean="0"/>
              <a:t>P802.11az D3.2</a:t>
            </a:r>
            <a:endParaRPr lang="en-US" altLang="ko-KR" b="0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55602"/>
            <a:ext cx="961866" cy="553998"/>
          </a:xfrm>
        </p:spPr>
        <p:txBody>
          <a:bodyPr/>
          <a:lstStyle/>
          <a:p>
            <a:pPr>
              <a:defRPr/>
            </a:pPr>
            <a:endParaRPr lang="en-US" altLang="ko-KR" dirty="0" smtClean="0"/>
          </a:p>
          <a:p>
            <a:pPr>
              <a:defRPr/>
            </a:pPr>
            <a:r>
              <a:rPr lang="en-US" altLang="ko-KR" dirty="0"/>
              <a:t>Nov. </a:t>
            </a:r>
            <a:r>
              <a:rPr lang="en-US" altLang="ko-KR" dirty="0" smtClean="0"/>
              <a:t>2021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26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97680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NDPA frame variants(1/3)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/>
              <a:t>In 802.11, </a:t>
            </a:r>
            <a:r>
              <a:rPr lang="en-US" altLang="zh-CN" dirty="0" smtClean="0"/>
              <a:t>four NDPA </a:t>
            </a:r>
            <a:r>
              <a:rPr lang="en-US" altLang="zh-CN" dirty="0"/>
              <a:t>frame variants have been defined</a:t>
            </a:r>
            <a:r>
              <a:rPr lang="en-US" altLang="zh-CN" dirty="0" smtClean="0"/>
              <a:t>:</a:t>
            </a:r>
          </a:p>
          <a:p>
            <a:pPr lvl="1"/>
            <a:r>
              <a:rPr lang="en-US" altLang="zh-CN" dirty="0" smtClean="0"/>
              <a:t>VHT NDPA</a:t>
            </a:r>
          </a:p>
          <a:p>
            <a:pPr lvl="1"/>
            <a:r>
              <a:rPr lang="en-US" altLang="zh-CN" dirty="0" smtClean="0"/>
              <a:t>HE NDPA</a:t>
            </a:r>
          </a:p>
          <a:p>
            <a:pPr lvl="1"/>
            <a:r>
              <a:rPr lang="en-US" altLang="zh-CN" dirty="0" smtClean="0"/>
              <a:t>Ranging NDPA</a:t>
            </a:r>
          </a:p>
          <a:p>
            <a:pPr lvl="1"/>
            <a:r>
              <a:rPr lang="en-US" altLang="zh-CN" dirty="0" smtClean="0"/>
              <a:t>EHT NDPA</a:t>
            </a:r>
          </a:p>
          <a:p>
            <a:pPr lvl="1"/>
            <a:endParaRPr lang="en-US" altLang="zh-CN" dirty="0"/>
          </a:p>
          <a:p>
            <a:endParaRPr lang="en-US" altLang="ko-KR" dirty="0" smtClean="0"/>
          </a:p>
          <a:p>
            <a:r>
              <a:rPr lang="en-US" altLang="ko-KR" dirty="0" smtClean="0"/>
              <a:t>The frame format of Ranging NDPA and EHT NDPA is same as a HE NDPA frame .  </a:t>
            </a:r>
          </a:p>
          <a:p>
            <a:pPr lvl="1"/>
            <a:r>
              <a:rPr lang="en-US" altLang="ko-KR" dirty="0" smtClean="0"/>
              <a:t>The STA info field included in those NDPA variant consists of 4 Byte bits.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endParaRPr lang="en-US" altLang="ko-KR" dirty="0" smtClean="0"/>
          </a:p>
          <a:p>
            <a:pPr>
              <a:defRPr/>
            </a:pPr>
            <a:r>
              <a:rPr lang="en-US" altLang="ko-KR" dirty="0"/>
              <a:t>Nov. </a:t>
            </a:r>
            <a:r>
              <a:rPr lang="en-US" altLang="ko-KR" dirty="0" smtClean="0"/>
              <a:t>2021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3</a:t>
            </a:fld>
            <a:endParaRPr lang="en-US" altLang="ko-KR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4225" y="2209800"/>
            <a:ext cx="4101975" cy="1032400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81400" y="3261600"/>
            <a:ext cx="5121676" cy="127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926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NDPA frame </a:t>
            </a:r>
            <a:r>
              <a:rPr lang="en-US" altLang="ko-KR" dirty="0" smtClean="0"/>
              <a:t>variants(2/3)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These four variants </a:t>
            </a:r>
            <a:r>
              <a:rPr lang="en-US" altLang="zh-CN" dirty="0"/>
              <a:t>are distinguished by setting of the </a:t>
            </a:r>
            <a:r>
              <a:rPr lang="en-US" altLang="zh-CN" dirty="0" smtClean="0"/>
              <a:t>NDP Announcement Variant in </a:t>
            </a:r>
            <a:r>
              <a:rPr lang="en-US" altLang="zh-CN" dirty="0"/>
              <a:t>the Sounding Dialog Token field</a:t>
            </a:r>
            <a:r>
              <a:rPr lang="en-US" altLang="zh-CN" dirty="0" smtClean="0"/>
              <a:t>.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All </a:t>
            </a:r>
            <a:r>
              <a:rPr lang="en-US" altLang="zh-CN" dirty="0"/>
              <a:t>values for indicating the NDPA variants are already exhausted</a:t>
            </a:r>
            <a:r>
              <a:rPr lang="en-US" altLang="zh-CN" dirty="0" smtClean="0"/>
              <a:t>. </a:t>
            </a:r>
            <a:endParaRPr lang="en-US" altLang="zh-CN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endParaRPr lang="en-US" altLang="ko-KR" dirty="0" smtClean="0"/>
          </a:p>
          <a:p>
            <a:pPr>
              <a:defRPr/>
            </a:pPr>
            <a:r>
              <a:rPr lang="en-US" altLang="ko-KR" dirty="0"/>
              <a:t>Nov. </a:t>
            </a:r>
            <a:r>
              <a:rPr lang="en-US" altLang="ko-KR" dirty="0" smtClean="0"/>
              <a:t>2021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4</a:t>
            </a:fld>
            <a:endParaRPr lang="en-US" altLang="ko-KR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2252" y="3352800"/>
            <a:ext cx="3402736" cy="1143000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56173" y="2996785"/>
            <a:ext cx="3798597" cy="18550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07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NDPA frame </a:t>
            </a:r>
            <a:r>
              <a:rPr lang="en-US" altLang="ko-KR" dirty="0" smtClean="0"/>
              <a:t>variants(3/3)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altLang="ko-KR" dirty="0" smtClean="0"/>
              <a:t>In each NDPA variants, STA info subfield is configured as following.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r>
              <a:rPr lang="en-US" altLang="ko-KR" dirty="0" smtClean="0"/>
              <a:t>To avoid the wrong detection of AID by VHT STA, the Disambiguation field is included in HE/Ranging/EHT NDPA commonly.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endParaRPr lang="en-US" altLang="ko-KR" dirty="0" smtClean="0"/>
          </a:p>
          <a:p>
            <a:pPr>
              <a:defRPr/>
            </a:pPr>
            <a:r>
              <a:rPr lang="en-US" altLang="ko-KR" dirty="0"/>
              <a:t>Nov. </a:t>
            </a:r>
            <a:r>
              <a:rPr lang="en-US" altLang="ko-KR" dirty="0" smtClean="0"/>
              <a:t>2021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5</a:t>
            </a:fld>
            <a:endParaRPr lang="en-US" altLang="ko-KR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50571" y="3679746"/>
            <a:ext cx="3933269" cy="979964"/>
          </a:xfrm>
          <a:prstGeom prst="rect">
            <a:avLst/>
          </a:prstGeom>
        </p:spPr>
      </p:pic>
      <p:pic>
        <p:nvPicPr>
          <p:cNvPr id="8" name="그림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4443853"/>
            <a:ext cx="4300424" cy="1004172"/>
          </a:xfrm>
          <a:prstGeom prst="rect">
            <a:avLst/>
          </a:prstGeom>
        </p:spPr>
      </p:pic>
      <p:pic>
        <p:nvPicPr>
          <p:cNvPr id="9" name="그림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5017" y="3487696"/>
            <a:ext cx="3512026" cy="906564"/>
          </a:xfrm>
          <a:prstGeom prst="rect">
            <a:avLst/>
          </a:prstGeom>
        </p:spPr>
      </p:pic>
      <p:pic>
        <p:nvPicPr>
          <p:cNvPr id="10" name="그림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8373" y="2392878"/>
            <a:ext cx="2649226" cy="791514"/>
          </a:xfrm>
          <a:prstGeom prst="rect">
            <a:avLst/>
          </a:prstGeom>
        </p:spPr>
      </p:pic>
      <p:pic>
        <p:nvPicPr>
          <p:cNvPr id="13" name="그림 1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191534" y="2321412"/>
            <a:ext cx="4419602" cy="1279504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749327" y="2412804"/>
            <a:ext cx="5180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VHT</a:t>
            </a:r>
            <a:endParaRPr lang="ko-KR" altLang="en-US" b="1"/>
          </a:p>
        </p:txBody>
      </p:sp>
      <p:sp>
        <p:nvSpPr>
          <p:cNvPr id="14" name="TextBox 13"/>
          <p:cNvSpPr txBox="1"/>
          <p:nvPr/>
        </p:nvSpPr>
        <p:spPr>
          <a:xfrm>
            <a:off x="3593799" y="2390001"/>
            <a:ext cx="7393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Ranging</a:t>
            </a:r>
            <a:endParaRPr lang="ko-KR" altLang="en-US" b="1"/>
          </a:p>
        </p:txBody>
      </p:sp>
      <p:sp>
        <p:nvSpPr>
          <p:cNvPr id="15" name="TextBox 14"/>
          <p:cNvSpPr txBox="1"/>
          <p:nvPr/>
        </p:nvSpPr>
        <p:spPr>
          <a:xfrm>
            <a:off x="805017" y="3353908"/>
            <a:ext cx="4074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HE</a:t>
            </a:r>
            <a:endParaRPr lang="ko-KR" altLang="en-US" b="1"/>
          </a:p>
        </p:txBody>
      </p:sp>
      <p:sp>
        <p:nvSpPr>
          <p:cNvPr id="16" name="TextBox 15"/>
          <p:cNvSpPr txBox="1"/>
          <p:nvPr/>
        </p:nvSpPr>
        <p:spPr>
          <a:xfrm>
            <a:off x="4716779" y="3751192"/>
            <a:ext cx="5100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EHT</a:t>
            </a:r>
            <a:endParaRPr lang="ko-KR" altLang="en-US" b="1"/>
          </a:p>
        </p:txBody>
      </p:sp>
    </p:spTree>
    <p:extLst>
      <p:ext uri="{BB962C8B-B14F-4D97-AF65-F5344CB8AC3E}">
        <p14:creationId xmlns:p14="http://schemas.microsoft.com/office/powerpoint/2010/main" val="23188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Considerations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ko-KR" dirty="0" smtClean="0"/>
              <a:t>As shown in the previous slides, the independent NDPA frame was defined according to the 802.11 protocols. </a:t>
            </a:r>
          </a:p>
          <a:p>
            <a:pPr lvl="1"/>
            <a:r>
              <a:rPr lang="en-US" altLang="ko-KR" dirty="0" smtClean="0"/>
              <a:t>Currently, four NDPA frame variant were defined in 11spec.  </a:t>
            </a:r>
          </a:p>
          <a:p>
            <a:pPr lvl="2"/>
            <a:endParaRPr lang="en-US" altLang="ko-KR" dirty="0" smtClean="0"/>
          </a:p>
          <a:p>
            <a:r>
              <a:rPr lang="en-US" altLang="ko-KR" dirty="0" smtClean="0"/>
              <a:t>Since the use of the NDPA frame is </a:t>
            </a:r>
            <a:r>
              <a:rPr lang="en-US" altLang="ko-KR" dirty="0"/>
              <a:t>very </a:t>
            </a:r>
            <a:r>
              <a:rPr lang="en-US" altLang="ko-KR" dirty="0" smtClean="0"/>
              <a:t>self-explanatory, it is necessary to consider how to define the NDPA frame used only for sensing </a:t>
            </a:r>
            <a:r>
              <a:rPr lang="en-US" altLang="ko-KR" dirty="0"/>
              <a:t>for the efficient sensing </a:t>
            </a:r>
            <a:r>
              <a:rPr lang="en-US" altLang="ko-KR" dirty="0" smtClean="0"/>
              <a:t>measurement. 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 With respect to NDPA for sensing, we can consider the following two approaches for NDPA frame design. </a:t>
            </a:r>
          </a:p>
          <a:p>
            <a:pPr lvl="1"/>
            <a:r>
              <a:rPr lang="en-US" altLang="ko-KR" dirty="0" smtClean="0"/>
              <a:t>Approach 1: Reuse the defined NDPA frame variant</a:t>
            </a:r>
          </a:p>
          <a:p>
            <a:pPr lvl="1"/>
            <a:r>
              <a:rPr lang="en-US" altLang="ko-KR" dirty="0" smtClean="0"/>
              <a:t>Approach 2: Define the sensing NDPA frame variant</a:t>
            </a:r>
          </a:p>
          <a:p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endParaRPr lang="en-US" altLang="ko-KR" dirty="0" smtClean="0"/>
          </a:p>
          <a:p>
            <a:pPr>
              <a:defRPr/>
            </a:pPr>
            <a:r>
              <a:rPr lang="en-US" altLang="ko-KR" dirty="0"/>
              <a:t>Nov. </a:t>
            </a:r>
            <a:r>
              <a:rPr lang="en-US" altLang="ko-KR" dirty="0" smtClean="0"/>
              <a:t>2021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6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830680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ko-KR" dirty="0" smtClean="0"/>
              <a:t>Approach 1</a:t>
            </a:r>
            <a:r>
              <a:rPr lang="en-US" altLang="ko-KR" dirty="0"/>
              <a:t>: Reuse the defined NDPA frame </a:t>
            </a:r>
            <a:r>
              <a:rPr lang="en-US" altLang="ko-KR" dirty="0" smtClean="0"/>
              <a:t>variant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It is a straightforward method and all defined NDPA frames can </a:t>
            </a:r>
            <a:r>
              <a:rPr lang="en-US" altLang="ko-KR" dirty="0"/>
              <a:t>be used in </a:t>
            </a:r>
            <a:r>
              <a:rPr lang="en-US" altLang="ko-KR" dirty="0" smtClean="0"/>
              <a:t>sensing.</a:t>
            </a:r>
          </a:p>
          <a:p>
            <a:pPr lvl="1"/>
            <a:r>
              <a:rPr lang="en-US" altLang="ko-KR" dirty="0" smtClean="0"/>
              <a:t>The </a:t>
            </a:r>
            <a:r>
              <a:rPr lang="en-US" altLang="ko-KR" dirty="0"/>
              <a:t>use of which variant for </a:t>
            </a:r>
            <a:r>
              <a:rPr lang="en-US" altLang="ko-KR" dirty="0" smtClean="0"/>
              <a:t>NDPA frame can </a:t>
            </a:r>
            <a:r>
              <a:rPr lang="en-US" altLang="ko-KR" dirty="0"/>
              <a:t>be determined according to the capability of STA which participates in sensing. </a:t>
            </a:r>
          </a:p>
          <a:p>
            <a:pPr lvl="2"/>
            <a:r>
              <a:rPr lang="en-US" altLang="ko-KR" dirty="0" smtClean="0"/>
              <a:t>The </a:t>
            </a:r>
            <a:r>
              <a:rPr lang="en-US" altLang="ko-KR" dirty="0"/>
              <a:t>variant of the NDPA frame </a:t>
            </a:r>
            <a:r>
              <a:rPr lang="en-US" altLang="ko-KR" dirty="0" smtClean="0"/>
              <a:t>can </a:t>
            </a:r>
            <a:r>
              <a:rPr lang="en-US" altLang="ko-KR" dirty="0"/>
              <a:t>be limited by </a:t>
            </a:r>
            <a:r>
              <a:rPr lang="en-US" altLang="ko-KR" dirty="0" smtClean="0"/>
              <a:t>participating STA’s capability</a:t>
            </a:r>
            <a:r>
              <a:rPr lang="en-US" altLang="ko-KR" dirty="0"/>
              <a:t>. </a:t>
            </a:r>
            <a:endParaRPr lang="en-US" altLang="ko-KR" dirty="0" smtClean="0"/>
          </a:p>
          <a:p>
            <a:pPr lvl="2"/>
            <a:r>
              <a:rPr lang="en-US" altLang="ko-KR" dirty="0"/>
              <a:t>For example, </a:t>
            </a:r>
            <a:endParaRPr lang="en-US" altLang="ko-KR" dirty="0" smtClean="0"/>
          </a:p>
          <a:p>
            <a:pPr lvl="3"/>
            <a:r>
              <a:rPr lang="en-US" altLang="ko-KR" dirty="0" smtClean="0"/>
              <a:t>If </a:t>
            </a:r>
            <a:r>
              <a:rPr lang="en-US" altLang="ko-KR" dirty="0"/>
              <a:t>the STAs that </a:t>
            </a:r>
            <a:r>
              <a:rPr lang="en-US" altLang="ko-KR" dirty="0" smtClean="0"/>
              <a:t>participate in </a:t>
            </a:r>
            <a:r>
              <a:rPr lang="en-US" altLang="ko-KR" dirty="0"/>
              <a:t>the sensing are HE STAs, </a:t>
            </a:r>
            <a:r>
              <a:rPr lang="en-US" altLang="ko-KR" dirty="0" smtClean="0"/>
              <a:t>the HE </a:t>
            </a:r>
            <a:r>
              <a:rPr lang="en-US" altLang="ko-KR" dirty="0"/>
              <a:t>NDPA frame </a:t>
            </a:r>
            <a:r>
              <a:rPr lang="en-US" altLang="ko-KR" dirty="0" smtClean="0"/>
              <a:t>is </a:t>
            </a:r>
            <a:r>
              <a:rPr lang="en-US" altLang="ko-KR" dirty="0"/>
              <a:t>used for </a:t>
            </a:r>
            <a:r>
              <a:rPr lang="en-US" altLang="ko-KR" dirty="0" smtClean="0"/>
              <a:t>sensing.</a:t>
            </a:r>
          </a:p>
          <a:p>
            <a:pPr lvl="1"/>
            <a:r>
              <a:rPr lang="en-US" altLang="ko-KR" dirty="0" smtClean="0"/>
              <a:t>To support the sensing protocol defined newly, a part of the content in the NDPA frame can be newly configured. </a:t>
            </a:r>
          </a:p>
          <a:p>
            <a:pPr lvl="2"/>
            <a:r>
              <a:rPr lang="en-US" altLang="ko-KR" dirty="0" smtClean="0"/>
              <a:t>So, even though the existing NDPA variant is used for sensing, it is needed to be an indication that this NDPA is used for sensing. </a:t>
            </a:r>
            <a:endParaRPr lang="ko-KR" altLang="en-US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endParaRPr lang="en-US" altLang="ko-KR" dirty="0" smtClean="0"/>
          </a:p>
          <a:p>
            <a:pPr>
              <a:defRPr/>
            </a:pPr>
            <a:r>
              <a:rPr lang="en-US" altLang="ko-KR" dirty="0"/>
              <a:t>Nov. </a:t>
            </a:r>
            <a:r>
              <a:rPr lang="en-US" altLang="ko-KR" dirty="0" smtClean="0"/>
              <a:t>2021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7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110100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Approach 2</a:t>
            </a:r>
            <a:r>
              <a:rPr lang="en-US" altLang="ko-KR" dirty="0"/>
              <a:t>: Define the sensing </a:t>
            </a:r>
            <a:r>
              <a:rPr lang="en-US" altLang="ko-KR" dirty="0" smtClean="0"/>
              <a:t>NDPA frame variant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For supporting the sounding efficiently </a:t>
            </a:r>
            <a:r>
              <a:rPr lang="en-US" altLang="ko-KR" dirty="0"/>
              <a:t>according to 802.11 protocols, </a:t>
            </a:r>
            <a:r>
              <a:rPr lang="en-US" altLang="ko-KR" dirty="0" smtClean="0"/>
              <a:t>an independent NDPA frame variant was defined separately. </a:t>
            </a:r>
          </a:p>
          <a:p>
            <a:r>
              <a:rPr lang="en-US" altLang="ko-KR" dirty="0" smtClean="0"/>
              <a:t>So, we can consider the defining of the sensing NDPA frame variant for specific sensing measurement. </a:t>
            </a:r>
          </a:p>
          <a:p>
            <a:pPr lvl="1"/>
            <a:r>
              <a:rPr lang="en-US" altLang="ko-KR" dirty="0" smtClean="0"/>
              <a:t>We can freely configure the NDPA frame for sensing to support the new features or apply the new parameters. </a:t>
            </a:r>
          </a:p>
          <a:p>
            <a:r>
              <a:rPr lang="en-US" altLang="ko-KR" dirty="0" smtClean="0"/>
              <a:t>The sensing NDPA frame variant can be designed with a new format or reusing of existing frame formats. </a:t>
            </a:r>
          </a:p>
          <a:p>
            <a:pPr lvl="1"/>
            <a:r>
              <a:rPr lang="en-US" altLang="ko-KR" dirty="0"/>
              <a:t>The identification of the sensing NDPA </a:t>
            </a:r>
            <a:r>
              <a:rPr lang="en-US" altLang="ko-KR" dirty="0" smtClean="0"/>
              <a:t>frame variant should </a:t>
            </a:r>
            <a:r>
              <a:rPr lang="en-US" altLang="ko-KR" dirty="0"/>
              <a:t>be considered to distinguish </a:t>
            </a:r>
            <a:r>
              <a:rPr lang="en-US" altLang="ko-KR" dirty="0" smtClean="0"/>
              <a:t>it from the </a:t>
            </a:r>
            <a:r>
              <a:rPr lang="en-US" altLang="ko-KR" dirty="0"/>
              <a:t>existing variant of the NDPA frame. 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55602"/>
            <a:ext cx="961866" cy="553998"/>
          </a:xfrm>
        </p:spPr>
        <p:txBody>
          <a:bodyPr/>
          <a:lstStyle/>
          <a:p>
            <a:pPr>
              <a:defRPr/>
            </a:pPr>
            <a:endParaRPr lang="en-US" altLang="ko-KR" dirty="0" smtClean="0"/>
          </a:p>
          <a:p>
            <a:pPr>
              <a:defRPr/>
            </a:pPr>
            <a:r>
              <a:rPr lang="en-US" altLang="ko-KR" dirty="0"/>
              <a:t>Nov. </a:t>
            </a:r>
            <a:r>
              <a:rPr lang="en-US" altLang="ko-KR" dirty="0" smtClean="0"/>
              <a:t>2021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8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15829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The sensing NDPA indication  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ko-KR" dirty="0" smtClean="0"/>
              <a:t>In both approaches, we </a:t>
            </a:r>
            <a:r>
              <a:rPr lang="en-US" altLang="ko-KR" dirty="0"/>
              <a:t>can </a:t>
            </a:r>
            <a:r>
              <a:rPr lang="en-US" altLang="ko-KR" dirty="0" smtClean="0"/>
              <a:t>recognize that the indication of the NDPA for sensing is needed to </a:t>
            </a:r>
            <a:r>
              <a:rPr lang="en-US" altLang="ko-KR" dirty="0"/>
              <a:t>support the new features and/or the specific measurement in 11bf. 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As shown in slide 4, there is no room anymore to indicate additional variants in the NDP Announcement variant subfield. 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So, for the indication of the NDPA for sensing, we can consider the following options. </a:t>
            </a:r>
          </a:p>
          <a:p>
            <a:pPr lvl="1"/>
            <a:r>
              <a:rPr lang="en-US" altLang="ko-KR" dirty="0" smtClean="0"/>
              <a:t>Option 1: use of the one bit of sounding dialog token number field </a:t>
            </a:r>
          </a:p>
          <a:p>
            <a:pPr lvl="1"/>
            <a:r>
              <a:rPr lang="en-US" altLang="ko-KR" dirty="0" smtClean="0"/>
              <a:t>Option 2: use of the Subtype subfield in the frame control field.</a:t>
            </a:r>
          </a:p>
          <a:p>
            <a:pPr lvl="1"/>
            <a:r>
              <a:rPr lang="en-US" altLang="ko-KR" dirty="0" smtClean="0"/>
              <a:t>Option 3: use of Special STA info field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96913" y="55602"/>
            <a:ext cx="961866" cy="553998"/>
          </a:xfrm>
        </p:spPr>
        <p:txBody>
          <a:bodyPr/>
          <a:lstStyle/>
          <a:p>
            <a:pPr>
              <a:defRPr/>
            </a:pPr>
            <a:endParaRPr lang="en-US" altLang="ko-KR" dirty="0" smtClean="0"/>
          </a:p>
          <a:p>
            <a:pPr>
              <a:defRPr/>
            </a:pPr>
            <a:r>
              <a:rPr lang="en-US" altLang="ko-KR" dirty="0"/>
              <a:t>Nov. </a:t>
            </a:r>
            <a:r>
              <a:rPr lang="en-US" altLang="ko-KR" dirty="0" smtClean="0"/>
              <a:t>2021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Dongguk Lim, LG Electronics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9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631869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326977</TotalTime>
  <Words>2484</Words>
  <Application>Microsoft Office PowerPoint</Application>
  <PresentationFormat>화면 슬라이드 쇼(4:3)</PresentationFormat>
  <Paragraphs>419</Paragraphs>
  <Slides>26</Slides>
  <Notes>6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2</vt:i4>
      </vt:variant>
      <vt:variant>
        <vt:lpstr>슬라이드 제목</vt:lpstr>
      </vt:variant>
      <vt:variant>
        <vt:i4>26</vt:i4>
      </vt:variant>
    </vt:vector>
  </HeadingPairs>
  <TitlesOfParts>
    <vt:vector size="33" baseType="lpstr">
      <vt:lpstr>굴림</vt:lpstr>
      <vt:lpstr>맑은 고딕</vt:lpstr>
      <vt:lpstr>Arial</vt:lpstr>
      <vt:lpstr>Times New Roman</vt:lpstr>
      <vt:lpstr>Wingdings</vt:lpstr>
      <vt:lpstr>802-11-Submission</vt:lpstr>
      <vt:lpstr>디자인 사용자 지정</vt:lpstr>
      <vt:lpstr>Consideration for NDPA in 11BF</vt:lpstr>
      <vt:lpstr>Introduction </vt:lpstr>
      <vt:lpstr>NDPA frame variants(1/3)</vt:lpstr>
      <vt:lpstr>NDPA frame variants(2/3)</vt:lpstr>
      <vt:lpstr>NDPA frame variants(3/3)</vt:lpstr>
      <vt:lpstr>Considerations </vt:lpstr>
      <vt:lpstr>Approach 1: Reuse the defined NDPA frame variant</vt:lpstr>
      <vt:lpstr>Approach 2: Define the sensing NDPA frame variant</vt:lpstr>
      <vt:lpstr>The sensing NDPA indication  </vt:lpstr>
      <vt:lpstr>The sensing NDPA indication - Opt.1 </vt:lpstr>
      <vt:lpstr>The sensing NDPA indication - Opt.1 </vt:lpstr>
      <vt:lpstr>The sensing NDPA indication - Opt.2  </vt:lpstr>
      <vt:lpstr>The sensing NDPA indication - Opt.2 </vt:lpstr>
      <vt:lpstr>The sensing NDPA indication - Opt.3 </vt:lpstr>
      <vt:lpstr>The sensing NDPA indication - Opt.3 </vt:lpstr>
      <vt:lpstr>The sensing NDPA indication – comparison </vt:lpstr>
      <vt:lpstr>STA info field (1/2)</vt:lpstr>
      <vt:lpstr>STA info field(2/2)</vt:lpstr>
      <vt:lpstr>Summary (1/2)</vt:lpstr>
      <vt:lpstr>Summary (2/2)</vt:lpstr>
      <vt:lpstr>Straw Poll #1</vt:lpstr>
      <vt:lpstr>Straw Poll #1a</vt:lpstr>
      <vt:lpstr>Straw Poll #2</vt:lpstr>
      <vt:lpstr>Straw Poll #2a</vt:lpstr>
      <vt:lpstr>Straw Poll#3</vt:lpstr>
      <vt:lpstr>Reference 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dongguk.lim@lge.com</dc:creator>
  <cp:lastModifiedBy>Dongguk Lim</cp:lastModifiedBy>
  <cp:revision>5491</cp:revision>
  <cp:lastPrinted>2017-07-07T02:11:09Z</cp:lastPrinted>
  <dcterms:created xsi:type="dcterms:W3CDTF">2007-05-21T21:00:37Z</dcterms:created>
  <dcterms:modified xsi:type="dcterms:W3CDTF">2021-11-15T06:38:41Z</dcterms:modified>
</cp:coreProperties>
</file>