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554" r:id="rId3"/>
    <p:sldId id="715" r:id="rId4"/>
    <p:sldId id="745" r:id="rId5"/>
    <p:sldId id="718" r:id="rId6"/>
    <p:sldId id="746" r:id="rId7"/>
    <p:sldId id="738" r:id="rId8"/>
    <p:sldId id="747" r:id="rId9"/>
    <p:sldId id="739" r:id="rId10"/>
    <p:sldId id="748" r:id="rId11"/>
    <p:sldId id="701" r:id="rId12"/>
    <p:sldId id="681" r:id="rId13"/>
    <p:sldId id="749" r:id="rId14"/>
    <p:sldId id="750" r:id="rId15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00FF"/>
    <a:srgbClr val="CC00FF"/>
    <a:srgbClr val="A50021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Oct 2021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Oct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802.11-21/1676r1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Simplified Scaling Factor Feedback for CSI Matrices Quantization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2021-10-12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5828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150937"/>
                <a:gridCol w="2057400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AboulMagd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Edward Au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20 MHz Sim Results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600200"/>
            <a:ext cx="7772400" cy="914400"/>
          </a:xfrm>
        </p:spPr>
        <p:txBody>
          <a:bodyPr/>
          <a:lstStyle/>
          <a:p>
            <a:r>
              <a:rPr lang="en-CA" altLang="zh-CN" dirty="0" smtClean="0"/>
              <a:t>The degradation of our proposed Simplified Scaling Factor method is reduced to 4 dB, compared to the 11n based in 20 MHz 1X1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38300"/>
              </p:ext>
            </p:extLst>
          </p:nvPr>
        </p:nvGraphicFramePr>
        <p:xfrm>
          <a:off x="533400" y="3323273"/>
          <a:ext cx="79248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087"/>
                <a:gridCol w="3124200"/>
                <a:gridCol w="35925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FB Bit Size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11n based (SQNR)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Our proposed Simplified Scaling Factor (SQNR)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36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32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45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57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73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69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85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81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20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>
                <a:sym typeface="Wingdings" panose="05000000000000000000" pitchFamily="2" charset="2"/>
              </a:rPr>
              <a:t>We proposed </a:t>
            </a:r>
            <a:r>
              <a:rPr lang="en-CA" altLang="zh-CN" dirty="0" smtClean="0">
                <a:sym typeface="Wingdings" panose="05000000000000000000" pitchFamily="2" charset="2"/>
              </a:rPr>
              <a:t>a simplified scaling factor method to improve the 11n based CSI matrices quantization procedure</a:t>
            </a:r>
            <a:endParaRPr lang="en-CA" altLang="zh-CN" dirty="0">
              <a:sym typeface="Wingdings" panose="05000000000000000000" pitchFamily="2" charset="2"/>
            </a:endParaRPr>
          </a:p>
          <a:p>
            <a:pPr lvl="1"/>
            <a:r>
              <a:rPr lang="en-CA" altLang="zh-CN" dirty="0" smtClean="0">
                <a:sym typeface="Wingdings" panose="05000000000000000000" pitchFamily="2" charset="2"/>
              </a:rPr>
              <a:t>Now, we do not have to convert the linear scale factor to dB, and dB to linear anymore</a:t>
            </a:r>
          </a:p>
          <a:p>
            <a:pPr lvl="1"/>
            <a:r>
              <a:rPr lang="en-CA" altLang="zh-CN" dirty="0" smtClean="0">
                <a:sym typeface="Wingdings" panose="05000000000000000000" pitchFamily="2" charset="2"/>
              </a:rPr>
              <a:t>Performance degradation is </a:t>
            </a:r>
            <a:r>
              <a:rPr lang="en-CA" altLang="zh-CN" dirty="0" smtClean="0">
                <a:solidFill>
                  <a:srgbClr val="FF0000"/>
                </a:solidFill>
                <a:sym typeface="Wingdings" panose="05000000000000000000" pitchFamily="2" charset="2"/>
              </a:rPr>
              <a:t>only 2dB worse than 11n based method</a:t>
            </a:r>
            <a:r>
              <a:rPr lang="en-CA" altLang="zh-CN" dirty="0" smtClean="0">
                <a:sym typeface="Wingdings" panose="05000000000000000000" pitchFamily="2" charset="2"/>
              </a:rPr>
              <a:t> for 80 MHz, 2x2 Ng=2 CSI feedback case, in consideration of the total FB Bit size in each CSI report time</a:t>
            </a:r>
            <a:endParaRPr lang="en-CA" altLang="zh-CN" dirty="0">
              <a:sym typeface="Wingdings" panose="05000000000000000000" pitchFamily="2" charset="2"/>
            </a:endParaRPr>
          </a:p>
          <a:p>
            <a:pPr lvl="1"/>
            <a:endParaRPr lang="en-CA" altLang="zh-CN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CA" dirty="0" smtClean="0"/>
          </a:p>
          <a:p>
            <a:pPr lvl="1"/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88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8991600" cy="4343400"/>
          </a:xfrm>
        </p:spPr>
        <p:txBody>
          <a:bodyPr/>
          <a:lstStyle/>
          <a:p>
            <a:r>
              <a:rPr lang="en-US" altLang="zh-CN" b="0" dirty="0" smtClean="0"/>
              <a:t>[1] 802.11-2012.pdf, page 1731</a:t>
            </a:r>
          </a:p>
          <a:p>
            <a:r>
              <a:rPr lang="en-US" altLang="zh-CN" b="0" dirty="0"/>
              <a:t>[2] </a:t>
            </a:r>
            <a:r>
              <a:rPr lang="en-US" altLang="zh-CN" b="0" dirty="0" smtClean="0"/>
              <a:t>S. Shellhammer, et. al., “Quantization </a:t>
            </a:r>
            <a:r>
              <a:rPr lang="en-US" altLang="zh-CN" b="0" dirty="0"/>
              <a:t>Error Analysis for CSI Report”, </a:t>
            </a:r>
            <a:r>
              <a:rPr lang="en-US" altLang="zh-CN" b="0" dirty="0" err="1" smtClean="0"/>
              <a:t>TGbf</a:t>
            </a:r>
            <a:r>
              <a:rPr lang="en-US" altLang="zh-CN" b="0" dirty="0" smtClean="0"/>
              <a:t>, 21/1595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Do you agree that the 11n based CSI matrices quantization method in [1] and recapped on slide 3&amp;4 is the mandatory CSI quantization method for the CSI report?</a:t>
            </a:r>
          </a:p>
          <a:p>
            <a:pPr lvl="1"/>
            <a:r>
              <a:rPr lang="en-CA" altLang="zh-CN" dirty="0" smtClean="0"/>
              <a:t>Y/N/Abs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5650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SP 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/>
              <a:t>Do you agree that the </a:t>
            </a:r>
            <a:r>
              <a:rPr lang="en-CA" altLang="zh-CN" dirty="0" smtClean="0"/>
              <a:t>simplified scaling factor feedback, a single scaling factor per CSI report described on </a:t>
            </a:r>
            <a:r>
              <a:rPr lang="en-CA" altLang="zh-CN" dirty="0"/>
              <a:t>slide </a:t>
            </a:r>
            <a:r>
              <a:rPr lang="en-CA" altLang="zh-CN" dirty="0" smtClean="0"/>
              <a:t>5&amp;7 </a:t>
            </a:r>
            <a:r>
              <a:rPr lang="en-CA" altLang="zh-CN" dirty="0"/>
              <a:t>is </a:t>
            </a:r>
            <a:r>
              <a:rPr lang="en-CA" altLang="zh-CN" dirty="0" smtClean="0"/>
              <a:t>an optional </a:t>
            </a:r>
            <a:r>
              <a:rPr lang="en-CA" altLang="zh-CN" dirty="0"/>
              <a:t>CSI quantization method for the CSI report?</a:t>
            </a:r>
          </a:p>
          <a:p>
            <a:pPr lvl="1"/>
            <a:r>
              <a:rPr lang="en-CA" altLang="zh-CN" dirty="0"/>
              <a:t>Y/N/Abs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8772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8013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876800"/>
          </a:xfrm>
        </p:spPr>
        <p:txBody>
          <a:bodyPr/>
          <a:lstStyle/>
          <a:p>
            <a:r>
              <a:rPr lang="en-US" altLang="zh-CN" dirty="0" smtClean="0"/>
              <a:t>802.11n Specification provides the detail CSI matrices quantization procedure [1]</a:t>
            </a:r>
            <a:endParaRPr lang="en-US" altLang="zh-CN" dirty="0"/>
          </a:p>
          <a:p>
            <a:r>
              <a:rPr lang="en-CA" altLang="zh-CN" dirty="0" smtClean="0">
                <a:sym typeface="Wingdings" pitchFamily="2" charset="2"/>
              </a:rPr>
              <a:t>We examined the 11n based CSI matrices quantization with simulations</a:t>
            </a:r>
            <a:endParaRPr lang="en-CA" altLang="zh-CN" dirty="0">
              <a:sym typeface="Wingdings" pitchFamily="2" charset="2"/>
            </a:endParaRPr>
          </a:p>
          <a:p>
            <a:r>
              <a:rPr lang="en-CA" altLang="zh-CN" dirty="0" smtClean="0">
                <a:sym typeface="Wingdings" pitchFamily="2" charset="2"/>
              </a:rPr>
              <a:t>The procedure of scaling factor computation in 11n specification seems quite complicated by repeating the linear to dB and dB to linear conversion</a:t>
            </a:r>
          </a:p>
          <a:p>
            <a:r>
              <a:rPr lang="en-US" altLang="zh-CN" dirty="0" smtClean="0"/>
              <a:t>We propose a simplified scaling factor computation procedure and check the performance based on the simplified scaling factor computation</a:t>
            </a:r>
            <a:endParaRPr lang="en-US" altLang="zh-CN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80" y="685800"/>
            <a:ext cx="8915400" cy="533400"/>
          </a:xfrm>
        </p:spPr>
        <p:txBody>
          <a:bodyPr/>
          <a:lstStyle/>
          <a:p>
            <a:r>
              <a:rPr lang="en-CA" altLang="zh-CN" dirty="0" smtClean="0"/>
              <a:t>802.11n CSI matrices quantization procedure [1]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334" y="1295400"/>
            <a:ext cx="8856246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000" dirty="0"/>
              <a:t>The maximums of the real and imaginary parts of each element of the matrix in each subcarrier are </a:t>
            </a:r>
            <a:r>
              <a:rPr lang="en-US" altLang="zh-CN" sz="2000" dirty="0" smtClean="0"/>
              <a:t>found as following</a:t>
            </a:r>
          </a:p>
          <a:p>
            <a:pPr marL="457200" indent="-457200">
              <a:buFont typeface="+mj-lt"/>
              <a:buAutoNum type="arabicPeriod"/>
            </a:pPr>
            <a:endParaRPr lang="en-CA" altLang="zh-CN" sz="2000" dirty="0"/>
          </a:p>
          <a:p>
            <a:pPr marL="457200" indent="-457200">
              <a:buFont typeface="+mj-lt"/>
              <a:buAutoNum type="arabicPeriod"/>
            </a:pPr>
            <a:endParaRPr lang="en-CA" altLang="zh-CN" sz="2000" dirty="0" smtClean="0"/>
          </a:p>
          <a:p>
            <a:pPr marL="457200" indent="-457200">
              <a:buFont typeface="+mj-lt"/>
              <a:buAutoNum type="arabicPeriod"/>
            </a:pPr>
            <a:endParaRPr lang="en-CA" altLang="zh-CN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000" dirty="0"/>
              <a:t>The scaling ratio is calculated and quantized to 3 bits as </a:t>
            </a:r>
            <a:r>
              <a:rPr lang="en-US" altLang="zh-CN" sz="2000" dirty="0" smtClean="0"/>
              <a:t>following</a:t>
            </a:r>
            <a:endParaRPr lang="en-CA" altLang="zh-CN" sz="2000" dirty="0" smtClean="0"/>
          </a:p>
          <a:p>
            <a:pPr marL="457200" indent="-457200">
              <a:buFont typeface="+mj-lt"/>
              <a:buAutoNum type="arabicPeriod"/>
            </a:pPr>
            <a:endParaRPr lang="en-US" altLang="zh-CN" sz="2000" dirty="0" smtClean="0"/>
          </a:p>
          <a:p>
            <a:endParaRPr lang="en-CA" altLang="zh-CN" sz="2400" dirty="0"/>
          </a:p>
          <a:p>
            <a:endParaRPr lang="zh-CN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" y="1981200"/>
            <a:ext cx="9058275" cy="1162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355" y="3657600"/>
            <a:ext cx="68770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51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067800" cy="533400"/>
          </a:xfrm>
        </p:spPr>
        <p:txBody>
          <a:bodyPr/>
          <a:lstStyle/>
          <a:p>
            <a:r>
              <a:rPr lang="en-CA" altLang="zh-CN" sz="2600" dirty="0"/>
              <a:t>802.11n CSI matrices quantization procedure </a:t>
            </a:r>
            <a:r>
              <a:rPr lang="en-CA" altLang="zh-CN" sz="2600" dirty="0" smtClean="0"/>
              <a:t>continues [1</a:t>
            </a:r>
            <a:r>
              <a:rPr lang="en-CA" altLang="zh-CN" sz="2600" dirty="0"/>
              <a:t>]</a:t>
            </a:r>
            <a:endParaRPr lang="zh-CN" altLang="en-US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143000"/>
                <a:ext cx="8991600" cy="52562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CA" altLang="zh-CN" dirty="0" smtClean="0"/>
                  <a:t>3. Linear Scaler of step 2 is given as following</a:t>
                </a:r>
              </a:p>
              <a:p>
                <a:pPr marL="0" indent="0">
                  <a:buNone/>
                </a:pPr>
                <a:endParaRPr lang="en-CA" altLang="zh-CN" dirty="0"/>
              </a:p>
              <a:p>
                <a:pPr marL="0" indent="0">
                  <a:buNone/>
                </a:pPr>
                <a:endParaRPr lang="en-CA" altLang="zh-CN" dirty="0" smtClean="0"/>
              </a:p>
              <a:p>
                <a:pPr marL="0" indent="0">
                  <a:buNone/>
                </a:pPr>
                <a:endParaRPr lang="en-CA" altLang="zh-CN" dirty="0"/>
              </a:p>
              <a:p>
                <a:pPr marL="0" indent="0">
                  <a:buNone/>
                </a:pPr>
                <a:r>
                  <a:rPr lang="en-CA" altLang="zh-CN" dirty="0" smtClean="0"/>
                  <a:t>4. </a:t>
                </a:r>
                <a:r>
                  <a:rPr lang="en-US" altLang="zh-CN" dirty="0"/>
                  <a:t>The real and imaginary parts of each element in the </a:t>
                </a:r>
                <a:r>
                  <a:rPr lang="en-US" altLang="zh-CN" dirty="0" smtClean="0"/>
                  <a:t>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𝒆𝒇𝒇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altLang="zh-CN" i="1" dirty="0" smtClean="0"/>
                  <a:t>(k) </a:t>
                </a:r>
                <a:r>
                  <a:rPr lang="en-US" altLang="zh-CN" dirty="0" smtClean="0"/>
                  <a:t>are </a:t>
                </a:r>
                <a:r>
                  <a:rPr lang="en-US" altLang="zh-CN" dirty="0"/>
                  <a:t>quantized to </a:t>
                </a:r>
                <a:r>
                  <a:rPr lang="en-US" altLang="zh-CN" i="1" dirty="0" err="1" smtClean="0"/>
                  <a:t>N</a:t>
                </a:r>
                <a:r>
                  <a:rPr lang="en-US" altLang="zh-CN" i="1" baseline="-25000" dirty="0" err="1" smtClean="0"/>
                  <a:t>b</a:t>
                </a:r>
                <a:r>
                  <a:rPr lang="en-US" altLang="zh-CN" dirty="0" smtClean="0"/>
                  <a:t> bits </a:t>
                </a:r>
                <a:r>
                  <a:rPr lang="en-US" altLang="zh-CN" dirty="0"/>
                  <a:t>in twos complement encoding as defined </a:t>
                </a:r>
                <a:r>
                  <a:rPr lang="en-US" altLang="zh-CN" dirty="0" smtClean="0"/>
                  <a:t>by following</a:t>
                </a:r>
                <a:endParaRPr lang="en-CA" altLang="zh-CN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143000"/>
                <a:ext cx="8991600" cy="5256213"/>
              </a:xfrm>
              <a:blipFill rotWithShape="0">
                <a:blip r:embed="rId2"/>
                <a:stretch>
                  <a:fillRect l="-1085" t="-9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0925" y="1676400"/>
            <a:ext cx="4048125" cy="13239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4114800"/>
            <a:ext cx="6248400" cy="2286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28803" y="2462851"/>
            <a:ext cx="2820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b="1" dirty="0" smtClean="0"/>
              <a:t>N</a:t>
            </a:r>
            <a:r>
              <a:rPr lang="en-CA" altLang="zh-CN" b="1" baseline="-25000" dirty="0" smtClean="0"/>
              <a:t>SR </a:t>
            </a:r>
            <a:r>
              <a:rPr lang="en-CA" altLang="zh-CN" b="1" dirty="0" smtClean="0"/>
              <a:t> indicates the half the size of</a:t>
            </a:r>
          </a:p>
          <a:p>
            <a:r>
              <a:rPr lang="en-CA" altLang="zh-CN" b="1" dirty="0" smtClean="0"/>
              <a:t>Subcarriers per symbol excluding Nulls </a:t>
            </a:r>
            <a:endParaRPr lang="zh-CN" alt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200" y="4706034"/>
            <a:ext cx="24794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b="1" i="1" dirty="0" smtClean="0"/>
              <a:t>k</a:t>
            </a:r>
            <a:r>
              <a:rPr lang="en-CA" altLang="zh-CN" b="1" dirty="0" smtClean="0"/>
              <a:t> is the subcarrier index</a:t>
            </a:r>
          </a:p>
          <a:p>
            <a:r>
              <a:rPr lang="en-CA" altLang="zh-CN" b="1" i="1" dirty="0" smtClean="0"/>
              <a:t>R</a:t>
            </a:r>
            <a:r>
              <a:rPr lang="en-CA" altLang="zh-CN" b="1" dirty="0" smtClean="0"/>
              <a:t> represents real component</a:t>
            </a:r>
          </a:p>
          <a:p>
            <a:r>
              <a:rPr lang="en-CA" altLang="zh-CN" b="1" i="1" dirty="0" smtClean="0"/>
              <a:t>I</a:t>
            </a:r>
            <a:r>
              <a:rPr lang="en-CA" altLang="zh-CN" b="1" dirty="0" smtClean="0"/>
              <a:t> represents imaginary component 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4038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9980" y="609600"/>
            <a:ext cx="9067800" cy="517160"/>
          </a:xfrm>
        </p:spPr>
        <p:txBody>
          <a:bodyPr/>
          <a:lstStyle/>
          <a:p>
            <a:r>
              <a:rPr lang="en-CA" altLang="zh-CN" sz="2600" dirty="0" smtClean="0">
                <a:solidFill>
                  <a:srgbClr val="000000"/>
                </a:solidFill>
              </a:rPr>
              <a:t>Simplified Scaling Factor based CSI matrices quantization</a:t>
            </a:r>
            <a:endParaRPr lang="en-US" sz="2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2862" y="1005590"/>
                <a:ext cx="9054918" cy="50292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zh-CN" sz="2000" dirty="0" smtClean="0"/>
                  <a:t>The maximums of the real and imaginary parts of each element of the matrix in each subcarrier are found as following</a:t>
                </a:r>
              </a:p>
              <a:p>
                <a:pPr marL="457200" indent="-457200">
                  <a:buFont typeface="+mj-lt"/>
                  <a:buAutoNum type="arabicPeriod"/>
                </a:pPr>
                <a:endParaRPr lang="en-CA" altLang="zh-CN" sz="2000" dirty="0"/>
              </a:p>
              <a:p>
                <a:pPr marL="457200" indent="-457200">
                  <a:buFont typeface="+mj-lt"/>
                  <a:buAutoNum type="arabicPeriod"/>
                </a:pPr>
                <a:endParaRPr lang="en-CA" altLang="zh-CN" sz="2000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CA" altLang="zh-CN" sz="20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CA" altLang="zh-CN" sz="2000" dirty="0" smtClean="0"/>
                  <a:t>Choose the scaling factor,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sz="2000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sz="2000" b="1" i="1" smtClean="0"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</m:oMath>
                </a14:m>
                <a:r>
                  <a:rPr lang="en-CA" altLang="zh-CN" sz="2000" dirty="0" smtClean="0"/>
                  <a:t> as following, (now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</m:oMath>
                </a14:m>
                <a:r>
                  <a:rPr lang="en-CA" altLang="zh-CN" sz="2000" dirty="0" smtClean="0"/>
                  <a:t> is not a function of subcarrier)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CA" altLang="zh-CN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en-CA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CA" altLang="zh-CN" sz="2000" i="1"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CA" altLang="zh-CN" sz="2000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sub>
                            <m:sup>
                              <m:r>
                                <a:rPr lang="en-CA" altLang="zh-CN" sz="2000" i="1">
                                  <a:latin typeface="Cambria Math" panose="02040503050406030204" pitchFamily="18" charset="0"/>
                                </a:rPr>
                                <m:t>𝒍𝒊𝒏</m:t>
                              </m:r>
                            </m:sup>
                          </m:sSubSup>
                          <m:r>
                            <a:rPr lang="en-CA" altLang="zh-CN" sz="2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CA" altLang="zh-CN" sz="2000" i="1">
                              <a:latin typeface="Cambria Math" panose="02040503050406030204" pitchFamily="18" charset="0"/>
                            </a:rPr>
                            <m:t>𝒎𝒂𝒙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CA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CA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zh-CN" sz="2000" i="1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CA" altLang="zh-CN" sz="2000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CA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CA" altLang="zh-CN" sz="2000" i="1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CA" altLang="zh-CN" sz="2000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CA" altLang="zh-CN" sz="2000" i="1">
                              <a:latin typeface="Cambria Math" panose="02040503050406030204" pitchFamily="18" charset="0"/>
                            </a:rPr>
                            <m:t>=−</m:t>
                          </m:r>
                          <m:sSub>
                            <m:sSubPr>
                              <m:ctrlPr>
                                <a:rPr lang="en-CA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A" altLang="zh-CN" sz="20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CA" altLang="zh-CN" sz="2000" i="1">
                                  <a:latin typeface="Cambria Math" panose="02040503050406030204" pitchFamily="18" charset="0"/>
                                </a:rPr>
                                <m:t>𝑺𝑹</m:t>
                              </m:r>
                            </m:sub>
                          </m:sSub>
                        </m:sub>
                        <m:sup>
                          <m:r>
                            <a:rPr lang="en-CA" altLang="zh-CN" sz="2000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CA" altLang="zh-CN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CA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A" altLang="zh-CN" sz="2000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CA" altLang="zh-CN" sz="2000" i="1">
                                  <a:latin typeface="Cambria Math" panose="02040503050406030204" pitchFamily="18" charset="0"/>
                                </a:rPr>
                                <m:t>𝑺𝑹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en-CA" altLang="zh-CN" sz="2000" dirty="0" smtClean="0"/>
              </a:p>
              <a:p>
                <a:pPr marL="0" indent="0">
                  <a:buNone/>
                </a:pPr>
                <a:r>
                  <a:rPr lang="en-CA" altLang="zh-CN" sz="2000" dirty="0" smtClean="0"/>
                  <a:t>3. </a:t>
                </a:r>
                <a:r>
                  <a:rPr lang="en-US" altLang="zh-CN" sz="2000" dirty="0"/>
                  <a:t>The real and imaginary parts of each element in the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𝒆𝒇𝒇</m:t>
                        </m:r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altLang="zh-CN" sz="2000" i="1" dirty="0"/>
                  <a:t>(k) </a:t>
                </a:r>
                <a:r>
                  <a:rPr lang="en-US" altLang="zh-CN" sz="2000" dirty="0"/>
                  <a:t>are quantized to </a:t>
                </a:r>
                <a:r>
                  <a:rPr lang="en-US" altLang="zh-CN" sz="2000" i="1" dirty="0" err="1"/>
                  <a:t>N</a:t>
                </a:r>
                <a:r>
                  <a:rPr lang="en-US" altLang="zh-CN" sz="2000" i="1" baseline="-25000" dirty="0" err="1"/>
                  <a:t>b</a:t>
                </a:r>
                <a:r>
                  <a:rPr lang="en-US" altLang="zh-CN" sz="2000" dirty="0"/>
                  <a:t> bits in twos complement encoding as defined by following</a:t>
                </a:r>
                <a:endParaRPr lang="en-CA" altLang="zh-CN" sz="2000" dirty="0"/>
              </a:p>
              <a:p>
                <a:pPr marL="0" indent="0">
                  <a:buNone/>
                </a:pPr>
                <a:endParaRPr lang="en-US" altLang="zh-CN" sz="2000" dirty="0" smtClean="0"/>
              </a:p>
              <a:p>
                <a:endParaRPr lang="en-CA" altLang="zh-CN" sz="2400" dirty="0"/>
              </a:p>
              <a:p>
                <a:endParaRPr lang="zh-CN" altLang="en-US" sz="2000" dirty="0"/>
              </a:p>
            </p:txBody>
          </p:sp>
        </mc:Choice>
        <mc:Fallback xmlns=""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862" y="1005590"/>
                <a:ext cx="9054918" cy="5029200"/>
              </a:xfrm>
              <a:blipFill rotWithShape="0">
                <a:blip r:embed="rId2"/>
                <a:stretch>
                  <a:fillRect l="-673" t="-606" r="-6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" y="1661410"/>
            <a:ext cx="9058275" cy="1162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4598866"/>
            <a:ext cx="4362428" cy="184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3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25840"/>
            <a:ext cx="8915400" cy="533400"/>
          </a:xfrm>
        </p:spPr>
        <p:txBody>
          <a:bodyPr/>
          <a:lstStyle/>
          <a:p>
            <a:r>
              <a:rPr lang="en-CA" altLang="zh-CN" dirty="0" smtClean="0"/>
              <a:t>How to recover the CSI matrices in the Initiator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447800"/>
                <a:ext cx="8763000" cy="47244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̃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</m:acc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𝒆𝒇𝒇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CA" altLang="zh-CN" b="1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CA" altLang="zh-CN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</m:acc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𝒆𝒇𝒇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𝒒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*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/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CA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CA" altLang="zh-CN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CA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1" i="1" smtClean="0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CA" altLang="zh-CN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sub>
                            </m:sSub>
                            <m:r>
                              <a:rPr lang="en-CA" altLang="zh-CN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CA" altLang="zh-CN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endParaRPr lang="en-CA" altLang="zh-CN" dirty="0" smtClean="0"/>
              </a:p>
              <a:p>
                <a:r>
                  <a:rPr lang="en-CA" altLang="zh-CN" dirty="0" smtClean="0"/>
                  <a:t>Where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̃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</m:acc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𝒆𝒇𝒇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𝒒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is the recovered CSI per subcarrier, per a spatial stream, and per Real (</a:t>
                </a:r>
                <a:r>
                  <a:rPr lang="en-CA" altLang="zh-CN" dirty="0" err="1"/>
                  <a:t>I</a:t>
                </a:r>
                <a:r>
                  <a:rPr lang="en-CA" altLang="zh-CN" dirty="0" err="1" smtClean="0"/>
                  <a:t>mag</a:t>
                </a:r>
                <a:r>
                  <a:rPr lang="en-CA" altLang="zh-CN" dirty="0" smtClean="0"/>
                  <a:t>) component</a:t>
                </a:r>
              </a:p>
              <a:p>
                <a:r>
                  <a:rPr lang="en-CA" altLang="zh-CN" dirty="0"/>
                  <a:t>Where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CA" altLang="zh-CN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</m:acc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𝒆𝒇𝒇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𝒒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CA" altLang="zh-CN" dirty="0" smtClean="0"/>
                  <a:t> is </a:t>
                </a:r>
                <a:r>
                  <a:rPr lang="en-CA" altLang="zh-CN" dirty="0"/>
                  <a:t>the </a:t>
                </a:r>
                <a:r>
                  <a:rPr lang="en-CA" altLang="zh-CN" dirty="0" smtClean="0"/>
                  <a:t>quantized </a:t>
                </a:r>
                <a:r>
                  <a:rPr lang="en-CA" altLang="zh-CN" dirty="0"/>
                  <a:t>CSI </a:t>
                </a:r>
                <a:r>
                  <a:rPr lang="en-CA" altLang="zh-CN" dirty="0" smtClean="0"/>
                  <a:t>fed-back per </a:t>
                </a:r>
                <a:r>
                  <a:rPr lang="en-CA" altLang="zh-CN" dirty="0"/>
                  <a:t>subcarrier, per a spatial stream, and per Real (</a:t>
                </a:r>
                <a:r>
                  <a:rPr lang="en-CA" altLang="zh-CN" dirty="0" err="1"/>
                  <a:t>Imag</a:t>
                </a:r>
                <a:r>
                  <a:rPr lang="en-CA" altLang="zh-CN" dirty="0"/>
                  <a:t>) </a:t>
                </a:r>
                <a:r>
                  <a:rPr lang="en-CA" altLang="zh-CN" dirty="0" smtClean="0"/>
                  <a:t>component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</m:oMath>
                </a14:m>
                <a:r>
                  <a:rPr lang="en-CA" altLang="zh-CN" dirty="0" smtClean="0"/>
                  <a:t> is the scaling factor in case of our proposed simplified scaling factor</a:t>
                </a:r>
              </a:p>
              <a:p>
                <a:r>
                  <a:rPr lang="en-CA" altLang="zh-CN" dirty="0" smtClean="0"/>
                  <a:t>For 11n based CSI quantization,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</m:oMath>
                </a14:m>
                <a:r>
                  <a:rPr lang="en-CA" altLang="zh-CN" dirty="0" smtClean="0"/>
                  <a:t> becomes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</m:oMath>
                </a14:m>
                <a:r>
                  <a:rPr lang="en-CA" altLang="zh-CN" i="1" dirty="0" smtClean="0"/>
                  <a:t>(k)</a:t>
                </a:r>
                <a:endParaRPr lang="en-CA" altLang="zh-CN" i="1" dirty="0"/>
              </a:p>
              <a:p>
                <a:endParaRPr lang="zh-CN" altLang="en-US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447800"/>
                <a:ext cx="8763000" cy="4724400"/>
              </a:xfrm>
              <a:blipFill rotWithShape="0">
                <a:blip r:embed="rId2"/>
                <a:stretch>
                  <a:fillRect l="-974" r="-4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010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85800" y="609600"/>
                <a:ext cx="7772400" cy="533400"/>
              </a:xfrm>
            </p:spPr>
            <p:txBody>
              <a:bodyPr/>
              <a:lstStyle/>
              <a:p>
                <a:r>
                  <a:rPr lang="en-CA" altLang="zh-CN" dirty="0" smtClean="0"/>
                  <a:t>Quantization of scaling factor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</m:oMath>
                </a14:m>
                <a:r>
                  <a:rPr lang="en-CA" altLang="zh-CN" dirty="0" smtClean="0"/>
                  <a:t>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85800" y="609600"/>
                <a:ext cx="7772400" cy="533400"/>
              </a:xfrm>
              <a:blipFill rotWithShape="0">
                <a:blip r:embed="rId2"/>
                <a:stretch>
                  <a:fillRect t="-15909" b="-443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600200"/>
                <a:ext cx="8991600" cy="4724400"/>
              </a:xfrm>
            </p:spPr>
            <p:txBody>
              <a:bodyPr/>
              <a:lstStyle/>
              <a:p>
                <a:r>
                  <a:rPr lang="en-CA" altLang="zh-CN" dirty="0" smtClean="0"/>
                  <a:t>Let’s denote the quantized scaling factor </a:t>
                </a:r>
                <a:r>
                  <a:rPr lang="en-CA" altLang="zh-CN" dirty="0"/>
                  <a:t>to be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</m:sup>
                    </m:sSubSup>
                  </m:oMath>
                </a14:m>
                <a:endParaRPr lang="en-CA" altLang="zh-CN" dirty="0" smtClean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sz="2400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sz="2400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sz="2400" i="1"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</m:oMath>
                </a14:m>
                <a:r>
                  <a:rPr lang="en-CA" altLang="zh-CN" sz="2400" dirty="0" smtClean="0"/>
                  <a:t> </a:t>
                </a:r>
                <a:r>
                  <a:rPr lang="en-CA" altLang="zh-CN" sz="2400" dirty="0" smtClean="0">
                    <a:sym typeface="Wingdings" panose="05000000000000000000" pitchFamily="2" charset="2"/>
                  </a:rPr>
                  <a:t>(Quantize)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en-CA" altLang="zh-CN" sz="2400" dirty="0">
                            <a:sym typeface="Wingdings" panose="05000000000000000000" pitchFamily="2" charset="2"/>
                          </a:rPr>
                          <m:t></m:t>
                        </m:r>
                        <m:r>
                          <a:rPr lang="en-CA" altLang="zh-CN" sz="2400" b="0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CA" altLang="zh-CN" sz="2400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sz="2400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sz="2400" b="1" i="1">
                            <a:latin typeface="Cambria Math" panose="02040503050406030204" pitchFamily="18" charset="0"/>
                          </a:rPr>
                          <m:t>𝒒</m:t>
                        </m:r>
                      </m:sup>
                    </m:sSubSup>
                  </m:oMath>
                </a14:m>
                <a:endParaRPr lang="en-CA" altLang="zh-CN" sz="2400" dirty="0" smtClean="0"/>
              </a:p>
              <a:p>
                <a:r>
                  <a:rPr lang="en-CA" altLang="zh-CN" sz="2800" dirty="0"/>
                  <a:t>Let’s assume </a:t>
                </a:r>
                <a:r>
                  <a:rPr lang="en-CA" altLang="zh-CN" sz="2800" dirty="0" smtClean="0"/>
                  <a:t>K </a:t>
                </a:r>
                <a:r>
                  <a:rPr lang="en-CA" altLang="zh-CN" sz="2800" dirty="0"/>
                  <a:t>bits </a:t>
                </a:r>
                <a:r>
                  <a:rPr lang="en-CA" altLang="zh-CN" sz="2800" dirty="0" smtClean="0"/>
                  <a:t>to be the quantization size 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sz="2800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sz="2800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sz="2800" i="1">
                            <a:latin typeface="Cambria Math" panose="02040503050406030204" pitchFamily="18" charset="0"/>
                          </a:rPr>
                          <m:t>𝒒</m:t>
                        </m:r>
                      </m:sup>
                    </m:sSubSup>
                  </m:oMath>
                </a14:m>
                <a:endParaRPr lang="en-CA" altLang="zh-CN" sz="280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𝒒</m:t>
                        </m:r>
                      </m:sup>
                    </m:sSubSup>
                    <m:r>
                      <a:rPr lang="en-CA" altLang="zh-CN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>
                        <a:latin typeface="Cambria Math" panose="02040503050406030204" pitchFamily="18" charset="0"/>
                      </a:rPr>
                      <m:t>𝐑𝐨𝐮𝐧𝐝</m:t>
                    </m:r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b>
                          <m: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𝒍𝒊𝒏</m:t>
                            </m:r>
                          </m:sup>
                        </m:sSub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∗ </m:t>
                        </m:r>
                        <m:d>
                          <m:d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  <m:sup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𝑲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p>
                            </m:s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</m:d>
                  </m:oMath>
                </a14:m>
                <a:r>
                  <a:rPr lang="en-CA" altLang="zh-CN" dirty="0" smtClean="0"/>
                  <a:t> </a:t>
                </a:r>
                <a:r>
                  <a:rPr lang="en-CA" altLang="zh-CN" dirty="0" smtClean="0">
                    <a:sym typeface="Wingdings" panose="05000000000000000000" pitchFamily="2" charset="2"/>
                  </a:rPr>
                  <a:t> Feedback to the initiator</a:t>
                </a:r>
                <a:endParaRPr lang="en-CA" altLang="zh-CN" dirty="0" smtClean="0"/>
              </a:p>
              <a:p>
                <a:pPr marL="0" indent="0">
                  <a:buNone/>
                </a:pPr>
                <a:endParaRPr lang="en-CA" altLang="zh-CN" sz="1800" dirty="0" smtClean="0">
                  <a:solidFill>
                    <a:srgbClr val="0000FF"/>
                  </a:solidFill>
                </a:endParaRPr>
              </a:p>
              <a:p>
                <a:endParaRPr lang="en-CA" altLang="zh-CN" sz="1800" dirty="0">
                  <a:solidFill>
                    <a:srgbClr val="0000FF"/>
                  </a:solidFill>
                </a:endParaRPr>
              </a:p>
              <a:p>
                <a:r>
                  <a:rPr lang="en-CA" altLang="zh-CN" dirty="0" smtClean="0">
                    <a:solidFill>
                      <a:srgbClr val="0000FF"/>
                    </a:solidFill>
                  </a:rPr>
                  <a:t>The </a:t>
                </a:r>
                <a:r>
                  <a:rPr lang="en-CA" altLang="zh-CN" dirty="0">
                    <a:solidFill>
                      <a:srgbClr val="0000FF"/>
                    </a:solidFill>
                  </a:rPr>
                  <a:t>reconstruction of scaling factor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CA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CA" altLang="zh-C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̃"/>
                                <m:ctrlPr>
                                  <a:rPr lang="en-CA" altLang="zh-CN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CA" altLang="zh-CN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</m:acc>
                          </m:e>
                          <m:sub>
                            <m:r>
                              <a:rPr lang="en-CA" altLang="zh-C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b>
                          <m:sup>
                            <m:r>
                              <a:rPr lang="en-CA" altLang="zh-C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𝒍𝒊𝒏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CA" altLang="zh-CN" dirty="0">
                    <a:solidFill>
                      <a:srgbClr val="0000FF"/>
                    </a:solidFill>
                  </a:rPr>
                  <a:t> at the initiator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sz="28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̃"/>
                            <m:ctrlPr>
                              <a:rPr lang="en-CA" altLang="zh-CN" sz="28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CA" altLang="zh-CN" sz="28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</m:acc>
                      </m:e>
                      <m:sub>
                        <m:r>
                          <a:rPr lang="en-CA" altLang="zh-CN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  <m:r>
                      <a:rPr lang="en-CA" altLang="zh-CN" sz="28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type m:val="skw"/>
                            <m:ctrlPr>
                              <a:rPr lang="en-CA" altLang="zh-CN" sz="28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sub>
                              <m:sup>
                                <m: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sup>
                            </m:sSubSup>
                          </m:num>
                          <m:den>
                            <m:d>
                              <m:dPr>
                                <m:ctrlP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CA" altLang="zh-CN" sz="2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altLang="zh-CN" sz="2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CA" altLang="zh-CN" sz="2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𝑲</m:t>
                                    </m:r>
                                    <m:r>
                                      <a:rPr lang="en-CA" altLang="zh-CN" sz="2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CA" altLang="zh-CN" sz="2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  <m: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den>
                        </m:f>
                        <m:r>
                          <a:rPr lang="en-CA" altLang="zh-CN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600200"/>
                <a:ext cx="8991600" cy="4724400"/>
              </a:xfrm>
              <a:blipFill rotWithShape="0">
                <a:blip r:embed="rId3"/>
                <a:stretch>
                  <a:fillRect l="-1220" t="-5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0359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CA" altLang="zh-CN" dirty="0" smtClean="0"/>
              <a:t>Simulation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00600"/>
          </a:xfrm>
        </p:spPr>
        <p:txBody>
          <a:bodyPr/>
          <a:lstStyle/>
          <a:p>
            <a:r>
              <a:rPr lang="en-CA" altLang="zh-CN" dirty="0" smtClean="0"/>
              <a:t>80 MHz (11ax SU-PPDU Tone Plan), 2X2 MIMO</a:t>
            </a:r>
          </a:p>
          <a:p>
            <a:pPr lvl="1"/>
            <a:r>
              <a:rPr lang="en-CA" altLang="zh-CN" dirty="0" smtClean="0"/>
              <a:t>Hence, there are 8 CSI matrices values to feedback per sub-carrier</a:t>
            </a:r>
          </a:p>
          <a:p>
            <a:pPr lvl="1"/>
            <a:r>
              <a:rPr lang="en-CA" altLang="zh-CN" dirty="0" smtClean="0"/>
              <a:t>The number of subcarriers to feedback depends on Ng size, we used Ng=1 for simulation, but for total bit size analysis, Ng=2 assumed </a:t>
            </a:r>
          </a:p>
          <a:p>
            <a:r>
              <a:rPr lang="en-CA" altLang="zh-CN" dirty="0" smtClean="0"/>
              <a:t>20 MHz (11ax SU-PPDU Tone Plan), 1X1</a:t>
            </a:r>
          </a:p>
          <a:p>
            <a:pPr lvl="1"/>
            <a:r>
              <a:rPr lang="en-CA" altLang="zh-CN" dirty="0" smtClean="0"/>
              <a:t>There </a:t>
            </a:r>
            <a:r>
              <a:rPr lang="en-CA" altLang="zh-CN" dirty="0"/>
              <a:t>are </a:t>
            </a:r>
            <a:r>
              <a:rPr lang="en-CA" altLang="zh-CN" dirty="0" smtClean="0"/>
              <a:t>2 </a:t>
            </a:r>
            <a:r>
              <a:rPr lang="en-CA" altLang="zh-CN" dirty="0"/>
              <a:t>CSI matrices values to feedback per </a:t>
            </a:r>
            <a:r>
              <a:rPr lang="en-CA" altLang="zh-CN" dirty="0" smtClean="0"/>
              <a:t>sub-carrier</a:t>
            </a:r>
          </a:p>
          <a:p>
            <a:r>
              <a:rPr lang="en-CA" altLang="zh-CN" dirty="0" smtClean="0"/>
              <a:t>Tested over 100 different </a:t>
            </a:r>
            <a:r>
              <a:rPr lang="en-CA" altLang="zh-CN" dirty="0" err="1" smtClean="0"/>
              <a:t>TGn</a:t>
            </a:r>
            <a:r>
              <a:rPr lang="en-CA" altLang="zh-CN" dirty="0" smtClean="0"/>
              <a:t>-D channel realizations</a:t>
            </a:r>
          </a:p>
          <a:p>
            <a:pPr lvl="1"/>
            <a:endParaRPr lang="en-CA" altLang="zh-CN" dirty="0"/>
          </a:p>
          <a:p>
            <a:r>
              <a:rPr lang="en-CA" altLang="zh-CN" dirty="0" smtClean="0"/>
              <a:t>Performance metric</a:t>
            </a:r>
          </a:p>
          <a:p>
            <a:pPr lvl="1"/>
            <a:r>
              <a:rPr lang="en-CA" altLang="zh-CN" b="1" dirty="0">
                <a:solidFill>
                  <a:srgbClr val="0000FF"/>
                </a:solidFill>
                <a:sym typeface="Wingdings" panose="05000000000000000000" pitchFamily="2" charset="2"/>
              </a:rPr>
              <a:t>Source to Quantization Noise Ratio (SQNR) : 10log(E(x</a:t>
            </a:r>
            <a:r>
              <a:rPr lang="en-CA" altLang="zh-CN" b="1" baseline="30000" dirty="0">
                <a:solidFill>
                  <a:srgbClr val="0000FF"/>
                </a:solidFill>
                <a:sym typeface="Wingdings" panose="05000000000000000000" pitchFamily="2" charset="2"/>
              </a:rPr>
              <a:t>2</a:t>
            </a:r>
            <a:r>
              <a:rPr lang="en-CA" altLang="zh-CN" b="1" dirty="0">
                <a:solidFill>
                  <a:srgbClr val="0000FF"/>
                </a:solidFill>
                <a:sym typeface="Wingdings" panose="05000000000000000000" pitchFamily="2" charset="2"/>
              </a:rPr>
              <a:t>)/E(q</a:t>
            </a:r>
            <a:r>
              <a:rPr lang="en-CA" altLang="zh-CN" b="1" baseline="30000" dirty="0">
                <a:solidFill>
                  <a:srgbClr val="0000FF"/>
                </a:solidFill>
                <a:sym typeface="Wingdings" panose="05000000000000000000" pitchFamily="2" charset="2"/>
              </a:rPr>
              <a:t>2</a:t>
            </a:r>
            <a:r>
              <a:rPr lang="en-CA" altLang="zh-CN" b="1" dirty="0">
                <a:solidFill>
                  <a:srgbClr val="0000FF"/>
                </a:solidFill>
                <a:sym typeface="Wingdings" panose="05000000000000000000" pitchFamily="2" charset="2"/>
              </a:rPr>
              <a:t>)) (dB), where x is the source </a:t>
            </a:r>
            <a:r>
              <a:rPr lang="en-CA" altLang="zh-CN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data (raw CSI) </a:t>
            </a:r>
            <a:r>
              <a:rPr lang="en-CA" altLang="zh-CN" b="1" dirty="0">
                <a:solidFill>
                  <a:srgbClr val="0000FF"/>
                </a:solidFill>
                <a:sym typeface="Wingdings" panose="05000000000000000000" pitchFamily="2" charset="2"/>
              </a:rPr>
              <a:t>and q is the quantization </a:t>
            </a:r>
            <a:r>
              <a:rPr lang="en-CA" altLang="zh-CN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noise (difference between the raw CSI in the responder and the recovered quantized CSI feedback in the initiator)</a:t>
            </a:r>
            <a:endParaRPr lang="en-CA" altLang="zh-CN" b="1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590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533400"/>
          </a:xfrm>
        </p:spPr>
        <p:txBody>
          <a:bodyPr/>
          <a:lstStyle/>
          <a:p>
            <a:r>
              <a:rPr lang="en-CA" altLang="zh-CN" dirty="0" smtClean="0"/>
              <a:t>Simulation Results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 2021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994301"/>
              </p:ext>
            </p:extLst>
          </p:nvPr>
        </p:nvGraphicFramePr>
        <p:xfrm>
          <a:off x="76200" y="990600"/>
          <a:ext cx="8915400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124262"/>
                <a:gridCol w="1161738"/>
                <a:gridCol w="1447800"/>
                <a:gridCol w="1295400"/>
                <a:gridCol w="19050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FB Bit size (</a:t>
                      </a:r>
                      <a:r>
                        <a:rPr lang="en-CA" altLang="zh-CN" dirty="0" err="1" smtClean="0">
                          <a:solidFill>
                            <a:schemeClr val="tx1"/>
                          </a:solidFill>
                        </a:rPr>
                        <a:t>Nb</a:t>
                      </a:r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11n based (SQNR, dB)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Total Size</a:t>
                      </a:r>
                      <a:r>
                        <a:rPr lang="en-CA" altLang="zh-CN" baseline="0" dirty="0" smtClean="0">
                          <a:solidFill>
                            <a:schemeClr val="tx1"/>
                          </a:solidFill>
                        </a:rPr>
                        <a:t> of FB Bits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Steve’s Low complexity Scaling [2] (=SQNR, dB)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9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Total Size of FB Bits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Our proposed Simplified Scaling Factor (SQNR, dB)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Total Size of FB Bits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FF">
                        <a:alpha val="3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23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15120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21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9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15120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b="1" dirty="0" smtClean="0">
                          <a:solidFill>
                            <a:schemeClr val="tx1"/>
                          </a:solidFill>
                        </a:rPr>
                        <a:t>13840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FF">
                        <a:alpha val="3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36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22032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33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9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22032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b="1" dirty="0" smtClean="0">
                          <a:solidFill>
                            <a:schemeClr val="tx1"/>
                          </a:solidFill>
                        </a:rPr>
                        <a:t>20752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FF">
                        <a:alpha val="3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48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28944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45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9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28944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b="1" dirty="0" smtClean="0">
                          <a:solidFill>
                            <a:schemeClr val="tx1"/>
                          </a:solidFill>
                        </a:rPr>
                        <a:t>27664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FF">
                        <a:alpha val="3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60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35856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57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9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35856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b="1" dirty="0" smtClean="0">
                          <a:solidFill>
                            <a:schemeClr val="tx1"/>
                          </a:solidFill>
                        </a:rPr>
                        <a:t>34576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FF">
                        <a:alpha val="3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72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42768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69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9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42768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FF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b="1" dirty="0" smtClean="0">
                          <a:solidFill>
                            <a:schemeClr val="tx1"/>
                          </a:solidFill>
                        </a:rPr>
                        <a:t>41488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FF">
                        <a:alpha val="3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230" y="4038600"/>
            <a:ext cx="9067800" cy="2360613"/>
          </a:xfrm>
        </p:spPr>
        <p:txBody>
          <a:bodyPr/>
          <a:lstStyle/>
          <a:p>
            <a:r>
              <a:rPr lang="en-CA" altLang="zh-CN" sz="1600" b="0" dirty="0" smtClean="0"/>
              <a:t>Total FB size is (3+2*</a:t>
            </a:r>
            <a:r>
              <a:rPr lang="en-CA" altLang="zh-CN" sz="1600" b="0" dirty="0" err="1" smtClean="0"/>
              <a:t>Nb</a:t>
            </a:r>
            <a:r>
              <a:rPr lang="en-CA" altLang="zh-CN" sz="1600" b="0" dirty="0" smtClean="0"/>
              <a:t>*</a:t>
            </a:r>
            <a:r>
              <a:rPr lang="en-CA" altLang="zh-CN" sz="1600" b="0" dirty="0" err="1" smtClean="0"/>
              <a:t>Nr</a:t>
            </a:r>
            <a:r>
              <a:rPr lang="en-CA" altLang="zh-CN" sz="1600" b="0" dirty="0" smtClean="0"/>
              <a:t>*</a:t>
            </a:r>
            <a:r>
              <a:rPr lang="en-CA" altLang="zh-CN" sz="1600" b="0" dirty="0" err="1" smtClean="0"/>
              <a:t>Nc</a:t>
            </a:r>
            <a:r>
              <a:rPr lang="en-CA" altLang="zh-CN" sz="1600" b="0" dirty="0" smtClean="0"/>
              <a:t>)*(Number of Fed-back subcarriers) for 11n based CSI Quantization, and Steve’s Low complexity scaling method (Not clear 3 bits of scaling factor is fed-back in [2] but assumed to be 3 bits here)</a:t>
            </a:r>
          </a:p>
          <a:p>
            <a:r>
              <a:rPr lang="en-CA" altLang="zh-CN" sz="1600" b="0" dirty="0" smtClean="0"/>
              <a:t>Total FB size for our proposed Simplified Scaling Factor method is 16+(2*</a:t>
            </a:r>
            <a:r>
              <a:rPr lang="en-CA" altLang="zh-CN" sz="1600" b="0" dirty="0" err="1" smtClean="0"/>
              <a:t>Nb</a:t>
            </a:r>
            <a:r>
              <a:rPr lang="en-CA" altLang="zh-CN" sz="1600" b="0" dirty="0" smtClean="0"/>
              <a:t>*</a:t>
            </a:r>
            <a:r>
              <a:rPr lang="en-CA" altLang="zh-CN" sz="1600" b="0" dirty="0" err="1" smtClean="0"/>
              <a:t>Nr</a:t>
            </a:r>
            <a:r>
              <a:rPr lang="en-CA" altLang="zh-CN" sz="1600" b="0" dirty="0" smtClean="0"/>
              <a:t>*</a:t>
            </a:r>
            <a:r>
              <a:rPr lang="en-CA" altLang="zh-CN" sz="1600" b="0" dirty="0" err="1" smtClean="0"/>
              <a:t>Nc</a:t>
            </a:r>
            <a:r>
              <a:rPr lang="en-CA" altLang="zh-CN" sz="1600" b="0" dirty="0" smtClean="0"/>
              <a:t>)</a:t>
            </a:r>
            <a:r>
              <a:rPr lang="en-CA" altLang="zh-CN" sz="1600" b="0" dirty="0"/>
              <a:t> </a:t>
            </a:r>
            <a:r>
              <a:rPr lang="en-CA" altLang="zh-CN" sz="1600" b="0" dirty="0" smtClean="0"/>
              <a:t>* (</a:t>
            </a:r>
            <a:r>
              <a:rPr lang="en-CA" altLang="zh-CN" sz="1600" b="0" dirty="0"/>
              <a:t>Number of Fed-back subcarriers) </a:t>
            </a:r>
            <a:r>
              <a:rPr lang="en-CA" altLang="zh-CN" sz="1600" b="0" dirty="0" smtClean="0"/>
              <a:t> </a:t>
            </a:r>
            <a:r>
              <a:rPr lang="en-CA" altLang="zh-CN" sz="1600" b="0" dirty="0" smtClean="0">
                <a:sym typeface="Wingdings" panose="05000000000000000000" pitchFamily="2" charset="2"/>
              </a:rPr>
              <a:t> 16 is from M =4 and K is 12 according to slide 7</a:t>
            </a:r>
            <a:endParaRPr lang="en-CA" altLang="zh-CN" sz="1600" b="0" dirty="0" smtClean="0"/>
          </a:p>
          <a:p>
            <a:r>
              <a:rPr lang="en-CA" altLang="zh-CN" sz="1600" b="0" dirty="0" smtClean="0"/>
              <a:t>For the analysis of the total FB Bit size, 80 MHz with Ng=2 is assumed for the Number of Fed-back subcarriers, 432</a:t>
            </a:r>
          </a:p>
          <a:p>
            <a:r>
              <a:rPr lang="en-CA" altLang="zh-CN" sz="1600" b="0" dirty="0" smtClean="0">
                <a:solidFill>
                  <a:srgbClr val="FF0000"/>
                </a:solidFill>
              </a:rPr>
              <a:t>Our proposed Simplified Scaling Factor method shows about 1500 total bits smaller than 11n based method which is about 0.5 bit save per </a:t>
            </a:r>
            <a:r>
              <a:rPr lang="en-CA" altLang="zh-CN" sz="1600" b="0" dirty="0" err="1" smtClean="0">
                <a:solidFill>
                  <a:srgbClr val="FF0000"/>
                </a:solidFill>
              </a:rPr>
              <a:t>Nb</a:t>
            </a:r>
            <a:r>
              <a:rPr lang="en-CA" altLang="zh-CN" sz="1600" b="0" dirty="0" smtClean="0">
                <a:solidFill>
                  <a:srgbClr val="FF0000"/>
                </a:solidFill>
              </a:rPr>
              <a:t> size, that is about 3 SQNR dB save.</a:t>
            </a:r>
            <a:endParaRPr lang="zh-CN" altLang="en-US" sz="16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23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174705</TotalTime>
  <Words>1014</Words>
  <Application>Microsoft Office PowerPoint</Application>
  <PresentationFormat>On-screen Show (4:3)</PresentationFormat>
  <Paragraphs>202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 Unicode MS</vt:lpstr>
      <vt:lpstr>굴림</vt:lpstr>
      <vt:lpstr>굴림</vt:lpstr>
      <vt:lpstr>Malgun Gothic</vt:lpstr>
      <vt:lpstr>MS Gothic</vt:lpstr>
      <vt:lpstr>Arial</vt:lpstr>
      <vt:lpstr>Cambria Math</vt:lpstr>
      <vt:lpstr>Times New Roman</vt:lpstr>
      <vt:lpstr>Wingdings</vt:lpstr>
      <vt:lpstr>802-11-Submission</vt:lpstr>
      <vt:lpstr>Simplified Scaling Factor Feedback for CSI Matrices Quantization</vt:lpstr>
      <vt:lpstr>Background</vt:lpstr>
      <vt:lpstr>802.11n CSI matrices quantization procedure [1]</vt:lpstr>
      <vt:lpstr>802.11n CSI matrices quantization procedure continues [1]</vt:lpstr>
      <vt:lpstr>Simplified Scaling Factor based CSI matrices quantization</vt:lpstr>
      <vt:lpstr>How to recover the CSI matrices in the Initiator</vt:lpstr>
      <vt:lpstr>Quantization of scaling factor (M_H^lin)</vt:lpstr>
      <vt:lpstr>Simulation</vt:lpstr>
      <vt:lpstr>Simulation Results</vt:lpstr>
      <vt:lpstr>20 MHz Sim Results</vt:lpstr>
      <vt:lpstr>Summary</vt:lpstr>
      <vt:lpstr>Reference</vt:lpstr>
      <vt:lpstr>SP 1</vt:lpstr>
      <vt:lpstr>SP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3524</cp:revision>
  <cp:lastPrinted>2016-07-18T07:45:05Z</cp:lastPrinted>
  <dcterms:created xsi:type="dcterms:W3CDTF">2007-05-21T21:00:37Z</dcterms:created>
  <dcterms:modified xsi:type="dcterms:W3CDTF">2021-10-24T23:11:58Z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1592305024</vt:lpwstr>
  </property>
</Properties>
</file>