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9"/>
  </p:notesMasterIdLst>
  <p:handoutMasterIdLst>
    <p:handoutMasterId r:id="rId130"/>
  </p:handoutMasterIdLst>
  <p:sldIdLst>
    <p:sldId id="256" r:id="rId2"/>
    <p:sldId id="257" r:id="rId3"/>
    <p:sldId id="395" r:id="rId4"/>
    <p:sldId id="1608" r:id="rId5"/>
    <p:sldId id="1609" r:id="rId6"/>
    <p:sldId id="1610" r:id="rId7"/>
    <p:sldId id="1611" r:id="rId8"/>
    <p:sldId id="1612" r:id="rId9"/>
    <p:sldId id="1613" r:id="rId10"/>
    <p:sldId id="258" r:id="rId11"/>
    <p:sldId id="262" r:id="rId12"/>
    <p:sldId id="265" r:id="rId13"/>
    <p:sldId id="269" r:id="rId14"/>
    <p:sldId id="270" r:id="rId15"/>
    <p:sldId id="278" r:id="rId16"/>
    <p:sldId id="273" r:id="rId17"/>
    <p:sldId id="282" r:id="rId18"/>
    <p:sldId id="338" r:id="rId19"/>
    <p:sldId id="339" r:id="rId20"/>
    <p:sldId id="342" r:id="rId21"/>
    <p:sldId id="341" r:id="rId22"/>
    <p:sldId id="343" r:id="rId23"/>
    <p:sldId id="272" r:id="rId24"/>
    <p:sldId id="293" r:id="rId25"/>
    <p:sldId id="307" r:id="rId26"/>
    <p:sldId id="306" r:id="rId27"/>
    <p:sldId id="296" r:id="rId28"/>
    <p:sldId id="1623" r:id="rId29"/>
    <p:sldId id="271" r:id="rId30"/>
    <p:sldId id="276" r:id="rId31"/>
    <p:sldId id="345" r:id="rId32"/>
    <p:sldId id="331" r:id="rId33"/>
    <p:sldId id="332" r:id="rId34"/>
    <p:sldId id="386" r:id="rId35"/>
    <p:sldId id="387" r:id="rId36"/>
    <p:sldId id="388" r:id="rId37"/>
    <p:sldId id="1578" r:id="rId38"/>
    <p:sldId id="1579" r:id="rId39"/>
    <p:sldId id="290" r:id="rId40"/>
    <p:sldId id="523" r:id="rId41"/>
    <p:sldId id="288" r:id="rId42"/>
    <p:sldId id="882" r:id="rId43"/>
    <p:sldId id="1580" r:id="rId44"/>
    <p:sldId id="1581" r:id="rId45"/>
    <p:sldId id="868" r:id="rId46"/>
    <p:sldId id="723" r:id="rId47"/>
    <p:sldId id="884" r:id="rId48"/>
    <p:sldId id="1582" r:id="rId49"/>
    <p:sldId id="1583" r:id="rId50"/>
    <p:sldId id="263" r:id="rId51"/>
    <p:sldId id="291" r:id="rId52"/>
    <p:sldId id="1584" r:id="rId53"/>
    <p:sldId id="292" r:id="rId54"/>
    <p:sldId id="264" r:id="rId55"/>
    <p:sldId id="1585" r:id="rId56"/>
    <p:sldId id="1586" r:id="rId57"/>
    <p:sldId id="266" r:id="rId58"/>
    <p:sldId id="1587" r:id="rId59"/>
    <p:sldId id="268" r:id="rId60"/>
    <p:sldId id="1588" r:id="rId61"/>
    <p:sldId id="1589" r:id="rId62"/>
    <p:sldId id="1573" r:id="rId63"/>
    <p:sldId id="1576" r:id="rId64"/>
    <p:sldId id="1590" r:id="rId65"/>
    <p:sldId id="1591" r:id="rId66"/>
    <p:sldId id="1575" r:id="rId67"/>
    <p:sldId id="1577" r:id="rId68"/>
    <p:sldId id="261" r:id="rId69"/>
    <p:sldId id="1592" r:id="rId70"/>
    <p:sldId id="1593" r:id="rId71"/>
    <p:sldId id="259" r:id="rId72"/>
    <p:sldId id="1594" r:id="rId73"/>
    <p:sldId id="286" r:id="rId74"/>
    <p:sldId id="299" r:id="rId75"/>
    <p:sldId id="302" r:id="rId76"/>
    <p:sldId id="300" r:id="rId77"/>
    <p:sldId id="1595" r:id="rId78"/>
    <p:sldId id="1596" r:id="rId79"/>
    <p:sldId id="1597" r:id="rId80"/>
    <p:sldId id="298" r:id="rId81"/>
    <p:sldId id="297" r:id="rId82"/>
    <p:sldId id="1598" r:id="rId83"/>
    <p:sldId id="1599" r:id="rId84"/>
    <p:sldId id="1600" r:id="rId85"/>
    <p:sldId id="1601" r:id="rId86"/>
    <p:sldId id="1602" r:id="rId87"/>
    <p:sldId id="1603" r:id="rId88"/>
    <p:sldId id="1614" r:id="rId89"/>
    <p:sldId id="1604" r:id="rId90"/>
    <p:sldId id="1605" r:id="rId91"/>
    <p:sldId id="514" r:id="rId92"/>
    <p:sldId id="515" r:id="rId93"/>
    <p:sldId id="516" r:id="rId94"/>
    <p:sldId id="517" r:id="rId95"/>
    <p:sldId id="777" r:id="rId96"/>
    <p:sldId id="775" r:id="rId97"/>
    <p:sldId id="776" r:id="rId98"/>
    <p:sldId id="1606" r:id="rId99"/>
    <p:sldId id="305" r:id="rId100"/>
    <p:sldId id="303" r:id="rId101"/>
    <p:sldId id="1607" r:id="rId102"/>
    <p:sldId id="304" r:id="rId103"/>
    <p:sldId id="1615" r:id="rId104"/>
    <p:sldId id="1616" r:id="rId105"/>
    <p:sldId id="440" r:id="rId106"/>
    <p:sldId id="441" r:id="rId107"/>
    <p:sldId id="442" r:id="rId108"/>
    <p:sldId id="1617" r:id="rId109"/>
    <p:sldId id="1618" r:id="rId110"/>
    <p:sldId id="326" r:id="rId111"/>
    <p:sldId id="1619" r:id="rId112"/>
    <p:sldId id="373" r:id="rId113"/>
    <p:sldId id="371" r:id="rId114"/>
    <p:sldId id="372" r:id="rId115"/>
    <p:sldId id="353" r:id="rId116"/>
    <p:sldId id="364" r:id="rId117"/>
    <p:sldId id="376" r:id="rId118"/>
    <p:sldId id="374" r:id="rId119"/>
    <p:sldId id="1620" r:id="rId120"/>
    <p:sldId id="348" r:id="rId121"/>
    <p:sldId id="357" r:id="rId122"/>
    <p:sldId id="377" r:id="rId123"/>
    <p:sldId id="368" r:id="rId124"/>
    <p:sldId id="375" r:id="rId125"/>
    <p:sldId id="366" r:id="rId126"/>
    <p:sldId id="1621" r:id="rId127"/>
    <p:sldId id="1622" r:id="rId128"/>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32" autoAdjust="0"/>
    <p:restoredTop sz="94660"/>
  </p:normalViewPr>
  <p:slideViewPr>
    <p:cSldViewPr>
      <p:cViewPr varScale="1">
        <p:scale>
          <a:sx n="152" d="100"/>
          <a:sy n="152" d="100"/>
        </p:scale>
        <p:origin x="120" y="280"/>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11/15/2021</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47141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22</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922183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23</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51017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24</a:t>
            </a:fld>
            <a:endParaRPr lang="en-US"/>
          </a:p>
        </p:txBody>
      </p:sp>
    </p:spTree>
    <p:extLst>
      <p:ext uri="{BB962C8B-B14F-4D97-AF65-F5344CB8AC3E}">
        <p14:creationId xmlns:p14="http://schemas.microsoft.com/office/powerpoint/2010/main" val="2193683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25</a:t>
            </a:fld>
            <a:endParaRPr lang="en-US"/>
          </a:p>
        </p:txBody>
      </p:sp>
    </p:spTree>
    <p:extLst>
      <p:ext uri="{BB962C8B-B14F-4D97-AF65-F5344CB8AC3E}">
        <p14:creationId xmlns:p14="http://schemas.microsoft.com/office/powerpoint/2010/main" val="2870921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26</a:t>
            </a:fld>
            <a:endParaRPr lang="en-US"/>
          </a:p>
        </p:txBody>
      </p:sp>
    </p:spTree>
    <p:extLst>
      <p:ext uri="{BB962C8B-B14F-4D97-AF65-F5344CB8AC3E}">
        <p14:creationId xmlns:p14="http://schemas.microsoft.com/office/powerpoint/2010/main" val="1519554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27</a:t>
            </a:fld>
            <a:endParaRPr lang="en-US"/>
          </a:p>
        </p:txBody>
      </p:sp>
    </p:spTree>
    <p:extLst>
      <p:ext uri="{BB962C8B-B14F-4D97-AF65-F5344CB8AC3E}">
        <p14:creationId xmlns:p14="http://schemas.microsoft.com/office/powerpoint/2010/main" val="2786457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32</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229561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33</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807126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34</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3698086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27350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39</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2927693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40</a:t>
            </a:fld>
            <a:endParaRPr lang="en-US">
              <a:latin typeface="Times New Roman" charset="0"/>
            </a:endParaRPr>
          </a:p>
        </p:txBody>
      </p:sp>
    </p:spTree>
    <p:extLst>
      <p:ext uri="{BB962C8B-B14F-4D97-AF65-F5344CB8AC3E}">
        <p14:creationId xmlns:p14="http://schemas.microsoft.com/office/powerpoint/2010/main" val="3799879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41</a:t>
            </a:fld>
            <a:endParaRPr lang="en-US">
              <a:latin typeface="Times New Roman" charset="0"/>
            </a:endParaRPr>
          </a:p>
        </p:txBody>
      </p:sp>
    </p:spTree>
    <p:extLst>
      <p:ext uri="{BB962C8B-B14F-4D97-AF65-F5344CB8AC3E}">
        <p14:creationId xmlns:p14="http://schemas.microsoft.com/office/powerpoint/2010/main" val="3765103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27488" y="96838"/>
            <a:ext cx="2185987" cy="214312"/>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802.11-20/1366r6</a:t>
            </a:r>
          </a:p>
        </p:txBody>
      </p:sp>
      <p:sp>
        <p:nvSpPr>
          <p:cNvPr id="24579" name="Rectangle 3"/>
          <p:cNvSpPr>
            <a:spLocks noGrp="1" noChangeArrowheads="1"/>
          </p:cNvSpPr>
          <p:nvPr>
            <p:ph type="dt" sz="quarter" idx="1"/>
          </p:nvPr>
        </p:nvSpPr>
        <p:spPr>
          <a:xfrm>
            <a:off x="646113" y="96838"/>
            <a:ext cx="733425" cy="214312"/>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September 2020</a:t>
            </a:r>
          </a:p>
        </p:txBody>
      </p:sp>
      <p:sp>
        <p:nvSpPr>
          <p:cNvPr id="24580" name="Rectangle 6"/>
          <p:cNvSpPr>
            <a:spLocks noGrp="1" noChangeArrowheads="1"/>
          </p:cNvSpPr>
          <p:nvPr>
            <p:ph type="ftr" sz="quarter" idx="4"/>
          </p:nvPr>
        </p:nvSpPr>
        <p:spPr>
          <a:xfrm>
            <a:off x="3656013" y="9001125"/>
            <a:ext cx="2557462"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Dorothy Stanley, HP Enterprise</a:t>
            </a:r>
          </a:p>
        </p:txBody>
      </p:sp>
      <p:sp>
        <p:nvSpPr>
          <p:cNvPr id="24581" name="Rectangle 7"/>
          <p:cNvSpPr>
            <a:spLocks noGrp="1" noChangeArrowheads="1"/>
          </p:cNvSpPr>
          <p:nvPr>
            <p:ph type="sldNum" sz="quarter" idx="5"/>
          </p:nvPr>
        </p:nvSpPr>
        <p:spPr>
          <a:xfrm>
            <a:off x="3279775" y="9001125"/>
            <a:ext cx="414338" cy="18415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a:t>Page </a:t>
            </a:r>
            <a:fld id="{F3F42982-5C51-4B0C-81ED-C6DD168AA414}" type="slidenum">
              <a:rPr lang="en-US" smtClean="0"/>
              <a:pPr>
                <a:defRPr/>
              </a:pPr>
              <a:t>42</a:t>
            </a:fld>
            <a:endParaRPr lang="en-US"/>
          </a:p>
        </p:txBody>
      </p:sp>
      <p:sp>
        <p:nvSpPr>
          <p:cNvPr id="36870" name="Rectangle 2"/>
          <p:cNvSpPr txBox="1">
            <a:spLocks noGrp="1" noChangeArrowheads="1"/>
          </p:cNvSpPr>
          <p:nvPr/>
        </p:nvSpPr>
        <p:spPr bwMode="auto">
          <a:xfrm>
            <a:off x="4017963" y="95250"/>
            <a:ext cx="2195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ea typeface="MS PGothic" pitchFamily="34" charset="-128"/>
              </a:rPr>
              <a:t>doc.: IEEE 802.11-10/0503r4</a:t>
            </a:r>
          </a:p>
        </p:txBody>
      </p:sp>
      <p:sp>
        <p:nvSpPr>
          <p:cNvPr id="36871" name="Rectangle 3"/>
          <p:cNvSpPr txBox="1">
            <a:spLocks noGrp="1" noChangeArrowheads="1"/>
          </p:cNvSpPr>
          <p:nvPr/>
        </p:nvSpPr>
        <p:spPr bwMode="auto">
          <a:xfrm>
            <a:off x="646113" y="95250"/>
            <a:ext cx="7540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ea typeface="MS PGothic" pitchFamily="34" charset="-128"/>
              </a:rPr>
              <a:t>May 2010</a:t>
            </a:r>
          </a:p>
        </p:txBody>
      </p:sp>
      <p:sp>
        <p:nvSpPr>
          <p:cNvPr id="36872" name="Rectangle 6"/>
          <p:cNvSpPr txBox="1">
            <a:spLocks noGrp="1" noChangeArrowheads="1"/>
          </p:cNvSpPr>
          <p:nvPr/>
        </p:nvSpPr>
        <p:spPr bwMode="auto">
          <a:xfrm>
            <a:off x="3133725" y="9001125"/>
            <a:ext cx="30797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7200" defTabSz="933450" eaLnBrk="0" hangingPunct="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ea typeface="MS PGothic" pitchFamily="34" charset="-128"/>
              </a:rPr>
              <a:t>Michael Montemurro, Research in Motion</a:t>
            </a:r>
          </a:p>
        </p:txBody>
      </p:sp>
      <p:sp>
        <p:nvSpPr>
          <p:cNvPr id="36873" name="Rectangle 7"/>
          <p:cNvSpPr txBox="1">
            <a:spLocks noGrp="1" noChangeArrowheads="1"/>
          </p:cNvSpPr>
          <p:nvPr/>
        </p:nvSpPr>
        <p:spPr bwMode="auto">
          <a:xfrm>
            <a:off x="3278188" y="9001125"/>
            <a:ext cx="4159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6C7B453B-48E0-4477-A157-3A28621F65B5}" type="slidenum">
              <a:rPr lang="en-US" altLang="en-US"/>
              <a:pPr algn="r">
                <a:spcBef>
                  <a:spcPct val="0"/>
                </a:spcBef>
              </a:pPr>
              <a:t>42</a:t>
            </a:fld>
            <a:endParaRPr lang="en-US" altLang="en-US"/>
          </a:p>
        </p:txBody>
      </p:sp>
      <p:sp>
        <p:nvSpPr>
          <p:cNvPr id="36874" name="Rectangle 2"/>
          <p:cNvSpPr>
            <a:spLocks noGrp="1" noRot="1" noChangeAspect="1" noChangeArrowheads="1" noTextEdit="1"/>
          </p:cNvSpPr>
          <p:nvPr>
            <p:ph type="sldImg"/>
          </p:nvPr>
        </p:nvSpPr>
        <p:spPr>
          <a:xfrm>
            <a:off x="330200" y="696913"/>
            <a:ext cx="6199188" cy="3487737"/>
          </a:xfrm>
          <a:ln/>
        </p:spPr>
      </p:sp>
      <p:sp>
        <p:nvSpPr>
          <p:cNvPr id="36875" name="Rectangle 3"/>
          <p:cNvSpPr>
            <a:spLocks noGrp="1" noChangeArrowheads="1"/>
          </p:cNvSpPr>
          <p:nvPr>
            <p:ph type="body" idx="1"/>
          </p:nvPr>
        </p:nvSpPr>
        <p:spPr>
          <a:xfrm>
            <a:off x="685800" y="4416425"/>
            <a:ext cx="5486400" cy="4183063"/>
          </a:xfrm>
          <a:noFill/>
        </p:spPr>
        <p:txBody>
          <a:bodyPr/>
          <a:lstStyle/>
          <a:p>
            <a:endParaRPr lang="en-US" altLang="en-US"/>
          </a:p>
        </p:txBody>
      </p:sp>
    </p:spTree>
    <p:extLst>
      <p:ext uri="{BB962C8B-B14F-4D97-AF65-F5344CB8AC3E}">
        <p14:creationId xmlns:p14="http://schemas.microsoft.com/office/powerpoint/2010/main" val="5758840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12786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44245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a:t>doc.: IEEE 802.11-yy/xxxxr0</a:t>
            </a:r>
          </a:p>
        </p:txBody>
      </p:sp>
      <p:sp>
        <p:nvSpPr>
          <p:cNvPr id="5" name="Date Placeholder 4"/>
          <p:cNvSpPr>
            <a:spLocks noGrp="1"/>
          </p:cNvSpPr>
          <p:nvPr>
            <p:ph type="dt" idx="11"/>
          </p:nvPr>
        </p:nvSpPr>
        <p:spPr/>
        <p:txBody>
          <a:bodyPr/>
          <a:lstStyle/>
          <a:p>
            <a:r>
              <a:rPr lang="en-US"/>
              <a:t>Month Year</a:t>
            </a:r>
          </a:p>
        </p:txBody>
      </p:sp>
      <p:sp>
        <p:nvSpPr>
          <p:cNvPr id="6" name="Footer Placeholder 5"/>
          <p:cNvSpPr>
            <a:spLocks noGrp="1"/>
          </p:cNvSpPr>
          <p:nvPr>
            <p:ph type="ftr" idx="12"/>
          </p:nvPr>
        </p:nvSpPr>
        <p:spPr/>
        <p:txBody>
          <a:bodyPr/>
          <a:lstStyle/>
          <a:p>
            <a:r>
              <a:rPr lang="en-US"/>
              <a:t>John Doe, Some Company</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46</a:t>
            </a:fld>
            <a:endParaRPr lang="en-US"/>
          </a:p>
        </p:txBody>
      </p:sp>
    </p:spTree>
    <p:extLst>
      <p:ext uri="{BB962C8B-B14F-4D97-AF65-F5344CB8AC3E}">
        <p14:creationId xmlns:p14="http://schemas.microsoft.com/office/powerpoint/2010/main" val="21827083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34826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802.11-18/1390</a:t>
            </a:r>
          </a:p>
        </p:txBody>
      </p:sp>
      <p:sp>
        <p:nvSpPr>
          <p:cNvPr id="5" name="Date Placeholder 4"/>
          <p:cNvSpPr>
            <a:spLocks noGrp="1"/>
          </p:cNvSpPr>
          <p:nvPr>
            <p:ph type="dt" idx="11"/>
          </p:nvPr>
        </p:nvSpPr>
        <p:spPr/>
        <p:txBody>
          <a:bodyPr/>
          <a:lstStyle/>
          <a:p>
            <a:pPr>
              <a:defRPr/>
            </a:pPr>
            <a:r>
              <a:rPr lang="en-US"/>
              <a:t>September 2018</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3</a:t>
            </a:fld>
            <a:endParaRPr lang="en-US"/>
          </a:p>
        </p:txBody>
      </p:sp>
    </p:spTree>
    <p:extLst>
      <p:ext uri="{BB962C8B-B14F-4D97-AF65-F5344CB8AC3E}">
        <p14:creationId xmlns:p14="http://schemas.microsoft.com/office/powerpoint/2010/main" val="10215281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486036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50</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381093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54</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866124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802.11-21/1655</a:t>
            </a:r>
            <a:endParaRPr lang="en-US"/>
          </a:p>
        </p:txBody>
      </p:sp>
      <p:sp>
        <p:nvSpPr>
          <p:cNvPr id="5" name="Rectangle 3"/>
          <p:cNvSpPr>
            <a:spLocks noGrp="1" noChangeArrowheads="1"/>
          </p:cNvSpPr>
          <p:nvPr>
            <p:ph type="dt"/>
          </p:nvPr>
        </p:nvSpPr>
        <p:spPr>
          <a:ln/>
        </p:spPr>
        <p:txBody>
          <a:bodyPr/>
          <a:lstStyle/>
          <a:p>
            <a:r>
              <a:rPr lang="en-GB"/>
              <a:t>November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859218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802.11-21/1655</a:t>
            </a:r>
            <a:endParaRPr lang="en-US"/>
          </a:p>
        </p:txBody>
      </p:sp>
      <p:sp>
        <p:nvSpPr>
          <p:cNvPr id="5" name="Rectangle 3"/>
          <p:cNvSpPr>
            <a:spLocks noGrp="1" noChangeArrowheads="1"/>
          </p:cNvSpPr>
          <p:nvPr>
            <p:ph type="dt"/>
          </p:nvPr>
        </p:nvSpPr>
        <p:spPr>
          <a:ln/>
        </p:spPr>
        <p:txBody>
          <a:bodyPr/>
          <a:lstStyle/>
          <a:p>
            <a:r>
              <a:rPr lang="en-GB"/>
              <a:t>November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954552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802.11-21/1655</a:t>
            </a:r>
            <a:endParaRPr lang="en-US"/>
          </a:p>
        </p:txBody>
      </p:sp>
      <p:sp>
        <p:nvSpPr>
          <p:cNvPr id="5" name="Rectangle 3"/>
          <p:cNvSpPr>
            <a:spLocks noGrp="1" noChangeArrowheads="1"/>
          </p:cNvSpPr>
          <p:nvPr>
            <p:ph type="dt"/>
          </p:nvPr>
        </p:nvSpPr>
        <p:spPr>
          <a:ln/>
        </p:spPr>
        <p:txBody>
          <a:bodyPr/>
          <a:lstStyle/>
          <a:p>
            <a:r>
              <a:rPr lang="en-GB"/>
              <a:t>November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58</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282910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802.11-21/1655</a:t>
            </a:r>
            <a:endParaRPr lang="en-US"/>
          </a:p>
        </p:txBody>
      </p:sp>
      <p:sp>
        <p:nvSpPr>
          <p:cNvPr id="5" name="Rectangle 3"/>
          <p:cNvSpPr>
            <a:spLocks noGrp="1" noChangeArrowheads="1"/>
          </p:cNvSpPr>
          <p:nvPr>
            <p:ph type="dt"/>
          </p:nvPr>
        </p:nvSpPr>
        <p:spPr>
          <a:ln/>
        </p:spPr>
        <p:txBody>
          <a:bodyPr/>
          <a:lstStyle/>
          <a:p>
            <a:r>
              <a:rPr lang="en-GB"/>
              <a:t>November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60</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322111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p:spPr>
        <p:txBody>
          <a:bodyPr/>
          <a:lstStyle/>
          <a:p>
            <a:r>
              <a:rPr lang="en-US"/>
              <a:t>Doc Title</a:t>
            </a:r>
            <a:endParaRPr lang="en-US" dirty="0"/>
          </a:p>
        </p:txBody>
      </p:sp>
      <p:sp>
        <p:nvSpPr>
          <p:cNvPr id="10243" name="Rectangle 3"/>
          <p:cNvSpPr>
            <a:spLocks noGrp="1" noChangeArrowheads="1"/>
          </p:cNvSpPr>
          <p:nvPr>
            <p:ph type="dt" sz="quarter" idx="1"/>
          </p:nvPr>
        </p:nvSpPr>
        <p:spPr>
          <a:noFill/>
        </p:spPr>
        <p:txBody>
          <a:bodyPr/>
          <a:lstStyle/>
          <a:p>
            <a:r>
              <a:rPr lang="en-US" dirty="0"/>
              <a:t>Month Year</a:t>
            </a:r>
          </a:p>
        </p:txBody>
      </p:sp>
      <p:sp>
        <p:nvSpPr>
          <p:cNvPr id="10244" name="Rectangle 6"/>
          <p:cNvSpPr>
            <a:spLocks noGrp="1" noChangeArrowheads="1"/>
          </p:cNvSpPr>
          <p:nvPr>
            <p:ph type="ftr" sz="quarter" idx="4"/>
          </p:nvPr>
        </p:nvSpPr>
        <p:spPr>
          <a:noFill/>
        </p:spPr>
        <p:txBody>
          <a:bodyPr/>
          <a:lstStyle/>
          <a:p>
            <a:pPr lvl="4"/>
            <a:r>
              <a:rPr lang="en-US" dirty="0"/>
              <a:t>John Doe, Some Company</a:t>
            </a:r>
          </a:p>
        </p:txBody>
      </p:sp>
      <p:sp>
        <p:nvSpPr>
          <p:cNvPr id="10245" name="Rectangle 7"/>
          <p:cNvSpPr>
            <a:spLocks noGrp="1" noChangeArrowheads="1"/>
          </p:cNvSpPr>
          <p:nvPr>
            <p:ph type="sldNum" sz="quarter" idx="5"/>
          </p:nvPr>
        </p:nvSpPr>
        <p:spPr>
          <a:noFill/>
        </p:spPr>
        <p:txBody>
          <a:bodyPr/>
          <a:lstStyle/>
          <a:p>
            <a:r>
              <a:rPr lang="en-US" dirty="0"/>
              <a:t>Page </a:t>
            </a:r>
            <a:fld id="{9A6FF2A5-3843-4034-80EC-B86A7C49C539}" type="slidenum">
              <a:rPr lang="en-US"/>
              <a:pPr/>
              <a:t>72</a:t>
            </a:fld>
            <a:endParaRPr lang="en-US" dirty="0"/>
          </a:p>
        </p:txBody>
      </p:sp>
      <p:sp>
        <p:nvSpPr>
          <p:cNvPr id="10246" name="Rectangle 2"/>
          <p:cNvSpPr>
            <a:spLocks noGrp="1" noRot="1" noChangeAspect="1" noChangeArrowheads="1" noTextEdit="1"/>
          </p:cNvSpPr>
          <p:nvPr>
            <p:ph type="sldImg"/>
          </p:nvPr>
        </p:nvSpPr>
        <p:spPr>
          <a:xfrm>
            <a:off x="384175" y="701675"/>
            <a:ext cx="6165850" cy="3468688"/>
          </a:xfrm>
          <a:ln/>
        </p:spPr>
      </p:sp>
      <p:sp>
        <p:nvSpPr>
          <p:cNvPr id="1024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6705515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73</a:t>
            </a:fld>
            <a:endParaRPr lang="en-US" dirty="0"/>
          </a:p>
        </p:txBody>
      </p:sp>
    </p:spTree>
    <p:extLst>
      <p:ext uri="{BB962C8B-B14F-4D97-AF65-F5344CB8AC3E}">
        <p14:creationId xmlns:p14="http://schemas.microsoft.com/office/powerpoint/2010/main" val="17430709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74</a:t>
            </a:fld>
            <a:endParaRPr lang="en-US" dirty="0"/>
          </a:p>
        </p:txBody>
      </p:sp>
    </p:spTree>
    <p:extLst>
      <p:ext uri="{BB962C8B-B14F-4D97-AF65-F5344CB8AC3E}">
        <p14:creationId xmlns:p14="http://schemas.microsoft.com/office/powerpoint/2010/main" val="1499028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10</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3699835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75</a:t>
            </a:fld>
            <a:endParaRPr lang="en-US" dirty="0"/>
          </a:p>
        </p:txBody>
      </p:sp>
    </p:spTree>
    <p:extLst>
      <p:ext uri="{BB962C8B-B14F-4D97-AF65-F5344CB8AC3E}">
        <p14:creationId xmlns:p14="http://schemas.microsoft.com/office/powerpoint/2010/main" val="18145288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76</a:t>
            </a:fld>
            <a:endParaRPr lang="en-US" dirty="0"/>
          </a:p>
        </p:txBody>
      </p:sp>
    </p:spTree>
    <p:extLst>
      <p:ext uri="{BB962C8B-B14F-4D97-AF65-F5344CB8AC3E}">
        <p14:creationId xmlns:p14="http://schemas.microsoft.com/office/powerpoint/2010/main" val="42071703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77</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50853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78</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3889897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79</a:t>
            </a:fld>
            <a:endParaRPr lang="en-US"/>
          </a:p>
        </p:txBody>
      </p:sp>
    </p:spTree>
    <p:extLst>
      <p:ext uri="{BB962C8B-B14F-4D97-AF65-F5344CB8AC3E}">
        <p14:creationId xmlns:p14="http://schemas.microsoft.com/office/powerpoint/2010/main" val="26726769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80</a:t>
            </a:fld>
            <a:endParaRPr lang="en-US"/>
          </a:p>
        </p:txBody>
      </p:sp>
    </p:spTree>
    <p:extLst>
      <p:ext uri="{BB962C8B-B14F-4D97-AF65-F5344CB8AC3E}">
        <p14:creationId xmlns:p14="http://schemas.microsoft.com/office/powerpoint/2010/main" val="33878775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81</a:t>
            </a:fld>
            <a:endParaRPr lang="en-US"/>
          </a:p>
        </p:txBody>
      </p:sp>
    </p:spTree>
    <p:extLst>
      <p:ext uri="{BB962C8B-B14F-4D97-AF65-F5344CB8AC3E}">
        <p14:creationId xmlns:p14="http://schemas.microsoft.com/office/powerpoint/2010/main" val="14366543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82</a:t>
            </a:fld>
            <a:endParaRPr lang="en-US"/>
          </a:p>
        </p:txBody>
      </p:sp>
    </p:spTree>
    <p:extLst>
      <p:ext uri="{BB962C8B-B14F-4D97-AF65-F5344CB8AC3E}">
        <p14:creationId xmlns:p14="http://schemas.microsoft.com/office/powerpoint/2010/main" val="38631076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83</a:t>
            </a:fld>
            <a:endParaRPr lang="en-US"/>
          </a:p>
        </p:txBody>
      </p:sp>
    </p:spTree>
    <p:extLst>
      <p:ext uri="{BB962C8B-B14F-4D97-AF65-F5344CB8AC3E}">
        <p14:creationId xmlns:p14="http://schemas.microsoft.com/office/powerpoint/2010/main" val="4229565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802.11-21/0444r1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9426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56393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90</a:t>
            </a:fld>
            <a:endParaRPr lang="en-US"/>
          </a:p>
        </p:txBody>
      </p:sp>
      <p:sp>
        <p:nvSpPr>
          <p:cNvPr id="12289" name="Text Box 1"/>
          <p:cNvSpPr txBox="1">
            <a:spLocks noChangeArrowheads="1"/>
          </p:cNvSpPr>
          <p:nvPr/>
        </p:nvSpPr>
        <p:spPr bwMode="auto">
          <a:xfrm>
            <a:off x="1182121" y="709837"/>
            <a:ext cx="4738235" cy="3509035"/>
          </a:xfrm>
          <a:prstGeom prst="rect">
            <a:avLst/>
          </a:prstGeom>
          <a:solidFill>
            <a:srgbClr val="FFFFFF"/>
          </a:solidFill>
          <a:ln w="9525">
            <a:solidFill>
              <a:srgbClr val="000000"/>
            </a:solidFill>
            <a:miter lim="800000"/>
            <a:headEnd/>
            <a:tailEnd/>
          </a:ln>
          <a:effectLst/>
        </p:spPr>
        <p:txBody>
          <a:bodyPr wrap="none" lIns="92994" tIns="46497" rIns="92994" bIns="46497" anchor="ctr"/>
          <a:lstStyle/>
          <a:p>
            <a:endParaRPr lang="en-GB"/>
          </a:p>
        </p:txBody>
      </p:sp>
      <p:sp>
        <p:nvSpPr>
          <p:cNvPr id="12290" name="Rectangle 2"/>
          <p:cNvSpPr txBox="1">
            <a:spLocks noGrp="1" noChangeArrowheads="1"/>
          </p:cNvSpPr>
          <p:nvPr>
            <p:ph type="body"/>
          </p:nvPr>
        </p:nvSpPr>
        <p:spPr bwMode="auto">
          <a:xfrm>
            <a:off x="946347" y="4459767"/>
            <a:ext cx="5209782" cy="4320048"/>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2839312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98</a:t>
            </a:fld>
            <a:endParaRPr lang="en-US" dirty="0"/>
          </a:p>
        </p:txBody>
      </p:sp>
      <p:sp>
        <p:nvSpPr>
          <p:cNvPr id="12289" name="Text Box 1"/>
          <p:cNvSpPr txBox="1">
            <a:spLocks noChangeArrowheads="1"/>
          </p:cNvSpPr>
          <p:nvPr/>
        </p:nvSpPr>
        <p:spPr bwMode="auto">
          <a:xfrm>
            <a:off x="1217527" y="725921"/>
            <a:ext cx="4880149" cy="3588543"/>
          </a:xfrm>
          <a:prstGeom prst="rect">
            <a:avLst/>
          </a:prstGeom>
          <a:solidFill>
            <a:srgbClr val="FFFFFF"/>
          </a:solidFill>
          <a:ln w="9525">
            <a:solidFill>
              <a:srgbClr val="000000"/>
            </a:solidFill>
            <a:miter lim="800000"/>
            <a:headEnd/>
            <a:tailEnd/>
          </a:ln>
          <a:effectLst/>
        </p:spPr>
        <p:txBody>
          <a:bodyPr wrap="none" lIns="95390" tIns="47695" rIns="95390" bIns="47695" anchor="ctr"/>
          <a:lstStyle/>
          <a:p>
            <a:endParaRPr lang="en-GB" dirty="0"/>
          </a:p>
        </p:txBody>
      </p:sp>
      <p:sp>
        <p:nvSpPr>
          <p:cNvPr id="12290" name="Rectangle 2"/>
          <p:cNvSpPr txBox="1">
            <a:spLocks noGrp="1" noChangeArrowheads="1"/>
          </p:cNvSpPr>
          <p:nvPr>
            <p:ph type="body"/>
          </p:nvPr>
        </p:nvSpPr>
        <p:spPr bwMode="auto">
          <a:xfrm>
            <a:off x="974690" y="4560817"/>
            <a:ext cx="5365820" cy="4417932"/>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7653833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104</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96406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105</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911992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106</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408159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107</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783728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3555"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2021</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108</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8616461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4579"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2021</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109</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16815761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2021</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110</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938417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72019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604609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615556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2021</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113</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4331256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2021</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114</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799719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67388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027537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8791187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2021</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118</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9683233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712962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55831132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52904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853401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doc.: IEEE 802.11-21/1548r0</a:t>
            </a:r>
          </a:p>
        </p:txBody>
      </p:sp>
      <p:sp>
        <p:nvSpPr>
          <p:cNvPr id="5" name="Date Placeholder 4"/>
          <p:cNvSpPr>
            <a:spLocks noGrp="1"/>
          </p:cNvSpPr>
          <p:nvPr>
            <p:ph type="dt" idx="11"/>
          </p:nvPr>
        </p:nvSpPr>
        <p:spPr>
          <a:xfrm>
            <a:off x="654050" y="95706"/>
            <a:ext cx="1227837" cy="215444"/>
          </a:xfrm>
        </p:spPr>
        <p:txBody>
          <a:bodyPr/>
          <a:lstStyle/>
          <a:p>
            <a:pPr>
              <a:defRPr/>
            </a:pPr>
            <a:r>
              <a:rPr lang="en-US" dirty="0"/>
              <a:t>November 2021</a:t>
            </a:r>
          </a:p>
        </p:txBody>
      </p:sp>
      <p:sp>
        <p:nvSpPr>
          <p:cNvPr id="6" name="Footer Placeholder 5"/>
          <p:cNvSpPr>
            <a:spLocks noGrp="1"/>
          </p:cNvSpPr>
          <p:nvPr>
            <p:ph type="ftr" sz="quarter" idx="12"/>
          </p:nvPr>
        </p:nvSpPr>
        <p:spPr/>
        <p:txBody>
          <a:bodyPr/>
          <a:lstStyle/>
          <a:p>
            <a:pPr lvl="4">
              <a:defRPr/>
            </a:pPr>
            <a:r>
              <a:rPr lang="en-US"/>
              <a:t>Peter Yee, AKAYLA</a:t>
            </a:r>
          </a:p>
        </p:txBody>
      </p:sp>
      <p:sp>
        <p:nvSpPr>
          <p:cNvPr id="7" name="Slide Number Placeholder 6"/>
          <p:cNvSpPr>
            <a:spLocks noGrp="1"/>
          </p:cNvSpPr>
          <p:nvPr>
            <p:ph type="sldNum" sz="quarter" idx="13"/>
          </p:nvPr>
        </p:nvSpPr>
        <p:spPr/>
        <p:txBody>
          <a:bodyPr/>
          <a:lstStyle/>
          <a:p>
            <a:pPr>
              <a:defRPr/>
            </a:pPr>
            <a:r>
              <a:rPr lang="en-US"/>
              <a:t>Page </a:t>
            </a:r>
            <a:fld id="{10D7EFBA-D1C0-45C5-A488-61E1EC8B7946}" type="slidenum">
              <a:rPr lang="en-US" smtClean="0"/>
              <a:pPr>
                <a:defRPr/>
              </a:pPr>
              <a:t>122</a:t>
            </a:fld>
            <a:endParaRPr lang="en-US"/>
          </a:p>
        </p:txBody>
      </p:sp>
    </p:spTree>
    <p:extLst>
      <p:ext uri="{BB962C8B-B14F-4D97-AF65-F5344CB8AC3E}">
        <p14:creationId xmlns:p14="http://schemas.microsoft.com/office/powerpoint/2010/main" val="13753002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278460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5205704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223157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dirty="0">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FF711518-8A9C-49D7-8BC3-2A761B35C2E9}" type="slidenum">
              <a:rPr lang="en-US" altLang="en-US"/>
              <a:pPr>
                <a:spcBef>
                  <a:spcPct val="0"/>
                </a:spcBef>
              </a:pPr>
              <a:t>126</a:t>
            </a:fld>
            <a:endParaRPr lang="en-US" altLang="en-US" dirty="0"/>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911992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dirty="0">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9E01ADE7-4C11-4939-A951-A30C1E62FF68}" type="slidenum">
              <a:rPr lang="en-US" altLang="en-US"/>
              <a:pPr>
                <a:spcBef>
                  <a:spcPct val="0"/>
                </a:spcBef>
              </a:pPr>
              <a:t>127</a:t>
            </a:fld>
            <a:endParaRPr lang="en-US" altLang="en-US" dirty="0"/>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40815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68840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35355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November 2021</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p:txBody>
          <a:bodyPr/>
          <a:lstStyle/>
          <a:p>
            <a:pPr>
              <a:defRPr/>
            </a:pPr>
            <a:r>
              <a:rPr lang="en-US"/>
              <a:t>November 2021</a:t>
            </a:r>
            <a:endParaRPr lang="en-US" dirty="0"/>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a:t>Michael Montemurro, Huawei</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a:t>
            </a:fld>
            <a:endParaRPr lang="en-US"/>
          </a:p>
        </p:txBody>
      </p:sp>
    </p:spTree>
    <p:extLst>
      <p:ext uri="{BB962C8B-B14F-4D97-AF65-F5344CB8AC3E}">
        <p14:creationId xmlns:p14="http://schemas.microsoft.com/office/powerpoint/2010/main" val="1277641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November 2021</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November 2021</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November 2021</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November 2021</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November 2021</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November 2021</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November 2021</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November 2021</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November 2021</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802.11-21/1644r1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8/dcn/21/18-21-0036-07-0000-frequency-table-template.xlsx"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2.emf"/><Relationship Id="rId4" Type="http://schemas.openxmlformats.org/officeDocument/2006/relationships/oleObject" Target="../embeddings/oleObject16.bin"/></Relationships>
</file>

<file path=ppt/slides/_rels/slide105.xml.rels><?xml version="1.0" encoding="UTF-8" standalone="yes"?>
<Relationships xmlns="http://schemas.openxmlformats.org/package/2006/relationships"><Relationship Id="rId3" Type="http://schemas.openxmlformats.org/officeDocument/2006/relationships/hyperlink" Target="https://www.wi-fi.org/news-events/newsroom/wi-fi-certified-halow-delivers-long-range-low-power-wi-fi" TargetMode="External"/><Relationship Id="rId7" Type="http://schemas.openxmlformats.org/officeDocument/2006/relationships/hyperlink" Target="https://www.wi-fi.org/news-events/newsroom/wi-fi-certified-data-elements-delivers-enhanced-wi-fi-analytics"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s://www.wi-fi.org/news-events/newsroom/wi-fi-certified-easymesh-enhances-wi-fi-performance-in-multiple-ap-networks" TargetMode="External"/><Relationship Id="rId5" Type="http://schemas.openxmlformats.org/officeDocument/2006/relationships/hyperlink" Target="https://www.wi-fi.org/news-events/newsroom/wi-fi-alliance-accelerates-wi-fi-6e-development-with-automated-frequency" TargetMode="External"/><Relationship Id="rId4" Type="http://schemas.openxmlformats.org/officeDocument/2006/relationships/hyperlink" Target="https://www.wi-fi.org/news-events/newsroom/wi-fi-alliance-enhances-consistent-quality-of-service-for-latency-sensitive-wi" TargetMode="Externa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3.emf"/><Relationship Id="rId4" Type="http://schemas.openxmlformats.org/officeDocument/2006/relationships/oleObject" Target="../embeddings/oleObject17.bin"/></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mailto:harrybims@me.com" TargetMode="External"/><Relationship Id="rId13" Type="http://schemas.openxmlformats.org/officeDocument/2006/relationships/hyperlink" Target="mailto:po-kai.huang@intel.com" TargetMode="External"/><Relationship Id="rId3" Type="http://schemas.openxmlformats.org/officeDocument/2006/relationships/hyperlink" Target="mailto:robert.stacey@intel.com" TargetMode="External"/><Relationship Id="rId7" Type="http://schemas.openxmlformats.org/officeDocument/2006/relationships/hyperlink" Target="mailto:volker.jungnickel@hhi.fraunhofer.de" TargetMode="External"/><Relationship Id="rId12" Type="http://schemas.openxmlformats.org/officeDocument/2006/relationships/hyperlink" Target="mailto:claudiodasilva@fb.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chaochun.wang@mediatek.com" TargetMode="External"/><Relationship Id="rId11" Type="http://schemas.openxmlformats.org/officeDocument/2006/relationships/hyperlink" Target="mailto:edward.ks.au@huawei.com" TargetMode="External"/><Relationship Id="rId5" Type="http://schemas.openxmlformats.org/officeDocument/2006/relationships/hyperlink" Target="mailto:RoyWant@google.com" TargetMode="External"/><Relationship Id="rId10" Type="http://schemas.openxmlformats.org/officeDocument/2006/relationships/hyperlink" Target="mailto:Yujin.Noh@senscomm.com" TargetMode="External"/><Relationship Id="rId4" Type="http://schemas.openxmlformats.org/officeDocument/2006/relationships/hyperlink" Target="mailto:pecclesi@cisco.com" TargetMode="External"/><Relationship Id="rId9" Type="http://schemas.openxmlformats.org/officeDocument/2006/relationships/hyperlink" Target="mailto:carol@ansley.com" TargetMode="External"/><Relationship Id="rId14" Type="http://schemas.openxmlformats.org/officeDocument/2006/relationships/hyperlink" Target="mailto:emily.h.qi@intel.com" TargetMode="External"/></Relationships>
</file>

<file path=ppt/slides/_rels/slide110.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s://datatracker.ietf.org/wg/ipwave/charter/" TargetMode="Externa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s://datatracker.ietf.org/wg/priv/about/" TargetMode="External"/></Relationships>
</file>

<file path=ppt/slides/_rels/slide114.xml.rels><?xml version="1.0" encoding="UTF-8" standalone="yes"?>
<Relationships xmlns="http://schemas.openxmlformats.org/package/2006/relationships"><Relationship Id="rId8" Type="http://schemas.openxmlformats.org/officeDocument/2006/relationships/hyperlink" Target="https://datatracker.ietf.org/wg/gendispatch/about/" TargetMode="External"/><Relationship Id="rId13" Type="http://schemas.openxmlformats.org/officeDocument/2006/relationships/hyperlink" Target="https://datatracker.ietf.org/doc/charter-ietf-ntp/"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dtn/" TargetMode="External"/><Relationship Id="rId12" Type="http://schemas.openxmlformats.org/officeDocument/2006/relationships/hyperlink" Target="https://datatracker.ietf.org/wg/ntp/about/"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hyperlink" Target="https://datatracker.ietf.org/wg/dtn/about/" TargetMode="External"/><Relationship Id="rId11" Type="http://schemas.openxmlformats.org/officeDocument/2006/relationships/hyperlink" Target="https://datatracker.ietf.org/doc/charter-ietf-grow/" TargetMode="External"/><Relationship Id="rId5" Type="http://schemas.openxmlformats.org/officeDocument/2006/relationships/hyperlink" Target="https://datatracker.ietf.org/doc/charter-ietf-ccamp/" TargetMode="External"/><Relationship Id="rId15" Type="http://schemas.openxmlformats.org/officeDocument/2006/relationships/hyperlink" Target="https://datatracker.ietf.org/doc/charter-ietf-suit/" TargetMode="External"/><Relationship Id="rId10" Type="http://schemas.openxmlformats.org/officeDocument/2006/relationships/hyperlink" Target="https://datatracker.ietf.org/wg/grow/about/" TargetMode="External"/><Relationship Id="rId4" Type="http://schemas.openxmlformats.org/officeDocument/2006/relationships/hyperlink" Target="https://datatracker.ietf.org/wg/ccamp/about/" TargetMode="External"/><Relationship Id="rId9" Type="http://schemas.openxmlformats.org/officeDocument/2006/relationships/hyperlink" Target="https://datatracker.ietf.org/doc/charter-ietf-gendispatch/" TargetMode="External"/><Relationship Id="rId14" Type="http://schemas.openxmlformats.org/officeDocument/2006/relationships/hyperlink" Target="https://datatracker.ietf.org/wg/suit/about/"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datatracker.ietf.org/wg/6lo/charter/"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hyperlink" Target="https://datatracker.ietf.org/doc/draft-ietf-6lo-use-cases/" TargetMode="External"/><Relationship Id="rId4" Type="http://schemas.openxmlformats.org/officeDocument/2006/relationships/hyperlink" Target="https://datatracker.ietf.org/doc/draft-ietf-6lo-multicast-registration/" TargetMode="External"/></Relationships>
</file>

<file path=ppt/slides/_rels/slide117.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18.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hyperlink" Target="https://datatracker.ietf.org/doc/draft-ietf-emu-eaptlscert/" TargetMode="External"/><Relationship Id="rId4" Type="http://schemas.openxmlformats.org/officeDocument/2006/relationships/hyperlink" Target="https://datatracker.ietf.org/doc/draft-ietf-emu-eap-tls13/" TargetMode="External"/></Relationships>
</file>

<file path=ppt/slides/_rels/slide119.xml.rels><?xml version="1.0" encoding="UTF-8" standalone="yes"?>
<Relationships xmlns="http://schemas.openxmlformats.org/package/2006/relationships"><Relationship Id="rId8" Type="http://schemas.openxmlformats.org/officeDocument/2006/relationships/hyperlink" Target="https://www.ietf.org/topics/netmgmt/" TargetMode="External"/><Relationship Id="rId3" Type="http://schemas.openxmlformats.org/officeDocument/2006/relationships/hyperlink" Target="http://datatracker.ietf.org/wg/opsawg/" TargetMode="External"/><Relationship Id="rId7" Type="http://schemas.openxmlformats.org/officeDocument/2006/relationships/hyperlink" Target="https://tools.ietf.org/html/rfc6632"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hyperlink" Target="https://datatracker.ietf.org/doc/draft-ietf-opsawg-vpn-common/" TargetMode="External"/><Relationship Id="rId5" Type="http://schemas.openxmlformats.org/officeDocument/2006/relationships/hyperlink" Target="https://datatracker.ietf.org/doc/draft-ietf-opsawg-l2nm/" TargetMode="External"/><Relationship Id="rId4" Type="http://schemas.openxmlformats.org/officeDocument/2006/relationships/hyperlink" Target="https://datatracker.ietf.org/doc/draft-ietf-opsawg-pcap/"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7" Type="http://schemas.openxmlformats.org/officeDocument/2006/relationships/hyperlink" Target="https://datatracker.ietf.org/doc/draft-ietf-tls-tlsflags/"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https://datatracker.ietf.org/doc/draft-ietf-tls-ctls/" TargetMode="External"/><Relationship Id="rId5" Type="http://schemas.openxmlformats.org/officeDocument/2006/relationships/hyperlink" Target="https://datatracker.ietf.org/doc/draft-ietf-tls-dtls13/" TargetMode="External"/><Relationship Id="rId4" Type="http://schemas.openxmlformats.org/officeDocument/2006/relationships/hyperlink" Target="https://datatracker.ietf.org/doc/draft-ietf-tls-rfc8446bis/" TargetMode="External"/></Relationships>
</file>

<file path=ppt/slides/_rels/slide121.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hyperlink" Target="https://datatracker.ietf.org/doc/draft-ietf-detnet-bounded-latency/" TargetMode="External"/><Relationship Id="rId4" Type="http://schemas.openxmlformats.org/officeDocument/2006/relationships/hyperlink" Target="https://www.rfc-editor.org/rfc/rfc9055" TargetMode="External"/></Relationships>
</file>

<file path=ppt/slides/_rels/slide122.xml.rels><?xml version="1.0" encoding="UTF-8" standalone="yes"?>
<Relationships xmlns="http://schemas.openxmlformats.org/package/2006/relationships"><Relationship Id="rId3" Type="http://schemas.openxmlformats.org/officeDocument/2006/relationships/hyperlink" Target="https://datatracker.ietf.org/wg/raw/charter/"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hyperlink" Target="https://datatracker.ietf.org/doc/draft-ietf-raw-technologies/" TargetMode="External"/><Relationship Id="rId4" Type="http://schemas.openxmlformats.org/officeDocument/2006/relationships/hyperlink" Target="https://datatracker.ietf.org/doc/draft-ietf-raw-use-cases/" TargetMode="External"/></Relationships>
</file>

<file path=ppt/slides/_rels/slide123.xml.rels><?xml version="1.0" encoding="UTF-8" standalone="yes"?>
<Relationships xmlns="http://schemas.openxmlformats.org/package/2006/relationships"><Relationship Id="rId3" Type="http://schemas.openxmlformats.org/officeDocument/2006/relationships/hyperlink" Target="https://datatracker.ietf.org/group/ipwave/about/"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hyperlink" Target="https://datatracker.ietf.org/doc/draft-ietf-ipwave-vehicular-networking/" TargetMode="External"/></Relationships>
</file>

<file path=ppt/slides/_rels/slide124.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hyperlink" Target="https://datatracker.ietf.org/doc/draft-ietf-anima-brski-async-enroll/" TargetMode="External"/><Relationship Id="rId5" Type="http://schemas.openxmlformats.org/officeDocument/2006/relationships/hyperlink" Target="https://datatracker.ietf.org/doc/draft-ietf-anima-constrained-voucher/" TargetMode="External"/><Relationship Id="rId4" Type="http://schemas.openxmlformats.org/officeDocument/2006/relationships/hyperlink" Target="https://datatracker.ietf.org/doc/draft-ietf-anima-asa-guidelines/" TargetMode="External"/></Relationships>
</file>

<file path=ppt/slides/_rels/slide125.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myproject/Public/mytools/draft/styleman.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ntor.ieee.org/802.11/dcn/20/11-20-0013-AANI-draft-technical-report-on-interworking-between-3gpp-5g-network-wlan.docx" TargetMode="External"/><Relationship Id="rId7" Type="http://schemas.openxmlformats.org/officeDocument/2006/relationships/hyperlink" Target="https://mentor.ieee.org/802.11/dcn/21/11-21-1809-00-AANI-itu-imt-2030-status.pptx" TargetMode="External"/><Relationship Id="rId2" Type="http://schemas.openxmlformats.org/officeDocument/2006/relationships/hyperlink" Target="https://mentor.ieee.org/802.11/dcn/21/11-21-1626-01-AANI-aani-sc-agenda-november-2021-plenary.pptx" TargetMode="External"/><Relationship Id="rId1" Type="http://schemas.openxmlformats.org/officeDocument/2006/relationships/slideLayout" Target="../slideLayouts/slideLayout7.xml"/><Relationship Id="rId6" Type="http://schemas.openxmlformats.org/officeDocument/2006/relationships/hyperlink" Target="https://mentor.ieee.org/802.11/dcn/21/11-21-1806-00-AANI-itu-imt-2020-status.pptx" TargetMode="External"/><Relationship Id="rId5" Type="http://schemas.openxmlformats.org/officeDocument/2006/relationships/hyperlink" Target="https://mentor.ieee.org/802.11/dcn/21/11-21-1198-03-AANI-draft-ls-response-to-wba-qos-material.docx" TargetMode="External"/><Relationship Id="rId4" Type="http://schemas.openxmlformats.org/officeDocument/2006/relationships/hyperlink" Target="https://grouper.ieee.org/groups/802/11/Liaisons/2021-09-28-liaison-response-to-wba-qos-material.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mentor.ieee.org/802.11/dcn/21/11-21-1625-06-0arc-arc-sc-agenda-nov-2021.ppt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mentor.ieee.org/802.11/dcn/21/11-21-1797-00-0arc-proposal-for-new-annex-g-frame-exchange-sequence-descriptions.docx" TargetMode="External"/><Relationship Id="rId4" Type="http://schemas.openxmlformats.org/officeDocument/2006/relationships/hyperlink" Target="https://mentor.ieee.org/802.11/dcn/21/11-21-1782-01-000m-annex-g-cids-resolution.docx"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mentor.ieee.org/802.11/dcn/21/11-21-1836-00-0arc-address-block-assignment-with-p802-1cq-barc.ppt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mentor.ieee.org/802.11/dcn/21/11-21-1844-00-0arc-evolution-time-for-the-ieee-802-architecture.pptx"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mentor.ieee.org/802.11/dcn/19/11-19-0106-00-000m-sta-and-ap.doc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mentor.ieee.org/802.11/dcn/21/11-21-1774-00-0arc-clause-6-discussion.ppt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3" Type="http://schemas.openxmlformats.org/officeDocument/2006/relationships/hyperlink" Target="https://mentor.ieee.org/802.11/dcn/21/11-21-1858-01-coex-laa-wi-fi-coexistence-experiments-preliminary-results.pptx" TargetMode="External"/><Relationship Id="rId2" Type="http://schemas.openxmlformats.org/officeDocument/2006/relationships/hyperlink" Target="https://mentor.ieee.org/802.11/dcn/20/11-21-164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oleObject" Target="../embeddings/oleObject6.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mentor.ieee.org/802.11/dcn/21/11-21-1631-00-0wng-agenda-for-wng-sc-2021-november.ppt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mentor.ieee.org/802.11/dcn/21/11-21-1823-00-0wng-wng-meeting-minutes-2021-november-electronic-meeting.docx" TargetMode="External"/><Relationship Id="rId4" Type="http://schemas.openxmlformats.org/officeDocument/2006/relationships/hyperlink" Target="https://mentor.ieee.org/802.11/dcn/21/11-21-1804-03-0wng-openroaming-tutorial.pptx"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12.wmf"/><Relationship Id="rId4" Type="http://schemas.openxmlformats.org/officeDocument/2006/relationships/oleObject" Target="../embeddings/oleObject7.bin"/></Relationships>
</file>

<file path=ppt/slides/_rels/slide36.xml.rels><?xml version="1.0" encoding="UTF-8" standalone="yes"?>
<Relationships xmlns="http://schemas.openxmlformats.org/package/2006/relationships"><Relationship Id="rId3" Type="http://schemas.openxmlformats.org/officeDocument/2006/relationships/hyperlink" Target="https://mentor.ieee.org/802.11/dcn/21/11-21-1845-00-0jtc-minutes-of-virtual-meeting-in-nov-2021.docx" TargetMode="External"/><Relationship Id="rId2" Type="http://schemas.openxmlformats.org/officeDocument/2006/relationships/hyperlink" Target="https://mentor.ieee.org/802.11/dcn/20/11-21-1593"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oleObject8.bin"/></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4.emf"/><Relationship Id="rId4" Type="http://schemas.openxmlformats.org/officeDocument/2006/relationships/oleObject" Target="../embeddings/oleObject9.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15.emf"/><Relationship Id="rId4" Type="http://schemas.openxmlformats.org/officeDocument/2006/relationships/oleObject" Target="../embeddings/oleObject10.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mentor.ieee.org/802.11/dcn/17/11-17-1603-09-00lc-a-csd-proposal-for-light-communications.docx"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6.png"/><Relationship Id="rId4" Type="http://schemas.openxmlformats.org/officeDocument/2006/relationships/oleObject" Target="../embeddings/oleObject11.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hyperlink" Target="https://mentor.ieee.org/802.11/dcn/21/11-21-1863-00-00bd-tgbd-november-plenary-2021-teleconference-minutes.docx" TargetMode="External"/><Relationship Id="rId2" Type="http://schemas.openxmlformats.org/officeDocument/2006/relationships/hyperlink" Target="https://mentor.ieee.org/802.11/dcn/21/11-21-1623-04-00bd-tgbd-teleconference-agenda-for-nov-2021.pptx"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7.emf"/></Relationships>
</file>

<file path=ppt/slides/_rels/slide69.xml.rels><?xml version="1.0" encoding="UTF-8" standalone="yes"?>
<Relationships xmlns="http://schemas.openxmlformats.org/package/2006/relationships"><Relationship Id="rId3" Type="http://schemas.openxmlformats.org/officeDocument/2006/relationships/hyperlink" Target="https://mentor.ieee.org/802.11/dcn/21/11-21-1717-00-000m-revme-cc35-cid-97-basic-rate-set-definition.docx" TargetMode="External"/><Relationship Id="rId2" Type="http://schemas.openxmlformats.org/officeDocument/2006/relationships/hyperlink" Target="https://mentor.ieee.org/802.11/dcn/21/11-21-1618-08-00be-tgbe-nov-2021-meeting-agenda.pptx" TargetMode="Externa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hyperlink" Target="https://mentor.ieee.org/802.11/dcn/20/11-20-1982-51-00be-tgbe-motions-list-for-teleconferences-part-2.pptx"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9.emf"/><Relationship Id="rId4" Type="http://schemas.openxmlformats.org/officeDocument/2006/relationships/oleObject" Target="../embeddings/oleObject13.bin"/></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hyperlink" Target="https://mentor.ieee.org/802.11/dcn/21/11-21-1634-00-00bh-private-identifier-requirements-for-tgbh.docx" TargetMode="External"/><Relationship Id="rId3" Type="http://schemas.openxmlformats.org/officeDocument/2006/relationships/hyperlink" Target="https://mentor.ieee.org/802.11/dcn/21/11-21-1628-06-00bh-agenda-tgbh-2021-nov-plenary.pptx" TargetMode="External"/><Relationship Id="rId7" Type="http://schemas.openxmlformats.org/officeDocument/2006/relationships/hyperlink" Target="https://mentor.ieee.org/802.11/dcn/21/11-21-1839-00-00bh-transient-sta-id.pptx"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mentor.ieee.org/802.11/dcn/21/11-21-1853-00-00bh-id-query-analysis.docx" TargetMode="External"/><Relationship Id="rId11" Type="http://schemas.openxmlformats.org/officeDocument/2006/relationships/hyperlink" Target="https://mentor.ieee.org/802.11/dcn/21/11-21-1140-01-00bh-issues-matrix.pptx" TargetMode="External"/><Relationship Id="rId5" Type="http://schemas.openxmlformats.org/officeDocument/2006/relationships/hyperlink" Target="https://mentor.ieee.org/802.11/dcn/21/11-21-1585-10-00bh-identifiable-random-mac-address.pptx" TargetMode="External"/><Relationship Id="rId10" Type="http://schemas.openxmlformats.org/officeDocument/2006/relationships/hyperlink" Target="https://mentor.ieee.org/802.11/dcn/21/11-21-1141-00-00bh-excerpts-of-wba-document-wi-fi-id-scope.pptx" TargetMode="External"/><Relationship Id="rId4" Type="http://schemas.openxmlformats.org/officeDocument/2006/relationships/hyperlink" Target="https://mentor.ieee.org/802.11/dcn/21/11-21-0332-24-00bh-issues-tracking.docx" TargetMode="External"/><Relationship Id="rId9" Type="http://schemas.openxmlformats.org/officeDocument/2006/relationships/hyperlink" Target="https://mentor.ieee.org/802.11/dcn/21/11-21-0703-00-0000-2021-april-liaison-from-wba.docx"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9.emf"/><Relationship Id="rId4" Type="http://schemas.openxmlformats.org/officeDocument/2006/relationships/oleObject" Target="../embeddings/oleObject14.bin"/></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https://portal.etsi.org/tb.aspx?tbid=287&amp;SubTB=287"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hyperlink" Target="https://www.gov.uk/government/organisations/department-for-digital-culture-media-sport"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s://mentor.ieee.org/802.18/dcn/20/18-20-0108-06-0000-comments-ieee802-fcc-nprm-20-133-70-80-90ghz-bands-expand-access.docx"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s://www.wirelessinnovation.org/6ghz-multistakeholder-committee" TargetMode="External"/><Relationship Id="rId2" Type="http://schemas.openxmlformats.org/officeDocument/2006/relationships/hyperlink" Target="https://6ghz.wirelessinnovation.org/work-group-products" TargetMode="External"/><Relationship Id="rId1" Type="http://schemas.openxmlformats.org/officeDocument/2006/relationships/slideLayout" Target="../slideLayouts/slideLayout2.xml"/><Relationship Id="rId5" Type="http://schemas.openxmlformats.org/officeDocument/2006/relationships/hyperlink" Target="https://mentor.ieee.org/802.18/dcn/21/18-21-0036-08-0000-frequency-table-template.xlsx" TargetMode="External"/><Relationship Id="rId4" Type="http://schemas.openxmlformats.org/officeDocument/2006/relationships/hyperlink" Target="https://groups.wirelessinnovation.org/wg/6MSG/dashboard" TargetMode="External"/></Relationships>
</file>

<file path=ppt/slides/_rels/slide97.xml.rels><?xml version="1.0" encoding="UTF-8" standalone="yes"?>
<Relationships xmlns="http://schemas.openxmlformats.org/package/2006/relationships"><Relationship Id="rId2" Type="http://schemas.openxmlformats.org/officeDocument/2006/relationships/hyperlink" Target="https://ieeesa.webex.com/ieeesa/j.php?MTID=mb227025e23b552d59ce66c69fe99c16c"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0.wmf"/><Relationship Id="rId4" Type="http://schemas.openxmlformats.org/officeDocument/2006/relationships/oleObject" Target="../embeddings/oleObject15.bin"/></Relationships>
</file>

<file path=ppt/slides/_rels/slide99.xml.rels><?xml version="1.0" encoding="UTF-8" standalone="yes"?>
<Relationships xmlns="http://schemas.openxmlformats.org/package/2006/relationships"><Relationship Id="rId3" Type="http://schemas.openxmlformats.org/officeDocument/2006/relationships/hyperlink" Target="http://802world.org/plenary/" TargetMode="External"/><Relationship Id="rId2" Type="http://schemas.openxmlformats.org/officeDocument/2006/relationships/hyperlink" Target="https://cvent.me/4xn8Q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November </a:t>
            </a:r>
            <a:r>
              <a:rPr lang="en-US"/>
              <a:t>2021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2021-11-16</a:t>
            </a:r>
            <a:endParaRPr lang="en-GB" sz="2000" b="0" dirty="0"/>
          </a:p>
        </p:txBody>
      </p:sp>
      <p:sp>
        <p:nvSpPr>
          <p:cNvPr id="6" name="Date Placeholder 3"/>
          <p:cNvSpPr>
            <a:spLocks noGrp="1"/>
          </p:cNvSpPr>
          <p:nvPr>
            <p:ph type="dt" idx="10"/>
          </p:nvPr>
        </p:nvSpPr>
        <p:spPr/>
        <p:txBody>
          <a:bodyPr/>
          <a:lstStyle/>
          <a:p>
            <a:r>
              <a:rPr lang="en-US"/>
              <a:t>November 2021</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spid="_x0000_s3206" name="Document" r:id="rId4" imgW="10512000" imgH="2539535" progId="Word.Document.8">
                  <p:embed/>
                </p:oleObj>
              </mc:Choice>
              <mc:Fallback>
                <p:oleObj name="Document" r:id="rId4" imgW="10512000" imgH="2539535" progId="Word.Document.8">
                  <p:embed/>
                  <p:pic>
                    <p:nvPicPr>
                      <p:cNvPr id="0" name="Picture 3"/>
                      <p:cNvPicPr>
                        <a:picLocks noChangeAspect="1" noChangeArrowheads="1"/>
                      </p:cNvPicPr>
                      <p:nvPr/>
                    </p:nvPicPr>
                    <p:blipFill>
                      <a:blip r:embed="rId5"/>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(November 2021)</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2021-11-15</a:t>
            </a:r>
          </a:p>
        </p:txBody>
      </p:sp>
      <p:graphicFrame>
        <p:nvGraphicFramePr>
          <p:cNvPr id="3075" name="Object 3"/>
          <p:cNvGraphicFramePr>
            <a:graphicFrameLocks noChangeAspect="1"/>
          </p:cNvGraphicFramePr>
          <p:nvPr>
            <p:extLst>
              <p:ext uri="{D42A27DB-BD31-4B8C-83A1-F6EECF244321}">
                <p14:modId xmlns:p14="http://schemas.microsoft.com/office/powerpoint/2010/main" val="1762794483"/>
              </p:ext>
            </p:extLst>
          </p:nvPr>
        </p:nvGraphicFramePr>
        <p:xfrm>
          <a:off x="993775" y="2436813"/>
          <a:ext cx="10123488" cy="2460625"/>
        </p:xfrm>
        <a:graphic>
          <a:graphicData uri="http://schemas.openxmlformats.org/presentationml/2006/ole">
            <mc:AlternateContent xmlns:mc="http://schemas.openxmlformats.org/markup-compatibility/2006">
              <mc:Choice xmlns:v="urn:schemas-microsoft-com:vml" Requires="v">
                <p:oleObj spid="_x0000_s4106" name="Document" r:id="rId4" imgW="10439485" imgH="2546686" progId="Word.Document.8">
                  <p:embed/>
                </p:oleObj>
              </mc:Choice>
              <mc:Fallback>
                <p:oleObj name="Document" r:id="rId4" imgW="10439485" imgH="2546686" progId="Word.Document.8">
                  <p:embed/>
                  <p:pic>
                    <p:nvPicPr>
                      <p:cNvPr id="3075" name="Object 3"/>
                      <p:cNvPicPr>
                        <a:picLocks noChangeAspect="1" noChangeArrowheads="1"/>
                      </p:cNvPicPr>
                      <p:nvPr/>
                    </p:nvPicPr>
                    <p:blipFill>
                      <a:blip r:embed="rId5"/>
                      <a:srcRect/>
                      <a:stretch>
                        <a:fillRect/>
                      </a:stretch>
                    </p:blipFill>
                    <p:spPr bwMode="auto">
                      <a:xfrm>
                        <a:off x="993775" y="2436813"/>
                        <a:ext cx="10123488" cy="24606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48AAA693-76FD-4363-B3D8-65482AF78DEF}"/>
              </a:ext>
            </a:extLst>
          </p:cNvPr>
          <p:cNvSpPr>
            <a:spLocks noGrp="1"/>
          </p:cNvSpPr>
          <p:nvPr>
            <p:ph type="ftr" idx="11"/>
          </p:nvPr>
        </p:nvSpPr>
        <p:spPr/>
        <p:txBody>
          <a:bodyPr/>
          <a:lstStyle/>
          <a:p>
            <a:r>
              <a:rPr lang="en-GB"/>
              <a:t>Peter Eccelsine, Cisco</a:t>
            </a:r>
          </a:p>
        </p:txBody>
      </p:sp>
      <p:sp>
        <p:nvSpPr>
          <p:cNvPr id="3" name="Slide Number Placeholder 2">
            <a:extLst>
              <a:ext uri="{FF2B5EF4-FFF2-40B4-BE49-F238E27FC236}">
                <a16:creationId xmlns:a16="http://schemas.microsoft.com/office/drawing/2014/main" id="{DCC020BB-B36F-4934-AB59-5356FB83F382}"/>
              </a:ext>
            </a:extLst>
          </p:cNvPr>
          <p:cNvSpPr>
            <a:spLocks noGrp="1"/>
          </p:cNvSpPr>
          <p:nvPr>
            <p:ph type="sldNum" idx="12"/>
          </p:nvPr>
        </p:nvSpPr>
        <p:spPr/>
        <p:txBody>
          <a:bodyPr/>
          <a:lstStyle/>
          <a:p>
            <a:r>
              <a:rPr lang="en-GB"/>
              <a:t>Slide </a:t>
            </a:r>
            <a:fld id="{DE40C9FC-4879-4F20-9ECA-A574A90476B7}" type="slidenum">
              <a:rPr lang="en-GB" smtClean="0"/>
              <a:pPr/>
              <a:t>10</a:t>
            </a:fld>
            <a:endParaRPr lang="en-GB"/>
          </a:p>
        </p:txBody>
      </p:sp>
      <p:sp>
        <p:nvSpPr>
          <p:cNvPr id="4" name="Date Placeholder 3">
            <a:extLst>
              <a:ext uri="{FF2B5EF4-FFF2-40B4-BE49-F238E27FC236}">
                <a16:creationId xmlns:a16="http://schemas.microsoft.com/office/drawing/2014/main" id="{457D3848-70A4-40DB-9278-E688BD42EED2}"/>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9679028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5141-828D-4897-9E49-77BF44EA5748}"/>
              </a:ext>
            </a:extLst>
          </p:cNvPr>
          <p:cNvSpPr>
            <a:spLocks noGrp="1"/>
          </p:cNvSpPr>
          <p:nvPr>
            <p:ph type="title"/>
          </p:nvPr>
        </p:nvSpPr>
        <p:spPr>
          <a:xfrm>
            <a:off x="1881187" y="685803"/>
            <a:ext cx="8501063" cy="885823"/>
          </a:xfrm>
        </p:spPr>
        <p:txBody>
          <a:bodyPr/>
          <a:lstStyle/>
          <a:p>
            <a:r>
              <a:rPr lang="tr-TR" sz="3000" dirty="0" err="1"/>
              <a:t>Current</a:t>
            </a:r>
            <a:r>
              <a:rPr lang="tr-TR" sz="3000" dirty="0"/>
              <a:t> </a:t>
            </a:r>
            <a:r>
              <a:rPr lang="tr-TR" sz="3000" dirty="0" err="1"/>
              <a:t>ePoll</a:t>
            </a:r>
            <a:endParaRPr lang="en-US" sz="3000" dirty="0"/>
          </a:p>
        </p:txBody>
      </p:sp>
      <p:sp>
        <p:nvSpPr>
          <p:cNvPr id="3" name="Content Placeholder 2">
            <a:extLst>
              <a:ext uri="{FF2B5EF4-FFF2-40B4-BE49-F238E27FC236}">
                <a16:creationId xmlns:a16="http://schemas.microsoft.com/office/drawing/2014/main" id="{B2871B69-C814-48EF-BA2E-7766A548A756}"/>
              </a:ext>
            </a:extLst>
          </p:cNvPr>
          <p:cNvSpPr>
            <a:spLocks noGrp="1"/>
          </p:cNvSpPr>
          <p:nvPr>
            <p:ph idx="1"/>
          </p:nvPr>
        </p:nvSpPr>
        <p:spPr/>
        <p:txBody>
          <a:bodyPr/>
          <a:lstStyle/>
          <a:p>
            <a:r>
              <a:rPr lang="en-US" sz="2250" dirty="0"/>
              <a:t>The following </a:t>
            </a:r>
            <a:r>
              <a:rPr lang="en-US" sz="2250" dirty="0" err="1"/>
              <a:t>ePoll</a:t>
            </a:r>
            <a:r>
              <a:rPr lang="en-US" sz="2250" dirty="0"/>
              <a:t> is running during the IEEE 802 Electronic Plenary session</a:t>
            </a:r>
          </a:p>
          <a:p>
            <a:r>
              <a:rPr lang="en-US" sz="2250" dirty="0"/>
              <a:t>“If the 2022 March 802 Plenary session is held in-person, will you attend?”</a:t>
            </a:r>
          </a:p>
          <a:p>
            <a:r>
              <a:rPr lang="en-US" sz="2250" dirty="0"/>
              <a:t>The IEEE 802 Executive Committee will meet on December 7 and at that time will decide if the March Plenary session will be held in-person</a:t>
            </a:r>
          </a:p>
          <a:p>
            <a:endParaRPr lang="en-US" sz="2063" dirty="0"/>
          </a:p>
        </p:txBody>
      </p:sp>
      <p:sp>
        <p:nvSpPr>
          <p:cNvPr id="7" name="Footer Placeholder 6">
            <a:extLst>
              <a:ext uri="{FF2B5EF4-FFF2-40B4-BE49-F238E27FC236}">
                <a16:creationId xmlns:a16="http://schemas.microsoft.com/office/drawing/2014/main" id="{A43A4CE5-A96C-4177-88E3-324A0EDF52B3}"/>
              </a:ext>
            </a:extLst>
          </p:cNvPr>
          <p:cNvSpPr>
            <a:spLocks noGrp="1"/>
          </p:cNvSpPr>
          <p:nvPr>
            <p:ph type="ftr" idx="14"/>
          </p:nvPr>
        </p:nvSpPr>
        <p:spPr/>
        <p:txBody>
          <a:bodyPr/>
          <a:lstStyle/>
          <a:p>
            <a:r>
              <a:rPr lang="en-GB"/>
              <a:t>Tuncer Baykas, Vestel</a:t>
            </a:r>
            <a:endParaRPr lang="en-GB" dirty="0"/>
          </a:p>
        </p:txBody>
      </p:sp>
      <p:sp>
        <p:nvSpPr>
          <p:cNvPr id="8" name="Slide Number Placeholder 7">
            <a:extLst>
              <a:ext uri="{FF2B5EF4-FFF2-40B4-BE49-F238E27FC236}">
                <a16:creationId xmlns:a16="http://schemas.microsoft.com/office/drawing/2014/main" id="{36CEDFF0-4AFE-48EA-8BE6-59B86D76DE8E}"/>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9" name="Date Placeholder 8">
            <a:extLst>
              <a:ext uri="{FF2B5EF4-FFF2-40B4-BE49-F238E27FC236}">
                <a16:creationId xmlns:a16="http://schemas.microsoft.com/office/drawing/2014/main" id="{F74F0D35-FA9C-4C5E-91EF-F1018E965C4B}"/>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31815322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E5E84-55F9-4669-95B1-3F9646890394}"/>
              </a:ext>
            </a:extLst>
          </p:cNvPr>
          <p:cNvSpPr>
            <a:spLocks noGrp="1"/>
          </p:cNvSpPr>
          <p:nvPr>
            <p:ph type="title"/>
          </p:nvPr>
        </p:nvSpPr>
        <p:spPr>
          <a:xfrm>
            <a:off x="2209800" y="685803"/>
            <a:ext cx="7770814" cy="528636"/>
          </a:xfrm>
        </p:spPr>
        <p:txBody>
          <a:bodyPr/>
          <a:lstStyle/>
          <a:p>
            <a:r>
              <a:rPr lang="en-US" sz="3375" dirty="0"/>
              <a:t>IEEE 802 Frequency Tables – Activity</a:t>
            </a:r>
          </a:p>
        </p:txBody>
      </p:sp>
      <p:sp>
        <p:nvSpPr>
          <p:cNvPr id="3" name="Content Placeholder 2">
            <a:extLst>
              <a:ext uri="{FF2B5EF4-FFF2-40B4-BE49-F238E27FC236}">
                <a16:creationId xmlns:a16="http://schemas.microsoft.com/office/drawing/2014/main" id="{0879F695-B16A-4FC9-BD55-E2608AFB30AD}"/>
              </a:ext>
            </a:extLst>
          </p:cNvPr>
          <p:cNvSpPr>
            <a:spLocks noGrp="1"/>
          </p:cNvSpPr>
          <p:nvPr>
            <p:ph idx="1"/>
          </p:nvPr>
        </p:nvSpPr>
        <p:spPr>
          <a:xfrm>
            <a:off x="1770063" y="1336677"/>
            <a:ext cx="8572500" cy="5016500"/>
          </a:xfrm>
        </p:spPr>
        <p:txBody>
          <a:bodyPr/>
          <a:lstStyle/>
          <a:p>
            <a:r>
              <a:rPr lang="en-US" sz="2063" dirty="0"/>
              <a:t>IEEE 802.18 and 802.19 continue to jointly develop a Spreadsheet for IEEE 802 Frequency Table providing information about the Frequency Bands used by various 802 Standards/Amendments</a:t>
            </a:r>
          </a:p>
          <a:p>
            <a:r>
              <a:rPr lang="en-US" sz="2063" dirty="0"/>
              <a:t>Steve Shellhammer has been the 802.19 representative</a:t>
            </a:r>
          </a:p>
          <a:p>
            <a:r>
              <a:rPr lang="en-US" sz="2063" dirty="0"/>
              <a:t>The group has agreed on the format of the Frequency Table</a:t>
            </a:r>
          </a:p>
          <a:p>
            <a:r>
              <a:rPr lang="en-US" sz="2063" dirty="0"/>
              <a:t>Refinements have been made over the last few meetings</a:t>
            </a:r>
          </a:p>
          <a:p>
            <a:r>
              <a:rPr lang="en-US" sz="2063" dirty="0"/>
              <a:t>Recently Steve S. and Eduard Au providing input on the various 802.11 PHY Amendments</a:t>
            </a:r>
          </a:p>
          <a:p>
            <a:pPr lvl="1"/>
            <a:r>
              <a:rPr lang="en-US" sz="1875" b="1" dirty="0"/>
              <a:t>Detailed Frequency Bands for each PHY is under development</a:t>
            </a:r>
          </a:p>
          <a:p>
            <a:r>
              <a:rPr lang="en-US" sz="2063" dirty="0"/>
              <a:t>The latest working version of the Frequency Table document is available on Mentor,</a:t>
            </a:r>
          </a:p>
          <a:p>
            <a:pPr lvl="1"/>
            <a:r>
              <a:rPr lang="en-US" sz="1875" b="1" dirty="0">
                <a:hlinkClick r:id="rId2"/>
              </a:rPr>
              <a:t>https://mentor.ieee.org/802.18/dcn/21/18-21-0036-07-0000-frequency-table-template.xlsx</a:t>
            </a:r>
            <a:r>
              <a:rPr lang="en-US" sz="1875" b="1" dirty="0"/>
              <a:t> </a:t>
            </a:r>
          </a:p>
          <a:p>
            <a:r>
              <a:rPr lang="en-US" sz="2063" dirty="0"/>
              <a:t>Anyone who wants to participate please reach out to Jay or Steve</a:t>
            </a:r>
          </a:p>
        </p:txBody>
      </p:sp>
      <p:sp>
        <p:nvSpPr>
          <p:cNvPr id="7" name="Footer Placeholder 6">
            <a:extLst>
              <a:ext uri="{FF2B5EF4-FFF2-40B4-BE49-F238E27FC236}">
                <a16:creationId xmlns:a16="http://schemas.microsoft.com/office/drawing/2014/main" id="{9B858529-FCB4-4BC1-9C97-52D3AB11BCEC}"/>
              </a:ext>
            </a:extLst>
          </p:cNvPr>
          <p:cNvSpPr>
            <a:spLocks noGrp="1"/>
          </p:cNvSpPr>
          <p:nvPr>
            <p:ph type="ftr" idx="14"/>
          </p:nvPr>
        </p:nvSpPr>
        <p:spPr/>
        <p:txBody>
          <a:bodyPr/>
          <a:lstStyle/>
          <a:p>
            <a:r>
              <a:rPr lang="en-GB"/>
              <a:t>Tuncer Baykas, Vestel</a:t>
            </a:r>
            <a:endParaRPr lang="en-GB" dirty="0"/>
          </a:p>
        </p:txBody>
      </p:sp>
      <p:sp>
        <p:nvSpPr>
          <p:cNvPr id="8" name="Slide Number Placeholder 7">
            <a:extLst>
              <a:ext uri="{FF2B5EF4-FFF2-40B4-BE49-F238E27FC236}">
                <a16:creationId xmlns:a16="http://schemas.microsoft.com/office/drawing/2014/main" id="{F107C086-5655-4B71-9660-5C1D01B84A91}"/>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9" name="Date Placeholder 8">
            <a:extLst>
              <a:ext uri="{FF2B5EF4-FFF2-40B4-BE49-F238E27FC236}">
                <a16:creationId xmlns:a16="http://schemas.microsoft.com/office/drawing/2014/main" id="{33C2CCEC-C413-4A39-80E6-5053C3AD1AF0}"/>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7645785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15B67-333F-4136-B413-8BB853474209}"/>
              </a:ext>
            </a:extLst>
          </p:cNvPr>
          <p:cNvSpPr>
            <a:spLocks noGrp="1"/>
          </p:cNvSpPr>
          <p:nvPr>
            <p:ph type="title"/>
          </p:nvPr>
        </p:nvSpPr>
        <p:spPr>
          <a:xfrm>
            <a:off x="2209800" y="685803"/>
            <a:ext cx="7770814" cy="869950"/>
          </a:xfrm>
        </p:spPr>
        <p:txBody>
          <a:bodyPr/>
          <a:lstStyle/>
          <a:p>
            <a:r>
              <a:rPr lang="en-US" dirty="0"/>
              <a:t>Schedule</a:t>
            </a:r>
          </a:p>
        </p:txBody>
      </p:sp>
      <p:pic>
        <p:nvPicPr>
          <p:cNvPr id="7" name="Resim 6">
            <a:extLst>
              <a:ext uri="{FF2B5EF4-FFF2-40B4-BE49-F238E27FC236}">
                <a16:creationId xmlns:a16="http://schemas.microsoft.com/office/drawing/2014/main" id="{1D0A648B-D248-4F49-850C-5D05379F6039}"/>
              </a:ext>
            </a:extLst>
          </p:cNvPr>
          <p:cNvPicPr>
            <a:picLocks noChangeAspect="1"/>
          </p:cNvPicPr>
          <p:nvPr/>
        </p:nvPicPr>
        <p:blipFill>
          <a:blip r:embed="rId2"/>
          <a:stretch>
            <a:fillRect/>
          </a:stretch>
        </p:blipFill>
        <p:spPr>
          <a:xfrm>
            <a:off x="4369127" y="1555753"/>
            <a:ext cx="3452159" cy="4275190"/>
          </a:xfrm>
          <a:prstGeom prst="rect">
            <a:avLst/>
          </a:prstGeom>
        </p:spPr>
      </p:pic>
      <p:sp>
        <p:nvSpPr>
          <p:cNvPr id="3" name="Footer Placeholder 2">
            <a:extLst>
              <a:ext uri="{FF2B5EF4-FFF2-40B4-BE49-F238E27FC236}">
                <a16:creationId xmlns:a16="http://schemas.microsoft.com/office/drawing/2014/main" id="{367C9708-93FC-4CE5-808D-A09480D2FEE1}"/>
              </a:ext>
            </a:extLst>
          </p:cNvPr>
          <p:cNvSpPr>
            <a:spLocks noGrp="1"/>
          </p:cNvSpPr>
          <p:nvPr>
            <p:ph type="ftr" idx="14"/>
          </p:nvPr>
        </p:nvSpPr>
        <p:spPr/>
        <p:txBody>
          <a:bodyPr/>
          <a:lstStyle/>
          <a:p>
            <a:r>
              <a:rPr lang="en-GB"/>
              <a:t>Tuncer Baykas, Vestel</a:t>
            </a:r>
            <a:endParaRPr lang="en-GB" dirty="0"/>
          </a:p>
        </p:txBody>
      </p:sp>
      <p:sp>
        <p:nvSpPr>
          <p:cNvPr id="8" name="Slide Number Placeholder 7">
            <a:extLst>
              <a:ext uri="{FF2B5EF4-FFF2-40B4-BE49-F238E27FC236}">
                <a16:creationId xmlns:a16="http://schemas.microsoft.com/office/drawing/2014/main" id="{9237972C-BB28-4673-B30B-F0BB23782428}"/>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9" name="Date Placeholder 8">
            <a:extLst>
              <a:ext uri="{FF2B5EF4-FFF2-40B4-BE49-F238E27FC236}">
                <a16:creationId xmlns:a16="http://schemas.microsoft.com/office/drawing/2014/main" id="{09F40011-9C86-49CF-8542-FD4A6C643C37}"/>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6464329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D99A1F-1FA4-4452-A96F-D61C46AD9EA3}"/>
              </a:ext>
            </a:extLst>
          </p:cNvPr>
          <p:cNvSpPr>
            <a:spLocks noGrp="1"/>
          </p:cNvSpPr>
          <p:nvPr>
            <p:ph type="title"/>
          </p:nvPr>
        </p:nvSpPr>
        <p:spPr/>
        <p:txBody>
          <a:bodyPr/>
          <a:lstStyle/>
          <a:p>
            <a:r>
              <a:rPr lang="en-US" dirty="0"/>
              <a:t>External liaison reports</a:t>
            </a:r>
          </a:p>
        </p:txBody>
      </p:sp>
      <p:sp>
        <p:nvSpPr>
          <p:cNvPr id="8" name="Text Placeholder 7">
            <a:extLst>
              <a:ext uri="{FF2B5EF4-FFF2-40B4-BE49-F238E27FC236}">
                <a16:creationId xmlns:a16="http://schemas.microsoft.com/office/drawing/2014/main" id="{CB70FA66-306A-4D9F-9361-B80DA72D7AA9}"/>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1AA8AD80-56EA-474A-989D-289D0B3BCB5F}"/>
              </a:ext>
            </a:extLst>
          </p:cNvPr>
          <p:cNvSpPr>
            <a:spLocks noGrp="1"/>
          </p:cNvSpPr>
          <p:nvPr>
            <p:ph type="dt" idx="10"/>
          </p:nvPr>
        </p:nvSpPr>
        <p:spPr/>
        <p:txBody>
          <a:bodyPr/>
          <a:lstStyle/>
          <a:p>
            <a:r>
              <a:rPr lang="en-US"/>
              <a:t>November 2021</a:t>
            </a:r>
            <a:endParaRPr lang="en-GB" dirty="0"/>
          </a:p>
        </p:txBody>
      </p:sp>
      <p:sp>
        <p:nvSpPr>
          <p:cNvPr id="5" name="Footer Placeholder 4">
            <a:extLst>
              <a:ext uri="{FF2B5EF4-FFF2-40B4-BE49-F238E27FC236}">
                <a16:creationId xmlns:a16="http://schemas.microsoft.com/office/drawing/2014/main" id="{54DB9CC6-FD78-4F72-BE69-3741D1B22B37}"/>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188CFD9F-59E6-4D7D-84E6-F81BC8E5B80E}"/>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Tree>
    <p:extLst>
      <p:ext uri="{BB962C8B-B14F-4D97-AF65-F5344CB8AC3E}">
        <p14:creationId xmlns:p14="http://schemas.microsoft.com/office/powerpoint/2010/main" val="32727924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November 2021</a:t>
            </a:r>
            <a:endParaRPr lang="en-GB" altLang="en-US" sz="1800" dirty="0"/>
          </a:p>
        </p:txBody>
      </p:sp>
      <p:sp>
        <p:nvSpPr>
          <p:cNvPr id="4099" name="Footer Placeholder 4"/>
          <p:cNvSpPr>
            <a:spLocks noGrp="1"/>
          </p:cNvSpPr>
          <p:nvPr>
            <p:ph type="ftr" sz="quarter" idx="11"/>
          </p:nvPr>
        </p:nvSpPr>
        <p:spPr bwMode="auto">
          <a:xfrm>
            <a:off x="9372600" y="6475413"/>
            <a:ext cx="1982787"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Ian Sherlock, Texas Instruments</a:t>
            </a:r>
            <a:endParaRPr lang="en-GB" altLang="en-US" sz="1200" b="0" dirty="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104</a:t>
            </a:fld>
            <a:endParaRPr lang="en-GB" altLang="en-US" sz="1200" b="0" dirty="0"/>
          </a:p>
        </p:txBody>
      </p:sp>
      <p:sp>
        <p:nvSpPr>
          <p:cNvPr id="4101" name="Rectangle 2"/>
          <p:cNvSpPr>
            <a:spLocks noGrp="1" noChangeArrowheads="1"/>
          </p:cNvSpPr>
          <p:nvPr>
            <p:ph type="title"/>
          </p:nvPr>
        </p:nvSpPr>
        <p:spPr>
          <a:noFill/>
        </p:spPr>
        <p:txBody>
          <a:bodyPr/>
          <a:lstStyle/>
          <a:p>
            <a:r>
              <a:rPr lang="en-GB" altLang="en-US" dirty="0"/>
              <a:t>Wi-Fi Alliance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2021-11-16</a:t>
            </a:r>
          </a:p>
        </p:txBody>
      </p:sp>
      <p:graphicFrame>
        <p:nvGraphicFramePr>
          <p:cNvPr id="4103" name="Object 5"/>
          <p:cNvGraphicFramePr>
            <a:graphicFrameLocks noChangeAspect="1"/>
          </p:cNvGraphicFramePr>
          <p:nvPr/>
        </p:nvGraphicFramePr>
        <p:xfrm>
          <a:off x="2058989" y="2421112"/>
          <a:ext cx="7813675" cy="2232025"/>
        </p:xfrm>
        <a:graphic>
          <a:graphicData uri="http://schemas.openxmlformats.org/presentationml/2006/ole">
            <mc:AlternateContent xmlns:mc="http://schemas.openxmlformats.org/markup-compatibility/2006">
              <mc:Choice xmlns:v="urn:schemas-microsoft-com:vml" Requires="v">
                <p:oleObj spid="_x0000_s17414" name="Document" r:id="rId4" imgW="8152815" imgH="2321730" progId="Word.Document.8">
                  <p:embed/>
                </p:oleObj>
              </mc:Choice>
              <mc:Fallback>
                <p:oleObj name="Document" r:id="rId4" imgW="8152815" imgH="2321730" progId="Word.Document.8">
                  <p:embed/>
                  <p:pic>
                    <p:nvPicPr>
                      <p:cNvPr id="4103" name="Object 5"/>
                      <p:cNvPicPr>
                        <a:picLocks noChangeAspect="1" noChangeArrowheads="1"/>
                      </p:cNvPicPr>
                      <p:nvPr/>
                    </p:nvPicPr>
                    <p:blipFill>
                      <a:blip r:embed="rId5"/>
                      <a:srcRect/>
                      <a:stretch>
                        <a:fillRect/>
                      </a:stretch>
                    </p:blipFill>
                    <p:spPr bwMode="auto">
                      <a:xfrm>
                        <a:off x="2058989" y="2421112"/>
                        <a:ext cx="7813675" cy="223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1" y="692696"/>
            <a:ext cx="8062913" cy="5616624"/>
          </a:xfrm>
        </p:spPr>
        <p:txBody>
          <a:bodyPr>
            <a:normAutofit fontScale="55000" lnSpcReduction="20000"/>
          </a:bodyPr>
          <a:lstStyle/>
          <a:p>
            <a:pPr>
              <a:defRPr/>
            </a:pPr>
            <a:r>
              <a:rPr lang="en-US" altLang="en-US" b="0" dirty="0"/>
              <a:t>Wi-Fi Alliance work is continuing with regular task group teleconferences and remotely managed interoperability testing. Virtual member events are being held from time to time</a:t>
            </a:r>
          </a:p>
          <a:p>
            <a:pPr>
              <a:defRPr/>
            </a:pPr>
            <a:endParaRPr lang="en-US" altLang="en-US" b="0" dirty="0"/>
          </a:p>
          <a:p>
            <a:pPr marL="0" indent="0">
              <a:defRPr/>
            </a:pPr>
            <a:r>
              <a:rPr lang="en-US" altLang="en-US" b="0" dirty="0"/>
              <a:t>Recent Items of note</a:t>
            </a:r>
          </a:p>
          <a:p>
            <a:pPr>
              <a:defRPr/>
            </a:pPr>
            <a:r>
              <a:rPr lang="en-US" altLang="en-US" b="0" dirty="0"/>
              <a:t>Wi-Fi CERTIFIED </a:t>
            </a:r>
            <a:r>
              <a:rPr lang="en-US" altLang="en-US" b="0" dirty="0" err="1"/>
              <a:t>HaLow</a:t>
            </a:r>
            <a:r>
              <a:rPr lang="en-US" altLang="en-US" b="0" dirty="0"/>
              <a:t>™ delivers long range, low power Wi-Fi® (Nov 2</a:t>
            </a:r>
            <a:r>
              <a:rPr lang="en-US" altLang="en-US" b="0" baseline="30000" dirty="0"/>
              <a:t>nd</a:t>
            </a:r>
            <a:r>
              <a:rPr lang="en-US" altLang="en-US" b="0" dirty="0"/>
              <a:t> 2021)</a:t>
            </a:r>
          </a:p>
          <a:p>
            <a:pPr lvl="1">
              <a:defRPr/>
            </a:pPr>
            <a:r>
              <a:rPr lang="en-US" altLang="en-US" b="0" dirty="0">
                <a:hlinkClick r:id="rId3"/>
              </a:rPr>
              <a:t>https://www.wi-fi.org/news-events/newsroom/wi-fi-certified-halow-delivers-long-range-low-power-wi-fi</a:t>
            </a:r>
            <a:r>
              <a:rPr lang="en-US" altLang="en-US" b="0" dirty="0"/>
              <a:t> </a:t>
            </a:r>
          </a:p>
          <a:p>
            <a:pPr>
              <a:defRPr/>
            </a:pPr>
            <a:r>
              <a:rPr lang="en-US" altLang="en-US" b="0" dirty="0"/>
              <a:t>Wi-Fi Alliance® enhances consistent Quality of Service for latency-sensitive Wi-Fi® applications</a:t>
            </a:r>
          </a:p>
          <a:p>
            <a:pPr lvl="1">
              <a:defRPr/>
            </a:pPr>
            <a:r>
              <a:rPr lang="en-US" altLang="en-US" b="0" dirty="0">
                <a:hlinkClick r:id="rId4"/>
              </a:rPr>
              <a:t>https://www.wi-fi.org/news-events/newsroom/wi-fi-alliance-enhances-consistent-quality-of-service-for-latency-sensitive-wi</a:t>
            </a:r>
            <a:r>
              <a:rPr lang="en-US" altLang="en-US" b="0" dirty="0"/>
              <a:t> </a:t>
            </a:r>
          </a:p>
          <a:p>
            <a:pPr>
              <a:defRPr/>
            </a:pPr>
            <a:r>
              <a:rPr lang="en-US" altLang="en-US" b="0" dirty="0"/>
              <a:t>Wi-Fi Alliance® accelerates Wi-Fi 6E development with Automated Frequency Coordination</a:t>
            </a:r>
          </a:p>
          <a:p>
            <a:pPr lvl="1">
              <a:defRPr/>
            </a:pPr>
            <a:r>
              <a:rPr lang="en-US" altLang="en-US" sz="2100" dirty="0">
                <a:solidFill>
                  <a:srgbClr val="00B0F0"/>
                </a:solidFill>
                <a:hlinkClick r:id="rId5">
                  <a:extLst>
                    <a:ext uri="{A12FA001-AC4F-418D-AE19-62706E023703}">
                      <ahyp:hlinkClr xmlns:ahyp="http://schemas.microsoft.com/office/drawing/2018/hyperlinkcolor" val="tx"/>
                    </a:ext>
                  </a:extLst>
                </a:hlinkClick>
              </a:rPr>
              <a:t>https://www.wi-fi.org/news-events/newsroom/wi-fi-alliance-accelerates-wi-fi-6e-development-with-automated-frequency</a:t>
            </a:r>
            <a:r>
              <a:rPr lang="en-US" altLang="en-US" sz="2100" dirty="0">
                <a:solidFill>
                  <a:srgbClr val="00B0F0"/>
                </a:solidFill>
              </a:rPr>
              <a:t>  </a:t>
            </a:r>
          </a:p>
          <a:p>
            <a:pPr>
              <a:defRPr/>
            </a:pPr>
            <a:r>
              <a:rPr lang="en-US" altLang="en-US" b="0" dirty="0"/>
              <a:t>Wi-Fi Alliance® adds Wi-Fi 6 and  Wi-Fi 6E support to </a:t>
            </a:r>
            <a:r>
              <a:rPr lang="en-US" altLang="en-US" b="0" dirty="0" err="1"/>
              <a:t>Easymesh</a:t>
            </a:r>
            <a:r>
              <a:rPr lang="en-US" altLang="en-US" b="0" dirty="0"/>
              <a:t> and Data Elements certifications (Oct 7</a:t>
            </a:r>
            <a:r>
              <a:rPr lang="en-US" altLang="en-US" b="0" baseline="30000" dirty="0"/>
              <a:t>th</a:t>
            </a:r>
            <a:r>
              <a:rPr lang="en-US" altLang="en-US" b="0" dirty="0"/>
              <a:t> 2021)</a:t>
            </a:r>
          </a:p>
          <a:p>
            <a:pPr lvl="1">
              <a:defRPr/>
            </a:pPr>
            <a:r>
              <a:rPr lang="en-US" altLang="en-US" sz="2400" dirty="0">
                <a:hlinkClick r:id="rId6"/>
              </a:rPr>
              <a:t>https://www.wi-fi.org/news-events/newsroom/wi-fi-certified-easymesh-enhances-wi-fi-performance-in-multiple-ap-networks</a:t>
            </a:r>
            <a:r>
              <a:rPr lang="en-US" altLang="en-US" sz="2400" dirty="0"/>
              <a:t> </a:t>
            </a:r>
          </a:p>
          <a:p>
            <a:pPr lvl="1">
              <a:defRPr/>
            </a:pPr>
            <a:r>
              <a:rPr lang="en-US" altLang="en-US" sz="2400" dirty="0">
                <a:hlinkClick r:id="rId7"/>
              </a:rPr>
              <a:t>https://www.wi-fi.org/news-events/newsroom/wi-fi-certified-data-elements-delivers-enhanced-wi-fi-analytics</a:t>
            </a:r>
            <a:r>
              <a:rPr lang="en-US" altLang="en-US" sz="2400" dirty="0"/>
              <a:t> </a:t>
            </a:r>
          </a:p>
          <a:p>
            <a:pPr lvl="1">
              <a:defRPr/>
            </a:pPr>
            <a:endParaRPr lang="en-US" altLang="en-US" sz="2400" dirty="0"/>
          </a:p>
          <a:p>
            <a:pPr>
              <a:defRPr/>
            </a:pPr>
            <a:r>
              <a:rPr lang="en-US" altLang="en-US" b="0" dirty="0"/>
              <a:t>Ongoing technical activity at Wi-Fi Alliance leading to certification, based on IEEE programs</a:t>
            </a:r>
          </a:p>
          <a:p>
            <a:pPr marL="457200" lvl="1" indent="0">
              <a:defRPr/>
            </a:pPr>
            <a:r>
              <a:rPr lang="en-US" altLang="en-US" dirty="0"/>
              <a:t>  </a:t>
            </a:r>
          </a:p>
          <a:p>
            <a:pPr lvl="1">
              <a:defRPr/>
            </a:pPr>
            <a:r>
              <a:rPr lang="en-US" altLang="en-US" dirty="0"/>
              <a:t>Wi-Fi 7</a:t>
            </a:r>
          </a:p>
          <a:p>
            <a:pPr lvl="1">
              <a:defRPr/>
            </a:pPr>
            <a:r>
              <a:rPr lang="en-US" altLang="en-US" dirty="0"/>
              <a:t>Wi-Fi 6</a:t>
            </a:r>
          </a:p>
          <a:p>
            <a:pPr lvl="1">
              <a:defRPr/>
            </a:pPr>
            <a:r>
              <a:rPr lang="en-US" altLang="en-US" dirty="0"/>
              <a:t>Location  </a:t>
            </a:r>
          </a:p>
          <a:p>
            <a:pPr lvl="1">
              <a:defRPr/>
            </a:pPr>
            <a:r>
              <a:rPr lang="en-US" altLang="en-US" dirty="0"/>
              <a:t>60GHz</a:t>
            </a:r>
          </a:p>
          <a:p>
            <a:pPr lvl="1">
              <a:defRPr/>
            </a:pPr>
            <a:r>
              <a:rPr lang="en-US" altLang="en-US" dirty="0" err="1"/>
              <a:t>HaLow</a:t>
            </a:r>
            <a:endParaRPr lang="en-US" altLang="en-US" dirty="0"/>
          </a:p>
          <a:p>
            <a:pPr lvl="1">
              <a:defRPr/>
            </a:pPr>
            <a:endParaRPr lang="en-US" altLang="en-US" sz="2500" dirty="0"/>
          </a:p>
          <a:p>
            <a:pPr lvl="1">
              <a:defRPr/>
            </a:pPr>
            <a:endParaRPr lang="en-US" altLang="en-US" sz="1600" dirty="0"/>
          </a:p>
        </p:txBody>
      </p:sp>
      <p:sp>
        <p:nvSpPr>
          <p:cNvPr id="5123"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November 2021</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105</a:t>
            </a:fld>
            <a:endParaRPr lang="en-GB" altLang="en-US" sz="1200" b="0" dirty="0"/>
          </a:p>
        </p:txBody>
      </p:sp>
      <p:sp>
        <p:nvSpPr>
          <p:cNvPr id="2" name="Footer Placeholder 1">
            <a:extLst>
              <a:ext uri="{FF2B5EF4-FFF2-40B4-BE49-F238E27FC236}">
                <a16:creationId xmlns:a16="http://schemas.microsoft.com/office/drawing/2014/main" id="{EDD9D447-B5E2-45BB-8322-69285ED40BB3}"/>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765176"/>
            <a:ext cx="7772400" cy="5616575"/>
          </a:xfrm>
        </p:spPr>
        <p:txBody>
          <a:bodyPr/>
          <a:lstStyle/>
          <a:p>
            <a:pPr>
              <a:defRPr/>
            </a:pPr>
            <a:r>
              <a:rPr lang="en-US" altLang="en-US" sz="2000" b="0" dirty="0"/>
              <a:t>Examples of other technical work ongoing in Wi-Fi Alliance</a:t>
            </a:r>
          </a:p>
          <a:p>
            <a:pPr lvl="1">
              <a:defRPr/>
            </a:pPr>
            <a:r>
              <a:rPr lang="en-US" altLang="en-US" sz="1600" dirty="0"/>
              <a:t>Aware</a:t>
            </a:r>
          </a:p>
          <a:p>
            <a:pPr lvl="1">
              <a:defRPr/>
            </a:pPr>
            <a:r>
              <a:rPr lang="en-US" altLang="en-US" sz="1600" dirty="0"/>
              <a:t>Easy Connect</a:t>
            </a:r>
          </a:p>
          <a:p>
            <a:pPr lvl="1">
              <a:defRPr/>
            </a:pPr>
            <a:r>
              <a:rPr lang="en-US" altLang="en-US" sz="1600" dirty="0" err="1"/>
              <a:t>Passpoint</a:t>
            </a:r>
            <a:endParaRPr lang="en-US" altLang="en-US" sz="1600" dirty="0"/>
          </a:p>
          <a:p>
            <a:pPr lvl="1">
              <a:defRPr/>
            </a:pPr>
            <a:r>
              <a:rPr lang="en-US" altLang="en-US" sz="1600" dirty="0" err="1"/>
              <a:t>EasyMesh</a:t>
            </a:r>
            <a:endParaRPr lang="en-US" altLang="en-US" sz="1600" dirty="0"/>
          </a:p>
          <a:p>
            <a:pPr lvl="1">
              <a:defRPr/>
            </a:pPr>
            <a:r>
              <a:rPr lang="en-US" altLang="en-US" sz="1600" dirty="0"/>
              <a:t>Data Elements</a:t>
            </a:r>
          </a:p>
          <a:p>
            <a:pPr lvl="1">
              <a:defRPr/>
            </a:pPr>
            <a:r>
              <a:rPr lang="en-US" altLang="en-US" sz="1600" dirty="0"/>
              <a:t>Security </a:t>
            </a:r>
          </a:p>
          <a:p>
            <a:pPr>
              <a:defRPr/>
            </a:pPr>
            <a:endParaRPr lang="en-US" altLang="en-US" sz="2000" b="0" dirty="0"/>
          </a:p>
          <a:p>
            <a:pPr>
              <a:defRPr/>
            </a:pPr>
            <a:r>
              <a:rPr lang="en-US" altLang="en-US" sz="2000" b="0" dirty="0"/>
              <a:t>Examples of Wi-Fi Alliance Activity in other areas, potentially leading to technical work </a:t>
            </a:r>
          </a:p>
          <a:p>
            <a:pPr lvl="1">
              <a:defRPr/>
            </a:pPr>
            <a:r>
              <a:rPr lang="en-US" altLang="en-US" sz="1600" dirty="0"/>
              <a:t>XR (Augmented / Virtual Reality)</a:t>
            </a:r>
          </a:p>
          <a:p>
            <a:pPr lvl="1">
              <a:defRPr/>
            </a:pPr>
            <a:r>
              <a:rPr lang="en-US" altLang="en-US" sz="1600" dirty="0"/>
              <a:t>Automotive</a:t>
            </a:r>
          </a:p>
          <a:p>
            <a:pPr lvl="1">
              <a:defRPr/>
            </a:pPr>
            <a:r>
              <a:rPr lang="en-US" altLang="en-US" sz="1600" dirty="0"/>
              <a:t>Healthcare</a:t>
            </a:r>
          </a:p>
          <a:p>
            <a:pPr lvl="1">
              <a:defRPr/>
            </a:pPr>
            <a:r>
              <a:rPr lang="en-US" altLang="en-US" sz="1600" dirty="0"/>
              <a:t>Customer experience</a:t>
            </a:r>
          </a:p>
          <a:p>
            <a:pPr lvl="1">
              <a:defRPr/>
            </a:pPr>
            <a:r>
              <a:rPr lang="en-US" altLang="en-US" sz="1600" dirty="0"/>
              <a:t>Internet of things</a:t>
            </a:r>
          </a:p>
          <a:p>
            <a:pPr marL="0" indent="0">
              <a:defRPr/>
            </a:pPr>
            <a:endParaRPr lang="en-GB" altLang="en-US" sz="2000" b="0" dirty="0"/>
          </a:p>
        </p:txBody>
      </p:sp>
      <p:sp>
        <p:nvSpPr>
          <p:cNvPr id="2"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November 2021</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106</a:t>
            </a:fld>
            <a:endParaRPr lang="en-GB" altLang="en-US" sz="1200" b="0" dirty="0"/>
          </a:p>
        </p:txBody>
      </p:sp>
      <p:sp>
        <p:nvSpPr>
          <p:cNvPr id="3" name="Footer Placeholder 2">
            <a:extLst>
              <a:ext uri="{FF2B5EF4-FFF2-40B4-BE49-F238E27FC236}">
                <a16:creationId xmlns:a16="http://schemas.microsoft.com/office/drawing/2014/main" id="{F586D6AB-F6F7-4A74-B1E7-A9C2E24DF695}"/>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765176"/>
            <a:ext cx="7772400" cy="5616575"/>
          </a:xfrm>
        </p:spPr>
        <p:txBody>
          <a:bodyPr/>
          <a:lstStyle/>
          <a:p>
            <a:pPr marL="0" indent="0">
              <a:defRPr/>
            </a:pPr>
            <a:endParaRPr lang="en-US" altLang="en-US" sz="2000" b="0" dirty="0"/>
          </a:p>
          <a:p>
            <a:pPr>
              <a:defRPr/>
            </a:pPr>
            <a:r>
              <a:rPr lang="en-US" altLang="en-US" sz="2000" b="0" dirty="0"/>
              <a:t>For more information on current areas of work see</a:t>
            </a:r>
          </a:p>
          <a:p>
            <a:pPr lvl="1">
              <a:defRPr/>
            </a:pPr>
            <a:r>
              <a:rPr lang="en-US" altLang="en-US" sz="1600" dirty="0">
                <a:hlinkClick r:id="rId3"/>
              </a:rPr>
              <a:t>http://www.wi-fi.org/who-we-are/current-work-areas</a:t>
            </a:r>
            <a:endParaRPr lang="en-US" altLang="en-US" sz="1600" dirty="0"/>
          </a:p>
          <a:p>
            <a:pPr>
              <a:defRPr/>
            </a:pPr>
            <a:endParaRPr lang="en-US" altLang="en-US" sz="2000" b="0" dirty="0"/>
          </a:p>
          <a:p>
            <a:pPr>
              <a:defRPr/>
            </a:pPr>
            <a:r>
              <a:rPr lang="en-US" altLang="en-US" sz="2000" b="0" dirty="0"/>
              <a:t>If these sound like interesting topics please plan to sign up and participate.</a:t>
            </a:r>
          </a:p>
          <a:p>
            <a:pPr>
              <a:defRPr/>
            </a:pPr>
            <a:endParaRPr lang="en-GB" altLang="en-US" sz="2000" b="0" dirty="0"/>
          </a:p>
          <a:p>
            <a:pPr>
              <a:defRPr/>
            </a:pPr>
            <a:r>
              <a:rPr lang="en-GB" altLang="en-US" sz="2000" b="0" dirty="0"/>
              <a:t>Further general information at </a:t>
            </a:r>
            <a:r>
              <a:rPr lang="en-GB" altLang="en-US" sz="2000" b="0" dirty="0">
                <a:hlinkClick r:id="rId4"/>
              </a:rPr>
              <a:t>http://www.wi-fi.org/</a:t>
            </a:r>
            <a:r>
              <a:rPr lang="en-GB" altLang="en-US" sz="2000" b="0" dirty="0"/>
              <a:t> </a:t>
            </a:r>
          </a:p>
        </p:txBody>
      </p:sp>
      <p:sp>
        <p:nvSpPr>
          <p:cNvPr id="7171"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November 2021</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107</a:t>
            </a:fld>
            <a:endParaRPr lang="en-GB" altLang="en-US" sz="1200" b="0" dirty="0"/>
          </a:p>
        </p:txBody>
      </p:sp>
      <p:sp>
        <p:nvSpPr>
          <p:cNvPr id="2" name="Footer Placeholder 1">
            <a:extLst>
              <a:ext uri="{FF2B5EF4-FFF2-40B4-BE49-F238E27FC236}">
                <a16:creationId xmlns:a16="http://schemas.microsoft.com/office/drawing/2014/main" id="{190B36F9-6C7F-4C3F-9AEF-803AB9BC9915}"/>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2051"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endParaRPr lang="en-US" dirty="0"/>
          </a:p>
        </p:txBody>
      </p:sp>
      <p:sp>
        <p:nvSpPr>
          <p:cNvPr id="205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26125894-C81E-43C9-9E54-526134551D80}" type="slidenum">
              <a:rPr lang="en-US" smtClean="0"/>
              <a:pPr/>
              <a:t>108</a:t>
            </a:fld>
            <a:endParaRPr lang="en-US"/>
          </a:p>
        </p:txBody>
      </p:sp>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2021-11-16</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nvGraphicFramePr>
        <p:xfrm>
          <a:off x="2366963" y="2438400"/>
          <a:ext cx="7218362" cy="1106488"/>
        </p:xfrm>
        <a:graphic>
          <a:graphicData uri="http://schemas.openxmlformats.org/presentationml/2006/ole">
            <mc:AlternateContent xmlns:mc="http://schemas.openxmlformats.org/markup-compatibility/2006">
              <mc:Choice xmlns:v="urn:schemas-microsoft-com:vml" Requires="v">
                <p:oleObj spid="_x0000_s18437" name="Document" r:id="rId4" imgW="8267030" imgH="1267248" progId="Word.Document.8">
                  <p:embed/>
                </p:oleObj>
              </mc:Choice>
              <mc:Fallback>
                <p:oleObj name="Document" r:id="rId4" imgW="8267030" imgH="1267248" progId="Word.Document.8">
                  <p:embed/>
                  <p:pic>
                    <p:nvPicPr>
                      <p:cNvPr id="2055" name="Object 11"/>
                      <p:cNvPicPr>
                        <a:picLocks noChangeAspect="1" noChangeArrowheads="1"/>
                      </p:cNvPicPr>
                      <p:nvPr/>
                    </p:nvPicPr>
                    <p:blipFill>
                      <a:blip r:embed="rId5"/>
                      <a:srcRect/>
                      <a:stretch>
                        <a:fillRect/>
                      </a:stretch>
                    </p:blipFill>
                    <p:spPr bwMode="auto">
                      <a:xfrm>
                        <a:off x="2366963" y="2438400"/>
                        <a:ext cx="7218362" cy="1106488"/>
                      </a:xfrm>
                      <a:prstGeom prst="rect">
                        <a:avLst/>
                      </a:prstGeom>
                      <a:noFill/>
                      <a:ln>
                        <a:noFill/>
                      </a:ln>
                      <a:effectLst/>
                    </p:spPr>
                  </p:pic>
                </p:oleObj>
              </mc:Fallback>
            </mc:AlternateContent>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November 2021.</a:t>
            </a:r>
          </a:p>
        </p:txBody>
      </p:sp>
      <p:sp>
        <p:nvSpPr>
          <p:cNvPr id="3074"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3075"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3076"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81F113F3-1D5D-4BCE-8B40-EA9857490F2F}" type="slidenum">
              <a:rPr lang="en-US" smtClean="0"/>
              <a:pPr/>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Peter Ecclesine -</a:t>
            </a:r>
            <a:r>
              <a:rPr lang="en-US" sz="1600" dirty="0"/>
              <a:t> </a:t>
            </a:r>
            <a:r>
              <a:rPr lang="it-IT" sz="1600" dirty="0">
                <a:hlinkClick r:id="rId4"/>
              </a:rPr>
              <a:t>pecclesi@cisco.com</a:t>
            </a:r>
            <a:r>
              <a:rPr lang="it-IT" sz="1600" b="1" dirty="0"/>
              <a:t> </a:t>
            </a:r>
            <a:endParaRPr lang="en-US" sz="1600" b="1" dirty="0"/>
          </a:p>
          <a:p>
            <a:pPr marL="342900" lvl="1" indent="-342900">
              <a:buFontTx/>
              <a:buChar char="•"/>
            </a:pPr>
            <a:r>
              <a:rPr lang="en-US" sz="1600" b="1" dirty="0" err="1"/>
              <a:t>TGaz</a:t>
            </a:r>
            <a:r>
              <a:rPr lang="en-US" sz="1600" b="1" dirty="0"/>
              <a:t> – Roy Want </a:t>
            </a:r>
            <a:r>
              <a:rPr lang="en-US" sz="1600" dirty="0">
                <a:hlinkClick r:id="rId5"/>
              </a:rPr>
              <a:t>RoyWant@google.com</a:t>
            </a:r>
            <a:r>
              <a:rPr lang="en-US" sz="1600" dirty="0"/>
              <a:t> , </a:t>
            </a:r>
            <a:r>
              <a:rPr lang="en-US" sz="1600" b="1" dirty="0"/>
              <a:t>Chao Chun Wang </a:t>
            </a:r>
            <a:r>
              <a:rPr lang="en-US" sz="1600" dirty="0"/>
              <a:t>– </a:t>
            </a:r>
            <a:r>
              <a:rPr lang="en-US" sz="1600" dirty="0">
                <a:hlinkClick r:id="rId6"/>
              </a:rPr>
              <a:t>chaochun.wang@mediatek.com</a:t>
            </a:r>
            <a:r>
              <a:rPr lang="en-US" sz="1600" dirty="0"/>
              <a:t> </a:t>
            </a:r>
          </a:p>
          <a:p>
            <a:pPr marL="342900" lvl="1" indent="-342900">
              <a:buFontTx/>
              <a:buChar char="•"/>
            </a:pPr>
            <a:r>
              <a:rPr lang="en-US" sz="1600" b="1" dirty="0" err="1"/>
              <a:t>TGbb</a:t>
            </a:r>
            <a:r>
              <a:rPr lang="en-US" sz="1600" b="1" dirty="0"/>
              <a:t> – Volker Jungnickel </a:t>
            </a:r>
            <a:r>
              <a:rPr lang="en-US" sz="1600" dirty="0"/>
              <a:t>– </a:t>
            </a:r>
            <a:r>
              <a:rPr lang="en-US" sz="1600" dirty="0">
                <a:hlinkClick r:id="rId7"/>
              </a:rPr>
              <a:t>volker.jungnickel@hhi.fraunhofer.de</a:t>
            </a:r>
            <a:r>
              <a:rPr lang="en-US" sz="1600" dirty="0"/>
              <a:t> , </a:t>
            </a:r>
            <a:r>
              <a:rPr lang="en-US" sz="1600" b="1" dirty="0"/>
              <a:t>Harry </a:t>
            </a:r>
            <a:r>
              <a:rPr lang="en-US" sz="1600" b="1" dirty="0" err="1"/>
              <a:t>Bims</a:t>
            </a:r>
            <a:r>
              <a:rPr lang="en-US" sz="1600" b="1" dirty="0"/>
              <a:t> </a:t>
            </a:r>
            <a:r>
              <a:rPr lang="en-US" sz="1600" dirty="0">
                <a:hlinkClick r:id="rId8"/>
              </a:rPr>
              <a:t>harrybims@me.com</a:t>
            </a:r>
            <a:r>
              <a:rPr lang="en-US" sz="1600" dirty="0"/>
              <a:t> </a:t>
            </a:r>
          </a:p>
          <a:p>
            <a:pPr marL="342900" lvl="1" indent="-342900">
              <a:buFontTx/>
              <a:buChar char="•"/>
            </a:pPr>
            <a:r>
              <a:rPr lang="en-US" sz="1600" b="1" dirty="0" err="1"/>
              <a:t>TGbc</a:t>
            </a:r>
            <a:r>
              <a:rPr lang="en-US" sz="1600" b="1" dirty="0"/>
              <a:t> – Carol Ansley </a:t>
            </a:r>
            <a:r>
              <a:rPr lang="en-US" sz="1600" dirty="0"/>
              <a:t>– </a:t>
            </a:r>
            <a:r>
              <a:rPr lang="en-US" sz="1600" dirty="0">
                <a:hlinkClick r:id="rId9"/>
              </a:rPr>
              <a:t>carol@ansley.com</a:t>
            </a:r>
            <a:r>
              <a:rPr lang="en-US" sz="1600" dirty="0"/>
              <a:t> </a:t>
            </a:r>
          </a:p>
          <a:p>
            <a:pPr marL="342900" lvl="1" indent="-342900">
              <a:buFontTx/>
              <a:buChar char="•"/>
            </a:pPr>
            <a:r>
              <a:rPr lang="en-US" sz="1600" b="1" dirty="0" err="1"/>
              <a:t>TGbd</a:t>
            </a:r>
            <a:r>
              <a:rPr lang="en-US" sz="1600" b="1" dirty="0"/>
              <a:t> – </a:t>
            </a:r>
            <a:r>
              <a:rPr lang="en-US" sz="1600" b="1" dirty="0" err="1"/>
              <a:t>Yujin</a:t>
            </a:r>
            <a:r>
              <a:rPr lang="en-US" sz="1600" b="1" dirty="0"/>
              <a:t> Noh </a:t>
            </a:r>
            <a:r>
              <a:rPr lang="en-US" sz="1600" dirty="0"/>
              <a:t>–</a:t>
            </a:r>
            <a:r>
              <a:rPr lang="en-US" sz="1600" b="1" dirty="0"/>
              <a:t> </a:t>
            </a:r>
            <a:r>
              <a:rPr lang="fi-FI" sz="1600" dirty="0">
                <a:hlinkClick r:id="rId10"/>
              </a:rPr>
              <a:t>Yujin.Noh@senscomm.com</a:t>
            </a:r>
            <a:r>
              <a:rPr lang="fi-FI" sz="1600" dirty="0"/>
              <a:t> </a:t>
            </a:r>
            <a:endParaRPr lang="en-US" sz="1600" dirty="0"/>
          </a:p>
          <a:p>
            <a:pPr marL="342900" lvl="1" indent="-342900">
              <a:buFontTx/>
              <a:buChar char="•"/>
            </a:pPr>
            <a:r>
              <a:rPr lang="en-US" sz="1600" b="1" dirty="0" err="1"/>
              <a:t>TGbe</a:t>
            </a:r>
            <a:r>
              <a:rPr lang="en-US" sz="1600" b="1" dirty="0"/>
              <a:t> – Edward Au </a:t>
            </a:r>
            <a:r>
              <a:rPr lang="en-US" sz="1600" dirty="0"/>
              <a:t>– </a:t>
            </a:r>
            <a:r>
              <a:rPr lang="en-US" sz="1600" u="sng" dirty="0">
                <a:hlinkClick r:id="rId11"/>
              </a:rPr>
              <a:t>edward.ks.au@huawei.com</a:t>
            </a:r>
            <a:r>
              <a:rPr lang="en-US" sz="1600" dirty="0"/>
              <a:t> </a:t>
            </a:r>
          </a:p>
          <a:p>
            <a:pPr marL="342900" lvl="1" indent="-342900">
              <a:buFontTx/>
              <a:buChar char="•"/>
            </a:pPr>
            <a:r>
              <a:rPr lang="en-US" sz="1600" b="1" dirty="0" err="1"/>
              <a:t>TGbf</a:t>
            </a:r>
            <a:r>
              <a:rPr lang="en-US" sz="1600" b="1" dirty="0"/>
              <a:t> – Claudio da Silva </a:t>
            </a:r>
            <a:r>
              <a:rPr lang="en-US" sz="1600" dirty="0"/>
              <a:t>– </a:t>
            </a:r>
            <a:r>
              <a:rPr lang="en-US" sz="1600" dirty="0">
                <a:hlinkClick r:id="rId12"/>
              </a:rPr>
              <a:t>claudiodasilva@fb.com</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9"/>
              </a:rPr>
              <a:t>carol@ansley.com</a:t>
            </a:r>
            <a:r>
              <a:rPr lang="en-US" sz="1600" dirty="0"/>
              <a:t> </a:t>
            </a:r>
          </a:p>
          <a:p>
            <a:pPr marL="342900" lvl="1" indent="-342900">
              <a:buFontTx/>
              <a:buChar char="•"/>
            </a:pPr>
            <a:r>
              <a:rPr lang="en-US" sz="1600" b="1" dirty="0" err="1"/>
              <a:t>TGbi</a:t>
            </a:r>
            <a:r>
              <a:rPr lang="en-US" sz="1600" b="1" dirty="0"/>
              <a:t> – Po-kai Huang </a:t>
            </a:r>
            <a:r>
              <a:rPr lang="en-US" sz="1600" dirty="0"/>
              <a:t>– </a:t>
            </a:r>
            <a:r>
              <a:rPr lang="en-US" sz="1600" dirty="0">
                <a:hlinkClick r:id="rId13"/>
              </a:rPr>
              <a:t>po-kai.huang@intel.com</a:t>
            </a:r>
            <a:r>
              <a:rPr lang="en-US" sz="1600" dirty="0"/>
              <a:t> </a:t>
            </a:r>
          </a:p>
          <a:p>
            <a:pPr marL="342900" lvl="1" indent="-342900">
              <a:buFontTx/>
              <a:buChar char="•"/>
            </a:pPr>
            <a:r>
              <a:rPr lang="en-US" sz="1600" b="1" dirty="0" err="1"/>
              <a:t>REVme</a:t>
            </a:r>
            <a:r>
              <a:rPr lang="en-US" sz="1600" b="1" dirty="0"/>
              <a:t> – Emily Qi </a:t>
            </a:r>
            <a:r>
              <a:rPr lang="en-US" sz="1600" dirty="0"/>
              <a:t>– </a:t>
            </a:r>
            <a:r>
              <a:rPr lang="en-US" sz="1600" b="0" dirty="0">
                <a:hlinkClick r:id="rId14"/>
              </a:rPr>
              <a:t>emily.h.qi@intel.com</a:t>
            </a:r>
            <a:r>
              <a:rPr lang="en-US" sz="1600" dirty="0"/>
              <a:t>, </a:t>
            </a:r>
            <a:r>
              <a:rPr lang="en-US" sz="1600" b="1" dirty="0"/>
              <a:t>Edward Au </a:t>
            </a:r>
            <a:r>
              <a:rPr lang="en-US" sz="1600" dirty="0"/>
              <a:t>– </a:t>
            </a:r>
            <a:r>
              <a:rPr lang="en-US" sz="1600" b="0" u="sng" dirty="0">
                <a:hlinkClick r:id="rId11"/>
              </a:rPr>
              <a:t>edward.ks.au@huawei.com</a:t>
            </a:r>
            <a:r>
              <a:rPr lang="en-US" sz="1600" dirty="0"/>
              <a:t>, </a:t>
            </a:r>
          </a:p>
          <a:p>
            <a:pPr lvl="1"/>
            <a:endParaRPr lang="en-US" sz="1600" dirty="0"/>
          </a:p>
        </p:txBody>
      </p:sp>
      <p:sp>
        <p:nvSpPr>
          <p:cNvPr id="3" name="Footer Placeholder 2">
            <a:extLst>
              <a:ext uri="{FF2B5EF4-FFF2-40B4-BE49-F238E27FC236}">
                <a16:creationId xmlns:a16="http://schemas.microsoft.com/office/drawing/2014/main" id="{A57C4051-E938-4C34-B1ED-77759816E53F}"/>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C0EA9FD6-F1D8-4133-8285-5A52F6191C79}"/>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9" name="Date Placeholder 8">
            <a:extLst>
              <a:ext uri="{FF2B5EF4-FFF2-40B4-BE49-F238E27FC236}">
                <a16:creationId xmlns:a16="http://schemas.microsoft.com/office/drawing/2014/main" id="{5FB9B566-13FA-4C54-9408-1AB2AD39552D}"/>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5062774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March 19-25, 2022 – Was Bangkok, TH, now TBD</a:t>
            </a:r>
          </a:p>
          <a:p>
            <a:pPr lvl="1"/>
            <a:r>
              <a:rPr lang="en-US" dirty="0"/>
              <a:t>July 23-29, 2022 – Philadelphia, PA, US</a:t>
            </a:r>
          </a:p>
          <a:p>
            <a:r>
              <a:rPr lang="en-US" dirty="0">
                <a:hlinkClick r:id="rId3"/>
              </a:rPr>
              <a:t>http://www.ietf.org</a:t>
            </a:r>
            <a:endParaRPr lang="en-US" dirty="0"/>
          </a:p>
          <a:p>
            <a:pPr lvl="1"/>
            <a:r>
              <a:rPr lang="en-US" dirty="0"/>
              <a:t>Newcomer training: </a:t>
            </a:r>
            <a:r>
              <a:rPr lang="en-US" u="sng" dirty="0">
                <a:hlinkClick r:id="rId4"/>
              </a:rPr>
              <a:t>https://www.ietf.org/edu/process-oriented-tutorials.html#newcomers</a:t>
            </a:r>
            <a:r>
              <a:rPr lang="en-US" dirty="0"/>
              <a:t> </a:t>
            </a:r>
          </a:p>
          <a:p>
            <a:pPr lvl="1"/>
            <a:r>
              <a:rPr lang="en-US" sz="1800" dirty="0"/>
              <a:t>April 2016: Wireless Tutorial (Donald Eastlake), 802.11 &amp; 802.15 tutorials (Dorothy Stanley, Charlie Perkins), see 11-16/500, September 2016: Pat Thaler &amp; Juan Carlos – 802.1E (Privacy Considerations) and 802.c (Local MAC address usage) </a:t>
            </a:r>
            <a:r>
              <a:rPr lang="en-US" dirty="0">
                <a:hlinkClick r:id="rId5"/>
              </a:rPr>
              <a:t>https://www.ietf.org/edu/tutorials.html</a:t>
            </a:r>
            <a:r>
              <a:rPr lang="en-US" dirty="0"/>
              <a:t> </a:t>
            </a:r>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110</a:t>
            </a:fld>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Coordination topics include: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October 25, 2021</a:t>
            </a:r>
          </a:p>
          <a:p>
            <a:pPr lvl="1">
              <a:lnSpc>
                <a:spcPct val="80000"/>
              </a:lnSpc>
              <a:defRPr/>
            </a:pPr>
            <a:endParaRPr lang="en-US" sz="1000" dirty="0"/>
          </a:p>
          <a:p>
            <a:pPr>
              <a:lnSpc>
                <a:spcPct val="80000"/>
              </a:lnSpc>
              <a:defRPr/>
            </a:pPr>
            <a:r>
              <a:rPr lang="en-US" sz="2000" dirty="0"/>
              <a:t>802.11-related items </a:t>
            </a:r>
          </a:p>
          <a:p>
            <a:pPr lvl="1">
              <a:lnSpc>
                <a:spcPct val="80000"/>
              </a:lnSpc>
              <a:defRPr/>
            </a:pPr>
            <a:r>
              <a:rPr lang="en-GB" sz="1600" dirty="0"/>
              <a:t>Tracked: Intelligent Transportation Systems (ITS)- IETF IP Wireless Access in Vehicular Environments  </a:t>
            </a:r>
            <a:r>
              <a:rPr lang="en-GB" sz="1600" dirty="0" err="1">
                <a:hlinkClick r:id="rId4"/>
              </a:rPr>
              <a:t>ipwave</a:t>
            </a:r>
            <a:endParaRPr lang="en-GB" sz="16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111</a:t>
            </a:fld>
            <a:endParaRPr lang="en-US"/>
          </a:p>
        </p:txBody>
      </p:sp>
    </p:spTree>
    <p:extLst>
      <p:ext uri="{BB962C8B-B14F-4D97-AF65-F5344CB8AC3E}">
        <p14:creationId xmlns:p14="http://schemas.microsoft.com/office/powerpoint/2010/main" val="224926573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b="0" dirty="0">
                <a:solidFill>
                  <a:srgbClr val="000000"/>
                </a:solidFill>
                <a:ea typeface="Arial Unicode MS" pitchFamily="34" charset="-128"/>
                <a:cs typeface="Arial Unicode MS" pitchFamily="34" charset="-128"/>
              </a:rPr>
              <a:t>RFC 9119 (Informational): Multicast Considerations over IEEE 802 Wireless Media</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112</a:t>
            </a:fld>
            <a:endParaRPr lang="en-US"/>
          </a:p>
        </p:txBody>
      </p:sp>
    </p:spTree>
    <p:extLst>
      <p:ext uri="{BB962C8B-B14F-4D97-AF65-F5344CB8AC3E}">
        <p14:creationId xmlns:p14="http://schemas.microsoft.com/office/powerpoint/2010/main" val="398263202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112 November 6-12, 2021</a:t>
            </a:r>
          </a:p>
        </p:txBody>
      </p:sp>
      <p:sp>
        <p:nvSpPr>
          <p:cNvPr id="20486" name="Rectangle 3"/>
          <p:cNvSpPr>
            <a:spLocks noGrp="1" noChangeArrowheads="1"/>
          </p:cNvSpPr>
          <p:nvPr>
            <p:ph idx="1"/>
          </p:nvPr>
        </p:nvSpPr>
        <p:spPr>
          <a:noFill/>
        </p:spPr>
        <p:txBody>
          <a:bodyPr/>
          <a:lstStyle/>
          <a:p>
            <a:endParaRPr lang="en-US" sz="2000" dirty="0"/>
          </a:p>
          <a:p>
            <a:r>
              <a:rPr lang="en-US" sz="2000" dirty="0"/>
              <a:t>See </a:t>
            </a:r>
            <a:r>
              <a:rPr lang="en-US" sz="2000" dirty="0">
                <a:hlinkClick r:id="rId3"/>
              </a:rPr>
              <a:t>https://datatracker.ietf.org/wg/bofs/</a:t>
            </a:r>
            <a:endParaRPr lang="en-US" sz="2000" dirty="0"/>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113</a:t>
            </a:fld>
            <a:endParaRPr lang="en-US"/>
          </a:p>
        </p:txBody>
      </p:sp>
      <p:graphicFrame>
        <p:nvGraphicFramePr>
          <p:cNvPr id="2" name="Table 1"/>
          <p:cNvGraphicFramePr>
            <a:graphicFrameLocks noGrp="1"/>
          </p:cNvGraphicFramePr>
          <p:nvPr/>
        </p:nvGraphicFramePr>
        <p:xfrm>
          <a:off x="2607222" y="3167292"/>
          <a:ext cx="6977557" cy="523416"/>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pPr>
                        <a:lnSpc>
                          <a:spcPct val="100000"/>
                        </a:lnSpc>
                      </a:pPr>
                      <a:r>
                        <a:rPr lang="en-US" sz="1800" b="0" dirty="0" err="1">
                          <a:hlinkClick r:id="rId4"/>
                        </a:rPr>
                        <a:t>priv</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Privacy Respecting Incorporation of Values</a:t>
                      </a:r>
                      <a:endParaRPr lang="en-US" b="0" dirty="0"/>
                    </a:p>
                  </a:txBody>
                  <a:tcPr marL="70945" marR="70945" marT="35472" marB="35472"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827115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new groups being (re-)chartered</a:t>
            </a:r>
          </a:p>
        </p:txBody>
      </p:sp>
      <p:sp>
        <p:nvSpPr>
          <p:cNvPr id="20486" name="Rectangle 3"/>
          <p:cNvSpPr>
            <a:spLocks noGrp="1" noChangeArrowheads="1"/>
          </p:cNvSpPr>
          <p:nvPr>
            <p:ph idx="1"/>
          </p:nvPr>
        </p:nvSpPr>
        <p:spPr>
          <a:noFill/>
        </p:spPr>
        <p:txBody>
          <a:bodyPr/>
          <a:lstStyle/>
          <a:p>
            <a:endParaRPr lang="en-US" sz="2000" dirty="0"/>
          </a:p>
          <a:p>
            <a:r>
              <a:rPr lang="en-US" sz="2000" dirty="0"/>
              <a:t>See </a:t>
            </a:r>
            <a:r>
              <a:rPr lang="en-US" sz="2000" dirty="0">
                <a:hlinkClick r:id="rId3"/>
              </a:rPr>
              <a:t>https://datatracker.ietf.org/group/chartering/</a:t>
            </a:r>
            <a:r>
              <a:rPr lang="en-US" sz="2000" dirty="0"/>
              <a:t> </a:t>
            </a:r>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114</a:t>
            </a:fld>
            <a:endParaRPr lang="en-US"/>
          </a:p>
        </p:txBody>
      </p:sp>
      <p:graphicFrame>
        <p:nvGraphicFramePr>
          <p:cNvPr id="2" name="Table 1"/>
          <p:cNvGraphicFramePr>
            <a:graphicFrameLocks noGrp="1"/>
          </p:cNvGraphicFramePr>
          <p:nvPr/>
        </p:nvGraphicFramePr>
        <p:xfrm>
          <a:off x="2590801" y="2875632"/>
          <a:ext cx="6977557" cy="2979684"/>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496614">
                <a:tc>
                  <a:txBody>
                    <a:bodyPr/>
                    <a:lstStyle/>
                    <a:p>
                      <a:r>
                        <a:rPr lang="en-US" sz="1800" b="0" dirty="0" err="1">
                          <a:hlinkClick r:id="rId4"/>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Common Control and Measurement Plane</a:t>
                      </a:r>
                      <a:endParaRPr lang="en-US" sz="1800" b="0" dirty="0"/>
                    </a:p>
                  </a:txBody>
                  <a:tcPr marL="70945" marR="70945" marT="35472" marB="35472" anchor="ctr"/>
                </a:tc>
                <a:extLst>
                  <a:ext uri="{0D108BD9-81ED-4DB2-BD59-A6C34878D82A}">
                    <a16:rowId xmlns:a16="http://schemas.microsoft.com/office/drawing/2014/main" val="10000"/>
                  </a:ext>
                </a:extLst>
              </a:tr>
              <a:tr h="496614">
                <a:tc>
                  <a:txBody>
                    <a:bodyPr/>
                    <a:lstStyle/>
                    <a:p>
                      <a:r>
                        <a:rPr lang="en-US" dirty="0" err="1">
                          <a:hlinkClick r:id="rId6"/>
                        </a:rPr>
                        <a:t>dtn</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Delay/Disruption Tolerant Networking</a:t>
                      </a:r>
                      <a:endParaRPr lang="en-US" sz="1800" b="0" dirty="0"/>
                    </a:p>
                  </a:txBody>
                  <a:tcPr marL="70945" marR="70945" marT="35472" marB="35472" anchor="ctr"/>
                </a:tc>
                <a:extLst>
                  <a:ext uri="{0D108BD9-81ED-4DB2-BD59-A6C34878D82A}">
                    <a16:rowId xmlns:a16="http://schemas.microsoft.com/office/drawing/2014/main" val="10001"/>
                  </a:ext>
                </a:extLst>
              </a:tr>
              <a:tr h="496614">
                <a:tc>
                  <a:txBody>
                    <a:bodyPr/>
                    <a:lstStyle/>
                    <a:p>
                      <a:r>
                        <a:rPr lang="en-US" dirty="0" err="1">
                          <a:hlinkClick r:id="rId8"/>
                        </a:rPr>
                        <a:t>gendispatch</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a:hlinkClick r:id="rId9"/>
                        </a:rPr>
                        <a:t>General Area Dispatch</a:t>
                      </a:r>
                      <a:endParaRPr lang="en-US" sz="1800" b="0" dirty="0"/>
                    </a:p>
                  </a:txBody>
                  <a:tcPr marL="70945" marR="70945" marT="35472" marB="35472" anchor="ctr"/>
                </a:tc>
                <a:extLst>
                  <a:ext uri="{0D108BD9-81ED-4DB2-BD59-A6C34878D82A}">
                    <a16:rowId xmlns:a16="http://schemas.microsoft.com/office/drawing/2014/main" val="2320060670"/>
                  </a:ext>
                </a:extLst>
              </a:tr>
              <a:tr h="496614">
                <a:tc>
                  <a:txBody>
                    <a:bodyPr/>
                    <a:lstStyle/>
                    <a:p>
                      <a:r>
                        <a:rPr lang="en-US" sz="1800" b="0" dirty="0">
                          <a:hlinkClick r:id="rId10"/>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hlinkClick r:id="rId11"/>
                        </a:rPr>
                        <a:t>Global Routing Operations</a:t>
                      </a:r>
                      <a:endParaRPr lang="en-US" sz="1800" b="0" dirty="0"/>
                    </a:p>
                  </a:txBody>
                  <a:tcPr marL="70945" marR="70945" marT="35472" marB="35472" anchor="ctr"/>
                </a:tc>
                <a:extLst>
                  <a:ext uri="{0D108BD9-81ED-4DB2-BD59-A6C34878D82A}">
                    <a16:rowId xmlns:a16="http://schemas.microsoft.com/office/drawing/2014/main" val="10002"/>
                  </a:ext>
                </a:extLst>
              </a:tr>
              <a:tr h="496614">
                <a:tc>
                  <a:txBody>
                    <a:bodyPr/>
                    <a:lstStyle/>
                    <a:p>
                      <a:r>
                        <a:rPr lang="en-US" dirty="0" err="1">
                          <a:hlinkClick r:id="rId12"/>
                        </a:rPr>
                        <a:t>ntp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3"/>
                        </a:rPr>
                        <a:t>Network Time Protocol</a:t>
                      </a:r>
                      <a:endParaRPr lang="en-US" sz="1800" b="0" dirty="0"/>
                    </a:p>
                  </a:txBody>
                  <a:tcPr marL="70945" marR="70945" marT="35472" marB="35472" anchor="ctr"/>
                </a:tc>
                <a:extLst>
                  <a:ext uri="{0D108BD9-81ED-4DB2-BD59-A6C34878D82A}">
                    <a16:rowId xmlns:a16="http://schemas.microsoft.com/office/drawing/2014/main" val="10003"/>
                  </a:ext>
                </a:extLst>
              </a:tr>
              <a:tr h="496614">
                <a:tc>
                  <a:txBody>
                    <a:bodyPr/>
                    <a:lstStyle/>
                    <a:p>
                      <a:r>
                        <a:rPr lang="en-US" dirty="0">
                          <a:hlinkClick r:id="rId14"/>
                        </a:rPr>
                        <a:t>suit</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5"/>
                        </a:rPr>
                        <a:t>Software Updates for Internet of Things</a:t>
                      </a:r>
                      <a:endParaRPr lang="en-US" sz="1800" b="0" dirty="0"/>
                    </a:p>
                  </a:txBody>
                  <a:tcPr marL="70945" marR="70945" marT="35472" marB="35472"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0499894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115</a:t>
            </a:fld>
            <a:endParaRPr lang="en-US"/>
          </a:p>
        </p:txBody>
      </p:sp>
    </p:spTree>
    <p:extLst>
      <p:ext uri="{BB962C8B-B14F-4D97-AF65-F5344CB8AC3E}">
        <p14:creationId xmlns:p14="http://schemas.microsoft.com/office/powerpoint/2010/main" val="5112150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http://datatracker.ietf.org/wg/6lo/charter/</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pPr>
            <a:r>
              <a:rPr lang="en-US" sz="1400" dirty="0"/>
              <a:t>Updated: IPv6 Neighbor Discovery Multicast Address Listener Registration: </a:t>
            </a:r>
            <a:r>
              <a:rPr lang="en-US" sz="1400" dirty="0">
                <a:hlinkClick r:id="rId4"/>
              </a:rPr>
              <a:t>https://datatracker.ietf.org/doc/draft-ietf-6lo-multicast-registration/</a:t>
            </a:r>
            <a:r>
              <a:rPr lang="en-US" sz="1400" dirty="0"/>
              <a:t> (November 2021)</a:t>
            </a:r>
          </a:p>
          <a:p>
            <a:pPr lvl="1">
              <a:lnSpc>
                <a:spcPct val="80000"/>
              </a:lnSpc>
            </a:pPr>
            <a:r>
              <a:rPr lang="en-US" sz="1400" dirty="0"/>
              <a:t>(Still) In WG Last Call: IPv6 over Constrained Node Networks (6lo) Applicability &amp; Use cases: </a:t>
            </a:r>
            <a:r>
              <a:rPr lang="en-US" sz="1400" dirty="0">
                <a:hlinkClick r:id="rId5"/>
              </a:rPr>
              <a:t>https://datatracker.ietf.org/doc/draft-ietf-6lo-use-cases/</a:t>
            </a:r>
            <a:r>
              <a:rPr lang="en-US" sz="1400" dirty="0"/>
              <a:t> (July 2021)</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116</a:t>
            </a:fld>
            <a:endParaRPr lang="en-US"/>
          </a:p>
        </p:txBody>
      </p:sp>
    </p:spTree>
    <p:extLst>
      <p:ext uri="{BB962C8B-B14F-4D97-AF65-F5344CB8AC3E}">
        <p14:creationId xmlns:p14="http://schemas.microsoft.com/office/powerpoint/2010/main" val="409192389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a:t>
            </a:r>
            <a:r>
              <a:rPr lang="en-US" sz="1400" dirty="0" err="1"/>
              <a:t>Lossy</a:t>
            </a:r>
            <a:r>
              <a:rPr lang="en-US" sz="1400" dirty="0"/>
              <a:t> Networks</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117</a:t>
            </a:fld>
            <a:endParaRPr lang="en-US"/>
          </a:p>
        </p:txBody>
      </p:sp>
    </p:spTree>
    <p:extLst>
      <p:ext uri="{BB962C8B-B14F-4D97-AF65-F5344CB8AC3E}">
        <p14:creationId xmlns:p14="http://schemas.microsoft.com/office/powerpoint/2010/main" val="213076886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EMU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a:lnSpc>
                <a:spcPct val="80000"/>
              </a:lnSpc>
            </a:pPr>
            <a:endParaRPr lang="en-US" sz="1800" dirty="0"/>
          </a:p>
          <a:p>
            <a:pPr>
              <a:lnSpc>
                <a:spcPct val="80000"/>
              </a:lnSpc>
            </a:pPr>
            <a:r>
              <a:rPr lang="en-US" sz="1800" dirty="0"/>
              <a:t>EAP Method Updates</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endParaRPr lang="en-US" sz="1600" dirty="0"/>
          </a:p>
          <a:p>
            <a:pPr lvl="1">
              <a:lnSpc>
                <a:spcPct val="80000"/>
              </a:lnSpc>
            </a:pPr>
            <a:r>
              <a:rPr lang="en-US" sz="1400" dirty="0"/>
              <a:t>Published: RFC 9048: Improved Extensible Authentication Protocol Method for 3GPP Mobile Network Authentication and Key Agreement (EAP-AKA')</a:t>
            </a:r>
          </a:p>
          <a:p>
            <a:pPr lvl="1">
              <a:lnSpc>
                <a:spcPct val="80000"/>
              </a:lnSpc>
            </a:pPr>
            <a:r>
              <a:rPr lang="en-US" sz="1400" dirty="0"/>
              <a:t>In RFC Editor’s queue: Using EAP-TLS with TLS 1.3, see </a:t>
            </a:r>
            <a:r>
              <a:rPr lang="en-US" sz="1400" dirty="0">
                <a:hlinkClick r:id="rId4"/>
              </a:rPr>
              <a:t>https://datatracker.ietf.org/doc/draft-ietf-emu-eap-tls13/</a:t>
            </a:r>
            <a:r>
              <a:rPr lang="en-US" sz="1400" dirty="0"/>
              <a:t> (October 2021)</a:t>
            </a:r>
          </a:p>
          <a:p>
            <a:pPr lvl="1">
              <a:lnSpc>
                <a:spcPct val="80000"/>
              </a:lnSpc>
            </a:pPr>
            <a:r>
              <a:rPr lang="en-US" sz="1400" dirty="0"/>
              <a:t>Updated and in RFC Editor’s queue: Handling Large Certificates and Long Certificate Chains in TLS-based EAP Methods, see </a:t>
            </a:r>
            <a:r>
              <a:rPr lang="en-US" sz="1400" dirty="0">
                <a:hlinkClick r:id="rId5"/>
              </a:rPr>
              <a:t>https://datatracker.ietf.org/doc/draft-ietf-emu-eaptlscert/</a:t>
            </a:r>
            <a:r>
              <a:rPr lang="en-US" sz="1400" dirty="0"/>
              <a:t> (November 2021)</a:t>
            </a:r>
          </a:p>
        </p:txBody>
      </p:sp>
      <p:sp>
        <p:nvSpPr>
          <p:cNvPr id="19458"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19459"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BE2D3960-A144-4B75-B89D-4EFD7A4AD3C3}" type="slidenum">
              <a:rPr lang="en-US" smtClean="0"/>
              <a:pPr/>
              <a:t>118</a:t>
            </a:fld>
            <a:endParaRPr lang="en-US"/>
          </a:p>
        </p:txBody>
      </p:sp>
    </p:spTree>
    <p:extLst>
      <p:ext uri="{BB962C8B-B14F-4D97-AF65-F5344CB8AC3E}">
        <p14:creationId xmlns:p14="http://schemas.microsoft.com/office/powerpoint/2010/main" val="124079050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p>
          <a:p>
            <a:pPr lvl="1">
              <a:lnSpc>
                <a:spcPct val="80000"/>
              </a:lnSpc>
              <a:defRPr/>
            </a:pPr>
            <a:r>
              <a:rPr lang="en-US" sz="1400" dirty="0"/>
              <a:t>New: PCAP Capture File Format: </a:t>
            </a:r>
            <a:r>
              <a:rPr lang="en-US" sz="1400" dirty="0">
                <a:hlinkClick r:id="rId4"/>
              </a:rPr>
              <a:t>https://datatracker.ietf.org/doc/draft-ietf-opsawg-pcap/</a:t>
            </a:r>
            <a:endParaRPr lang="en-US" sz="1400" dirty="0"/>
          </a:p>
          <a:p>
            <a:pPr lvl="1">
              <a:lnSpc>
                <a:spcPct val="80000"/>
              </a:lnSpc>
              <a:defRPr/>
            </a:pPr>
            <a:r>
              <a:rPr lang="en-US" sz="1400" dirty="0"/>
              <a:t>A Layer 2 VPN Network YANG Model, see </a:t>
            </a:r>
            <a:r>
              <a:rPr lang="en-US" sz="1400" dirty="0">
                <a:hlinkClick r:id="rId5"/>
              </a:rPr>
              <a:t>https://datatracker.ietf.org/doc/draft-ietf-opsawg-l2nm/</a:t>
            </a:r>
            <a:r>
              <a:rPr lang="en-US" sz="1400" dirty="0"/>
              <a:t> (November 2021) [Has WG consensus, awaits write-up]</a:t>
            </a:r>
          </a:p>
          <a:p>
            <a:pPr lvl="1">
              <a:lnSpc>
                <a:spcPct val="80000"/>
              </a:lnSpc>
              <a:defRPr/>
            </a:pPr>
            <a:r>
              <a:rPr lang="en-US" sz="1400" dirty="0"/>
              <a:t>A Layer 2/3 VPN Common YANG Model, see</a:t>
            </a:r>
            <a:r>
              <a:rPr lang="en-US" sz="1400" b="1" dirty="0"/>
              <a:t> </a:t>
            </a:r>
            <a:r>
              <a:rPr lang="en-US" sz="1400" dirty="0">
                <a:hlinkClick r:id="rId6"/>
              </a:rPr>
              <a:t>https://datatracker.ietf.org/doc/draft-ietf-opsawg-vpn-common/</a:t>
            </a:r>
            <a:r>
              <a:rPr lang="en-US" sz="1400" dirty="0"/>
              <a:t> (September 2021) [RFC Editor’s queue]</a:t>
            </a:r>
          </a:p>
          <a:p>
            <a:pPr marL="0" indent="0">
              <a:lnSpc>
                <a:spcPct val="80000"/>
              </a:lnSpc>
              <a:defRPr/>
            </a:pPr>
            <a:endParaRPr lang="en-US" sz="1800" dirty="0"/>
          </a:p>
          <a:p>
            <a:pPr>
              <a:lnSpc>
                <a:spcPct val="80000"/>
              </a:lnSpc>
              <a:defRPr/>
            </a:pPr>
            <a:r>
              <a:rPr lang="en-US" sz="1800" dirty="0"/>
              <a:t>Background</a:t>
            </a:r>
            <a:endParaRPr lang="en-US" sz="1600" dirty="0"/>
          </a:p>
          <a:p>
            <a:pPr lvl="1">
              <a:lnSpc>
                <a:spcPct val="80000"/>
              </a:lnSpc>
              <a:defRPr/>
            </a:pPr>
            <a:r>
              <a:rPr lang="en-US" sz="1400" dirty="0"/>
              <a:t>Of interest: RFC 6632, An Overview of the IETF Network Management Protocols, see </a:t>
            </a:r>
            <a:r>
              <a:rPr lang="en-US" sz="1400" dirty="0">
                <a:hlinkClick r:id="rId7"/>
              </a:rPr>
              <a:t>https://tools.ietf.org/html/rfc6632</a:t>
            </a:r>
            <a:r>
              <a:rPr lang="en-US" sz="1400" dirty="0"/>
              <a:t> </a:t>
            </a:r>
          </a:p>
          <a:p>
            <a:pPr lvl="1">
              <a:lnSpc>
                <a:spcPct val="80000"/>
              </a:lnSpc>
              <a:defRPr/>
            </a:pPr>
            <a:r>
              <a:rPr lang="en-US" sz="1400" dirty="0"/>
              <a:t>Automated network management, including YANG data models, see </a:t>
            </a:r>
            <a:r>
              <a:rPr lang="en-US" sz="1400" dirty="0">
                <a:hlinkClick r:id="rId8"/>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119</a:t>
            </a:fld>
            <a:endParaRPr lang="en-US"/>
          </a:p>
        </p:txBody>
      </p:sp>
    </p:spTree>
    <p:extLst>
      <p:ext uri="{BB962C8B-B14F-4D97-AF65-F5344CB8AC3E}">
        <p14:creationId xmlns:p14="http://schemas.microsoft.com/office/powerpoint/2010/main" val="2757656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November 8</a:t>
            </a:r>
            <a:r>
              <a:rPr lang="en-GB" baseline="30000" dirty="0"/>
              <a:t>th</a:t>
            </a:r>
            <a:r>
              <a:rPr lang="en-GB" dirty="0"/>
              <a:t> roundtable status report</a:t>
            </a:r>
          </a:p>
        </p:txBody>
      </p:sp>
      <p:sp>
        <p:nvSpPr>
          <p:cNvPr id="9218" name="Rectangle 2"/>
          <p:cNvSpPr>
            <a:spLocks noGrp="1" noChangeArrowheads="1"/>
          </p:cNvSpPr>
          <p:nvPr>
            <p:ph idx="1"/>
          </p:nvPr>
        </p:nvSpPr>
        <p:spPr>
          <a:xfrm>
            <a:off x="965200" y="1600200"/>
            <a:ext cx="10361084" cy="4800600"/>
          </a:xfrm>
          <a:ln/>
        </p:spPr>
        <p:txBody>
          <a:bodyPr/>
          <a:lstStyle/>
          <a:p>
            <a:r>
              <a:rPr lang="en-GB" sz="1800" dirty="0"/>
              <a:t>11az – </a:t>
            </a:r>
            <a:r>
              <a:rPr lang="en-GB" sz="1800" b="0" dirty="0"/>
              <a:t>11 SA Initial Ballot with 93% approval, 364 comments, 193 editorial, 166 technical, 6 general. Hope to recirc out of March.</a:t>
            </a:r>
          </a:p>
          <a:p>
            <a:r>
              <a:rPr lang="en-GB" sz="1800" dirty="0"/>
              <a:t>11bb – </a:t>
            </a:r>
            <a:r>
              <a:rPr lang="en-GB" sz="1800" b="0" dirty="0"/>
              <a:t>D0.7 (27 pages) created and is under review, hope to </a:t>
            </a:r>
            <a:r>
              <a:rPr lang="en-GB" sz="1800" b="0"/>
              <a:t>have initial </a:t>
            </a:r>
            <a:r>
              <a:rPr lang="en-GB" sz="1800" b="0" dirty="0"/>
              <a:t>WG Letter Ballot out of November.</a:t>
            </a:r>
          </a:p>
          <a:p>
            <a:r>
              <a:rPr lang="en-GB" sz="1800" dirty="0"/>
              <a:t>11bc –  </a:t>
            </a:r>
            <a:r>
              <a:rPr lang="en-GB" sz="1800" b="0" dirty="0"/>
              <a:t>recirculation of D2.0, 90% approval, 294 comments, hope to MDR on D3.0 out of January. </a:t>
            </a:r>
          </a:p>
          <a:p>
            <a:r>
              <a:rPr lang="en-GB" sz="1800" dirty="0"/>
              <a:t>11bd –  </a:t>
            </a:r>
            <a:r>
              <a:rPr lang="en-GB" sz="1800" b="0" dirty="0"/>
              <a:t>89% of comments resolved so far, 30 comments this week. Hope to create D3.0 out of November.   </a:t>
            </a:r>
          </a:p>
          <a:p>
            <a:r>
              <a:rPr lang="en-GB" sz="1800" dirty="0"/>
              <a:t>11be – </a:t>
            </a:r>
            <a:r>
              <a:rPr lang="en-US" sz="1800" dirty="0"/>
              <a:t> </a:t>
            </a:r>
            <a:r>
              <a:rPr lang="en-US" sz="1800" b="0" dirty="0">
                <a:solidFill>
                  <a:schemeClr val="tx1"/>
                </a:solidFill>
                <a:effectLst/>
                <a:ea typeface="Times New Roman" panose="02020603050405020304" pitchFamily="18" charset="0"/>
              </a:rPr>
              <a:t>Continue comment resolution.  Expect to publish D1.3 after the November 2021 plenary.</a:t>
            </a:r>
            <a:endParaRPr lang="en-US" sz="1800" dirty="0"/>
          </a:p>
          <a:p>
            <a:r>
              <a:rPr lang="en-US" sz="1800" dirty="0"/>
              <a:t>11bf </a:t>
            </a:r>
            <a:r>
              <a:rPr lang="en-GB" sz="1800" dirty="0"/>
              <a:t>–</a:t>
            </a:r>
            <a:r>
              <a:rPr lang="en-US" sz="1800" dirty="0"/>
              <a:t>  </a:t>
            </a:r>
            <a:r>
              <a:rPr lang="en-US" sz="1800" b="0" dirty="0"/>
              <a:t>working on SF, hope is to have D0.1 out of March. </a:t>
            </a:r>
          </a:p>
          <a:p>
            <a:r>
              <a:rPr lang="en-GB" sz="1800" dirty="0"/>
              <a:t>11bh – </a:t>
            </a:r>
            <a:r>
              <a:rPr lang="en-GB" sz="1800" b="0" dirty="0"/>
              <a:t>hoping to start getting text from Nov meeting, hoping for D0.1 out of January.</a:t>
            </a:r>
          </a:p>
          <a:p>
            <a:r>
              <a:rPr lang="en-GB" sz="1800" dirty="0"/>
              <a:t>11bi – </a:t>
            </a:r>
            <a:r>
              <a:rPr lang="en-GB" sz="1800" b="0" dirty="0"/>
              <a:t>working on issues document, hope to finish that in January, 2022, then to requirements.  </a:t>
            </a:r>
          </a:p>
          <a:p>
            <a:r>
              <a:rPr lang="en-GB" sz="1800" dirty="0" err="1"/>
              <a:t>REVme</a:t>
            </a:r>
            <a:r>
              <a:rPr lang="en-GB" sz="1800" dirty="0"/>
              <a:t> – </a:t>
            </a:r>
            <a:r>
              <a:rPr lang="en-GB" sz="1800" b="0" dirty="0"/>
              <a:t>D0.4 is posted, with 11ax, 11ay, and 11ba. Goal is to have D1.0 out of November for initial WG Letter Ballot. The comments on initial WGLB will reveal the actual timeline for 11me.   </a:t>
            </a:r>
          </a:p>
          <a:p>
            <a:endParaRPr lang="en-GB" sz="1400" dirty="0"/>
          </a:p>
          <a:p>
            <a:endParaRPr lang="en-US" sz="1400" dirty="0"/>
          </a:p>
          <a:p>
            <a:r>
              <a:rPr lang="en-GB" sz="2000" dirty="0"/>
              <a:t>  </a:t>
            </a:r>
          </a:p>
          <a:p>
            <a:endParaRPr lang="en-GB" sz="2000" dirty="0"/>
          </a:p>
        </p:txBody>
      </p:sp>
      <p:sp>
        <p:nvSpPr>
          <p:cNvPr id="3" name="Footer Placeholder 2">
            <a:extLst>
              <a:ext uri="{FF2B5EF4-FFF2-40B4-BE49-F238E27FC236}">
                <a16:creationId xmlns:a16="http://schemas.microsoft.com/office/drawing/2014/main" id="{2412069F-ED0E-4B2A-9F22-892EB23857B5}"/>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5934E6CF-33FE-4169-8C74-06B458B91E34}"/>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8" name="Date Placeholder 7">
            <a:extLst>
              <a:ext uri="{FF2B5EF4-FFF2-40B4-BE49-F238E27FC236}">
                <a16:creationId xmlns:a16="http://schemas.microsoft.com/office/drawing/2014/main" id="{CB55E251-3E7D-4D64-B97E-4B4867A5228C}"/>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4212761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Transport Layer Security Working Group website: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The Transport Layer Security (TLS) Protocol Version 1.3, see </a:t>
            </a:r>
            <a:r>
              <a:rPr lang="en-US" sz="1400" dirty="0">
                <a:hlinkClick r:id="rId4"/>
              </a:rPr>
              <a:t>https://datatracker.ietf.org/doc/draft-ietf-tls-rfc8446bis/</a:t>
            </a:r>
            <a:r>
              <a:rPr lang="en-US" sz="1400" dirty="0"/>
              <a:t> (October 2021)</a:t>
            </a:r>
          </a:p>
          <a:p>
            <a:pPr lvl="1">
              <a:lnSpc>
                <a:spcPct val="80000"/>
              </a:lnSpc>
              <a:defRPr/>
            </a:pPr>
            <a:r>
              <a:rPr lang="en-US" sz="1400" dirty="0"/>
              <a:t>The Datagram Transport Layer Security (DTLS) Protocol Version 1.3, see </a:t>
            </a:r>
            <a:r>
              <a:rPr lang="en-US" sz="1400" dirty="0">
                <a:hlinkClick r:id="rId5"/>
              </a:rPr>
              <a:t>https://datatracker.ietf.org/doc/draft-ietf-tls-dtls13/</a:t>
            </a:r>
            <a:r>
              <a:rPr lang="en-US" sz="1400" dirty="0"/>
              <a:t> (April 2021) [In RFC Editor’s Queue]</a:t>
            </a:r>
          </a:p>
          <a:p>
            <a:pPr lvl="1">
              <a:lnSpc>
                <a:spcPct val="80000"/>
              </a:lnSpc>
              <a:defRPr/>
            </a:pPr>
            <a:r>
              <a:rPr lang="en-US" sz="1400" dirty="0"/>
              <a:t>Compact TLS 1.3, see </a:t>
            </a:r>
            <a:r>
              <a:rPr lang="en-US" sz="1400" dirty="0">
                <a:hlinkClick r:id="rId6"/>
              </a:rPr>
              <a:t>https://datatracker.ietf.org/doc/draft-ietf-tls-ctls/</a:t>
            </a:r>
            <a:r>
              <a:rPr lang="en-US" sz="1400" dirty="0"/>
              <a:t> (October 2021)</a:t>
            </a:r>
          </a:p>
          <a:p>
            <a:pPr lvl="1">
              <a:lnSpc>
                <a:spcPct val="80000"/>
              </a:lnSpc>
              <a:defRPr/>
            </a:pPr>
            <a:r>
              <a:rPr lang="en-US" sz="1400" dirty="0"/>
              <a:t>A Flags Extension for TLS 1.3, see </a:t>
            </a:r>
            <a:r>
              <a:rPr lang="en-US" sz="1400" dirty="0">
                <a:hlinkClick r:id="rId7"/>
              </a:rPr>
              <a:t>https://datatracker.ietf.org/doc/draft-ietf-tls-tlsflags/</a:t>
            </a:r>
            <a:r>
              <a:rPr lang="en-US" sz="1400" dirty="0"/>
              <a:t> (October 2021)</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120</a:t>
            </a:fld>
            <a:endParaRPr lang="en-US"/>
          </a:p>
        </p:txBody>
      </p:sp>
    </p:spTree>
    <p:extLst>
      <p:ext uri="{BB962C8B-B14F-4D97-AF65-F5344CB8AC3E}">
        <p14:creationId xmlns:p14="http://schemas.microsoft.com/office/powerpoint/2010/main" val="388182982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Oops!: Deterministic Networking (</a:t>
            </a:r>
            <a:r>
              <a:rPr lang="en-US" sz="1400" dirty="0" err="1"/>
              <a:t>DetNet</a:t>
            </a:r>
            <a:r>
              <a:rPr lang="en-US" sz="1400" dirty="0"/>
              <a:t>) Security Considerations, published as </a:t>
            </a:r>
            <a:r>
              <a:rPr lang="en-US" sz="1400" dirty="0">
                <a:hlinkClick r:id="rId4"/>
              </a:rPr>
              <a:t>RFC 9055</a:t>
            </a:r>
            <a:r>
              <a:rPr lang="en-US" sz="1400" dirty="0"/>
              <a:t> (June 2021)</a:t>
            </a:r>
          </a:p>
          <a:p>
            <a:pPr lvl="1"/>
            <a:r>
              <a:rPr lang="en-US" sz="1400" dirty="0"/>
              <a:t>AD Evaluation: </a:t>
            </a:r>
            <a:r>
              <a:rPr lang="en-US" sz="1400" dirty="0" err="1"/>
              <a:t>DetNet</a:t>
            </a:r>
            <a:r>
              <a:rPr lang="en-US" sz="1400" dirty="0"/>
              <a:t> Bounded Latency</a:t>
            </a:r>
            <a:r>
              <a:rPr lang="en-US" sz="1400" dirty="0">
                <a:sym typeface="Wingdings" pitchFamily="2" charset="2"/>
              </a:rPr>
              <a:t>: </a:t>
            </a:r>
            <a:r>
              <a:rPr lang="en-US" sz="1400" dirty="0">
                <a:sym typeface="Wingdings" pitchFamily="2" charset="2"/>
                <a:hlinkClick r:id="rId5"/>
              </a:rPr>
              <a:t>https://datatracker.ietf.org/doc/draft-ietf-detnet-bounded-latency/</a:t>
            </a:r>
            <a:r>
              <a:rPr lang="en-US" sz="1400" dirty="0">
                <a:sym typeface="Wingdings" pitchFamily="2" charset="2"/>
              </a:rPr>
              <a:t> (September 2021)</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121</a:t>
            </a:fld>
            <a:endParaRPr lang="en-US"/>
          </a:p>
        </p:txBody>
      </p:sp>
    </p:spTree>
    <p:extLst>
      <p:ext uri="{BB962C8B-B14F-4D97-AF65-F5344CB8AC3E}">
        <p14:creationId xmlns:p14="http://schemas.microsoft.com/office/powerpoint/2010/main" val="166086526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Reliable and Available Wireless (RAW)</a:t>
            </a:r>
            <a:br>
              <a:rPr lang="en-US" dirty="0"/>
            </a:br>
            <a:endParaRPr lang="en-US" dirty="0"/>
          </a:p>
        </p:txBody>
      </p:sp>
      <p:sp>
        <p:nvSpPr>
          <p:cNvPr id="3" name="Content Placeholder 2"/>
          <p:cNvSpPr>
            <a:spLocks noGrp="1"/>
          </p:cNvSpPr>
          <p:nvPr>
            <p:ph idx="1"/>
          </p:nvPr>
        </p:nvSpPr>
        <p:spPr>
          <a:ln>
            <a:noFill/>
          </a:ln>
        </p:spPr>
        <p:txBody>
          <a:bodyPr/>
          <a:lstStyle/>
          <a:p>
            <a:pPr>
              <a:lnSpc>
                <a:spcPct val="80000"/>
              </a:lnSpc>
            </a:pPr>
            <a:r>
              <a:rPr lang="en-US" sz="2000" dirty="0">
                <a:ea typeface="Arial Unicode MS" pitchFamily="34" charset="-128"/>
                <a:cs typeface="Arial Unicode MS" pitchFamily="34" charset="-128"/>
              </a:rPr>
              <a:t>RAW: </a:t>
            </a:r>
            <a:r>
              <a:rPr lang="en-US" sz="2000" dirty="0">
                <a:ea typeface="Arial Unicode MS" pitchFamily="34" charset="-128"/>
                <a:cs typeface="Arial Unicode MS" pitchFamily="34" charset="-128"/>
                <a:hlinkClick r:id="rId3"/>
              </a:rPr>
              <a:t>https://datatracker.ietf.org/wg/raw/charter/</a:t>
            </a:r>
            <a:r>
              <a:rPr lang="en-US" sz="2000" dirty="0">
                <a:ea typeface="Arial Unicode MS" pitchFamily="34" charset="-128"/>
                <a:cs typeface="Arial Unicode MS" pitchFamily="34" charset="-128"/>
              </a:rPr>
              <a:t> </a:t>
            </a:r>
          </a:p>
          <a:p>
            <a:pPr lvl="1"/>
            <a:r>
              <a:rPr lang="en-US" sz="1400" dirty="0"/>
              <a:t>Reliable and Available Wireless (RAW) provides for high reliability and availability for IP connectivity over a wireless medium. RAW extends the </a:t>
            </a:r>
            <a:r>
              <a:rPr lang="en-US" sz="1400" dirty="0" err="1"/>
              <a:t>DetNet</a:t>
            </a:r>
            <a:r>
              <a:rPr lang="en-US" sz="1400" dirty="0"/>
              <a:t> Working Group concepts to provide for high reliability and availability for an IP network utilizing scheduled wireless segments and other media, e.g., frequency/time-sharing physical media resources with stochastic traffic: …, IEEE 802.11ax/be…</a:t>
            </a:r>
          </a:p>
          <a:p>
            <a:r>
              <a:rPr lang="en-US" sz="2200" dirty="0"/>
              <a:t>Of interest:</a:t>
            </a:r>
          </a:p>
          <a:p>
            <a:pPr lvl="1"/>
            <a:r>
              <a:rPr lang="en-US" sz="1400" dirty="0">
                <a:sym typeface="Wingdings" pitchFamily="2" charset="2"/>
              </a:rPr>
              <a:t>Updated: RAW use cases: </a:t>
            </a:r>
            <a:r>
              <a:rPr lang="en-US" sz="1400" dirty="0">
                <a:sym typeface="Wingdings" pitchFamily="2" charset="2"/>
                <a:hlinkClick r:id="rId4"/>
              </a:rPr>
              <a:t>https://datatracker.ietf.org/doc/draft-ietf-raw-use-cases/</a:t>
            </a:r>
            <a:r>
              <a:rPr lang="en-US" sz="1400" dirty="0">
                <a:sym typeface="Wingdings" pitchFamily="2" charset="2"/>
              </a:rPr>
              <a:t> (October 2021)</a:t>
            </a:r>
          </a:p>
          <a:p>
            <a:pPr lvl="1"/>
            <a:r>
              <a:rPr lang="en-US" sz="1400" dirty="0">
                <a:sym typeface="Wingdings" pitchFamily="2" charset="2"/>
              </a:rPr>
              <a:t>Updated: Reliable and Available Wireless Technologies: </a:t>
            </a:r>
            <a:r>
              <a:rPr lang="en-US" sz="1400" dirty="0">
                <a:sym typeface="Wingdings" pitchFamily="2" charset="2"/>
                <a:hlinkClick r:id="rId5"/>
              </a:rPr>
              <a:t>https://datatracker.ietf.org/doc/draft-ietf-raw-technologies/</a:t>
            </a:r>
            <a:r>
              <a:rPr lang="en-US" sz="1400" dirty="0">
                <a:sym typeface="Wingdings" pitchFamily="2" charset="2"/>
              </a:rPr>
              <a:t> (August 2021) [mentions IEEE 802.11ax, be, ad, and ay]</a:t>
            </a:r>
          </a:p>
        </p:txBody>
      </p:sp>
      <p:sp>
        <p:nvSpPr>
          <p:cNvPr id="4"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November 2021</a:t>
            </a:r>
            <a:endParaRPr lang="en-US" dirty="0"/>
          </a:p>
        </p:txBody>
      </p:sp>
      <p:sp>
        <p:nvSpPr>
          <p:cNvPr id="5"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Peter Yee, AKAYLA</a:t>
            </a:r>
          </a:p>
        </p:txBody>
      </p:sp>
      <p:sp>
        <p:nvSpPr>
          <p:cNvPr id="6" name="Slide Number Placeholder 5"/>
          <p:cNvSpPr>
            <a:spLocks noGrp="1"/>
          </p:cNvSpPr>
          <p:nvPr>
            <p:ph type="sldNum" sz="quarter" idx="12"/>
          </p:nvPr>
        </p:nvSpPr>
        <p:spPr/>
        <p:txBody>
          <a:bodyPr/>
          <a:lstStyle/>
          <a:p>
            <a:pPr>
              <a:defRPr/>
            </a:pPr>
            <a:r>
              <a:rPr lang="en-US"/>
              <a:t>Slide </a:t>
            </a:r>
            <a:fld id="{AE20CCF4-4BCF-4FB2-8854-64DB88A74558}" type="slidenum">
              <a:rPr lang="en-US" smtClean="0"/>
              <a:pPr>
                <a:defRPr/>
              </a:pPr>
              <a:t>122</a:t>
            </a:fld>
            <a:endParaRPr lang="en-US"/>
          </a:p>
        </p:txBody>
      </p:sp>
    </p:spTree>
    <p:extLst>
      <p:ext uri="{BB962C8B-B14F-4D97-AF65-F5344CB8AC3E}">
        <p14:creationId xmlns:p14="http://schemas.microsoft.com/office/powerpoint/2010/main" val="65614109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IP Wireless Access in Vehicular Environments  (IPWAVE)</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IPWAVE: </a:t>
            </a:r>
            <a:r>
              <a:rPr lang="en-US" sz="2000" dirty="0">
                <a:ea typeface="Arial Unicode MS" pitchFamily="34" charset="-128"/>
                <a:cs typeface="Arial Unicode MS" pitchFamily="34" charset="-128"/>
                <a:hlinkClick r:id="rId3"/>
              </a:rPr>
              <a:t>https://datatracker.ietf.org/group/ipwave/about/</a:t>
            </a:r>
            <a:r>
              <a:rPr lang="en-US" sz="2000" dirty="0">
                <a:ea typeface="Arial Unicode MS" pitchFamily="34" charset="-128"/>
                <a:cs typeface="Arial Unicode MS" pitchFamily="34" charset="-128"/>
              </a:rPr>
              <a:t>   </a:t>
            </a:r>
          </a:p>
          <a:p>
            <a:pPr>
              <a:lnSpc>
                <a:spcPct val="80000"/>
              </a:lnSpc>
            </a:pPr>
            <a:endParaRPr lang="en-US" sz="2000" dirty="0">
              <a:ea typeface="Arial Unicode MS" pitchFamily="34" charset="-128"/>
              <a:cs typeface="Arial Unicode MS" pitchFamily="34" charset="-128"/>
            </a:endParaRPr>
          </a:p>
          <a:p>
            <a:pPr>
              <a:lnSpc>
                <a:spcPct val="80000"/>
              </a:lnSpc>
            </a:pPr>
            <a:r>
              <a:rPr lang="en-US" sz="2000" dirty="0">
                <a:ea typeface="Arial Unicode MS" pitchFamily="34" charset="-128"/>
                <a:cs typeface="Arial Unicode MS" pitchFamily="34" charset="-128"/>
              </a:rPr>
              <a:t>Deliverable is: </a:t>
            </a:r>
            <a:r>
              <a:rPr lang="en-US" sz="2000" dirty="0"/>
              <a:t>document that specifies the mechanisms for</a:t>
            </a:r>
            <a:br>
              <a:rPr lang="en-US" sz="2000" dirty="0"/>
            </a:br>
            <a:r>
              <a:rPr lang="en-US" sz="2000" dirty="0"/>
              <a:t>transmission of IPv6 datagrams over IEEE 802.11-OCB mode</a:t>
            </a:r>
          </a:p>
          <a:p>
            <a:pPr>
              <a:lnSpc>
                <a:spcPct val="80000"/>
              </a:lnSpc>
            </a:pPr>
            <a:endParaRPr lang="en-US" sz="2000" dirty="0"/>
          </a:p>
          <a:p>
            <a:r>
              <a:rPr lang="en-US" sz="1800" dirty="0"/>
              <a:t>Updates</a:t>
            </a:r>
          </a:p>
          <a:p>
            <a:pPr lvl="1"/>
            <a:r>
              <a:rPr lang="en-US" sz="1400" dirty="0"/>
              <a:t>Use cases and problem statement document: </a:t>
            </a:r>
            <a:r>
              <a:rPr lang="en-US" sz="1400" dirty="0">
                <a:hlinkClick r:id="rId4"/>
              </a:rPr>
              <a:t>https://datatracker.ietf.org/doc/draft-ietf-ipwave-vehicular-networking/</a:t>
            </a:r>
            <a:r>
              <a:rPr lang="en-US" sz="1400" dirty="0"/>
              <a:t> (Updated: October 2021) [Submitted for publication]</a:t>
            </a:r>
          </a:p>
          <a:p>
            <a:pPr lvl="1"/>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123</a:t>
            </a:fld>
            <a:endParaRPr lang="en-US"/>
          </a:p>
        </p:txBody>
      </p:sp>
    </p:spTree>
    <p:extLst>
      <p:ext uri="{BB962C8B-B14F-4D97-AF65-F5344CB8AC3E}">
        <p14:creationId xmlns:p14="http://schemas.microsoft.com/office/powerpoint/2010/main" val="370544729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1400" dirty="0"/>
          </a:p>
          <a:p>
            <a:r>
              <a:rPr lang="en-US" sz="1800" dirty="0"/>
              <a:t>Updates:</a:t>
            </a:r>
          </a:p>
          <a:p>
            <a:pPr lvl="1">
              <a:lnSpc>
                <a:spcPct val="80000"/>
              </a:lnSpc>
              <a:defRPr/>
            </a:pPr>
            <a:r>
              <a:rPr lang="en-US" sz="1400" dirty="0"/>
              <a:t>Guidelines for Autonomic Service Agents, see </a:t>
            </a:r>
            <a:r>
              <a:rPr lang="en-US" sz="1400" dirty="0">
                <a:hlinkClick r:id="rId4"/>
              </a:rPr>
              <a:t>https://datatracker.ietf.org/doc/draft-ietf-anima-asa-guidelines/</a:t>
            </a:r>
            <a:r>
              <a:rPr lang="en-US" sz="1400" dirty="0"/>
              <a:t> (November 2021)</a:t>
            </a:r>
          </a:p>
          <a:p>
            <a:pPr lvl="1">
              <a:lnSpc>
                <a:spcPct val="80000"/>
              </a:lnSpc>
              <a:defRPr/>
            </a:pPr>
            <a:r>
              <a:rPr lang="en-US" sz="1400" dirty="0"/>
              <a:t>Constrained Bootstrapping Remote Secure Key Infrastructure (BRSKI), see </a:t>
            </a:r>
            <a:r>
              <a:rPr lang="en-US" sz="1400" dirty="0">
                <a:hlinkClick r:id="rId5"/>
              </a:rPr>
              <a:t>https://datatracker.ietf.org/doc/draft-ietf-anima-constrained-voucher/</a:t>
            </a:r>
            <a:r>
              <a:rPr lang="en-US" sz="1400" dirty="0"/>
              <a:t> (October 2021)</a:t>
            </a:r>
          </a:p>
          <a:p>
            <a:pPr lvl="1">
              <a:lnSpc>
                <a:spcPct val="80000"/>
              </a:lnSpc>
              <a:defRPr/>
            </a:pPr>
            <a:r>
              <a:rPr lang="en-US" sz="1400" dirty="0"/>
              <a:t>Support of Asynchronous Enrollment in BRSKI (BRSKI-AE), see </a:t>
            </a:r>
            <a:r>
              <a:rPr lang="en-US" sz="1400" dirty="0">
                <a:hlinkClick r:id="rId6"/>
              </a:rPr>
              <a:t>https://datatracker.ietf.org/doc/draft-ietf-anima-brski-async-enroll/</a:t>
            </a:r>
            <a:r>
              <a:rPr lang="en-US" sz="1400" dirty="0"/>
              <a:t> (October 2021)</a:t>
            </a:r>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124</a:t>
            </a:fld>
            <a:endParaRPr lang="en-US"/>
          </a:p>
        </p:txBody>
      </p:sp>
    </p:spTree>
    <p:extLst>
      <p:ext uri="{BB962C8B-B14F-4D97-AF65-F5344CB8AC3E}">
        <p14:creationId xmlns:p14="http://schemas.microsoft.com/office/powerpoint/2010/main" val="31508564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125</a:t>
            </a:fld>
            <a:endParaRPr lang="en-US"/>
          </a:p>
        </p:txBody>
      </p:sp>
    </p:spTree>
    <p:extLst>
      <p:ext uri="{BB962C8B-B14F-4D97-AF65-F5344CB8AC3E}">
        <p14:creationId xmlns:p14="http://schemas.microsoft.com/office/powerpoint/2010/main" val="98111182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149873" y="604021"/>
            <a:ext cx="8498681" cy="4503370"/>
          </a:xfrm>
        </p:spPr>
        <p:txBody>
          <a:bodyPr>
            <a:normAutofit/>
          </a:bodyPr>
          <a:lstStyle/>
          <a:p>
            <a:pPr marL="0" indent="0">
              <a:defRPr/>
            </a:pPr>
            <a:r>
              <a:rPr lang="en-US" altLang="en-US" b="0" dirty="0"/>
              <a:t>The IEEE 1609 Working Group</a:t>
            </a:r>
          </a:p>
          <a:p>
            <a:pPr lvl="1">
              <a:defRPr/>
            </a:pPr>
            <a:r>
              <a:rPr lang="en-US" altLang="en-US" b="0" dirty="0"/>
              <a:t>“Middle layer” V2X protocols</a:t>
            </a:r>
          </a:p>
          <a:p>
            <a:pPr lvl="1">
              <a:defRPr/>
            </a:pPr>
            <a:r>
              <a:rPr lang="en-US" altLang="en-US" dirty="0"/>
              <a:t>Scope recently expanded to operate over LTE-V2X as well as DSRC</a:t>
            </a:r>
            <a:endParaRPr lang="en-US" altLang="en-US" sz="1600" dirty="0"/>
          </a:p>
        </p:txBody>
      </p:sp>
      <p:sp>
        <p:nvSpPr>
          <p:cNvPr id="5123"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November 2021</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126</a:t>
            </a:fld>
            <a:endParaRPr lang="en-GB" altLang="en-US" sz="1200" b="0" dirty="0"/>
          </a:p>
        </p:txBody>
      </p:sp>
      <p:grpSp>
        <p:nvGrpSpPr>
          <p:cNvPr id="2" name="Group 1">
            <a:extLst>
              <a:ext uri="{FF2B5EF4-FFF2-40B4-BE49-F238E27FC236}">
                <a16:creationId xmlns:a16="http://schemas.microsoft.com/office/drawing/2014/main" id="{1FD13B46-D442-4C9A-A7B0-0A9740430BA6}"/>
              </a:ext>
            </a:extLst>
          </p:cNvPr>
          <p:cNvGrpSpPr/>
          <p:nvPr/>
        </p:nvGrpSpPr>
        <p:grpSpPr>
          <a:xfrm>
            <a:off x="2376488" y="1900799"/>
            <a:ext cx="6985000" cy="4212282"/>
            <a:chOff x="1000125" y="1781175"/>
            <a:chExt cx="6985000" cy="4611562"/>
          </a:xfrm>
        </p:grpSpPr>
        <p:sp>
          <p:nvSpPr>
            <p:cNvPr id="5" name="Rectangle 6">
              <a:extLst>
                <a:ext uri="{FF2B5EF4-FFF2-40B4-BE49-F238E27FC236}">
                  <a16:creationId xmlns:a16="http://schemas.microsoft.com/office/drawing/2014/main" id="{4F4BDF9D-4CFE-4F1E-95AE-F19DF4A93063}"/>
                </a:ext>
              </a:extLst>
            </p:cNvPr>
            <p:cNvSpPr>
              <a:spLocks noChangeArrowheads="1"/>
            </p:cNvSpPr>
            <p:nvPr/>
          </p:nvSpPr>
          <p:spPr bwMode="auto">
            <a:xfrm>
              <a:off x="2108201" y="5857875"/>
              <a:ext cx="3689350" cy="455613"/>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6" name="Rectangle 7">
              <a:extLst>
                <a:ext uri="{FF2B5EF4-FFF2-40B4-BE49-F238E27FC236}">
                  <a16:creationId xmlns:a16="http://schemas.microsoft.com/office/drawing/2014/main" id="{B7373F80-FF57-4C7C-8BEF-BD661A3CA02F}"/>
                </a:ext>
              </a:extLst>
            </p:cNvPr>
            <p:cNvSpPr>
              <a:spLocks noChangeArrowheads="1"/>
            </p:cNvSpPr>
            <p:nvPr/>
          </p:nvSpPr>
          <p:spPr bwMode="auto">
            <a:xfrm>
              <a:off x="2108200" y="5197475"/>
              <a:ext cx="5700713" cy="452438"/>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7" name="Rectangle 8">
              <a:extLst>
                <a:ext uri="{FF2B5EF4-FFF2-40B4-BE49-F238E27FC236}">
                  <a16:creationId xmlns:a16="http://schemas.microsoft.com/office/drawing/2014/main" id="{85362A8E-64CD-4E0D-B12B-C453DBECDDD9}"/>
                </a:ext>
              </a:extLst>
            </p:cNvPr>
            <p:cNvSpPr>
              <a:spLocks noChangeArrowheads="1"/>
            </p:cNvSpPr>
            <p:nvPr/>
          </p:nvSpPr>
          <p:spPr bwMode="auto">
            <a:xfrm>
              <a:off x="2054225" y="3398838"/>
              <a:ext cx="2687638" cy="1389062"/>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8" name="Rectangle 9">
              <a:extLst>
                <a:ext uri="{FF2B5EF4-FFF2-40B4-BE49-F238E27FC236}">
                  <a16:creationId xmlns:a16="http://schemas.microsoft.com/office/drawing/2014/main" id="{F563EE88-0673-4C19-8405-FF42854892E1}"/>
                </a:ext>
              </a:extLst>
            </p:cNvPr>
            <p:cNvSpPr>
              <a:spLocks noChangeArrowheads="1"/>
            </p:cNvSpPr>
            <p:nvPr/>
          </p:nvSpPr>
          <p:spPr bwMode="auto">
            <a:xfrm>
              <a:off x="5040313" y="4200525"/>
              <a:ext cx="2605087" cy="546100"/>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9" name="Rectangle 10">
              <a:extLst>
                <a:ext uri="{FF2B5EF4-FFF2-40B4-BE49-F238E27FC236}">
                  <a16:creationId xmlns:a16="http://schemas.microsoft.com/office/drawing/2014/main" id="{6470697A-6920-448E-B826-340A69C0106B}"/>
                </a:ext>
              </a:extLst>
            </p:cNvPr>
            <p:cNvSpPr>
              <a:spLocks noChangeArrowheads="1"/>
            </p:cNvSpPr>
            <p:nvPr/>
          </p:nvSpPr>
          <p:spPr bwMode="auto">
            <a:xfrm>
              <a:off x="5053013" y="3470275"/>
              <a:ext cx="2606675" cy="454025"/>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0" name="Rectangle 11">
              <a:extLst>
                <a:ext uri="{FF2B5EF4-FFF2-40B4-BE49-F238E27FC236}">
                  <a16:creationId xmlns:a16="http://schemas.microsoft.com/office/drawing/2014/main" id="{33B9096A-2679-4BF0-A507-B19B4E0A8F33}"/>
                </a:ext>
              </a:extLst>
            </p:cNvPr>
            <p:cNvSpPr>
              <a:spLocks noChangeArrowheads="1"/>
            </p:cNvSpPr>
            <p:nvPr/>
          </p:nvSpPr>
          <p:spPr bwMode="auto">
            <a:xfrm>
              <a:off x="2043113" y="2005013"/>
              <a:ext cx="2687637" cy="1057275"/>
            </a:xfrm>
            <a:prstGeom prst="rect">
              <a:avLst/>
            </a:prstGeom>
            <a:solidFill>
              <a:srgbClr val="99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1" name="Rectangle 12">
              <a:extLst>
                <a:ext uri="{FF2B5EF4-FFF2-40B4-BE49-F238E27FC236}">
                  <a16:creationId xmlns:a16="http://schemas.microsoft.com/office/drawing/2014/main" id="{600896FA-D3E6-44CD-BB05-CF232236069A}"/>
                </a:ext>
              </a:extLst>
            </p:cNvPr>
            <p:cNvSpPr>
              <a:spLocks noChangeArrowheads="1"/>
            </p:cNvSpPr>
            <p:nvPr/>
          </p:nvSpPr>
          <p:spPr bwMode="auto">
            <a:xfrm>
              <a:off x="5053013" y="2055813"/>
              <a:ext cx="2606675" cy="960437"/>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2" name="Text Box 13">
              <a:extLst>
                <a:ext uri="{FF2B5EF4-FFF2-40B4-BE49-F238E27FC236}">
                  <a16:creationId xmlns:a16="http://schemas.microsoft.com/office/drawing/2014/main" id="{168DEACF-E035-4FB9-A7BE-517072028BBC}"/>
                </a:ext>
              </a:extLst>
            </p:cNvPr>
            <p:cNvSpPr txBox="1">
              <a:spLocks noChangeArrowheads="1"/>
            </p:cNvSpPr>
            <p:nvPr/>
          </p:nvSpPr>
          <p:spPr bwMode="auto">
            <a:xfrm>
              <a:off x="2124515" y="5880556"/>
              <a:ext cx="3673036" cy="512181"/>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DSRC PHY+MAC (IEEE 802.11p/IEEE 802.11bd)</a:t>
              </a:r>
            </a:p>
          </p:txBody>
        </p:sp>
        <p:sp>
          <p:nvSpPr>
            <p:cNvPr id="13" name="Text Box 14">
              <a:extLst>
                <a:ext uri="{FF2B5EF4-FFF2-40B4-BE49-F238E27FC236}">
                  <a16:creationId xmlns:a16="http://schemas.microsoft.com/office/drawing/2014/main" id="{354F576C-F47E-4703-A59E-2DD21BD67FF9}"/>
                </a:ext>
              </a:extLst>
            </p:cNvPr>
            <p:cNvSpPr txBox="1">
              <a:spLocks noChangeArrowheads="1"/>
            </p:cNvSpPr>
            <p:nvPr/>
          </p:nvSpPr>
          <p:spPr bwMode="auto">
            <a:xfrm>
              <a:off x="2944813" y="5234094"/>
              <a:ext cx="3870325"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DSRC Multi-Channel MAC (IEEE 1609.4)</a:t>
              </a:r>
            </a:p>
          </p:txBody>
        </p:sp>
        <p:sp>
          <p:nvSpPr>
            <p:cNvPr id="14" name="Text Box 15">
              <a:extLst>
                <a:ext uri="{FF2B5EF4-FFF2-40B4-BE49-F238E27FC236}">
                  <a16:creationId xmlns:a16="http://schemas.microsoft.com/office/drawing/2014/main" id="{A92A109D-75FA-4680-A028-27FAEDEBBF12}"/>
                </a:ext>
              </a:extLst>
            </p:cNvPr>
            <p:cNvSpPr txBox="1">
              <a:spLocks noChangeArrowheads="1"/>
            </p:cNvSpPr>
            <p:nvPr/>
          </p:nvSpPr>
          <p:spPr bwMode="auto">
            <a:xfrm>
              <a:off x="5797550" y="4224443"/>
              <a:ext cx="868363"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IPv6</a:t>
              </a:r>
            </a:p>
          </p:txBody>
        </p:sp>
        <p:sp>
          <p:nvSpPr>
            <p:cNvPr id="15" name="Text Box 16">
              <a:extLst>
                <a:ext uri="{FF2B5EF4-FFF2-40B4-BE49-F238E27FC236}">
                  <a16:creationId xmlns:a16="http://schemas.microsoft.com/office/drawing/2014/main" id="{FCF7D745-1F74-4F2F-83BD-99A6CD292630}"/>
                </a:ext>
              </a:extLst>
            </p:cNvPr>
            <p:cNvSpPr txBox="1">
              <a:spLocks noChangeArrowheads="1"/>
            </p:cNvSpPr>
            <p:nvPr/>
          </p:nvSpPr>
          <p:spPr bwMode="auto">
            <a:xfrm>
              <a:off x="5614988" y="3478319"/>
              <a:ext cx="1385887"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TCP/UDP</a:t>
              </a:r>
            </a:p>
          </p:txBody>
        </p:sp>
        <p:sp>
          <p:nvSpPr>
            <p:cNvPr id="16" name="Text Box 17">
              <a:extLst>
                <a:ext uri="{FF2B5EF4-FFF2-40B4-BE49-F238E27FC236}">
                  <a16:creationId xmlns:a16="http://schemas.microsoft.com/office/drawing/2014/main" id="{301F9309-2BA7-45B2-A1C8-E635F9B87571}"/>
                </a:ext>
              </a:extLst>
            </p:cNvPr>
            <p:cNvSpPr txBox="1">
              <a:spLocks noChangeArrowheads="1"/>
            </p:cNvSpPr>
            <p:nvPr/>
          </p:nvSpPr>
          <p:spPr bwMode="auto">
            <a:xfrm>
              <a:off x="2001838" y="2083734"/>
              <a:ext cx="2822575" cy="927753"/>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200" baseline="30000" dirty="0">
                  <a:latin typeface="Garamond" pitchFamily="18" charset="0"/>
                  <a:cs typeface="Arial" charset="0"/>
                </a:rPr>
                <a:t>Message</a:t>
              </a:r>
              <a:r>
                <a:rPr kumimoji="1" lang="en-US" altLang="en-US" sz="2400" baseline="30000" dirty="0">
                  <a:latin typeface="Garamond" pitchFamily="18" charset="0"/>
                  <a:cs typeface="Arial" charset="0"/>
                </a:rPr>
                <a:t> </a:t>
              </a:r>
              <a:r>
                <a:rPr kumimoji="1" lang="en-US" altLang="en-US" sz="2200" baseline="30000" dirty="0">
                  <a:latin typeface="Garamond" pitchFamily="18" charset="0"/>
                  <a:cs typeface="Arial" charset="0"/>
                </a:rPr>
                <a:t>Dictionary (SAE J2735</a:t>
              </a:r>
              <a:r>
                <a:rPr kumimoji="1" lang="en-US" altLang="en-US" sz="2400" baseline="30000" dirty="0">
                  <a:latin typeface="Garamond" pitchFamily="18" charset="0"/>
                  <a:cs typeface="Arial" charset="0"/>
                </a:rPr>
                <a:t>) </a:t>
              </a:r>
              <a:r>
                <a:rPr kumimoji="1" lang="en-US" altLang="en-US" sz="2200" baseline="30000" dirty="0">
                  <a:latin typeface="Garamond" pitchFamily="18" charset="0"/>
                  <a:cs typeface="Arial" charset="0"/>
                </a:rPr>
                <a:t>Application Reqs. (SAE J2945/x)</a:t>
              </a:r>
              <a:endParaRPr kumimoji="1" lang="en-US" altLang="en-US" sz="2200" dirty="0">
                <a:latin typeface="Garamond" pitchFamily="18" charset="0"/>
                <a:cs typeface="Arial" charset="0"/>
              </a:endParaRPr>
            </a:p>
          </p:txBody>
        </p:sp>
        <p:sp>
          <p:nvSpPr>
            <p:cNvPr id="17" name="Text Box 18">
              <a:extLst>
                <a:ext uri="{FF2B5EF4-FFF2-40B4-BE49-F238E27FC236}">
                  <a16:creationId xmlns:a16="http://schemas.microsoft.com/office/drawing/2014/main" id="{331EA149-168C-4493-AD32-E7418C3AEDEF}"/>
                </a:ext>
              </a:extLst>
            </p:cNvPr>
            <p:cNvSpPr txBox="1">
              <a:spLocks noChangeArrowheads="1"/>
            </p:cNvSpPr>
            <p:nvPr/>
          </p:nvSpPr>
          <p:spPr bwMode="auto">
            <a:xfrm>
              <a:off x="5103813" y="2100526"/>
              <a:ext cx="2767012" cy="69188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kumimoji="1" lang="en-US" altLang="en-US" sz="2400" baseline="30000" dirty="0">
                  <a:latin typeface="Garamond" pitchFamily="18" charset="0"/>
                  <a:cs typeface="Arial" charset="0"/>
                </a:rPr>
                <a:t>Other DSRC applications</a:t>
              </a:r>
              <a:endParaRPr kumimoji="1" lang="en-US" altLang="en-US" sz="2400" dirty="0">
                <a:latin typeface="Garamond" pitchFamily="18" charset="0"/>
                <a:cs typeface="Arial" charset="0"/>
              </a:endParaRPr>
            </a:p>
          </p:txBody>
        </p:sp>
        <p:sp>
          <p:nvSpPr>
            <p:cNvPr id="18" name="Rectangle 19">
              <a:extLst>
                <a:ext uri="{FF2B5EF4-FFF2-40B4-BE49-F238E27FC236}">
                  <a16:creationId xmlns:a16="http://schemas.microsoft.com/office/drawing/2014/main" id="{0BF11D90-C72A-4ED3-859C-70DA038735D2}"/>
                </a:ext>
              </a:extLst>
            </p:cNvPr>
            <p:cNvSpPr>
              <a:spLocks noChangeArrowheads="1"/>
            </p:cNvSpPr>
            <p:nvPr/>
          </p:nvSpPr>
          <p:spPr bwMode="auto">
            <a:xfrm>
              <a:off x="1000125" y="1982788"/>
              <a:ext cx="731838" cy="2914650"/>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9" name="Text Box 20">
              <a:extLst>
                <a:ext uri="{FF2B5EF4-FFF2-40B4-BE49-F238E27FC236}">
                  <a16:creationId xmlns:a16="http://schemas.microsoft.com/office/drawing/2014/main" id="{1AACBBBE-99F1-4717-BE9E-28A0EC0058DA}"/>
                </a:ext>
              </a:extLst>
            </p:cNvPr>
            <p:cNvSpPr txBox="1">
              <a:spLocks noChangeArrowheads="1"/>
            </p:cNvSpPr>
            <p:nvPr/>
          </p:nvSpPr>
          <p:spPr bwMode="auto">
            <a:xfrm>
              <a:off x="1111250" y="1951038"/>
              <a:ext cx="377547" cy="3116264"/>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square" lIns="65028" tIns="130055" rIns="65028" bIns="130055" anchor="b">
              <a:spAutoFit/>
            </a:bodyPr>
            <a:lstStyle>
              <a:lvl1pPr eaLnBrk="0" hangingPunct="0">
                <a:defRPr kumimoji="1" sz="1600" b="1">
                  <a:solidFill>
                    <a:schemeClr val="tx1"/>
                  </a:solidFill>
                  <a:latin typeface="Arial" pitchFamily="34" charset="0"/>
                  <a:ea typeface="ＭＳ Ｐゴシック" pitchFamily="34" charset="-128"/>
                </a:defRPr>
              </a:lvl1pPr>
              <a:lvl2pPr marL="742950" indent="-285750" eaLnBrk="0" hangingPunct="0">
                <a:defRPr kumimoji="1" sz="1600" b="1">
                  <a:solidFill>
                    <a:schemeClr val="tx1"/>
                  </a:solidFill>
                  <a:latin typeface="Arial" pitchFamily="34" charset="0"/>
                  <a:ea typeface="ＭＳ Ｐゴシック" pitchFamily="34" charset="-128"/>
                </a:defRPr>
              </a:lvl2pPr>
              <a:lvl3pPr marL="1143000" indent="-228600" eaLnBrk="0" hangingPunct="0">
                <a:defRPr kumimoji="1" sz="1600" b="1">
                  <a:solidFill>
                    <a:schemeClr val="tx1"/>
                  </a:solidFill>
                  <a:latin typeface="Arial" pitchFamily="34" charset="0"/>
                  <a:ea typeface="ＭＳ Ｐゴシック" pitchFamily="34" charset="-128"/>
                </a:defRPr>
              </a:lvl3pPr>
              <a:lvl4pPr marL="1600200" indent="-228600" eaLnBrk="0" hangingPunct="0">
                <a:defRPr kumimoji="1" sz="1600" b="1">
                  <a:solidFill>
                    <a:schemeClr val="tx1"/>
                  </a:solidFill>
                  <a:latin typeface="Arial" pitchFamily="34" charset="0"/>
                  <a:ea typeface="ＭＳ Ｐゴシック" pitchFamily="34" charset="-128"/>
                </a:defRPr>
              </a:lvl4pPr>
              <a:lvl5pPr marL="2057400" indent="-228600" eaLnBrk="0" hangingPunct="0">
                <a:defRPr kumimoji="1" sz="1600" b="1">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9pPr>
            </a:lstStyle>
            <a:p>
              <a:pPr eaLnBrk="1" hangingPunct="1">
                <a:spcBef>
                  <a:spcPct val="50000"/>
                </a:spcBef>
                <a:defRPr/>
              </a:pPr>
              <a:r>
                <a:rPr lang="en-US" sz="2400" baseline="30000" dirty="0">
                  <a:latin typeface="Garamond" pitchFamily="18" charset="0"/>
                  <a:cs typeface="Arial" pitchFamily="34" charset="0"/>
                </a:rPr>
                <a:t>DSRC Security (IEEE 1609.2)</a:t>
              </a:r>
            </a:p>
          </p:txBody>
        </p:sp>
        <p:sp>
          <p:nvSpPr>
            <p:cNvPr id="20" name="Text Box 21">
              <a:extLst>
                <a:ext uri="{FF2B5EF4-FFF2-40B4-BE49-F238E27FC236}">
                  <a16:creationId xmlns:a16="http://schemas.microsoft.com/office/drawing/2014/main" id="{376EDE92-1F65-402E-A033-1DA3C4A07D7B}"/>
                </a:ext>
              </a:extLst>
            </p:cNvPr>
            <p:cNvSpPr txBox="1">
              <a:spLocks noChangeArrowheads="1"/>
            </p:cNvSpPr>
            <p:nvPr/>
          </p:nvSpPr>
          <p:spPr bwMode="auto">
            <a:xfrm>
              <a:off x="2258881" y="3185252"/>
              <a:ext cx="2471738" cy="1770129"/>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kumimoji="1" lang="en-US" altLang="en-US" sz="1600" dirty="0">
                  <a:latin typeface="Garamond" pitchFamily="18" charset="0"/>
                  <a:cs typeface="Arial" charset="0"/>
                </a:rPr>
                <a:t>DSRC WAVE Short Message Protocol (WSMP) and WAVE Service Advertisement (WSA)</a:t>
              </a:r>
            </a:p>
            <a:p>
              <a:pPr algn="ctr" eaLnBrk="1" hangingPunct="1">
                <a:spcBef>
                  <a:spcPct val="50000"/>
                </a:spcBef>
                <a:buFontTx/>
                <a:buNone/>
              </a:pPr>
              <a:r>
                <a:rPr kumimoji="1" lang="en-US" altLang="en-US" sz="1600" dirty="0">
                  <a:latin typeface="Garamond" pitchFamily="18" charset="0"/>
                  <a:cs typeface="Arial" charset="0"/>
                </a:rPr>
                <a:t>(IEEE 1609.3)</a:t>
              </a:r>
            </a:p>
          </p:txBody>
        </p:sp>
        <p:sp>
          <p:nvSpPr>
            <p:cNvPr id="21" name="AutoShape 22">
              <a:extLst>
                <a:ext uri="{FF2B5EF4-FFF2-40B4-BE49-F238E27FC236}">
                  <a16:creationId xmlns:a16="http://schemas.microsoft.com/office/drawing/2014/main" id="{6841239A-DAA0-4CAA-81A9-1A3F523E3EE3}"/>
                </a:ext>
              </a:extLst>
            </p:cNvPr>
            <p:cNvSpPr>
              <a:spLocks noChangeArrowheads="1"/>
            </p:cNvSpPr>
            <p:nvPr/>
          </p:nvSpPr>
          <p:spPr bwMode="auto">
            <a:xfrm>
              <a:off x="4945063" y="1781175"/>
              <a:ext cx="3040062" cy="3116263"/>
            </a:xfrm>
            <a:prstGeom prst="roundRect">
              <a:avLst>
                <a:gd name="adj" fmla="val 16667"/>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grpSp>
      <p:sp>
        <p:nvSpPr>
          <p:cNvPr id="23" name="Rectangle 6">
            <a:extLst>
              <a:ext uri="{FF2B5EF4-FFF2-40B4-BE49-F238E27FC236}">
                <a16:creationId xmlns:a16="http://schemas.microsoft.com/office/drawing/2014/main" id="{07E14352-8829-43DB-9050-C152BC0BC18C}"/>
              </a:ext>
            </a:extLst>
          </p:cNvPr>
          <p:cNvSpPr>
            <a:spLocks noChangeArrowheads="1"/>
          </p:cNvSpPr>
          <p:nvPr/>
        </p:nvSpPr>
        <p:spPr bwMode="auto">
          <a:xfrm>
            <a:off x="7317438" y="5624530"/>
            <a:ext cx="1867838" cy="416165"/>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25" name="Text Box 13">
            <a:extLst>
              <a:ext uri="{FF2B5EF4-FFF2-40B4-BE49-F238E27FC236}">
                <a16:creationId xmlns:a16="http://schemas.microsoft.com/office/drawing/2014/main" id="{30D6986F-6EFE-41EC-8B22-AA33DB0B7410}"/>
              </a:ext>
            </a:extLst>
          </p:cNvPr>
          <p:cNvSpPr txBox="1">
            <a:spLocks noChangeArrowheads="1"/>
          </p:cNvSpPr>
          <p:nvPr/>
        </p:nvSpPr>
        <p:spPr bwMode="auto">
          <a:xfrm>
            <a:off x="7684294" y="5677491"/>
            <a:ext cx="1152128" cy="467835"/>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LTE-V2X PC5</a:t>
            </a:r>
          </a:p>
        </p:txBody>
      </p:sp>
      <p:sp>
        <p:nvSpPr>
          <p:cNvPr id="3" name="TextBox 2">
            <a:extLst>
              <a:ext uri="{FF2B5EF4-FFF2-40B4-BE49-F238E27FC236}">
                <a16:creationId xmlns:a16="http://schemas.microsoft.com/office/drawing/2014/main" id="{0A08D201-07F6-4EEE-BEEF-3BE90830DB6B}"/>
              </a:ext>
            </a:extLst>
          </p:cNvPr>
          <p:cNvSpPr txBox="1"/>
          <p:nvPr/>
        </p:nvSpPr>
        <p:spPr>
          <a:xfrm>
            <a:off x="5199150" y="6113082"/>
            <a:ext cx="5206682" cy="461665"/>
          </a:xfrm>
          <a:prstGeom prst="rect">
            <a:avLst/>
          </a:prstGeom>
          <a:noFill/>
        </p:spPr>
        <p:txBody>
          <a:bodyPr wrap="none" rtlCol="0">
            <a:spAutoFit/>
          </a:bodyPr>
          <a:lstStyle/>
          <a:p>
            <a:r>
              <a:rPr lang="en-US" b="1" dirty="0">
                <a:solidFill>
                  <a:srgbClr val="002060"/>
                </a:solidFill>
              </a:rPr>
              <a:t>FCC moving from DSRC to LTE-V2X</a:t>
            </a:r>
          </a:p>
        </p:txBody>
      </p:sp>
      <p:sp>
        <p:nvSpPr>
          <p:cNvPr id="22" name="Arrow: Bent 21">
            <a:extLst>
              <a:ext uri="{FF2B5EF4-FFF2-40B4-BE49-F238E27FC236}">
                <a16:creationId xmlns:a16="http://schemas.microsoft.com/office/drawing/2014/main" id="{FCC3B5CF-950D-419E-B145-62537CD515A8}"/>
              </a:ext>
            </a:extLst>
          </p:cNvPr>
          <p:cNvSpPr/>
          <p:nvPr/>
        </p:nvSpPr>
        <p:spPr bwMode="auto">
          <a:xfrm flipV="1">
            <a:off x="4688770" y="6067678"/>
            <a:ext cx="510380" cy="276998"/>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chemeClr val="tx1"/>
              </a:solidFill>
              <a:latin typeface="Times New Roman" pitchFamily="18" charset="0"/>
            </a:endParaRPr>
          </a:p>
        </p:txBody>
      </p:sp>
      <p:sp>
        <p:nvSpPr>
          <p:cNvPr id="29" name="Arrow: Bent 28">
            <a:extLst>
              <a:ext uri="{FF2B5EF4-FFF2-40B4-BE49-F238E27FC236}">
                <a16:creationId xmlns:a16="http://schemas.microsoft.com/office/drawing/2014/main" id="{08ADE026-01B9-4858-8283-635BAE9384A8}"/>
              </a:ext>
            </a:extLst>
          </p:cNvPr>
          <p:cNvSpPr/>
          <p:nvPr/>
        </p:nvSpPr>
        <p:spPr bwMode="auto">
          <a:xfrm rot="16200000" flipV="1">
            <a:off x="7962259" y="5919304"/>
            <a:ext cx="276998" cy="530225"/>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chemeClr val="tx1"/>
              </a:solidFill>
              <a:latin typeface="Times New Roman" pitchFamily="18" charset="0"/>
            </a:endParaRPr>
          </a:p>
        </p:txBody>
      </p:sp>
      <p:sp>
        <p:nvSpPr>
          <p:cNvPr id="30" name="Footer Placeholder 4">
            <a:extLst>
              <a:ext uri="{FF2B5EF4-FFF2-40B4-BE49-F238E27FC236}">
                <a16:creationId xmlns:a16="http://schemas.microsoft.com/office/drawing/2014/main" id="{39FF489E-957D-4BB3-A1DC-E703A9CCCE22}"/>
              </a:ext>
            </a:extLst>
          </p:cNvPr>
          <p:cNvSpPr>
            <a:spLocks noGrp="1"/>
          </p:cNvSpPr>
          <p:nvPr>
            <p:ph type="ftr" sz="quarter" idx="11"/>
          </p:nvPr>
        </p:nvSpPr>
        <p:spPr bwMode="auto">
          <a:xfrm>
            <a:off x="10054855" y="6475413"/>
            <a:ext cx="1298945"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John Kenney, Toyota</a:t>
            </a:r>
            <a:endParaRPr lang="en-GB" altLang="en-US" sz="1200" b="0"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621951"/>
            <a:ext cx="7772400" cy="5616575"/>
          </a:xfrm>
        </p:spPr>
        <p:txBody>
          <a:bodyPr/>
          <a:lstStyle/>
          <a:p>
            <a:pPr>
              <a:defRPr/>
            </a:pPr>
            <a:r>
              <a:rPr lang="en-US" altLang="en-US" sz="2000" dirty="0"/>
              <a:t>IEEE 1609 WG is tracking IEEE 802.11bd progress</a:t>
            </a:r>
          </a:p>
          <a:p>
            <a:pPr>
              <a:defRPr/>
            </a:pPr>
            <a:r>
              <a:rPr lang="en-US" altLang="en-US" sz="2000" b="0" dirty="0"/>
              <a:t>Good alignment achieved between 802.11 and 1609 WGs</a:t>
            </a:r>
          </a:p>
          <a:p>
            <a:pPr>
              <a:defRPr/>
            </a:pPr>
            <a:r>
              <a:rPr lang="en-US" altLang="en-US" sz="2000" b="0" dirty="0"/>
              <a:t>Areas of highest interest for IEEE 1609 WG:</a:t>
            </a:r>
          </a:p>
          <a:p>
            <a:pPr lvl="1">
              <a:defRPr/>
            </a:pPr>
            <a:r>
              <a:rPr lang="en-US" altLang="en-US" sz="1800" dirty="0"/>
              <a:t>Interface and primitives between MAC/MLME and IEEE 1609 middle layers</a:t>
            </a:r>
          </a:p>
          <a:p>
            <a:pPr lvl="1">
              <a:defRPr/>
            </a:pPr>
            <a:r>
              <a:rPr lang="en-US" altLang="en-US" sz="1800" dirty="0"/>
              <a:t>IEEE 802.11bd-enabled positioning</a:t>
            </a:r>
          </a:p>
          <a:p>
            <a:pPr>
              <a:defRPr/>
            </a:pPr>
            <a:endParaRPr lang="en-US" altLang="en-US" sz="2000" b="0" dirty="0"/>
          </a:p>
          <a:p>
            <a:pPr>
              <a:defRPr/>
            </a:pPr>
            <a:r>
              <a:rPr lang="en-US" altLang="en-US" sz="2000" b="0" dirty="0"/>
              <a:t>IEEE 1609 reviewed 802.11bd D2.0 at the September meeting</a:t>
            </a:r>
          </a:p>
          <a:p>
            <a:pPr lvl="1">
              <a:defRPr/>
            </a:pPr>
            <a:r>
              <a:rPr lang="en-US" altLang="en-US" sz="1800" dirty="0"/>
              <a:t>Focus on Clause 5 and Clause 6 primitives</a:t>
            </a:r>
          </a:p>
          <a:p>
            <a:pPr>
              <a:defRPr/>
            </a:pPr>
            <a:endParaRPr lang="en-US" altLang="en-US" sz="2000" b="0" dirty="0"/>
          </a:p>
          <a:p>
            <a:pPr>
              <a:defRPr/>
            </a:pPr>
            <a:r>
              <a:rPr lang="en-US" altLang="en-US" sz="2000" b="0" dirty="0"/>
              <a:t>IEEE 1609 WG is currently focused on improvements to V2X Security standards (IEEE 1609.2, IEEE 1609.2.1)</a:t>
            </a:r>
          </a:p>
          <a:p>
            <a:pPr>
              <a:defRPr/>
            </a:pPr>
            <a:r>
              <a:rPr lang="en-US" altLang="en-US" sz="2000" b="0" dirty="0"/>
              <a:t>IEEE 1609 meeting schedule (all will be by teleconference):</a:t>
            </a:r>
            <a:endParaRPr lang="en-US" altLang="en-US" sz="1800" b="0" dirty="0"/>
          </a:p>
          <a:p>
            <a:pPr lvl="1">
              <a:defRPr/>
            </a:pPr>
            <a:r>
              <a:rPr lang="en-US" altLang="en-US" sz="1800" dirty="0"/>
              <a:t>November 16, 2021 (noon-5 pm ET)</a:t>
            </a:r>
          </a:p>
          <a:p>
            <a:pPr lvl="1">
              <a:defRPr/>
            </a:pPr>
            <a:r>
              <a:rPr lang="en-US" altLang="en-US" sz="1800" dirty="0"/>
              <a:t>December 2021 (date TBD)</a:t>
            </a:r>
          </a:p>
          <a:p>
            <a:pPr lvl="1">
              <a:defRPr/>
            </a:pPr>
            <a:endParaRPr lang="en-US" altLang="en-US" sz="1800" dirty="0"/>
          </a:p>
        </p:txBody>
      </p:sp>
      <p:sp>
        <p:nvSpPr>
          <p:cNvPr id="2"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November 2021</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127</a:t>
            </a:fld>
            <a:endParaRPr lang="en-GB" altLang="en-US" sz="1200" b="0" dirty="0"/>
          </a:p>
        </p:txBody>
      </p:sp>
      <p:sp>
        <p:nvSpPr>
          <p:cNvPr id="7" name="Footer Placeholder 4">
            <a:extLst>
              <a:ext uri="{FF2B5EF4-FFF2-40B4-BE49-F238E27FC236}">
                <a16:creationId xmlns:a16="http://schemas.microsoft.com/office/drawing/2014/main" id="{20B66C53-FC6D-4733-8CAD-F9F74CBFE704}"/>
              </a:ext>
            </a:extLst>
          </p:cNvPr>
          <p:cNvSpPr>
            <a:spLocks noGrp="1"/>
          </p:cNvSpPr>
          <p:nvPr>
            <p:ph type="ftr" sz="quarter" idx="11"/>
          </p:nvPr>
        </p:nvSpPr>
        <p:spPr bwMode="auto">
          <a:xfrm>
            <a:off x="10058400" y="6475413"/>
            <a:ext cx="1298945"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John Kenney, Toyota</a:t>
            </a:r>
            <a:endParaRPr lang="en-GB" altLang="en-US" sz="1200" b="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534988"/>
            <a:ext cx="10361084" cy="1065213"/>
          </a:xfrm>
        </p:spPr>
        <p:txBody>
          <a:bodyPr/>
          <a:lstStyle/>
          <a:p>
            <a:r>
              <a:rPr lang="en-GB" dirty="0"/>
              <a:t>MDR Status</a:t>
            </a:r>
          </a:p>
        </p:txBody>
      </p:sp>
      <p:sp>
        <p:nvSpPr>
          <p:cNvPr id="9218" name="Rectangle 2"/>
          <p:cNvSpPr>
            <a:spLocks noGrp="1" noChangeArrowheads="1"/>
          </p:cNvSpPr>
          <p:nvPr>
            <p:ph idx="1"/>
          </p:nvPr>
        </p:nvSpPr>
        <p:spPr>
          <a:xfrm>
            <a:off x="929217" y="1524000"/>
            <a:ext cx="10361084" cy="4799012"/>
          </a:xfrm>
          <a:ln/>
        </p:spPr>
        <p:txBody>
          <a:bodyPr/>
          <a:lstStyle/>
          <a:p>
            <a:r>
              <a:rPr lang="en-US" dirty="0"/>
              <a:t>802.11 Working Group Mandatory Draft Review</a:t>
            </a:r>
          </a:p>
          <a:p>
            <a:pPr lvl="1">
              <a:buFontTx/>
              <a:buNone/>
            </a:pPr>
            <a:r>
              <a:rPr lang="en-US" sz="1800" dirty="0"/>
              <a:t>802.11-11/615r6 documents the process. MDR now in the 802.11 Operating Manual 802.11-14/0629r8. The process causes some changes to the draft, so the report is done after the editing is done. </a:t>
            </a:r>
          </a:p>
          <a:p>
            <a:r>
              <a:rPr lang="en-US" sz="1400" dirty="0" err="1"/>
              <a:t>REVmd</a:t>
            </a:r>
            <a:r>
              <a:rPr lang="en-US" sz="1400" dirty="0"/>
              <a:t> on Draft 2.1 was started out of February 2019 (Robert Stacey, Joseph Levy, Carol Ansley, Menzo Wentink, </a:t>
            </a:r>
            <a:r>
              <a:rPr lang="en-US" sz="1400" dirty="0" err="1"/>
              <a:t>Bahar</a:t>
            </a:r>
            <a:r>
              <a:rPr lang="en-US" sz="1400" dirty="0"/>
              <a:t> Sadeghi, Mark Hamilton, Yongho Seok, Emily Qi, Edward Au, Peter Ecclesine) 19/260r15 – IEEE SA staff - mixing normative and informative, see 19/1444r4 MDR complete</a:t>
            </a:r>
          </a:p>
          <a:p>
            <a:r>
              <a:rPr lang="en-US" sz="1400" dirty="0"/>
              <a:t>P802.11ay was started on D3.1 out of March 2019 (Robert Stacey, Solomon </a:t>
            </a:r>
            <a:r>
              <a:rPr lang="en-US" sz="1400" dirty="0" err="1"/>
              <a:t>Trainin</a:t>
            </a:r>
            <a:r>
              <a:rPr lang="en-US" sz="1400" dirty="0"/>
              <a:t>, Edward Au, Emily Qi, Yongho Seok, Peter Ecclesine) 19/681r6 MDR complete</a:t>
            </a:r>
          </a:p>
          <a:p>
            <a:r>
              <a:rPr lang="en-US" sz="1400" dirty="0"/>
              <a:t>P802.11ax was started on D4.1 out of May 2019 (Robert Stacey, Edward Au, Yongho Seok, Naveen Kakani, Perry </a:t>
            </a:r>
            <a:r>
              <a:rPr lang="en-US" sz="1400" dirty="0" err="1"/>
              <a:t>Correll</a:t>
            </a:r>
            <a:r>
              <a:rPr lang="en-US" sz="1400" dirty="0"/>
              <a:t>, Peter Ecclesine, Po-Kai Huang) 19/1015r4 MDR complete</a:t>
            </a:r>
          </a:p>
          <a:p>
            <a:r>
              <a:rPr lang="en-US" sz="1400" dirty="0"/>
              <a:t>P802.11ba was started on D4.0 out of September 2019 (Robert Stacey, Po-Kai Huang, </a:t>
            </a:r>
            <a:r>
              <a:rPr lang="en-US" sz="1400" dirty="0" err="1"/>
              <a:t>Rojan</a:t>
            </a:r>
            <a:r>
              <a:rPr lang="en-US" sz="1400" dirty="0"/>
              <a:t> </a:t>
            </a:r>
            <a:r>
              <a:rPr lang="en-US" sz="1400" dirty="0" err="1"/>
              <a:t>Chitrakar</a:t>
            </a:r>
            <a:r>
              <a:rPr lang="en-US" sz="1400" dirty="0"/>
              <a:t>, </a:t>
            </a:r>
            <a:r>
              <a:rPr lang="en-US" sz="1400" dirty="0" err="1"/>
              <a:t>Yunsong</a:t>
            </a:r>
            <a:r>
              <a:rPr lang="en-US" sz="1400" dirty="0"/>
              <a:t> Yang, </a:t>
            </a:r>
            <a:r>
              <a:rPr lang="en-US" sz="1400" dirty="0" err="1"/>
              <a:t>Yongho</a:t>
            </a:r>
            <a:r>
              <a:rPr lang="en-US" sz="1400" dirty="0"/>
              <a:t> Seok, Mark Hamilton ) 19/176</a:t>
            </a:r>
            <a:r>
              <a:rPr lang="en-US" sz="1400" dirty="0">
                <a:solidFill>
                  <a:schemeClr val="tx1"/>
                </a:solidFill>
              </a:rPr>
              <a:t>5r6 </a:t>
            </a:r>
            <a:r>
              <a:rPr lang="en-US" sz="1400" dirty="0"/>
              <a:t>MDR complete</a:t>
            </a:r>
          </a:p>
          <a:p>
            <a:r>
              <a:rPr lang="en-US" sz="1400" dirty="0"/>
              <a:t>P802.11az was started on D3.0 out of January 2021 (Robert Stacey,  Emily Qi, Edward Au, Carol Ansley, Peter Ecclesine, Yongho Seok, Mark Hamilton) </a:t>
            </a:r>
            <a:r>
              <a:rPr lang="en-US" sz="1400" dirty="0">
                <a:solidFill>
                  <a:schemeClr val="tx1"/>
                </a:solidFill>
              </a:rPr>
              <a:t>21/0329r7 July 15, 2021 MDR complete</a:t>
            </a:r>
          </a:p>
          <a:p>
            <a:r>
              <a:rPr lang="en-US" sz="1800" dirty="0"/>
              <a:t>P802.11bd was started on D3.0 out of November 2021 (Robert Stacey, Emily Qi, Peter Ecclesine, Joseph Levy, Edward Au, Carol Ansley)</a:t>
            </a:r>
          </a:p>
          <a:p>
            <a:endParaRPr lang="en-US" sz="1600" dirty="0"/>
          </a:p>
        </p:txBody>
      </p:sp>
      <p:sp>
        <p:nvSpPr>
          <p:cNvPr id="3" name="Footer Placeholder 2">
            <a:extLst>
              <a:ext uri="{FF2B5EF4-FFF2-40B4-BE49-F238E27FC236}">
                <a16:creationId xmlns:a16="http://schemas.microsoft.com/office/drawing/2014/main" id="{8EE45CC6-4A0E-47B7-8714-ED66157ECA72}"/>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2CE0FBFE-B7CF-4502-B92A-481FC3022199}"/>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8" name="Date Placeholder 7">
            <a:extLst>
              <a:ext uri="{FF2B5EF4-FFF2-40B4-BE49-F238E27FC236}">
                <a16:creationId xmlns:a16="http://schemas.microsoft.com/office/drawing/2014/main" id="{2F47E242-00AF-4231-A0D4-8CE5DDB6313F}"/>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6648747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802.11 Style Guide</a:t>
            </a:r>
          </a:p>
        </p:txBody>
      </p:sp>
      <p:sp>
        <p:nvSpPr>
          <p:cNvPr id="9218" name="Rectangle 2"/>
          <p:cNvSpPr>
            <a:spLocks noGrp="1" noChangeArrowheads="1"/>
          </p:cNvSpPr>
          <p:nvPr>
            <p:ph idx="1"/>
          </p:nvPr>
        </p:nvSpPr>
        <p:spPr>
          <a:xfrm>
            <a:off x="876796" y="1600200"/>
            <a:ext cx="10361084" cy="4875214"/>
          </a:xfrm>
          <a:ln/>
        </p:spPr>
        <p:txBody>
          <a:bodyPr/>
          <a:lstStyle/>
          <a:p>
            <a:r>
              <a:rPr lang="en-GB" dirty="0"/>
              <a:t>See 11-09-1034</a:t>
            </a:r>
            <a:r>
              <a:rPr lang="en-GB" dirty="0">
                <a:solidFill>
                  <a:schemeClr val="tx1"/>
                </a:solidFill>
              </a:rPr>
              <a:t>-</a:t>
            </a:r>
            <a:r>
              <a:rPr lang="en-GB" dirty="0">
                <a:solidFill>
                  <a:srgbClr val="FF0000"/>
                </a:solidFill>
              </a:rPr>
              <a:t>19</a:t>
            </a:r>
            <a:r>
              <a:rPr lang="en-GB" dirty="0">
                <a:solidFill>
                  <a:schemeClr val="tx1"/>
                </a:solidFill>
              </a:rPr>
              <a:t>-</a:t>
            </a:r>
            <a:r>
              <a:rPr lang="en-GB" dirty="0"/>
              <a:t>0000-802-11-editorial-style-guide.docx   </a:t>
            </a:r>
          </a:p>
          <a:p>
            <a:r>
              <a:rPr lang="en-US" dirty="0"/>
              <a:t>We update 802.11 Style Guide based on IEEE Standards Style Manual and consistency changes in final publication of the 802.11 standard</a:t>
            </a:r>
            <a:endParaRPr lang="en-GB" dirty="0"/>
          </a:p>
          <a:p>
            <a:r>
              <a:rPr lang="en-US" b="0" dirty="0"/>
              <a:t>Editor’s responsibility includes checking the </a:t>
            </a:r>
            <a:r>
              <a:rPr lang="en-US" dirty="0"/>
              <a:t>2020 IEEE Standards Style Manual </a:t>
            </a:r>
            <a:r>
              <a:rPr lang="en-US" b="0" dirty="0"/>
              <a:t>when creating or updating drafts. </a:t>
            </a:r>
            <a:r>
              <a:rPr lang="en-US" sz="1800" u="sng" dirty="0">
                <a:solidFill>
                  <a:srgbClr val="0000FF"/>
                </a:solidFill>
                <a:effectLst/>
                <a:latin typeface="Arial" panose="020B0604020202020204" pitchFamily="34" charset="0"/>
                <a:ea typeface="Times New Roman" panose="02020603050405020304" pitchFamily="18" charset="0"/>
                <a:hlinkClick r:id="rId3"/>
              </a:rPr>
              <a:t>https://mentor.ieee.org/myproject/Public/mytools/draft/styleman.pdf</a:t>
            </a:r>
            <a:endParaRPr lang="en-US" b="0" dirty="0"/>
          </a:p>
          <a:p>
            <a:r>
              <a:rPr lang="en-US" b="0" dirty="0"/>
              <a:t>Submissions with draft text should conform to both the WG11 Style Guide and IEEE Standards Style Manual</a:t>
            </a:r>
          </a:p>
          <a:p>
            <a:r>
              <a:rPr lang="en-US" b="0" dirty="0"/>
              <a:t>Note that the 802.11 Style Guide evolves with our practice, we’ve added </a:t>
            </a:r>
            <a:r>
              <a:rPr lang="en-US" b="0"/>
              <a:t>the particular use of </a:t>
            </a:r>
            <a:r>
              <a:rPr lang="en-US" b="0" dirty="0"/>
              <a:t>“Tail” and explained our practice in acronyms.</a:t>
            </a:r>
          </a:p>
        </p:txBody>
      </p:sp>
      <p:sp>
        <p:nvSpPr>
          <p:cNvPr id="3" name="Footer Placeholder 2">
            <a:extLst>
              <a:ext uri="{FF2B5EF4-FFF2-40B4-BE49-F238E27FC236}">
                <a16:creationId xmlns:a16="http://schemas.microsoft.com/office/drawing/2014/main" id="{56284B71-931F-44AC-BE14-AC18B4C6B728}"/>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AF5DF6D7-F12D-49B1-A3C4-807FCEC38471}"/>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8" name="Date Placeholder 7">
            <a:extLst>
              <a:ext uri="{FF2B5EF4-FFF2-40B4-BE49-F238E27FC236}">
                <a16:creationId xmlns:a16="http://schemas.microsoft.com/office/drawing/2014/main" id="{68D16D2C-E708-49F2-8464-5BAF548567F4}"/>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9143713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MIB Style</a:t>
            </a:r>
            <a:r>
              <a:rPr lang="en-GB" dirty="0"/>
              <a:t>, Visio and Frame Practices</a:t>
            </a:r>
          </a:p>
        </p:txBody>
      </p:sp>
      <p:sp>
        <p:nvSpPr>
          <p:cNvPr id="9218" name="Rectangle 2"/>
          <p:cNvSpPr>
            <a:spLocks noGrp="1" noChangeArrowheads="1"/>
          </p:cNvSpPr>
          <p:nvPr>
            <p:ph idx="1"/>
          </p:nvPr>
        </p:nvSpPr>
        <p:spPr>
          <a:xfrm>
            <a:off x="914401" y="1981201"/>
            <a:ext cx="10361084" cy="4419599"/>
          </a:xfrm>
          <a:ln/>
        </p:spPr>
        <p:txBody>
          <a:bodyPr/>
          <a:lstStyle/>
          <a:p>
            <a:r>
              <a:rPr lang="en-GB" sz="1600" dirty="0"/>
              <a:t>11-15/355r13 MIB </a:t>
            </a:r>
            <a:r>
              <a:rPr lang="en-GB" sz="1600" dirty="0" err="1"/>
              <a:t>TruthValue</a:t>
            </a:r>
            <a:r>
              <a:rPr lang="en-GB" sz="1600" dirty="0"/>
              <a:t> usage patterns</a:t>
            </a:r>
          </a:p>
          <a:p>
            <a:r>
              <a:rPr lang="en-GB" sz="1600" dirty="0"/>
              <a:t>MIB Style: We use a single style with appropriately set tabs,  and use leading</a:t>
            </a:r>
            <a:r>
              <a:rPr lang="en-US" sz="1600" dirty="0"/>
              <a:t> </a:t>
            </a:r>
            <a:r>
              <a:rPr lang="en-GB" sz="1600" dirty="0"/>
              <a:t>Tabs to distinguish the syntax and description parts. (Adrian Stephens Feb 9, 2010)</a:t>
            </a:r>
            <a:endParaRPr lang="en-US" sz="1600" dirty="0"/>
          </a:p>
          <a:p>
            <a:r>
              <a:rPr lang="en-GB" sz="1600" dirty="0">
                <a:solidFill>
                  <a:schemeClr val="tx1"/>
                </a:solidFill>
              </a:rPr>
              <a:t>Two ways to format a figure &amp; its caption in frame:</a:t>
            </a:r>
            <a:endParaRPr lang="en-US" sz="1600" dirty="0">
              <a:solidFill>
                <a:schemeClr val="tx1"/>
              </a:solidFill>
            </a:endParaRPr>
          </a:p>
          <a:p>
            <a:pPr lvl="1"/>
            <a:r>
              <a:rPr lang="en-GB" sz="1100" dirty="0">
                <a:solidFill>
                  <a:schemeClr val="tx1"/>
                </a:solidFill>
              </a:rPr>
              <a:t>Insert a table.  Insert anchored frame inside table cell to hold graphics.  Use table caption as figure caption.</a:t>
            </a:r>
            <a:endParaRPr lang="en-US" sz="1100" dirty="0">
              <a:solidFill>
                <a:schemeClr val="tx1"/>
              </a:solidFill>
            </a:endParaRPr>
          </a:p>
          <a:p>
            <a:pPr lvl="1"/>
            <a:r>
              <a:rPr lang="en-GB" sz="1100" dirty="0">
                <a:solidFill>
                  <a:schemeClr val="tx1"/>
                </a:solidFill>
              </a:rPr>
              <a:t>Insert an anchored frame.  Insert caption inside a text frame inside the anchored frame.  Insert graphics inside the anchored frame.</a:t>
            </a:r>
            <a:endParaRPr lang="en-US" sz="1100" dirty="0">
              <a:solidFill>
                <a:schemeClr val="tx1"/>
              </a:solidFill>
            </a:endParaRPr>
          </a:p>
          <a:p>
            <a:r>
              <a:rPr lang="en-GB" sz="1400" dirty="0">
                <a:solidFill>
                  <a:srgbClr val="FF0000"/>
                </a:solidFill>
              </a:rPr>
              <a:t>Do not reference other clauses in Visio figures</a:t>
            </a:r>
            <a:r>
              <a:rPr lang="en-US" sz="1400" dirty="0"/>
              <a:t>, it is very hard to maintain the references</a:t>
            </a:r>
            <a:r>
              <a:rPr lang="en-GB" sz="1600" dirty="0"/>
              <a:t> in figures</a:t>
            </a:r>
          </a:p>
          <a:p>
            <a:r>
              <a:rPr lang="en-GB" sz="1600" dirty="0"/>
              <a:t>Keep embedded figures using Visio as long as possible (not in Word)</a:t>
            </a:r>
            <a:endParaRPr lang="en-US" sz="1600" dirty="0"/>
          </a:p>
          <a:p>
            <a:pPr lvl="1"/>
            <a:r>
              <a:rPr lang="en-GB" sz="1400" dirty="0"/>
              <a:t>Near the end of sponsor ballot, </a:t>
            </a:r>
            <a:r>
              <a:rPr lang="en-GB" sz="1400" dirty="0">
                <a:solidFill>
                  <a:schemeClr val="tx1"/>
                </a:solidFill>
              </a:rPr>
              <a:t>turn these all into .emf </a:t>
            </a:r>
            <a:r>
              <a:rPr lang="en-GB" sz="1400" dirty="0"/>
              <a:t>(windows meta file) format files (you can do this from </a:t>
            </a:r>
            <a:r>
              <a:rPr lang="en-GB" sz="1400" dirty="0" err="1"/>
              <a:t>visio</a:t>
            </a:r>
            <a:r>
              <a:rPr lang="en-GB" sz="1400" dirty="0"/>
              <a:t> using “save as”).  </a:t>
            </a:r>
          </a:p>
          <a:p>
            <a:pPr lvl="1"/>
            <a:r>
              <a:rPr lang="en-GB" sz="1400" dirty="0">
                <a:solidFill>
                  <a:srgbClr val="FF0000"/>
                </a:solidFill>
              </a:rPr>
              <a:t>Keep </a:t>
            </a:r>
            <a:r>
              <a:rPr lang="en-GB" sz="1400" dirty="0"/>
              <a:t>separate files for the .</a:t>
            </a:r>
            <a:r>
              <a:rPr lang="en-GB" sz="1400" dirty="0" err="1"/>
              <a:t>vsd</a:t>
            </a:r>
            <a:r>
              <a:rPr lang="en-GB" sz="1400" dirty="0"/>
              <a:t> source and the .emf file that is linked to from frame. There is high likelihood we should use .emf</a:t>
            </a:r>
          </a:p>
          <a:p>
            <a:pPr lvl="1"/>
            <a:r>
              <a:rPr lang="en-US" sz="1400" dirty="0"/>
              <a:t>Use the figure number or a short version of the figure title (shown in your final draft) for the name of  the Visio and emf file. </a:t>
            </a:r>
          </a:p>
          <a:p>
            <a:pPr lvl="1"/>
            <a:r>
              <a:rPr lang="en-US" sz="1400" dirty="0"/>
              <a:t>One figure, one Visio file. Don’t store multiple figures in one Visio file.</a:t>
            </a:r>
            <a:endParaRPr lang="en-GB" sz="1400" dirty="0"/>
          </a:p>
          <a:p>
            <a:r>
              <a:rPr lang="en-GB" sz="1400" dirty="0"/>
              <a:t>Frame format figures are tables</a:t>
            </a:r>
          </a:p>
          <a:p>
            <a:r>
              <a:rPr lang="en-GB" sz="1400" dirty="0"/>
              <a:t>The MathML editor for equations may be applicable</a:t>
            </a:r>
          </a:p>
        </p:txBody>
      </p:sp>
      <p:sp>
        <p:nvSpPr>
          <p:cNvPr id="3" name="Footer Placeholder 2">
            <a:extLst>
              <a:ext uri="{FF2B5EF4-FFF2-40B4-BE49-F238E27FC236}">
                <a16:creationId xmlns:a16="http://schemas.microsoft.com/office/drawing/2014/main" id="{084FBD4D-C4CB-4C21-825A-BDD883949E51}"/>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451EF4A1-09BC-497B-9CB2-C94D0CCAACC1}"/>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8" name="Date Placeholder 7">
            <a:extLst>
              <a:ext uri="{FF2B5EF4-FFF2-40B4-BE49-F238E27FC236}">
                <a16:creationId xmlns:a16="http://schemas.microsoft.com/office/drawing/2014/main" id="{06A1F76B-4D00-47CD-BA9E-6D4133941476}"/>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6352125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Nov 2021</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We will revisit the running order in</a:t>
            </a:r>
            <a:r>
              <a:rPr lang="en-US" sz="1800" dirty="0">
                <a:solidFill>
                  <a:srgbClr val="FF0000"/>
                </a:solidFill>
              </a:rPr>
              <a:t> January, 2022. Changes are usually based on MDR suitability</a:t>
            </a:r>
            <a:r>
              <a:rPr lang="en-US" sz="1800" dirty="0"/>
              <a:t>.</a:t>
            </a:r>
          </a:p>
          <a:p>
            <a:pPr>
              <a:buFont typeface="Times New Roman" pitchFamily="16" charset="0"/>
              <a:buChar char="•"/>
            </a:pPr>
            <a:endParaRPr lang="en-GB" b="0" dirty="0"/>
          </a:p>
        </p:txBody>
      </p:sp>
      <p:graphicFrame>
        <p:nvGraphicFramePr>
          <p:cNvPr id="3" name="Table 2"/>
          <p:cNvGraphicFramePr>
            <a:graphicFrameLocks noGrp="1"/>
          </p:cNvGraphicFramePr>
          <p:nvPr>
            <p:extLst>
              <p:ext uri="{D42A27DB-BD31-4B8C-83A1-F6EECF244321}">
                <p14:modId xmlns:p14="http://schemas.microsoft.com/office/powerpoint/2010/main" val="1736163330"/>
              </p:ext>
            </p:extLst>
          </p:nvPr>
        </p:nvGraphicFramePr>
        <p:xfrm>
          <a:off x="838200" y="2057400"/>
          <a:ext cx="10546268" cy="5018069"/>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3336049185"/>
                    </a:ext>
                  </a:extLst>
                </a:gridCol>
                <a:gridCol w="4297243">
                  <a:extLst>
                    <a:ext uri="{9D8B030D-6E8A-4147-A177-3AD203B41FA5}">
                      <a16:colId xmlns:a16="http://schemas.microsoft.com/office/drawing/2014/main" val="1921072032"/>
                    </a:ext>
                  </a:extLst>
                </a:gridCol>
                <a:gridCol w="3124825">
                  <a:extLst>
                    <a:ext uri="{9D8B030D-6E8A-4147-A177-3AD203B41FA5}">
                      <a16:colId xmlns:a16="http://schemas.microsoft.com/office/drawing/2014/main" val="3834352144"/>
                    </a:ext>
                  </a:extLst>
                </a:gridCol>
              </a:tblGrid>
              <a:tr h="4724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a:t>
                      </a:r>
                    </a:p>
                  </a:txBody>
                  <a:tcPr horzOverflow="overflow">
                    <a:noFill/>
                  </a:tcPr>
                </a:tc>
                <a:extLst>
                  <a:ext uri="{0D108BD9-81ED-4DB2-BD59-A6C34878D82A}">
                    <a16:rowId xmlns:a16="http://schemas.microsoft.com/office/drawing/2014/main" val="357855414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TGaz</a:t>
                      </a:r>
                      <a:r>
                        <a:rPr kumimoji="0" lang="en-US" sz="1600" b="0" i="0" u="none" strike="noStrike" cap="none" normalizeH="0" baseline="0" dirty="0">
                          <a:ln>
                            <a:noFill/>
                          </a:ln>
                          <a:solidFill>
                            <a:schemeClr val="tx1"/>
                          </a:solidFill>
                          <a:effectLst/>
                          <a:latin typeface="Times New Roman" pitchFamily="18" charset="0"/>
                        </a:rPr>
                        <a:t> – 282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TGbc</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86</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Mar 2023</a:t>
                      </a:r>
                    </a:p>
                  </a:txBody>
                  <a:tcPr horzOverflow="overflow">
                    <a:noFill/>
                  </a:tcPr>
                </a:tc>
                <a:extLst>
                  <a:ext uri="{0D108BD9-81ED-4DB2-BD59-A6C34878D82A}">
                    <a16:rowId xmlns:a16="http://schemas.microsoft.com/office/drawing/2014/main" val="1982380037"/>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6</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TGbd</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138</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Nov 2022</a:t>
                      </a:r>
                    </a:p>
                  </a:txBody>
                  <a:tcPr horzOverflow="overflow">
                    <a:noFill/>
                  </a:tcPr>
                </a:tc>
                <a:extLst>
                  <a:ext uri="{0D108BD9-81ED-4DB2-BD59-A6C34878D82A}">
                    <a16:rowId xmlns:a16="http://schemas.microsoft.com/office/drawing/2014/main" val="3514100842"/>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TGbb</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27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txBody>
                  <a:tcPr horzOverflow="overflow">
                    <a:noFill/>
                  </a:tcPr>
                </a:tc>
                <a:extLst>
                  <a:ext uri="{0D108BD9-81ED-4DB2-BD59-A6C34878D82A}">
                    <a16:rowId xmlns:a16="http://schemas.microsoft.com/office/drawing/2014/main" val="142252420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802.11-2024 </a:t>
                      </a:r>
                      <a:r>
                        <a:rPr kumimoji="0" lang="en-US" sz="1600" b="0" i="0" u="none" strike="noStrike" cap="none" normalizeH="0" baseline="0" dirty="0">
                          <a:ln>
                            <a:noFill/>
                          </a:ln>
                          <a:solidFill>
                            <a:schemeClr val="tx1"/>
                          </a:solidFill>
                          <a:effectLst/>
                          <a:latin typeface="Times New Roman" pitchFamily="18" charset="0"/>
                        </a:rPr>
                        <a:t>Amendment 1</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6085</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TGbe</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735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 2024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May 2024</a:t>
                      </a:r>
                    </a:p>
                  </a:txBody>
                  <a:tcPr horzOverflow="overflow">
                    <a:noFill/>
                  </a:tcPr>
                </a:tc>
                <a:extLst>
                  <a:ext uri="{0D108BD9-81ED-4DB2-BD59-A6C34878D82A}">
                    <a16:rowId xmlns:a16="http://schemas.microsoft.com/office/drawing/2014/main" val="1253177727"/>
                  </a:ext>
                </a:extLst>
              </a:tr>
              <a:tr h="677849">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416790517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18241615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502494330"/>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3939065581"/>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1287635205"/>
                  </a:ext>
                </a:extLst>
              </a:tr>
            </a:tbl>
          </a:graphicData>
        </a:graphic>
      </p:graphicFrame>
      <p:sp>
        <p:nvSpPr>
          <p:cNvPr id="7" name="Footer Placeholder 6">
            <a:extLst>
              <a:ext uri="{FF2B5EF4-FFF2-40B4-BE49-F238E27FC236}">
                <a16:creationId xmlns:a16="http://schemas.microsoft.com/office/drawing/2014/main" id="{72DB7D35-13F7-45EA-9423-9421BC03A10F}"/>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96135E8F-B51F-44B8-BE30-477413A2993C}"/>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9" name="Date Placeholder 8">
            <a:extLst>
              <a:ext uri="{FF2B5EF4-FFF2-40B4-BE49-F238E27FC236}">
                <a16:creationId xmlns:a16="http://schemas.microsoft.com/office/drawing/2014/main" id="{5216C3FC-E4E4-4F9B-B0E1-86CA0F5EDFB7}"/>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1257464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987409025"/>
              </p:ext>
            </p:extLst>
          </p:nvPr>
        </p:nvGraphicFramePr>
        <p:xfrm>
          <a:off x="737392" y="1374227"/>
          <a:ext cx="9395946" cy="5390379"/>
        </p:xfrm>
        <a:graphic>
          <a:graphicData uri="http://schemas.openxmlformats.org/drawingml/2006/table">
            <a:tbl>
              <a:tblPr firstRow="1">
                <a:tableStyleId>{073A0DAA-6AF3-43AB-8588-CEC1D06C72B9}</a:tableStyleId>
              </a:tblPr>
              <a:tblGrid>
                <a:gridCol w="618827">
                  <a:extLst>
                    <a:ext uri="{9D8B030D-6E8A-4147-A177-3AD203B41FA5}">
                      <a16:colId xmlns:a16="http://schemas.microsoft.com/office/drawing/2014/main" val="4261970102"/>
                    </a:ext>
                  </a:extLst>
                </a:gridCol>
                <a:gridCol w="403471">
                  <a:extLst>
                    <a:ext uri="{9D8B030D-6E8A-4147-A177-3AD203B41FA5}">
                      <a16:colId xmlns:a16="http://schemas.microsoft.com/office/drawing/2014/main" val="78877518"/>
                    </a:ext>
                  </a:extLst>
                </a:gridCol>
                <a:gridCol w="394224">
                  <a:extLst>
                    <a:ext uri="{9D8B030D-6E8A-4147-A177-3AD203B41FA5}">
                      <a16:colId xmlns:a16="http://schemas.microsoft.com/office/drawing/2014/main" val="3029749347"/>
                    </a:ext>
                  </a:extLst>
                </a:gridCol>
                <a:gridCol w="457200">
                  <a:extLst>
                    <a:ext uri="{9D8B030D-6E8A-4147-A177-3AD203B41FA5}">
                      <a16:colId xmlns:a16="http://schemas.microsoft.com/office/drawing/2014/main" val="948022760"/>
                    </a:ext>
                  </a:extLst>
                </a:gridCol>
                <a:gridCol w="381000">
                  <a:extLst>
                    <a:ext uri="{9D8B030D-6E8A-4147-A177-3AD203B41FA5}">
                      <a16:colId xmlns:a16="http://schemas.microsoft.com/office/drawing/2014/main" val="1543342895"/>
                    </a:ext>
                  </a:extLst>
                </a:gridCol>
                <a:gridCol w="533400">
                  <a:extLst>
                    <a:ext uri="{9D8B030D-6E8A-4147-A177-3AD203B41FA5}">
                      <a16:colId xmlns:a16="http://schemas.microsoft.com/office/drawing/2014/main" val="3821760127"/>
                    </a:ext>
                  </a:extLst>
                </a:gridCol>
                <a:gridCol w="436886">
                  <a:extLst>
                    <a:ext uri="{9D8B030D-6E8A-4147-A177-3AD203B41FA5}">
                      <a16:colId xmlns:a16="http://schemas.microsoft.com/office/drawing/2014/main" val="1625024730"/>
                    </a:ext>
                  </a:extLst>
                </a:gridCol>
                <a:gridCol w="477514">
                  <a:extLst>
                    <a:ext uri="{9D8B030D-6E8A-4147-A177-3AD203B41FA5}">
                      <a16:colId xmlns:a16="http://schemas.microsoft.com/office/drawing/2014/main" val="2849464904"/>
                    </a:ext>
                  </a:extLst>
                </a:gridCol>
                <a:gridCol w="381000">
                  <a:extLst>
                    <a:ext uri="{9D8B030D-6E8A-4147-A177-3AD203B41FA5}">
                      <a16:colId xmlns:a16="http://schemas.microsoft.com/office/drawing/2014/main" val="3784159027"/>
                    </a:ext>
                  </a:extLst>
                </a:gridCol>
                <a:gridCol w="609600">
                  <a:extLst>
                    <a:ext uri="{9D8B030D-6E8A-4147-A177-3AD203B41FA5}">
                      <a16:colId xmlns:a16="http://schemas.microsoft.com/office/drawing/2014/main" val="3327754882"/>
                    </a:ext>
                  </a:extLst>
                </a:gridCol>
                <a:gridCol w="1280551">
                  <a:extLst>
                    <a:ext uri="{9D8B030D-6E8A-4147-A177-3AD203B41FA5}">
                      <a16:colId xmlns:a16="http://schemas.microsoft.com/office/drawing/2014/main" val="309422106"/>
                    </a:ext>
                  </a:extLst>
                </a:gridCol>
                <a:gridCol w="436886">
                  <a:extLst>
                    <a:ext uri="{9D8B030D-6E8A-4147-A177-3AD203B41FA5}">
                      <a16:colId xmlns:a16="http://schemas.microsoft.com/office/drawing/2014/main" val="2746800865"/>
                    </a:ext>
                  </a:extLst>
                </a:gridCol>
                <a:gridCol w="1852449">
                  <a:extLst>
                    <a:ext uri="{9D8B030D-6E8A-4147-A177-3AD203B41FA5}">
                      <a16:colId xmlns:a16="http://schemas.microsoft.com/office/drawing/2014/main" val="664609411"/>
                    </a:ext>
                  </a:extLst>
                </a:gridCol>
                <a:gridCol w="1132938">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Source</a:t>
                      </a:r>
                      <a:endParaRPr kumimoji="0" lang="en-US" sz="9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MDR</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Editor</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Snapshot Date</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Published</a:t>
                      </a:r>
                      <a:endParaRPr kumimoji="0" lang="en-US" sz="1100" b="1"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effectLst/>
                        </a:rPr>
                        <a:t>az</a:t>
                      </a:r>
                      <a:endParaRPr kumimoji="0" lang="en-US" sz="14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effectLst/>
                        </a:rPr>
                        <a:t>bc</a:t>
                      </a:r>
                      <a:endParaRPr kumimoji="0" lang="en-US" sz="14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effectLst/>
                        </a:rPr>
                        <a:t>bd</a:t>
                      </a:r>
                      <a:endParaRPr kumimoji="0" lang="en-US" sz="14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effectLst/>
                        </a:rPr>
                        <a:t>bb</a:t>
                      </a:r>
                      <a:endParaRPr kumimoji="0" lang="en-US" sz="14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FF0000"/>
                          </a:solidFill>
                          <a:effectLst/>
                        </a:rPr>
                        <a:t>me</a:t>
                      </a:r>
                      <a:endParaRPr kumimoji="0" lang="en-US" sz="1400" b="1"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FF0000"/>
                          </a:solidFill>
                          <a:effectLst/>
                        </a:rPr>
                        <a:t>be</a:t>
                      </a:r>
                      <a:endParaRPr kumimoji="0" lang="en-US" sz="1400" b="1"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 </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accent4"/>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830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az</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Word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itchFamily="18" charset="0"/>
                        </a:rPr>
                        <a:t>Roy Want, Chao Chun Wang, </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7-Nov</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3073376"/>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bc</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rgbClr val="FF0000"/>
                          </a:solidFill>
                          <a:effectLst/>
                          <a:latin typeface="Times New Roman" pitchFamily="18" charset="0"/>
                        </a:rPr>
                        <a:t>N</a:t>
                      </a:r>
                      <a:endParaRPr kumimoji="0" lang="en-US" sz="1600" b="0"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lumMod val="95000"/>
                              <a:lumOff val="5000"/>
                            </a:schemeClr>
                          </a:solidFill>
                          <a:effectLst/>
                          <a:latin typeface="+mn-lt"/>
                          <a:ea typeface="+mn-ea"/>
                          <a:cs typeface="+mn-cs"/>
                        </a:rPr>
                        <a:t>FrameMaker 2020 release</a:t>
                      </a:r>
                      <a:endParaRPr lang="en-US" sz="12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itchFamily="18" charset="0"/>
                        </a:rPr>
                        <a:t>Carol Ansley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7-Nov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362811"/>
                  </a:ext>
                </a:extLst>
              </a:tr>
              <a:tr h="5334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bd</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N</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1.04</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lumMod val="95000"/>
                              <a:lumOff val="5000"/>
                            </a:schemeClr>
                          </a:solidFill>
                          <a:effectLst/>
                          <a:latin typeface="+mn-lt"/>
                          <a:ea typeface="+mn-ea"/>
                          <a:cs typeface="+mn-cs"/>
                        </a:rPr>
                        <a:t>FrameMaker</a:t>
                      </a:r>
                    </a:p>
                    <a:p>
                      <a:pPr algn="ctr"/>
                      <a:r>
                        <a:rPr lang="en-US" sz="1200" kern="1200" dirty="0">
                          <a:solidFill>
                            <a:schemeClr val="tx1">
                              <a:lumMod val="95000"/>
                              <a:lumOff val="5000"/>
                            </a:schemeClr>
                          </a:solidFill>
                          <a:effectLst/>
                          <a:latin typeface="+mn-lt"/>
                          <a:ea typeface="+mn-ea"/>
                          <a:cs typeface="+mn-cs"/>
                        </a:rPr>
                        <a:t>2020 release</a:t>
                      </a:r>
                      <a:endParaRPr lang="en-US" sz="12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solidFill>
                            <a:schemeClr val="tx1"/>
                          </a:solidFill>
                        </a:rPr>
                        <a:t>Yujin</a:t>
                      </a:r>
                      <a:r>
                        <a:rPr lang="en-US" sz="1400" dirty="0">
                          <a:solidFill>
                            <a:schemeClr val="tx1"/>
                          </a:solidFill>
                        </a:rPr>
                        <a:t> Noh</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7-Nov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2046837"/>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bb</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N</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3.1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1.02</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0.7</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lumMod val="95000"/>
                              <a:lumOff val="5000"/>
                            </a:schemeClr>
                          </a:solidFill>
                          <a:effectLst/>
                          <a:latin typeface="+mn-lt"/>
                          <a:ea typeface="+mn-ea"/>
                          <a:cs typeface="+mn-cs"/>
                        </a:rPr>
                        <a:t>Word</a:t>
                      </a:r>
                      <a:endParaRPr lang="en-US" sz="12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002060"/>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Volker Jungnickel, Harry </a:t>
                      </a:r>
                      <a:r>
                        <a:rPr lang="en-US" sz="1400" dirty="0" err="1">
                          <a:solidFill>
                            <a:schemeClr val="tx1"/>
                          </a:solidFill>
                        </a:rPr>
                        <a:t>Bims</a:t>
                      </a:r>
                      <a:endParaRPr lang="en-US" sz="14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7-Nov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612243"/>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me</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FF000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0.4</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FrameMaker 2020 release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Emily Qi, 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7-Nov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be</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FF0000"/>
                          </a:solidFill>
                          <a:effectLst/>
                          <a:latin typeface="Times New Roman" pitchFamily="18" charset="0"/>
                        </a:rPr>
                        <a:t>N</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FF000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FF000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0.7</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1.3 (to be posted)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FrameMaker</a:t>
                      </a:r>
                    </a:p>
                    <a:p>
                      <a:pPr algn="ctr"/>
                      <a:r>
                        <a:rPr lang="en-US" sz="1200" dirty="0">
                          <a:solidFill>
                            <a:schemeClr val="tx1">
                              <a:lumMod val="95000"/>
                              <a:lumOff val="5000"/>
                            </a:schemeClr>
                          </a:solidFill>
                        </a:rPr>
                        <a:t>(old)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14-Nov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2060"/>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cap="none" normalizeH="0" baseline="0" dirty="0">
                        <a:ln>
                          <a:noFill/>
                        </a:ln>
                        <a:solidFill>
                          <a:srgbClr val="00206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410503">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866631"/>
                  </a:ext>
                </a:extLst>
              </a:tr>
              <a:tr h="205252">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18916"/>
                  </a:ext>
                </a:extLst>
              </a:tr>
              <a:tr h="205252">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7" name="Text Box 116"/>
          <p:cNvSpPr txBox="1">
            <a:spLocks noChangeArrowheads="1"/>
          </p:cNvSpPr>
          <p:nvPr/>
        </p:nvSpPr>
        <p:spPr bwMode="auto">
          <a:xfrm>
            <a:off x="9753600" y="670986"/>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sp>
        <p:nvSpPr>
          <p:cNvPr id="8" name="Text Box 231"/>
          <p:cNvSpPr txBox="1">
            <a:spLocks noChangeArrowheads="1"/>
          </p:cNvSpPr>
          <p:nvPr/>
        </p:nvSpPr>
        <p:spPr bwMode="auto">
          <a:xfrm>
            <a:off x="687316" y="580101"/>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Nov 2021</a:t>
            </a:r>
            <a:endParaRPr lang="en-US" sz="1800" dirty="0">
              <a:solidFill>
                <a:srgbClr val="FF0000"/>
              </a:solidFill>
              <a:latin typeface="Arial" charset="0"/>
            </a:endParaRPr>
          </a:p>
        </p:txBody>
      </p:sp>
      <p:sp>
        <p:nvSpPr>
          <p:cNvPr id="9" name="Text Box 116"/>
          <p:cNvSpPr txBox="1">
            <a:spLocks noChangeArrowheads="1"/>
          </p:cNvSpPr>
          <p:nvPr/>
        </p:nvSpPr>
        <p:spPr bwMode="auto">
          <a:xfrm>
            <a:off x="687316" y="761104"/>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F4A6B419-97C9-4621-80AF-82CF5897FA5E}"/>
              </a:ext>
            </a:extLst>
          </p:cNvPr>
          <p:cNvSpPr>
            <a:spLocks noGrp="1"/>
          </p:cNvSpPr>
          <p:nvPr>
            <p:ph type="ftr" idx="14"/>
          </p:nvPr>
        </p:nvSpPr>
        <p:spPr/>
        <p:txBody>
          <a:bodyPr/>
          <a:lstStyle/>
          <a:p>
            <a:r>
              <a:rPr lang="en-GB"/>
              <a:t>Peter Eccelsine, Cisco</a:t>
            </a:r>
            <a:endParaRPr lang="en-GB" dirty="0"/>
          </a:p>
        </p:txBody>
      </p:sp>
      <p:sp>
        <p:nvSpPr>
          <p:cNvPr id="11" name="Slide Number Placeholder 10">
            <a:extLst>
              <a:ext uri="{FF2B5EF4-FFF2-40B4-BE49-F238E27FC236}">
                <a16:creationId xmlns:a16="http://schemas.microsoft.com/office/drawing/2014/main" id="{C5440A88-8395-4601-BDC9-8C0CDB25AF06}"/>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12" name="Date Placeholder 11">
            <a:extLst>
              <a:ext uri="{FF2B5EF4-FFF2-40B4-BE49-F238E27FC236}">
                <a16:creationId xmlns:a16="http://schemas.microsoft.com/office/drawing/2014/main" id="{3D9DCAD6-EF54-416D-BFEF-9370A2B7578B}"/>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546600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714500" y="838199"/>
            <a:ext cx="8724900" cy="685801"/>
          </a:xfrm>
          <a:prstGeom prst="rect">
            <a:avLst/>
          </a:prstGeom>
          <a:noFill/>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sz="2800" kern="0" dirty="0"/>
              <a:t>AANI SC Closing Report November 2021</a:t>
            </a:r>
          </a:p>
        </p:txBody>
      </p:sp>
      <p:sp>
        <p:nvSpPr>
          <p:cNvPr id="6" name="Rectangle 6"/>
          <p:cNvSpPr txBox="1">
            <a:spLocks noChangeArrowheads="1"/>
          </p:cNvSpPr>
          <p:nvPr/>
        </p:nvSpPr>
        <p:spPr bwMode="auto">
          <a:xfrm>
            <a:off x="2209800" y="1524000"/>
            <a:ext cx="7772400" cy="3810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buFontTx/>
              <a:buNone/>
            </a:pPr>
            <a:r>
              <a:rPr lang="en-US" altLang="en-US" sz="2000" kern="0" dirty="0"/>
              <a:t>Date:</a:t>
            </a:r>
            <a:r>
              <a:rPr lang="en-US" altLang="en-US" sz="2000" b="0" kern="0" dirty="0"/>
              <a:t> 2021-11-09</a:t>
            </a:r>
          </a:p>
        </p:txBody>
      </p:sp>
      <p:sp>
        <p:nvSpPr>
          <p:cNvPr id="7" name="Rectangle 12"/>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dirty="0"/>
              <a:t>Authors:</a:t>
            </a:r>
            <a:endParaRPr lang="en-US" altLang="en-US" sz="2000" b="0" dirty="0"/>
          </a:p>
        </p:txBody>
      </p:sp>
      <p:graphicFrame>
        <p:nvGraphicFramePr>
          <p:cNvPr id="8" name="Object 3"/>
          <p:cNvGraphicFramePr>
            <a:graphicFrameLocks noChangeAspect="1"/>
          </p:cNvGraphicFramePr>
          <p:nvPr>
            <p:extLst>
              <p:ext uri="{D42A27DB-BD31-4B8C-83A1-F6EECF244321}">
                <p14:modId xmlns:p14="http://schemas.microsoft.com/office/powerpoint/2010/main" val="3742816428"/>
              </p:ext>
            </p:extLst>
          </p:nvPr>
        </p:nvGraphicFramePr>
        <p:xfrm>
          <a:off x="2043113" y="2357438"/>
          <a:ext cx="8029575" cy="2466975"/>
        </p:xfrm>
        <a:graphic>
          <a:graphicData uri="http://schemas.openxmlformats.org/presentationml/2006/ole">
            <mc:AlternateContent xmlns:mc="http://schemas.openxmlformats.org/markup-compatibility/2006">
              <mc:Choice xmlns:v="urn:schemas-microsoft-com:vml" Requires="v">
                <p:oleObj spid="_x0000_s5130" name="Document" r:id="rId3" imgW="8245386" imgH="2538729" progId="Word.Document.8">
                  <p:embed/>
                </p:oleObj>
              </mc:Choice>
              <mc:Fallback>
                <p:oleObj name="Document" r:id="rId3" imgW="8245386" imgH="2538729" progId="Word.Document.8">
                  <p:embed/>
                  <p:pic>
                    <p:nvPicPr>
                      <p:cNvPr id="8" name="Object 3"/>
                      <p:cNvPicPr>
                        <a:picLocks noChangeAspect="1" noChangeArrowheads="1"/>
                      </p:cNvPicPr>
                      <p:nvPr/>
                    </p:nvPicPr>
                    <p:blipFill>
                      <a:blip r:embed="rId4"/>
                      <a:srcRect/>
                      <a:stretch>
                        <a:fillRect/>
                      </a:stretch>
                    </p:blipFill>
                    <p:spPr bwMode="auto">
                      <a:xfrm>
                        <a:off x="2043113" y="2357438"/>
                        <a:ext cx="8029575" cy="2466975"/>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Footer Placeholder 8">
            <a:extLst>
              <a:ext uri="{FF2B5EF4-FFF2-40B4-BE49-F238E27FC236}">
                <a16:creationId xmlns:a16="http://schemas.microsoft.com/office/drawing/2014/main" id="{35FDFE6D-6F0F-49C8-B2F6-8AF41AD26F76}"/>
              </a:ext>
            </a:extLst>
          </p:cNvPr>
          <p:cNvSpPr>
            <a:spLocks noGrp="1"/>
          </p:cNvSpPr>
          <p:nvPr>
            <p:ph type="ftr" idx="11"/>
          </p:nvPr>
        </p:nvSpPr>
        <p:spPr/>
        <p:txBody>
          <a:bodyPr/>
          <a:lstStyle/>
          <a:p>
            <a:r>
              <a:rPr lang="en-GB"/>
              <a:t>Joseph Levy, Interdigital</a:t>
            </a:r>
          </a:p>
        </p:txBody>
      </p:sp>
      <p:sp>
        <p:nvSpPr>
          <p:cNvPr id="10" name="Slide Number Placeholder 9">
            <a:extLst>
              <a:ext uri="{FF2B5EF4-FFF2-40B4-BE49-F238E27FC236}">
                <a16:creationId xmlns:a16="http://schemas.microsoft.com/office/drawing/2014/main" id="{02BFCD2E-7DAA-4E78-B7EB-4D8ABFC9DC88}"/>
              </a:ext>
            </a:extLst>
          </p:cNvPr>
          <p:cNvSpPr>
            <a:spLocks noGrp="1"/>
          </p:cNvSpPr>
          <p:nvPr>
            <p:ph type="sldNum" idx="12"/>
          </p:nvPr>
        </p:nvSpPr>
        <p:spPr/>
        <p:txBody>
          <a:bodyPr/>
          <a:lstStyle/>
          <a:p>
            <a:r>
              <a:rPr lang="en-GB"/>
              <a:t>Slide </a:t>
            </a:r>
            <a:fld id="{F5D8E26B-7BCF-4D25-9C89-0168A6618F18}" type="slidenum">
              <a:rPr lang="en-GB" smtClean="0"/>
              <a:pPr/>
              <a:t>18</a:t>
            </a:fld>
            <a:endParaRPr lang="en-GB"/>
          </a:p>
        </p:txBody>
      </p:sp>
      <p:sp>
        <p:nvSpPr>
          <p:cNvPr id="11" name="Date Placeholder 10">
            <a:extLst>
              <a:ext uri="{FF2B5EF4-FFF2-40B4-BE49-F238E27FC236}">
                <a16:creationId xmlns:a16="http://schemas.microsoft.com/office/drawing/2014/main" id="{D93DDA2D-7A0D-404A-A41B-FE58B6D1521B}"/>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655281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16945" y="725092"/>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kern="0" dirty="0"/>
              <a:t>Abstract</a:t>
            </a:r>
          </a:p>
        </p:txBody>
      </p:sp>
      <p:sp>
        <p:nvSpPr>
          <p:cNvPr id="6" name="TextBox 5"/>
          <p:cNvSpPr txBox="1">
            <a:spLocks noChangeArrowheads="1"/>
          </p:cNvSpPr>
          <p:nvPr/>
        </p:nvSpPr>
        <p:spPr bwMode="auto">
          <a:xfrm>
            <a:off x="2204245" y="2019698"/>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ctr">
              <a:buFontTx/>
              <a:buNone/>
            </a:pPr>
            <a:r>
              <a:rPr lang="en-US" kern="0" dirty="0"/>
              <a:t>This Document is the closing report for AANI SC, </a:t>
            </a:r>
          </a:p>
          <a:p>
            <a:pPr algn="ctr">
              <a:buFontTx/>
              <a:buNone/>
            </a:pPr>
            <a:r>
              <a:rPr lang="en-US" kern="0" dirty="0"/>
              <a:t>November 2016 Meeting in San Antonio, TX</a:t>
            </a:r>
          </a:p>
        </p:txBody>
      </p:sp>
      <p:sp>
        <p:nvSpPr>
          <p:cNvPr id="7" name="Rectangle 2"/>
          <p:cNvSpPr txBox="1">
            <a:spLocks noChangeArrowheads="1"/>
          </p:cNvSpPr>
          <p:nvPr/>
        </p:nvSpPr>
        <p:spPr bwMode="auto">
          <a:xfrm>
            <a:off x="2362201" y="838201"/>
            <a:ext cx="7770813" cy="533399"/>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Abstract</a:t>
            </a:r>
          </a:p>
        </p:txBody>
      </p:sp>
      <p:sp>
        <p:nvSpPr>
          <p:cNvPr id="8" name="Rectangle 3"/>
          <p:cNvSpPr txBox="1">
            <a:spLocks noChangeArrowheads="1"/>
          </p:cNvSpPr>
          <p:nvPr/>
        </p:nvSpPr>
        <p:spPr bwMode="auto">
          <a:xfrm>
            <a:off x="1332707" y="1494405"/>
            <a:ext cx="9829800" cy="463850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kern="0" dirty="0"/>
              <a:t>This report contains the closing report of the for AANI SC for the November </a:t>
            </a:r>
            <a:r>
              <a:rPr lang="en-US" dirty="0"/>
              <a:t>2021 802.11 Plenary Meeting</a:t>
            </a:r>
          </a:p>
        </p:txBody>
      </p:sp>
      <p:sp>
        <p:nvSpPr>
          <p:cNvPr id="9" name="Footer Placeholder 8">
            <a:extLst>
              <a:ext uri="{FF2B5EF4-FFF2-40B4-BE49-F238E27FC236}">
                <a16:creationId xmlns:a16="http://schemas.microsoft.com/office/drawing/2014/main" id="{1387C21D-9035-4AC1-AC62-16195CF4BB67}"/>
              </a:ext>
            </a:extLst>
          </p:cNvPr>
          <p:cNvSpPr>
            <a:spLocks noGrp="1"/>
          </p:cNvSpPr>
          <p:nvPr>
            <p:ph type="ftr" idx="11"/>
          </p:nvPr>
        </p:nvSpPr>
        <p:spPr/>
        <p:txBody>
          <a:bodyPr/>
          <a:lstStyle/>
          <a:p>
            <a:r>
              <a:rPr lang="en-GB"/>
              <a:t>Joseph Levy, Interdigital</a:t>
            </a:r>
          </a:p>
        </p:txBody>
      </p:sp>
      <p:sp>
        <p:nvSpPr>
          <p:cNvPr id="10" name="Slide Number Placeholder 9">
            <a:extLst>
              <a:ext uri="{FF2B5EF4-FFF2-40B4-BE49-F238E27FC236}">
                <a16:creationId xmlns:a16="http://schemas.microsoft.com/office/drawing/2014/main" id="{6A3B5E7B-34C8-4908-89B6-9635A7B1BF42}"/>
              </a:ext>
            </a:extLst>
          </p:cNvPr>
          <p:cNvSpPr>
            <a:spLocks noGrp="1"/>
          </p:cNvSpPr>
          <p:nvPr>
            <p:ph type="sldNum" idx="12"/>
          </p:nvPr>
        </p:nvSpPr>
        <p:spPr/>
        <p:txBody>
          <a:bodyPr/>
          <a:lstStyle/>
          <a:p>
            <a:r>
              <a:rPr lang="en-GB"/>
              <a:t>Slide </a:t>
            </a:r>
            <a:fld id="{F5D8E26B-7BCF-4D25-9C89-0168A6618F18}" type="slidenum">
              <a:rPr lang="en-GB" smtClean="0"/>
              <a:pPr/>
              <a:t>19</a:t>
            </a:fld>
            <a:endParaRPr lang="en-GB"/>
          </a:p>
        </p:txBody>
      </p:sp>
      <p:sp>
        <p:nvSpPr>
          <p:cNvPr id="11" name="Date Placeholder 10">
            <a:extLst>
              <a:ext uri="{FF2B5EF4-FFF2-40B4-BE49-F238E27FC236}">
                <a16:creationId xmlns:a16="http://schemas.microsoft.com/office/drawing/2014/main" id="{77A39AF8-0B50-44A5-9FFD-B2D44359EDB2}"/>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2322364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document is a digest of the closing reports of all 802.11 sub-groups for presentation at the November 2021 closing plenary meeting. Liaison reports (including liaison reports from the opening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November 2021</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16945" y="725092"/>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kern="0" dirty="0"/>
              <a:t>Abstract</a:t>
            </a:r>
          </a:p>
        </p:txBody>
      </p:sp>
      <p:sp>
        <p:nvSpPr>
          <p:cNvPr id="6" name="TextBox 5"/>
          <p:cNvSpPr txBox="1">
            <a:spLocks noChangeArrowheads="1"/>
          </p:cNvSpPr>
          <p:nvPr/>
        </p:nvSpPr>
        <p:spPr bwMode="auto">
          <a:xfrm>
            <a:off x="2204245" y="2019698"/>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ctr">
              <a:buFontTx/>
              <a:buNone/>
            </a:pPr>
            <a:r>
              <a:rPr lang="en-US" kern="0" dirty="0"/>
              <a:t>This Document is the closing report for AANI SC, </a:t>
            </a:r>
          </a:p>
          <a:p>
            <a:pPr algn="ctr">
              <a:buFontTx/>
              <a:buNone/>
            </a:pPr>
            <a:r>
              <a:rPr lang="en-US" kern="0" dirty="0"/>
              <a:t>November 2016 Meeting in San Antonio, TX</a:t>
            </a:r>
          </a:p>
        </p:txBody>
      </p:sp>
      <p:sp>
        <p:nvSpPr>
          <p:cNvPr id="7" name="Rectangle 2"/>
          <p:cNvSpPr txBox="1">
            <a:spLocks noChangeArrowheads="1"/>
          </p:cNvSpPr>
          <p:nvPr/>
        </p:nvSpPr>
        <p:spPr bwMode="auto">
          <a:xfrm>
            <a:off x="2362201" y="606425"/>
            <a:ext cx="7770813" cy="455615"/>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Meeting Overview</a:t>
            </a:r>
          </a:p>
        </p:txBody>
      </p:sp>
      <p:sp>
        <p:nvSpPr>
          <p:cNvPr id="8" name="Rectangle 3"/>
          <p:cNvSpPr txBox="1">
            <a:spLocks noChangeArrowheads="1"/>
          </p:cNvSpPr>
          <p:nvPr/>
        </p:nvSpPr>
        <p:spPr bwMode="auto">
          <a:xfrm>
            <a:off x="506942" y="1062040"/>
            <a:ext cx="11277599" cy="518953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GB" sz="2800" dirty="0"/>
              <a:t>1 Teleconference was held (</a:t>
            </a:r>
            <a:r>
              <a:rPr lang="en-US" altLang="en-US" b="0" dirty="0"/>
              <a:t>Agenda: </a:t>
            </a:r>
            <a:r>
              <a:rPr lang="en-US" altLang="en-US" b="0" dirty="0">
                <a:hlinkClick r:id="rId2"/>
              </a:rPr>
              <a:t>11-21/1626r1</a:t>
            </a:r>
            <a:r>
              <a:rPr lang="en-US" altLang="en-US" sz="2800" b="0" dirty="0"/>
              <a:t>)</a:t>
            </a:r>
            <a:r>
              <a:rPr lang="en-GB" sz="2800" dirty="0"/>
              <a:t>:</a:t>
            </a:r>
          </a:p>
          <a:p>
            <a:pPr lvl="1">
              <a:buFont typeface="Arial" panose="020B0604020202020204" pitchFamily="34" charset="0"/>
              <a:buChar char="•"/>
            </a:pPr>
            <a:r>
              <a:rPr lang="en-GB" dirty="0"/>
              <a:t>Tuesday 9 November 2021 - 1:15-13:15 h ET</a:t>
            </a:r>
          </a:p>
          <a:p>
            <a:pPr marL="0" indent="0"/>
            <a:r>
              <a:rPr lang="en-GB" sz="2800" dirty="0"/>
              <a:t>The AANI SC:</a:t>
            </a:r>
          </a:p>
          <a:p>
            <a:pPr marL="857250" lvl="1" indent="-457200">
              <a:buFont typeface="+mj-lt"/>
              <a:buAutoNum type="arabicPeriod"/>
            </a:pPr>
            <a:r>
              <a:rPr lang="en-GB" sz="2400" dirty="0"/>
              <a:t>Reviewed the status of the latest work, noting that all open items have been closed:</a:t>
            </a:r>
          </a:p>
          <a:p>
            <a:pPr marL="1257300" lvl="2" indent="-457200">
              <a:buFont typeface="+mj-lt"/>
              <a:buAutoNum type="alphaLcParenR"/>
            </a:pPr>
            <a:r>
              <a:rPr lang="en-GB" dirty="0"/>
              <a:t>The final version of the technical report on: “</a:t>
            </a:r>
            <a:r>
              <a:rPr lang="en-US" dirty="0"/>
              <a:t>Interworking between 3GPP 5G network &amp; WLAN” (</a:t>
            </a:r>
            <a:r>
              <a:rPr lang="en-US" u="sng" dirty="0">
                <a:solidFill>
                  <a:srgbClr val="0000FF"/>
                </a:solidFill>
                <a:effectLst/>
                <a:latin typeface="+mj-lt"/>
                <a:ea typeface="Calibri" panose="020F0502020204030204" pitchFamily="34" charset="0"/>
                <a:hlinkClick r:id="rId3"/>
              </a:rPr>
              <a:t>11-20/0013</a:t>
            </a:r>
            <a:r>
              <a:rPr lang="en-US" dirty="0">
                <a:solidFill>
                  <a:schemeClr val="tx1"/>
                </a:solidFill>
                <a:effectLst/>
                <a:latin typeface="+mj-lt"/>
                <a:ea typeface="Calibri" panose="020F0502020204030204" pitchFamily="34" charset="0"/>
              </a:rPr>
              <a:t>) is available on mentor. </a:t>
            </a:r>
            <a:endParaRPr lang="en-US" dirty="0">
              <a:solidFill>
                <a:schemeClr val="tx1"/>
              </a:solidFill>
            </a:endParaRPr>
          </a:p>
          <a:p>
            <a:pPr marL="1257300" lvl="2" indent="-457200">
              <a:buFont typeface="+mj-lt"/>
              <a:buAutoNum type="alphaLcParenR"/>
            </a:pPr>
            <a:r>
              <a:rPr lang="en-US" dirty="0"/>
              <a:t>The reply LS </a:t>
            </a:r>
            <a:r>
              <a:rPr lang="en-US" b="0" i="0" dirty="0">
                <a:effectLst/>
                <a:hlinkClick r:id="rId4"/>
              </a:rPr>
              <a:t>Liaison statement</a:t>
            </a:r>
            <a:r>
              <a:rPr lang="en-US" b="0" i="0" dirty="0">
                <a:solidFill>
                  <a:srgbClr val="000000"/>
                </a:solidFill>
                <a:effectLst/>
              </a:rPr>
              <a:t> re: 5G &amp; Wi-Fi RAN Convergence - QoS; WG approved document </a:t>
            </a:r>
            <a:r>
              <a:rPr lang="en-US" b="0" i="0" dirty="0">
                <a:effectLst/>
                <a:hlinkClick r:id="rId5"/>
              </a:rPr>
              <a:t>11-21-1198-03</a:t>
            </a:r>
            <a:r>
              <a:rPr lang="en-US" b="0" i="0" dirty="0">
                <a:effectLst/>
              </a:rPr>
              <a:t> has been sent.</a:t>
            </a:r>
          </a:p>
          <a:p>
            <a:pPr marL="857250" lvl="1" indent="-457200">
              <a:buFont typeface="+mj-lt"/>
              <a:buAutoNum type="arabicPeriod"/>
            </a:pPr>
            <a:r>
              <a:rPr lang="en-US" sz="2400" dirty="0"/>
              <a:t>Two contributions were presented:</a:t>
            </a:r>
          </a:p>
          <a:p>
            <a:pPr marL="1257300" lvl="2" indent="-457200">
              <a:buFont typeface="+mj-lt"/>
              <a:buAutoNum type="alphaLcParenR"/>
            </a:pPr>
            <a:r>
              <a:rPr lang="en-US" b="0" dirty="0">
                <a:hlinkClick r:id="rId6"/>
              </a:rPr>
              <a:t>11-21/1806r0</a:t>
            </a:r>
            <a:r>
              <a:rPr lang="en-US" b="0" dirty="0"/>
              <a:t> “ITU IMT 2020 Status”, Joseph LEVY (InterDigital)</a:t>
            </a:r>
          </a:p>
          <a:p>
            <a:pPr marL="1257300" lvl="2" indent="-457200">
              <a:buFont typeface="+mj-lt"/>
              <a:buAutoNum type="alphaLcParenR"/>
            </a:pPr>
            <a:r>
              <a:rPr lang="en-US" b="0" dirty="0">
                <a:hlinkClick r:id="rId7"/>
              </a:rPr>
              <a:t>11-21/1809r0</a:t>
            </a:r>
            <a:r>
              <a:rPr lang="en-US" b="0" dirty="0"/>
              <a:t> “ITU IMT 2030 Status”, Joseph LEVY (InterDigital) </a:t>
            </a:r>
          </a:p>
          <a:p>
            <a:pPr marL="857250" lvl="1" indent="-457200">
              <a:buFont typeface="+mj-lt"/>
              <a:buAutoNum type="arabicPeriod"/>
            </a:pPr>
            <a:r>
              <a:rPr lang="en-US" sz="2400" dirty="0"/>
              <a:t>Discussed the “Shut Down” of the AANI SC – at the discretion of the 802.11 Chair.</a:t>
            </a:r>
          </a:p>
          <a:p>
            <a:pPr marL="1257300" lvl="2" indent="-457200">
              <a:buFont typeface="+mj-lt"/>
              <a:buAutoNum type="alphaLcParenR"/>
            </a:pPr>
            <a:endParaRPr lang="en-US" dirty="0">
              <a:effectLst/>
              <a:ea typeface="Calibri" panose="020F0502020204030204" pitchFamily="34" charset="0"/>
            </a:endParaRPr>
          </a:p>
        </p:txBody>
      </p:sp>
      <p:sp>
        <p:nvSpPr>
          <p:cNvPr id="9" name="Footer Placeholder 8">
            <a:extLst>
              <a:ext uri="{FF2B5EF4-FFF2-40B4-BE49-F238E27FC236}">
                <a16:creationId xmlns:a16="http://schemas.microsoft.com/office/drawing/2014/main" id="{C6EC5BC1-F173-4A55-A192-DEA4B0E42357}"/>
              </a:ext>
            </a:extLst>
          </p:cNvPr>
          <p:cNvSpPr>
            <a:spLocks noGrp="1"/>
          </p:cNvSpPr>
          <p:nvPr>
            <p:ph type="ftr" idx="11"/>
          </p:nvPr>
        </p:nvSpPr>
        <p:spPr/>
        <p:txBody>
          <a:bodyPr/>
          <a:lstStyle/>
          <a:p>
            <a:r>
              <a:rPr lang="en-GB"/>
              <a:t>Joseph Levy, Interdigital</a:t>
            </a:r>
          </a:p>
        </p:txBody>
      </p:sp>
      <p:sp>
        <p:nvSpPr>
          <p:cNvPr id="10" name="Slide Number Placeholder 9">
            <a:extLst>
              <a:ext uri="{FF2B5EF4-FFF2-40B4-BE49-F238E27FC236}">
                <a16:creationId xmlns:a16="http://schemas.microsoft.com/office/drawing/2014/main" id="{B9ABF514-C111-40E5-A479-9C05A329C9BB}"/>
              </a:ext>
            </a:extLst>
          </p:cNvPr>
          <p:cNvSpPr>
            <a:spLocks noGrp="1"/>
          </p:cNvSpPr>
          <p:nvPr>
            <p:ph type="sldNum" idx="12"/>
          </p:nvPr>
        </p:nvSpPr>
        <p:spPr/>
        <p:txBody>
          <a:bodyPr/>
          <a:lstStyle/>
          <a:p>
            <a:r>
              <a:rPr lang="en-GB"/>
              <a:t>Slide </a:t>
            </a:r>
            <a:fld id="{F5D8E26B-7BCF-4D25-9C89-0168A6618F18}" type="slidenum">
              <a:rPr lang="en-GB" smtClean="0"/>
              <a:pPr/>
              <a:t>20</a:t>
            </a:fld>
            <a:endParaRPr lang="en-GB"/>
          </a:p>
        </p:txBody>
      </p:sp>
      <p:sp>
        <p:nvSpPr>
          <p:cNvPr id="11" name="Date Placeholder 10">
            <a:extLst>
              <a:ext uri="{FF2B5EF4-FFF2-40B4-BE49-F238E27FC236}">
                <a16:creationId xmlns:a16="http://schemas.microsoft.com/office/drawing/2014/main" id="{BE500FF7-9C23-4FB3-9E15-5E024042B673}"/>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3266282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514600" y="725764"/>
            <a:ext cx="7772400" cy="602695"/>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kern="0" dirty="0"/>
              <a:t>Future Session Planning</a:t>
            </a:r>
          </a:p>
        </p:txBody>
      </p:sp>
      <p:sp>
        <p:nvSpPr>
          <p:cNvPr id="9" name="Content Placeholder 2">
            <a:extLst>
              <a:ext uri="{FF2B5EF4-FFF2-40B4-BE49-F238E27FC236}">
                <a16:creationId xmlns:a16="http://schemas.microsoft.com/office/drawing/2014/main" id="{18AF95E2-06FF-462E-926F-8BD2B0029A66}"/>
              </a:ext>
            </a:extLst>
          </p:cNvPr>
          <p:cNvSpPr txBox="1">
            <a:spLocks/>
          </p:cNvSpPr>
          <p:nvPr/>
        </p:nvSpPr>
        <p:spPr>
          <a:xfrm>
            <a:off x="1586971" y="1466989"/>
            <a:ext cx="9822392" cy="4869895"/>
          </a:xfrm>
          <a:prstGeom prst="rect">
            <a:avLst/>
          </a:prstGeom>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it-IT" altLang="en-US" dirty="0"/>
              <a:t>802.11 </a:t>
            </a:r>
            <a:r>
              <a:rPr lang="it-IT" altLang="en-US"/>
              <a:t>WG January </a:t>
            </a:r>
            <a:r>
              <a:rPr lang="it-IT" altLang="en-US" dirty="0"/>
              <a:t>Interim Teleconferences (TBC)</a:t>
            </a:r>
            <a:br>
              <a:rPr lang="it-IT" altLang="en-US" dirty="0"/>
            </a:br>
            <a:r>
              <a:rPr lang="it-IT" altLang="en-US" b="0" dirty="0"/>
              <a:t>the AANI SC - requested 0 meeting slots:</a:t>
            </a:r>
          </a:p>
          <a:p>
            <a:pPr lvl="2" indent="-342900">
              <a:spcBef>
                <a:spcPts val="0"/>
              </a:spcBef>
              <a:spcAft>
                <a:spcPts val="0"/>
              </a:spcAft>
              <a:buSzPts val="1000"/>
              <a:buFont typeface="Symbol" panose="05050102010706020507" pitchFamily="18" charset="2"/>
              <a:buChar char=""/>
              <a:tabLst>
                <a:tab pos="457200" algn="l"/>
              </a:tabLst>
            </a:pPr>
            <a:r>
              <a:rPr lang="en-US" sz="2000" dirty="0">
                <a:latin typeface="Times New Roman" panose="02020603050405020304" pitchFamily="18" charset="0"/>
                <a:ea typeface="Calibri" panose="020F0502020204030204" pitchFamily="34" charset="0"/>
              </a:rPr>
              <a:t>Anticipating the shut down of the AANI SC</a:t>
            </a:r>
            <a:endParaRPr lang="it-IT" altLang="en-US" dirty="0"/>
          </a:p>
          <a:p>
            <a:r>
              <a:rPr lang="it-IT" altLang="en-US" dirty="0"/>
              <a:t>AANI SC Teleconference Plan:</a:t>
            </a:r>
          </a:p>
          <a:p>
            <a:pPr lvl="1" indent="-342900">
              <a:spcBef>
                <a:spcPts val="0"/>
              </a:spcBef>
              <a:spcAft>
                <a:spcPts val="0"/>
              </a:spcAft>
              <a:buSzPts val="1000"/>
              <a:buFont typeface="Symbol" panose="05050102010706020507" pitchFamily="18" charset="2"/>
              <a:buChar char=""/>
              <a:tabLst>
                <a:tab pos="457200" algn="l"/>
              </a:tabLst>
            </a:pPr>
            <a:r>
              <a:rPr lang="en-US" dirty="0">
                <a:latin typeface="Times New Roman" panose="02020603050405020304" pitchFamily="18" charset="0"/>
              </a:rPr>
              <a:t>None</a:t>
            </a:r>
          </a:p>
          <a:p>
            <a:endParaRPr lang="en-US" sz="2000" dirty="0"/>
          </a:p>
          <a:p>
            <a:r>
              <a:rPr lang="en-US" sz="2000" dirty="0"/>
              <a:t>To all who contributed and participated in the work of the AANI SC, thank you.</a:t>
            </a:r>
          </a:p>
        </p:txBody>
      </p:sp>
      <p:sp>
        <p:nvSpPr>
          <p:cNvPr id="5" name="Footer Placeholder 4">
            <a:extLst>
              <a:ext uri="{FF2B5EF4-FFF2-40B4-BE49-F238E27FC236}">
                <a16:creationId xmlns:a16="http://schemas.microsoft.com/office/drawing/2014/main" id="{04E192D1-D34E-4F57-8EC0-18AE8227F91C}"/>
              </a:ext>
            </a:extLst>
          </p:cNvPr>
          <p:cNvSpPr>
            <a:spLocks noGrp="1"/>
          </p:cNvSpPr>
          <p:nvPr>
            <p:ph type="ftr" idx="11"/>
          </p:nvPr>
        </p:nvSpPr>
        <p:spPr/>
        <p:txBody>
          <a:bodyPr/>
          <a:lstStyle/>
          <a:p>
            <a:r>
              <a:rPr lang="en-GB"/>
              <a:t>Joseph Levy, Interdigital</a:t>
            </a:r>
          </a:p>
        </p:txBody>
      </p:sp>
      <p:sp>
        <p:nvSpPr>
          <p:cNvPr id="6" name="Slide Number Placeholder 5">
            <a:extLst>
              <a:ext uri="{FF2B5EF4-FFF2-40B4-BE49-F238E27FC236}">
                <a16:creationId xmlns:a16="http://schemas.microsoft.com/office/drawing/2014/main" id="{309563AF-4C1B-4BDB-88C0-93E6C73D384C}"/>
              </a:ext>
            </a:extLst>
          </p:cNvPr>
          <p:cNvSpPr>
            <a:spLocks noGrp="1"/>
          </p:cNvSpPr>
          <p:nvPr>
            <p:ph type="sldNum" idx="12"/>
          </p:nvPr>
        </p:nvSpPr>
        <p:spPr/>
        <p:txBody>
          <a:bodyPr/>
          <a:lstStyle/>
          <a:p>
            <a:r>
              <a:rPr lang="en-GB"/>
              <a:t>Slide </a:t>
            </a:r>
            <a:fld id="{F5D8E26B-7BCF-4D25-9C89-0168A6618F18}" type="slidenum">
              <a:rPr lang="en-GB" smtClean="0"/>
              <a:pPr/>
              <a:t>21</a:t>
            </a:fld>
            <a:endParaRPr lang="en-GB"/>
          </a:p>
        </p:txBody>
      </p:sp>
      <p:sp>
        <p:nvSpPr>
          <p:cNvPr id="8" name="Date Placeholder 7">
            <a:extLst>
              <a:ext uri="{FF2B5EF4-FFF2-40B4-BE49-F238E27FC236}">
                <a16:creationId xmlns:a16="http://schemas.microsoft.com/office/drawing/2014/main" id="{92E62A4D-71C8-477F-A6FE-4E1C06A1C19C}"/>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3477314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2021-11-15</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6154"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8492EBF8-08EA-41E2-AF8A-9C26A0D0B5B6}"/>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41B0FA6B-A89F-4451-B935-538E66D65E83}"/>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Date Placeholder 3">
            <a:extLst>
              <a:ext uri="{FF2B5EF4-FFF2-40B4-BE49-F238E27FC236}">
                <a16:creationId xmlns:a16="http://schemas.microsoft.com/office/drawing/2014/main" id="{8CC6CBCF-B20F-42D6-85DA-52E3660732AE}"/>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317047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November 2021 Plenary Session (virtual)</a:t>
            </a:r>
          </a:p>
        </p:txBody>
      </p:sp>
      <p:sp>
        <p:nvSpPr>
          <p:cNvPr id="2" name="Footer Placeholder 1">
            <a:extLst>
              <a:ext uri="{FF2B5EF4-FFF2-40B4-BE49-F238E27FC236}">
                <a16:creationId xmlns:a16="http://schemas.microsoft.com/office/drawing/2014/main" id="{3C544333-100B-4F6C-B9FA-D63295E991A8}"/>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FBF84FD9-0858-4FF2-B41C-B521FBF02DA0}"/>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F729F01D-7B77-40A6-8AFE-81134F6114DC}"/>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991895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295400"/>
            <a:ext cx="8382000" cy="4876800"/>
          </a:xfrm>
        </p:spPr>
        <p:txBody>
          <a:bodyPr/>
          <a:lstStyle/>
          <a:p>
            <a:pPr>
              <a:spcBef>
                <a:spcPts val="0"/>
              </a:spcBef>
            </a:pPr>
            <a:r>
              <a:rPr lang="en-US" dirty="0"/>
              <a:t>Agenda is here: </a:t>
            </a:r>
            <a:r>
              <a:rPr lang="en-US" dirty="0">
                <a:hlinkClick r:id="rId3"/>
              </a:rPr>
              <a:t>11-21/1625r6</a:t>
            </a:r>
            <a:r>
              <a:rPr lang="en-US" dirty="0"/>
              <a:t> </a:t>
            </a:r>
          </a:p>
          <a:p>
            <a:pPr>
              <a:spcBef>
                <a:spcPts val="0"/>
              </a:spcBef>
            </a:pPr>
            <a:endParaRPr lang="en-US" dirty="0"/>
          </a:p>
          <a:p>
            <a:pPr>
              <a:spcBef>
                <a:spcPts val="0"/>
              </a:spcBef>
            </a:pPr>
            <a:r>
              <a:rPr lang="en-US" dirty="0"/>
              <a:t>Annex G:</a:t>
            </a:r>
          </a:p>
          <a:p>
            <a:pPr lvl="1">
              <a:spcBef>
                <a:spcPts val="0"/>
              </a:spcBef>
            </a:pPr>
            <a:r>
              <a:rPr lang="en-US" dirty="0"/>
              <a:t>Part 1: Replace references in main body text (to Annex G or “frame exchange sequence” in various spellings) with normative text in-place, add definition(s), etc.:</a:t>
            </a:r>
          </a:p>
          <a:p>
            <a:pPr lvl="2">
              <a:spcBef>
                <a:spcPts val="0"/>
              </a:spcBef>
            </a:pPr>
            <a:r>
              <a:rPr lang="en-US" dirty="0"/>
              <a:t>Completed. Passed Motion to support changes in </a:t>
            </a:r>
            <a:r>
              <a:rPr lang="en-US" dirty="0" err="1"/>
              <a:t>REVme</a:t>
            </a:r>
            <a:r>
              <a:rPr lang="en-US" dirty="0"/>
              <a:t>: </a:t>
            </a:r>
            <a:r>
              <a:rPr lang="en-US" dirty="0">
                <a:hlinkClick r:id="rId4"/>
              </a:rPr>
              <a:t>11-21/1782r1</a:t>
            </a:r>
            <a:r>
              <a:rPr lang="en-US" dirty="0"/>
              <a:t> </a:t>
            </a:r>
          </a:p>
          <a:p>
            <a:pPr lvl="1">
              <a:spcBef>
                <a:spcPts val="0"/>
              </a:spcBef>
            </a:pPr>
            <a:endParaRPr lang="en-US" dirty="0"/>
          </a:p>
          <a:p>
            <a:pPr lvl="1">
              <a:spcBef>
                <a:spcPts val="0"/>
              </a:spcBef>
            </a:pPr>
            <a:r>
              <a:rPr lang="en-US" dirty="0"/>
              <a:t>Part 2: Create a new and more useable Annex G with a friendly notation/style and cross-references to main body text for technical details:</a:t>
            </a:r>
          </a:p>
          <a:p>
            <a:pPr lvl="2">
              <a:spcBef>
                <a:spcPts val="0"/>
              </a:spcBef>
            </a:pPr>
            <a:r>
              <a:rPr lang="en-US" dirty="0"/>
              <a:t>Proposal considered: </a:t>
            </a:r>
            <a:r>
              <a:rPr lang="en-US" dirty="0">
                <a:hlinkClick r:id="rId5"/>
              </a:rPr>
              <a:t>11-21/1797r0</a:t>
            </a:r>
            <a:r>
              <a:rPr lang="en-US" dirty="0"/>
              <a:t> </a:t>
            </a:r>
          </a:p>
          <a:p>
            <a:pPr lvl="2">
              <a:spcBef>
                <a:spcPts val="0"/>
              </a:spcBef>
            </a:pPr>
            <a:r>
              <a:rPr lang="en-US" dirty="0"/>
              <a:t>Will resume on teleconferences</a:t>
            </a:r>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A19FE361-E67E-4D58-949C-D5A850864DCA}"/>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BFC8F9D-C1F0-4DAE-B91E-B1DFDB2B46D1}"/>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4" name="Date Placeholder 3">
            <a:extLst>
              <a:ext uri="{FF2B5EF4-FFF2-40B4-BE49-F238E27FC236}">
                <a16:creationId xmlns:a16="http://schemas.microsoft.com/office/drawing/2014/main" id="{4FC05DF8-1378-418F-AD32-EF8289A406B6}"/>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256331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981200"/>
            <a:ext cx="8382000" cy="4191000"/>
          </a:xfrm>
        </p:spPr>
        <p:txBody>
          <a:bodyPr/>
          <a:lstStyle/>
          <a:p>
            <a:pPr>
              <a:spcBef>
                <a:spcPts val="0"/>
              </a:spcBef>
            </a:pPr>
            <a:r>
              <a:rPr lang="en-US" dirty="0"/>
              <a:t>802.1CQ: </a:t>
            </a:r>
          </a:p>
          <a:p>
            <a:pPr lvl="1">
              <a:spcBef>
                <a:spcPts val="0"/>
              </a:spcBef>
            </a:pPr>
            <a:r>
              <a:rPr lang="en-US" dirty="0"/>
              <a:t>Considered overview presentation: </a:t>
            </a:r>
            <a:r>
              <a:rPr lang="en-US" dirty="0">
                <a:hlinkClick r:id="rId3"/>
              </a:rPr>
              <a:t>11-21/1836r0</a:t>
            </a:r>
            <a:endParaRPr lang="en-US" dirty="0"/>
          </a:p>
          <a:p>
            <a:pPr lvl="1">
              <a:spcBef>
                <a:spcPts val="0"/>
              </a:spcBef>
            </a:pPr>
            <a:r>
              <a:rPr lang="en-US" dirty="0"/>
              <a:t>Suggested consideration by TGbi, and maybe TGbh</a:t>
            </a:r>
          </a:p>
          <a:p>
            <a:pPr>
              <a:spcBef>
                <a:spcPts val="0"/>
              </a:spcBef>
            </a:pPr>
            <a:endParaRPr lang="en-US" dirty="0"/>
          </a:p>
          <a:p>
            <a:pPr>
              <a:spcBef>
                <a:spcPts val="0"/>
              </a:spcBef>
            </a:pPr>
            <a:r>
              <a:rPr lang="en-US" dirty="0"/>
              <a:t>IEEE Std 802 revision: </a:t>
            </a:r>
          </a:p>
          <a:p>
            <a:pPr lvl="1">
              <a:lnSpc>
                <a:spcPct val="90000"/>
              </a:lnSpc>
              <a:spcBef>
                <a:spcPts val="300"/>
              </a:spcBef>
              <a:defRPr/>
            </a:pPr>
            <a:r>
              <a:rPr lang="en-US" dirty="0">
                <a:solidFill>
                  <a:srgbClr val="000000"/>
                </a:solidFill>
              </a:rPr>
              <a:t>802.1 is “hosting” this work, with a series of Technical Plenaries, starting Dec 2, 16:00-18:00 ET</a:t>
            </a:r>
          </a:p>
          <a:p>
            <a:pPr lvl="1">
              <a:lnSpc>
                <a:spcPct val="90000"/>
              </a:lnSpc>
              <a:spcBef>
                <a:spcPts val="300"/>
              </a:spcBef>
              <a:defRPr/>
            </a:pPr>
            <a:r>
              <a:rPr lang="en-US" dirty="0">
                <a:solidFill>
                  <a:srgbClr val="000000"/>
                </a:solidFill>
              </a:rPr>
              <a:t>Reviewed proposal for scope of work: </a:t>
            </a:r>
            <a:r>
              <a:rPr lang="en-US" dirty="0">
                <a:solidFill>
                  <a:srgbClr val="000000"/>
                </a:solidFill>
                <a:hlinkClick r:id="rId4"/>
              </a:rPr>
              <a:t>11-21/1844r0</a:t>
            </a:r>
            <a:endParaRPr lang="en-US" dirty="0"/>
          </a:p>
          <a:p>
            <a:pPr lvl="1"/>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5C1D4F09-DDD3-4936-884F-BB9D611CCCC9}"/>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DE3E3502-08B0-47C0-B624-B3F0FCE598F7}"/>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4" name="Date Placeholder 3">
            <a:extLst>
              <a:ext uri="{FF2B5EF4-FFF2-40B4-BE49-F238E27FC236}">
                <a16:creationId xmlns:a16="http://schemas.microsoft.com/office/drawing/2014/main" id="{C612AD2A-6068-4196-8747-7B42EAD70ECE}"/>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545837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2209800" y="1524000"/>
            <a:ext cx="79248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b="1" kern="0" dirty="0"/>
              <a:t>Other items being tracked (but not actively worked unless/until contributions):</a:t>
            </a:r>
          </a:p>
          <a:p>
            <a:pPr marL="685800" lvl="2" indent="-342900">
              <a:lnSpc>
                <a:spcPct val="90000"/>
              </a:lnSpc>
              <a:buFont typeface="Arial" pitchFamily="34" charset="0"/>
              <a:buChar char="•"/>
              <a:defRPr/>
            </a:pPr>
            <a:r>
              <a:rPr lang="en-US" sz="2000" b="1" kern="0" dirty="0"/>
              <a:t>“What is a STA?” (per </a:t>
            </a:r>
            <a:r>
              <a:rPr lang="en-US" sz="2000" b="1" kern="0" dirty="0" err="1"/>
              <a:t>REVmd</a:t>
            </a:r>
            <a:r>
              <a:rPr lang="en-US" sz="2000" b="1" kern="0" dirty="0"/>
              <a:t> discussion: </a:t>
            </a:r>
            <a:r>
              <a:rPr lang="en-US" sz="2000" kern="0" dirty="0">
                <a:solidFill>
                  <a:schemeClr val="accent2">
                    <a:lumMod val="75000"/>
                  </a:schemeClr>
                </a:solidFill>
                <a:hlinkClick r:id="rId3">
                  <a:extLst>
                    <a:ext uri="{A12FA001-AC4F-418D-AE19-62706E023703}">
                      <ahyp:hlinkClr xmlns:ahyp="http://schemas.microsoft.com/office/drawing/2018/hyperlinkcolor" val="tx"/>
                    </a:ext>
                  </a:extLst>
                </a:hlinkClick>
              </a:rPr>
              <a:t>11-19/0106r0</a:t>
            </a:r>
            <a:r>
              <a:rPr lang="en-US" sz="2000" b="1" kern="0" dirty="0"/>
              <a:t>)</a:t>
            </a:r>
          </a:p>
          <a:p>
            <a:pPr marL="685800" lvl="2" indent="-342900">
              <a:lnSpc>
                <a:spcPct val="90000"/>
              </a:lnSpc>
              <a:buFont typeface="Arial" pitchFamily="34" charset="0"/>
              <a:buChar char="•"/>
              <a:defRPr/>
            </a:pPr>
            <a:r>
              <a:rPr lang="en-US" sz="2000" b="1" kern="0" dirty="0"/>
              <a:t>Off-channel TDLS architecture</a:t>
            </a:r>
          </a:p>
          <a:p>
            <a:pPr marL="685800" lvl="2" indent="-342900">
              <a:lnSpc>
                <a:spcPct val="90000"/>
              </a:lnSpc>
              <a:spcBef>
                <a:spcPts val="300"/>
              </a:spcBef>
              <a:spcAft>
                <a:spcPts val="0"/>
              </a:spcAft>
              <a:buFont typeface="Arial" pitchFamily="34" charset="0"/>
              <a:buChar char="•"/>
              <a:defRPr/>
            </a:pPr>
            <a:r>
              <a:rPr lang="en-US" sz="2000"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2000" b="1" kern="0" dirty="0"/>
              <a:t>One aspect is how MAC address is set/controlled – related to IEEE 1609/</a:t>
            </a:r>
            <a:r>
              <a:rPr lang="en-US" sz="2000" b="1" kern="0" dirty="0" err="1"/>
              <a:t>TGbd</a:t>
            </a:r>
            <a:r>
              <a:rPr lang="en-US" sz="2000" b="1" kern="0" dirty="0"/>
              <a:t>  activities</a:t>
            </a:r>
          </a:p>
          <a:p>
            <a:pPr marL="685800" lvl="2" indent="-342900">
              <a:lnSpc>
                <a:spcPct val="90000"/>
              </a:lnSpc>
              <a:buFont typeface="Arial" pitchFamily="34" charset="0"/>
              <a:buChar char="•"/>
              <a:defRPr/>
            </a:pPr>
            <a:r>
              <a:rPr lang="en-US" sz="2000" b="1" kern="0" dirty="0" err="1"/>
              <a:t>Nendica’s</a:t>
            </a:r>
            <a:r>
              <a:rPr lang="en-US" sz="2000" b="1" kern="0" dirty="0"/>
              <a:t>/</a:t>
            </a:r>
            <a:r>
              <a:rPr lang="en-US" sz="2000" b="1" kern="0" dirty="0" err="1"/>
              <a:t>TGbe’s</a:t>
            </a:r>
            <a:r>
              <a:rPr lang="en-US" sz="2000" b="1" kern="0" dirty="0"/>
              <a:t> discussion on 802.11 in a Deterministic Network/Time-Sensitive Networking</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BA61B0D8-DB0C-4F3E-9F5A-32C5422FAECF}"/>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6FC3D02-0293-4FF3-A681-B00ED006B8AC}"/>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4" name="Date Placeholder 3">
            <a:extLst>
              <a:ext uri="{FF2B5EF4-FFF2-40B4-BE49-F238E27FC236}">
                <a16:creationId xmlns:a16="http://schemas.microsoft.com/office/drawing/2014/main" id="{9FAD6FE2-CECC-44BC-9449-CFEF17FB376A}"/>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99407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Ongoing work:</a:t>
            </a:r>
            <a:endParaRPr lang="en-US" dirty="0"/>
          </a:p>
          <a:p>
            <a:pPr marL="684213">
              <a:lnSpc>
                <a:spcPct val="90000"/>
              </a:lnSpc>
            </a:pPr>
            <a:r>
              <a:rPr lang="en-US" dirty="0"/>
              <a:t>Continue Annex G replacement</a:t>
            </a:r>
          </a:p>
          <a:p>
            <a:pPr marL="684213">
              <a:lnSpc>
                <a:spcPct val="90000"/>
              </a:lnSpc>
            </a:pPr>
            <a:r>
              <a:rPr lang="en-US" dirty="0"/>
              <a:t>Ongoing status updates on IEEE Std 802 revision, technical work if/as appropriate</a:t>
            </a:r>
          </a:p>
          <a:p>
            <a:pPr marL="684213">
              <a:lnSpc>
                <a:spcPct val="90000"/>
              </a:lnSpc>
            </a:pPr>
            <a:r>
              <a:rPr lang="en-US" dirty="0"/>
              <a:t>Consider the purpose and value of Clause 6: </a:t>
            </a:r>
            <a:r>
              <a:rPr lang="en-US" dirty="0">
                <a:hlinkClick r:id="rId3"/>
              </a:rPr>
              <a:t>11-21/1774r0</a:t>
            </a:r>
            <a:r>
              <a:rPr lang="en-US" dirty="0"/>
              <a:t> </a:t>
            </a:r>
          </a:p>
          <a:p>
            <a:pPr marL="684213">
              <a:lnSpc>
                <a:spcPct val="90000"/>
              </a:lnSpc>
            </a:pPr>
            <a:r>
              <a:rPr lang="en-US" dirty="0"/>
              <a:t>TGbe MLO informative annex consideration</a:t>
            </a:r>
          </a:p>
          <a:p>
            <a:pPr marL="684213">
              <a:lnSpc>
                <a:spcPct val="90000"/>
              </a:lnSpc>
            </a:pPr>
            <a:r>
              <a:rPr lang="en-US" dirty="0"/>
              <a:t>Other monitoring/future activities</a:t>
            </a:r>
          </a:p>
          <a:p>
            <a:pPr marL="684213">
              <a:lnSpc>
                <a:spcPct val="90000"/>
              </a:lnSpc>
            </a:pPr>
            <a:endParaRPr lang="en-US" dirty="0"/>
          </a:p>
          <a:p>
            <a:pPr>
              <a:lnSpc>
                <a:spcPct val="90000"/>
              </a:lnSpc>
            </a:pPr>
            <a:r>
              <a:rPr lang="en-US" sz="3200" dirty="0"/>
              <a:t>Teleconferences</a:t>
            </a:r>
          </a:p>
          <a:p>
            <a:pPr marL="684213" lvl="1" indent="-342900">
              <a:lnSpc>
                <a:spcPct val="90000"/>
              </a:lnSpc>
              <a:buChar char="•"/>
            </a:pPr>
            <a:r>
              <a:rPr lang="en-US" sz="2400" b="1" dirty="0">
                <a:cs typeface="+mn-cs"/>
              </a:rPr>
              <a:t>Dec 2 (Thursday): 19:00 ET, 2 hours</a:t>
            </a:r>
          </a:p>
          <a:p>
            <a:pPr marL="684213" lvl="1" indent="-342900">
              <a:lnSpc>
                <a:spcPct val="90000"/>
              </a:lnSpc>
              <a:buChar char="•"/>
            </a:pPr>
            <a:r>
              <a:rPr lang="en-US" sz="2400" b="1" dirty="0">
                <a:cs typeface="+mn-cs"/>
              </a:rPr>
              <a:t>Dec 13 (Monday): 13:00 ET, 2 hours</a:t>
            </a:r>
            <a:endParaRPr lang="en-US" sz="3200" b="1" dirty="0">
              <a:cs typeface="+mn-cs"/>
            </a:endParaRPr>
          </a:p>
          <a:p>
            <a:pPr>
              <a:lnSpc>
                <a:spcPct val="90000"/>
              </a:lnSpc>
            </a:pPr>
            <a:r>
              <a:rPr lang="en-US" sz="3200" dirty="0"/>
              <a:t>Two meeting slots requested in January</a:t>
            </a:r>
          </a:p>
          <a:p>
            <a:pPr marL="684213">
              <a:lnSpc>
                <a:spcPct val="90000"/>
              </a:lnSpc>
            </a:pPr>
            <a:endParaRPr lang="en-US" dirty="0"/>
          </a:p>
        </p:txBody>
      </p:sp>
      <p:sp>
        <p:nvSpPr>
          <p:cNvPr id="2" name="Footer Placeholder 1">
            <a:extLst>
              <a:ext uri="{FF2B5EF4-FFF2-40B4-BE49-F238E27FC236}">
                <a16:creationId xmlns:a16="http://schemas.microsoft.com/office/drawing/2014/main" id="{2D5E9777-1418-4169-9349-2F64A37D4BAC}"/>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249D5D99-A0FA-44B7-B442-8A6B0564008D}"/>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4" name="Date Placeholder 3">
            <a:extLst>
              <a:ext uri="{FF2B5EF4-FFF2-40B4-BE49-F238E27FC236}">
                <a16:creationId xmlns:a16="http://schemas.microsoft.com/office/drawing/2014/main" id="{5F9ED33E-95CF-4D5A-92E3-7274C28BD5AB}"/>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249105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802.11 Coexistence SC</a:t>
            </a:r>
            <a:br>
              <a:rPr lang="en-AU" dirty="0"/>
            </a:br>
            <a:r>
              <a:rPr lang="en-AU" dirty="0"/>
              <a:t>Nov 2021 (virtual)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20211116</a:t>
            </a:r>
          </a:p>
        </p:txBody>
      </p:sp>
      <p:sp>
        <p:nvSpPr>
          <p:cNvPr id="6" name="Date Placeholder 3"/>
          <p:cNvSpPr>
            <a:spLocks noGrp="1"/>
          </p:cNvSpPr>
          <p:nvPr>
            <p:ph type="dt" idx="10"/>
          </p:nvPr>
        </p:nvSpPr>
        <p:spPr/>
        <p:txBody>
          <a:bodyPr/>
          <a:lstStyle/>
          <a:p>
            <a:r>
              <a:rPr lang="en-US"/>
              <a:t>November 2021</a:t>
            </a:r>
            <a:endParaRPr lang="en-GB" dirty="0"/>
          </a:p>
        </p:txBody>
      </p:sp>
      <p:sp>
        <p:nvSpPr>
          <p:cNvPr id="7" name="Footer Placeholder 4"/>
          <p:cNvSpPr>
            <a:spLocks noGrp="1"/>
          </p:cNvSpPr>
          <p:nvPr>
            <p:ph type="ftr" idx="11"/>
          </p:nvPr>
        </p:nvSpPr>
        <p:spPr/>
        <p:txBody>
          <a:bodyPr/>
          <a:lstStyle/>
          <a:p>
            <a:r>
              <a:rPr lang="en-GB" dirty="0"/>
              <a:t>Andrew Myles, Cisco</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28</a:t>
            </a:fld>
            <a:endParaRPr lang="en-GB" dirty="0"/>
          </a:p>
        </p:txBody>
      </p:sp>
      <p:graphicFrame>
        <p:nvGraphicFramePr>
          <p:cNvPr id="3075" name="Object 3"/>
          <p:cNvGraphicFramePr>
            <a:graphicFrameLocks noChangeAspect="1"/>
          </p:cNvGraphicFramePr>
          <p:nvPr/>
        </p:nvGraphicFramePr>
        <p:xfrm>
          <a:off x="989013" y="3148013"/>
          <a:ext cx="9963150" cy="2424112"/>
        </p:xfrm>
        <a:graphic>
          <a:graphicData uri="http://schemas.openxmlformats.org/presentationml/2006/ole">
            <mc:AlternateContent xmlns:mc="http://schemas.openxmlformats.org/markup-compatibility/2006">
              <mc:Choice xmlns:v="urn:schemas-microsoft-com:vml" Requires="v">
                <p:oleObj spid="_x0000_s19459" name="Document" r:id="rId4" imgW="10439485" imgH="2553175" progId="Word.Document.8">
                  <p:embed/>
                </p:oleObj>
              </mc:Choice>
              <mc:Fallback>
                <p:oleObj name="Document" r:id="rId4" imgW="10439485" imgH="2553175" progId="Word.Document.8">
                  <p:embed/>
                  <p:pic>
                    <p:nvPicPr>
                      <p:cNvPr id="3075" name="Object 3"/>
                      <p:cNvPicPr>
                        <a:picLocks noChangeAspect="1" noChangeArrowheads="1"/>
                      </p:cNvPicPr>
                      <p:nvPr/>
                    </p:nvPicPr>
                    <p:blipFill>
                      <a:blip r:embed="rId5"/>
                      <a:srcRect/>
                      <a:stretch>
                        <a:fillRect/>
                      </a:stretch>
                    </p:blipFill>
                    <p:spPr bwMode="auto">
                      <a:xfrm>
                        <a:off x="989013" y="3148013"/>
                        <a:ext cx="9963150" cy="2424112"/>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achieved its goals as a discussion forum for coexistence issues</a:t>
            </a:r>
          </a:p>
        </p:txBody>
      </p:sp>
      <p:sp>
        <p:nvSpPr>
          <p:cNvPr id="3" name="Content Placeholder 2"/>
          <p:cNvSpPr>
            <a:spLocks noGrp="1"/>
          </p:cNvSpPr>
          <p:nvPr>
            <p:ph idx="1"/>
          </p:nvPr>
        </p:nvSpPr>
        <p:spPr>
          <a:xfrm>
            <a:off x="914401" y="1916832"/>
            <a:ext cx="10361084" cy="4536504"/>
          </a:xfrm>
        </p:spPr>
        <p:txBody>
          <a:bodyPr/>
          <a:lstStyle/>
          <a:p>
            <a:r>
              <a:rPr lang="en-AU" dirty="0"/>
              <a:t>802.11 Coex SC summary for Nov 2021 (</a:t>
            </a:r>
            <a:r>
              <a:rPr lang="en-AU" dirty="0">
                <a:hlinkClick r:id="rId2"/>
              </a:rPr>
              <a:t>11-21-1649</a:t>
            </a:r>
            <a:r>
              <a:rPr lang="en-AU" dirty="0"/>
              <a:t>)</a:t>
            </a:r>
          </a:p>
          <a:p>
            <a:pPr lvl="1"/>
            <a:r>
              <a:rPr lang="en-AU" dirty="0"/>
              <a:t>There is still work to be done to understand Wi-Fi </a:t>
            </a:r>
            <a:r>
              <a:rPr lang="en-AU" dirty="0" err="1"/>
              <a:t>coex</a:t>
            </a:r>
            <a:r>
              <a:rPr lang="en-AU" dirty="0"/>
              <a:t> with LAA/NR-U in real environments</a:t>
            </a:r>
          </a:p>
          <a:p>
            <a:pPr lvl="2"/>
            <a:r>
              <a:rPr lang="en-AU" dirty="0"/>
              <a:t>Measurements are showing real </a:t>
            </a:r>
            <a:r>
              <a:rPr lang="en-AU" dirty="0" err="1"/>
              <a:t>coex</a:t>
            </a:r>
            <a:r>
              <a:rPr lang="en-AU" dirty="0"/>
              <a:t> issues – see </a:t>
            </a:r>
            <a:r>
              <a:rPr lang="en-AU" dirty="0">
                <a:hlinkClick r:id="rId3"/>
              </a:rPr>
              <a:t>11-21-1858-01</a:t>
            </a:r>
            <a:endParaRPr lang="en-AU" dirty="0"/>
          </a:p>
          <a:p>
            <a:pPr lvl="1"/>
            <a:r>
              <a:rPr lang="en-AU" dirty="0"/>
              <a:t>EN 301 893 (5 GHz) in Europe is progressing well …</a:t>
            </a:r>
          </a:p>
          <a:p>
            <a:pPr lvl="2"/>
            <a:r>
              <a:rPr lang="en-AU" dirty="0"/>
              <a:t>… but work is required in </a:t>
            </a:r>
            <a:r>
              <a:rPr lang="en-AU" dirty="0" err="1"/>
              <a:t>TGbe</a:t>
            </a:r>
            <a:r>
              <a:rPr lang="en-AU" dirty="0"/>
              <a:t>/Coex SC to understand 802.11ax/be </a:t>
            </a:r>
            <a:r>
              <a:rPr lang="en-AU" dirty="0" err="1"/>
              <a:t>coex</a:t>
            </a:r>
            <a:r>
              <a:rPr lang="en-AU" dirty="0"/>
              <a:t> in Europe</a:t>
            </a:r>
          </a:p>
          <a:p>
            <a:pPr lvl="2"/>
            <a:r>
              <a:rPr lang="en-AU" dirty="0"/>
              <a:t>… a presentation to </a:t>
            </a:r>
            <a:r>
              <a:rPr lang="en-AU" dirty="0" err="1"/>
              <a:t>TGbe</a:t>
            </a:r>
            <a:r>
              <a:rPr lang="en-AU" dirty="0"/>
              <a:t> or WG explaining the problem likely in Jan or Mar 2022</a:t>
            </a:r>
          </a:p>
          <a:p>
            <a:pPr lvl="2"/>
            <a:r>
              <a:rPr lang="en-AU" dirty="0"/>
              <a:t>… a LS to WFA asking about market impact is also possible</a:t>
            </a:r>
          </a:p>
          <a:p>
            <a:pPr lvl="1"/>
            <a:r>
              <a:rPr lang="en-AU" dirty="0"/>
              <a:t>EN 303 687 (6 GHz) in Europe is progressing well …</a:t>
            </a:r>
          </a:p>
          <a:p>
            <a:pPr lvl="2"/>
            <a:r>
              <a:rPr lang="en-AU" dirty="0"/>
              <a:t>… there is now a path for integrating NB FH systems into 6 GHz, but still work to be done</a:t>
            </a:r>
          </a:p>
          <a:p>
            <a:pPr lvl="2"/>
            <a:r>
              <a:rPr lang="en-AU" dirty="0"/>
              <a:t>… work also required to understand &amp; enable operation of new 802.11be features (also in 5GHz)</a:t>
            </a:r>
          </a:p>
          <a:p>
            <a:pPr lvl="2"/>
            <a:r>
              <a:rPr lang="en-AU" dirty="0"/>
              <a:t>… the battle for more 6 GHz spectrum is going well with a new ECC SI in the upper 6 GHz band</a:t>
            </a:r>
          </a:p>
          <a:p>
            <a:pPr lvl="1"/>
            <a:endParaRPr lang="en-AU"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29</a:t>
            </a:fld>
            <a:endParaRPr lang="en-GB" dirty="0"/>
          </a:p>
        </p:txBody>
      </p:sp>
      <p:sp>
        <p:nvSpPr>
          <p:cNvPr id="5" name="Footer Placeholder 4"/>
          <p:cNvSpPr>
            <a:spLocks noGrp="1"/>
          </p:cNvSpPr>
          <p:nvPr>
            <p:ph type="ftr" idx="14"/>
          </p:nvPr>
        </p:nvSpPr>
        <p:spPr/>
        <p:txBody>
          <a:bodyPr/>
          <a:lstStyle/>
          <a:p>
            <a:r>
              <a:rPr lang="en-GB"/>
              <a:t>Andrew Myles, Cisco</a:t>
            </a:r>
            <a:endParaRPr lang="en-GB" dirty="0"/>
          </a:p>
        </p:txBody>
      </p:sp>
      <p:sp>
        <p:nvSpPr>
          <p:cNvPr id="6" name="Date Placeholder 5"/>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368840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GB" dirty="0"/>
              <a:t>Attendance data</a:t>
            </a:r>
          </a:p>
        </p:txBody>
      </p:sp>
      <p:sp>
        <p:nvSpPr>
          <p:cNvPr id="28675" name="Text Placeholder 7"/>
          <p:cNvSpPr>
            <a:spLocks noGrp="1"/>
          </p:cNvSpPr>
          <p:nvPr>
            <p:ph type="body" idx="1"/>
          </p:nvPr>
        </p:nvSpPr>
        <p:spPr/>
        <p:txBody>
          <a:bodyPr/>
          <a:lstStyle/>
          <a:p>
            <a:endParaRPr lang="en-GB"/>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Robert Stacey (Intel)</a:t>
            </a:r>
          </a:p>
        </p:txBody>
      </p:sp>
      <p:sp>
        <p:nvSpPr>
          <p:cNvPr id="2" name="Date Placeholder 1"/>
          <p:cNvSpPr>
            <a:spLocks noGrp="1"/>
          </p:cNvSpPr>
          <p:nvPr>
            <p:ph type="dt" sz="half" idx="10"/>
          </p:nvPr>
        </p:nvSpPr>
        <p:spPr/>
        <p:txBody>
          <a:bodyPr/>
          <a:lstStyle/>
          <a:p>
            <a:pPr>
              <a:defRPr/>
            </a:pPr>
            <a:r>
              <a:rPr lang="en-US"/>
              <a:t>November 2021</a:t>
            </a:r>
            <a:endParaRPr lang="en-US" dirty="0"/>
          </a:p>
        </p:txBody>
      </p:sp>
      <p:sp>
        <p:nvSpPr>
          <p:cNvPr id="3" name="Slide Number Placeholder 2"/>
          <p:cNvSpPr>
            <a:spLocks noGrp="1"/>
          </p:cNvSpPr>
          <p:nvPr>
            <p:ph type="sldNum" sz="quarter" idx="12"/>
          </p:nvPr>
        </p:nvSpPr>
        <p:spPr/>
        <p:txBody>
          <a:bodyPr/>
          <a:lstStyle/>
          <a:p>
            <a:pPr>
              <a:defRPr/>
            </a:pPr>
            <a:r>
              <a:rPr lang="en-US"/>
              <a:t>Slide </a:t>
            </a:r>
            <a:fld id="{00366C23-4538-4CEB-9158-0679D70D390A}"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will continue</a:t>
            </a:r>
            <a:br>
              <a:rPr lang="en-AU" dirty="0"/>
            </a:br>
            <a:r>
              <a:rPr lang="en-AU" dirty="0"/>
              <a:t>promoting good coexistence in Jan 2022</a:t>
            </a:r>
          </a:p>
        </p:txBody>
      </p:sp>
      <p:sp>
        <p:nvSpPr>
          <p:cNvPr id="3" name="Content Placeholder 2"/>
          <p:cNvSpPr>
            <a:spLocks noGrp="1"/>
          </p:cNvSpPr>
          <p:nvPr>
            <p:ph idx="1"/>
          </p:nvPr>
        </p:nvSpPr>
        <p:spPr>
          <a:xfrm>
            <a:off x="914401" y="1844824"/>
            <a:ext cx="10361084" cy="4113213"/>
          </a:xfrm>
        </p:spPr>
        <p:txBody>
          <a:bodyPr/>
          <a:lstStyle/>
          <a:p>
            <a:r>
              <a:rPr lang="en-AU" dirty="0"/>
              <a:t>IEEE 802.11 Coexistence SC will meet virtually in Jan 2022</a:t>
            </a:r>
          </a:p>
          <a:p>
            <a:pPr lvl="1"/>
            <a:r>
              <a:rPr lang="en-AU" dirty="0"/>
              <a:t>Review latest Wi-Fi/LAA coexistence measurements</a:t>
            </a:r>
            <a:endParaRPr lang="en-AU" dirty="0">
              <a:solidFill>
                <a:srgbClr val="00B050"/>
              </a:solidFill>
            </a:endParaRPr>
          </a:p>
          <a:p>
            <a:pPr lvl="1"/>
            <a:r>
              <a:rPr lang="en-AU" dirty="0"/>
              <a:t>Review results of  BRAN #112 (Dec)</a:t>
            </a:r>
          </a:p>
          <a:p>
            <a:pPr lvl="2"/>
            <a:r>
              <a:rPr lang="en-AU" dirty="0"/>
              <a:t>… particularly progress of the NB FH discussion for 6 GHz in Europe</a:t>
            </a:r>
          </a:p>
          <a:p>
            <a:pPr lvl="1"/>
            <a:r>
              <a:rPr lang="en-AU" dirty="0"/>
              <a:t>Discuss need to refine 802.11ax/be standard for optimal operation in 6 GHz in Europe</a:t>
            </a:r>
          </a:p>
          <a:p>
            <a:pPr lvl="2"/>
            <a:r>
              <a:rPr lang="en-AU" dirty="0" err="1"/>
              <a:t>ie</a:t>
            </a:r>
            <a:r>
              <a:rPr lang="en-AU" dirty="0"/>
              <a:t>, are IEEE 802.11 changes needed to account for </a:t>
            </a:r>
            <a:r>
              <a:rPr lang="en-AU" i="1" dirty="0"/>
              <a:t>EDT</a:t>
            </a:r>
            <a:r>
              <a:rPr lang="en-AU" dirty="0"/>
              <a:t> @ -72 dBm constraint in 6 GHz?</a:t>
            </a:r>
          </a:p>
          <a:p>
            <a:pPr lvl="1"/>
            <a:r>
              <a:rPr lang="en-AU" dirty="0"/>
              <a:t>Discuss impact of EN 301 893 compromise on 802.11be operation in 5 GHz in Europe</a:t>
            </a:r>
          </a:p>
          <a:p>
            <a:pPr lvl="2"/>
            <a:r>
              <a:rPr lang="en-AU" dirty="0" err="1"/>
              <a:t>ie</a:t>
            </a:r>
            <a:r>
              <a:rPr lang="en-AU" dirty="0"/>
              <a:t>, is 802.11be operation adversely impacted by the </a:t>
            </a:r>
            <a:r>
              <a:rPr lang="en-AU" i="1" dirty="0"/>
              <a:t>compromise</a:t>
            </a:r>
            <a:r>
              <a:rPr lang="en-AU" dirty="0"/>
              <a:t> compared to 802.11ax operation?</a:t>
            </a:r>
          </a:p>
          <a:p>
            <a:pPr lvl="2"/>
            <a:r>
              <a:rPr lang="en-AU" dirty="0">
                <a:solidFill>
                  <a:srgbClr val="00B050"/>
                </a:solidFill>
              </a:rPr>
              <a:t>… with at least one submission promised</a:t>
            </a:r>
          </a:p>
          <a:p>
            <a:pPr lvl="1"/>
            <a:r>
              <a:rPr lang="en-AU" dirty="0">
                <a:solidFill>
                  <a:schemeClr val="tx2"/>
                </a:solidFill>
              </a:rPr>
              <a:t>Possibly discuss …</a:t>
            </a:r>
          </a:p>
          <a:p>
            <a:pPr lvl="2"/>
            <a:r>
              <a:rPr lang="en-AU" dirty="0">
                <a:solidFill>
                  <a:schemeClr val="tx2"/>
                </a:solidFill>
              </a:rPr>
              <a:t>… 60 GHz </a:t>
            </a:r>
            <a:r>
              <a:rPr lang="en-AU" dirty="0" err="1">
                <a:solidFill>
                  <a:schemeClr val="tx2"/>
                </a:solidFill>
              </a:rPr>
              <a:t>coex</a:t>
            </a:r>
            <a:endParaRPr lang="en-AU" dirty="0">
              <a:solidFill>
                <a:schemeClr val="tx2"/>
              </a:solidFill>
            </a:endParaRPr>
          </a:p>
          <a:p>
            <a:pPr lvl="2"/>
            <a:r>
              <a:rPr lang="en-AU" dirty="0">
                <a:solidFill>
                  <a:schemeClr val="tx2"/>
                </a:solidFill>
              </a:rPr>
              <a:t>… relevant activities in 3GPP RAN</a:t>
            </a:r>
          </a:p>
          <a:p>
            <a:pPr lvl="2"/>
            <a:r>
              <a:rPr lang="en-AU" dirty="0">
                <a:solidFill>
                  <a:schemeClr val="tx2"/>
                </a:solidFill>
              </a:rPr>
              <a:t>… presentations to </a:t>
            </a:r>
            <a:r>
              <a:rPr lang="en-AU" dirty="0" err="1">
                <a:solidFill>
                  <a:schemeClr val="tx2"/>
                </a:solidFill>
              </a:rPr>
              <a:t>TGbe</a:t>
            </a:r>
            <a:r>
              <a:rPr lang="en-AU" dirty="0">
                <a:solidFill>
                  <a:schemeClr val="tx2"/>
                </a:solidFill>
              </a:rPr>
              <a:t>/WG &amp; LS to WFA on 11be </a:t>
            </a:r>
            <a:r>
              <a:rPr lang="en-AU" dirty="0" err="1">
                <a:solidFill>
                  <a:schemeClr val="tx2"/>
                </a:solidFill>
              </a:rPr>
              <a:t>coex</a:t>
            </a:r>
            <a:r>
              <a:rPr lang="en-AU" dirty="0">
                <a:solidFill>
                  <a:schemeClr val="tx2"/>
                </a:solidFill>
              </a:rPr>
              <a:t> issues</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5" name="Footer Placeholder 4"/>
          <p:cNvSpPr>
            <a:spLocks noGrp="1"/>
          </p:cNvSpPr>
          <p:nvPr>
            <p:ph type="ftr" idx="14"/>
          </p:nvPr>
        </p:nvSpPr>
        <p:spPr/>
        <p:txBody>
          <a:bodyPr/>
          <a:lstStyle/>
          <a:p>
            <a:r>
              <a:rPr lang="en-GB" dirty="0"/>
              <a:t>Andrew Myles, Cisco</a:t>
            </a:r>
          </a:p>
        </p:txBody>
      </p:sp>
      <p:sp>
        <p:nvSpPr>
          <p:cNvPr id="6" name="Date Placeholder 5"/>
          <p:cNvSpPr>
            <a:spLocks noGrp="1"/>
          </p:cNvSpPr>
          <p:nvPr>
            <p:ph type="dt" idx="15"/>
          </p:nvPr>
        </p:nvSpPr>
        <p:spPr/>
        <p:txBody>
          <a:bodyPr/>
          <a:lstStyle/>
          <a:p>
            <a:r>
              <a:rPr lang="en-US"/>
              <a:t>November 2021</a:t>
            </a:r>
            <a:endParaRPr lang="en-GB" dirty="0"/>
          </a:p>
        </p:txBody>
      </p:sp>
      <p:sp>
        <p:nvSpPr>
          <p:cNvPr id="7" name="Rectangle 6">
            <a:extLst>
              <a:ext uri="{FF2B5EF4-FFF2-40B4-BE49-F238E27FC236}">
                <a16:creationId xmlns:a16="http://schemas.microsoft.com/office/drawing/2014/main" id="{85676C78-AFC2-4D4A-9EAD-4C9C57C5E859}"/>
              </a:ext>
            </a:extLst>
          </p:cNvPr>
          <p:cNvSpPr/>
          <p:nvPr/>
        </p:nvSpPr>
        <p:spPr bwMode="auto">
          <a:xfrm>
            <a:off x="8760296" y="2204864"/>
            <a:ext cx="3132348" cy="4701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AU" sz="2400" b="1" i="0" u="none" strike="noStrike" cap="none" normalizeH="0" baseline="0" dirty="0">
                <a:ln>
                  <a:noFill/>
                </a:ln>
                <a:solidFill>
                  <a:srgbClr val="FF0000"/>
                </a:solidFill>
                <a:effectLst/>
                <a:latin typeface="Times New Roman" pitchFamily="16" charset="0"/>
                <a:ea typeface="MS Gothic" charset="-128"/>
              </a:rPr>
              <a:t>Contributions are sought </a:t>
            </a:r>
            <a:r>
              <a:rPr lang="en-AU" b="1" dirty="0">
                <a:solidFill>
                  <a:srgbClr val="FF0000"/>
                </a:solidFill>
              </a:rPr>
              <a:t>&amp; </a:t>
            </a:r>
            <a:r>
              <a:rPr kumimoji="0" lang="en-AU" sz="2400" b="1" i="0" u="none" strike="noStrike" cap="none" normalizeH="0" baseline="0" dirty="0">
                <a:ln>
                  <a:noFill/>
                </a:ln>
                <a:solidFill>
                  <a:srgbClr val="FF0000"/>
                </a:solidFill>
                <a:effectLst/>
                <a:latin typeface="Times New Roman" pitchFamily="16" charset="0"/>
                <a:ea typeface="MS Gothic" charset="-128"/>
              </a:rPr>
              <a:t>encouraged!</a:t>
            </a:r>
          </a:p>
        </p:txBody>
      </p:sp>
    </p:spTree>
    <p:extLst>
      <p:ext uri="{BB962C8B-B14F-4D97-AF65-F5344CB8AC3E}">
        <p14:creationId xmlns:p14="http://schemas.microsoft.com/office/powerpoint/2010/main" val="889979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AA1D6-17E6-4F92-BF30-A02E39AC905E}"/>
              </a:ext>
            </a:extLst>
          </p:cNvPr>
          <p:cNvSpPr>
            <a:spLocks noGrp="1"/>
          </p:cNvSpPr>
          <p:nvPr>
            <p:ph type="ctrTitle"/>
          </p:nvPr>
        </p:nvSpPr>
        <p:spPr/>
        <p:txBody>
          <a:bodyPr/>
          <a:lstStyle/>
          <a:p>
            <a:r>
              <a:rPr lang="en-US"/>
              <a:t>PAR Review SC</a:t>
            </a:r>
          </a:p>
        </p:txBody>
      </p:sp>
      <p:sp>
        <p:nvSpPr>
          <p:cNvPr id="3" name="Subtitle 2">
            <a:extLst>
              <a:ext uri="{FF2B5EF4-FFF2-40B4-BE49-F238E27FC236}">
                <a16:creationId xmlns:a16="http://schemas.microsoft.com/office/drawing/2014/main" id="{CDF46C19-9EB3-4490-8146-83DB690ED950}"/>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6C4B023F-EE80-4B17-BC9A-A412C2E7B088}"/>
              </a:ext>
            </a:extLst>
          </p:cNvPr>
          <p:cNvSpPr>
            <a:spLocks noGrp="1"/>
          </p:cNvSpPr>
          <p:nvPr>
            <p:ph type="ftr" idx="11"/>
          </p:nvPr>
        </p:nvSpPr>
        <p:spPr/>
        <p:txBody>
          <a:bodyPr/>
          <a:lstStyle/>
          <a:p>
            <a:r>
              <a:rPr lang="en-GB"/>
              <a:t>Jon Rosdahl, Qualcomm</a:t>
            </a:r>
          </a:p>
        </p:txBody>
      </p:sp>
      <p:sp>
        <p:nvSpPr>
          <p:cNvPr id="8" name="Slide Number Placeholder 7">
            <a:extLst>
              <a:ext uri="{FF2B5EF4-FFF2-40B4-BE49-F238E27FC236}">
                <a16:creationId xmlns:a16="http://schemas.microsoft.com/office/drawing/2014/main" id="{C593D83C-9103-447D-91CC-EB4011B42EC5}"/>
              </a:ext>
            </a:extLst>
          </p:cNvPr>
          <p:cNvSpPr>
            <a:spLocks noGrp="1"/>
          </p:cNvSpPr>
          <p:nvPr>
            <p:ph type="sldNum" idx="12"/>
          </p:nvPr>
        </p:nvSpPr>
        <p:spPr/>
        <p:txBody>
          <a:bodyPr/>
          <a:lstStyle/>
          <a:p>
            <a:r>
              <a:rPr lang="en-GB"/>
              <a:t>Slide </a:t>
            </a:r>
            <a:fld id="{DE40C9FC-4879-4F20-9ECA-A574A90476B7}" type="slidenum">
              <a:rPr lang="en-GB" smtClean="0"/>
              <a:pPr/>
              <a:t>31</a:t>
            </a:fld>
            <a:endParaRPr lang="en-GB"/>
          </a:p>
        </p:txBody>
      </p:sp>
      <p:sp>
        <p:nvSpPr>
          <p:cNvPr id="9" name="Date Placeholder 8">
            <a:extLst>
              <a:ext uri="{FF2B5EF4-FFF2-40B4-BE49-F238E27FC236}">
                <a16:creationId xmlns:a16="http://schemas.microsoft.com/office/drawing/2014/main" id="{FE3777C8-2A5E-48B5-8FCD-7C65AEABCE38}"/>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2836760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2021-11-16</a:t>
            </a:r>
          </a:p>
        </p:txBody>
      </p:sp>
      <p:graphicFrame>
        <p:nvGraphicFramePr>
          <p:cNvPr id="13319" name="Object 5"/>
          <p:cNvGraphicFramePr>
            <a:graphicFrameLocks noChangeAspect="1"/>
          </p:cNvGraphicFramePr>
          <p:nvPr>
            <p:extLst>
              <p:ext uri="{D42A27DB-BD31-4B8C-83A1-F6EECF244321}">
                <p14:modId xmlns:p14="http://schemas.microsoft.com/office/powerpoint/2010/main" val="3268324252"/>
              </p:ext>
            </p:extLst>
          </p:nvPr>
        </p:nvGraphicFramePr>
        <p:xfrm>
          <a:off x="2244725" y="2519363"/>
          <a:ext cx="9439275" cy="2417762"/>
        </p:xfrm>
        <a:graphic>
          <a:graphicData uri="http://schemas.openxmlformats.org/presentationml/2006/ole">
            <mc:AlternateContent xmlns:mc="http://schemas.openxmlformats.org/markup-compatibility/2006">
              <mc:Choice xmlns:v="urn:schemas-microsoft-com:vml" Requires="v">
                <p:oleObj spid="_x0000_s7178" name="Document" r:id="rId4" imgW="9056359" imgH="2312431" progId="Word.Document.8">
                  <p:embed/>
                </p:oleObj>
              </mc:Choice>
              <mc:Fallback>
                <p:oleObj name="Document" r:id="rId4" imgW="9056359" imgH="2312431" progId="Word.Document.8">
                  <p:embed/>
                  <p:pic>
                    <p:nvPicPr>
                      <p:cNvPr id="13319" name="Object 5"/>
                      <p:cNvPicPr>
                        <a:picLocks noChangeAspect="1" noChangeArrowheads="1"/>
                      </p:cNvPicPr>
                      <p:nvPr/>
                    </p:nvPicPr>
                    <p:blipFill>
                      <a:blip r:embed="rId5"/>
                      <a:srcRect/>
                      <a:stretch>
                        <a:fillRect/>
                      </a:stretch>
                    </p:blipFill>
                    <p:spPr bwMode="auto">
                      <a:xfrm>
                        <a:off x="2244725" y="2519363"/>
                        <a:ext cx="9439275" cy="241776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26566570-CED0-4D76-B15C-56CF5DBD7884}"/>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0098E8C9-11A7-4590-BE4A-9ECBEEC64651}"/>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4" name="Date Placeholder 3">
            <a:extLst>
              <a:ext uri="{FF2B5EF4-FFF2-40B4-BE49-F238E27FC236}">
                <a16:creationId xmlns:a16="http://schemas.microsoft.com/office/drawing/2014/main" id="{8B378085-768B-4BE7-98CF-29F1A0577B14}"/>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174156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2966864" y="1752600"/>
            <a:ext cx="6334472" cy="4114800"/>
          </a:xfrm>
          <a:noFill/>
        </p:spPr>
        <p:txBody>
          <a:bodyPr/>
          <a:lstStyle/>
          <a:p>
            <a:pPr algn="ctr">
              <a:buFontTx/>
              <a:buNone/>
            </a:pPr>
            <a:r>
              <a:rPr lang="en-GB" altLang="en-US" sz="3200" dirty="0"/>
              <a:t> Closing report for WNG SC for November 2021 virtual meeting</a:t>
            </a:r>
          </a:p>
        </p:txBody>
      </p:sp>
      <p:sp>
        <p:nvSpPr>
          <p:cNvPr id="2" name="Footer Placeholder 1">
            <a:extLst>
              <a:ext uri="{FF2B5EF4-FFF2-40B4-BE49-F238E27FC236}">
                <a16:creationId xmlns:a16="http://schemas.microsoft.com/office/drawing/2014/main" id="{DC6F6BDF-C568-4402-B9D3-4F49BE9065DC}"/>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AE4AD975-FBB3-4858-B7B2-2410C052C256}"/>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4" name="Date Placeholder 3">
            <a:extLst>
              <a:ext uri="{FF2B5EF4-FFF2-40B4-BE49-F238E27FC236}">
                <a16:creationId xmlns:a16="http://schemas.microsoft.com/office/drawing/2014/main" id="{9A74AEBE-14DF-432B-B06D-7D273BC48797}"/>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294449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911424" y="836712"/>
            <a:ext cx="10513168" cy="5184576"/>
          </a:xfrm>
        </p:spPr>
        <p:txBody>
          <a:bodyPr/>
          <a:lstStyle/>
          <a:p>
            <a:pPr marL="0" indent="0" algn="ctr" eaLnBrk="1" hangingPunct="1">
              <a:spcBef>
                <a:spcPts val="0"/>
              </a:spcBef>
              <a:buNone/>
            </a:pPr>
            <a:r>
              <a:rPr lang="en-US" altLang="en-US" sz="3200" dirty="0"/>
              <a:t>Summary</a:t>
            </a:r>
          </a:p>
          <a:p>
            <a:pPr eaLnBrk="1" hangingPunct="1">
              <a:spcBef>
                <a:spcPts val="0"/>
              </a:spcBef>
            </a:pPr>
            <a:r>
              <a:rPr lang="en-US" altLang="en-US" sz="2000" dirty="0"/>
              <a:t>Final Agenda</a:t>
            </a:r>
          </a:p>
          <a:p>
            <a:pPr marL="1200150" lvl="2" indent="-457200">
              <a:spcBef>
                <a:spcPct val="0"/>
              </a:spcBef>
              <a:defRPr/>
            </a:pPr>
            <a:r>
              <a:rPr lang="en-US" altLang="en-US" sz="1600" dirty="0">
                <a:hlinkClick r:id="rId3"/>
              </a:rPr>
              <a:t>https://mentor.ieee.org/802.11/dcn/21/11-21-1631-00-0wng-agenda-for-wng-sc-2021-november.pptx</a:t>
            </a:r>
            <a:r>
              <a:rPr lang="en-US" altLang="en-US" sz="1600" dirty="0"/>
              <a:t> </a:t>
            </a:r>
          </a:p>
          <a:p>
            <a:pPr marL="1200150" lvl="2" indent="-457200">
              <a:spcBef>
                <a:spcPct val="0"/>
              </a:spcBef>
              <a:defRPr/>
            </a:pPr>
            <a:endParaRPr lang="en-US" altLang="en-US" sz="1600" dirty="0"/>
          </a:p>
          <a:p>
            <a:pPr eaLnBrk="1" hangingPunct="1">
              <a:spcBef>
                <a:spcPts val="0"/>
              </a:spcBef>
            </a:pPr>
            <a:r>
              <a:rPr lang="en-US" altLang="en-US" sz="2000" dirty="0"/>
              <a:t>Presentations at November 2021 meeting</a:t>
            </a:r>
            <a:endParaRPr lang="en-GB" altLang="en-US" sz="2000" dirty="0"/>
          </a:p>
          <a:p>
            <a:pPr marL="857250" lvl="1" indent="-457200">
              <a:spcBef>
                <a:spcPct val="0"/>
              </a:spcBef>
              <a:defRPr/>
            </a:pPr>
            <a:r>
              <a:rPr lang="en-US" sz="1800" dirty="0"/>
              <a:t>“</a:t>
            </a:r>
            <a:r>
              <a:rPr lang="en-US" sz="1800" dirty="0" err="1"/>
              <a:t>OpenRoaming</a:t>
            </a:r>
            <a:r>
              <a:rPr lang="en-US" sz="1800" dirty="0"/>
              <a:t>: One Global Wi-Fi Network” – Necati Canpolat (Intel)</a:t>
            </a:r>
          </a:p>
          <a:p>
            <a:pPr marL="1200150" lvl="2" indent="-457200">
              <a:spcBef>
                <a:spcPct val="0"/>
              </a:spcBef>
              <a:defRPr/>
            </a:pPr>
            <a:r>
              <a:rPr lang="en-US" sz="1600" dirty="0">
                <a:hlinkClick r:id="rId4"/>
              </a:rPr>
              <a:t>https://mentor.ieee.org/802.11/dcn/21/11-21-1804-03-0wng-openroaming-tutorial.pptx</a:t>
            </a:r>
            <a:r>
              <a:rPr lang="en-US" sz="1600" dirty="0"/>
              <a:t> </a:t>
            </a:r>
          </a:p>
          <a:p>
            <a:pPr marL="1200150" lvl="2" indent="-457200">
              <a:spcBef>
                <a:spcPct val="0"/>
              </a:spcBef>
              <a:defRPr/>
            </a:pPr>
            <a:r>
              <a:rPr lang="en-US" sz="1600" dirty="0"/>
              <a:t>No motions or straw polls</a:t>
            </a:r>
          </a:p>
          <a:p>
            <a:pPr marL="1200150" lvl="2" indent="-457200">
              <a:spcBef>
                <a:spcPct val="0"/>
              </a:spcBef>
              <a:defRPr/>
            </a:pPr>
            <a:endParaRPr lang="en-US" sz="1600" dirty="0"/>
          </a:p>
          <a:p>
            <a:pPr marL="457200" indent="-457200">
              <a:spcBef>
                <a:spcPts val="0"/>
              </a:spcBef>
            </a:pPr>
            <a:r>
              <a:rPr lang="en-GB" altLang="en-US" sz="2000" dirty="0"/>
              <a:t>Minutes</a:t>
            </a:r>
          </a:p>
          <a:p>
            <a:pPr lvl="1">
              <a:spcBef>
                <a:spcPts val="0"/>
              </a:spcBef>
            </a:pPr>
            <a:r>
              <a:rPr lang="en-GB" altLang="en-US" sz="1800" dirty="0"/>
              <a:t> </a:t>
            </a:r>
            <a:r>
              <a:rPr lang="en-GB" altLang="en-US" sz="1800" dirty="0">
                <a:hlinkClick r:id="rId5"/>
              </a:rPr>
              <a:t>https://mentor.ieee.org/802.11/dcn/21/11-21-1823-00-0wng-wng-meeting-minutes-2021-november-electronic-meeting.docx</a:t>
            </a:r>
            <a:r>
              <a:rPr lang="en-GB" altLang="en-US" sz="1800" dirty="0"/>
              <a:t> </a:t>
            </a:r>
          </a:p>
          <a:p>
            <a:pPr lvl="1">
              <a:spcBef>
                <a:spcPts val="0"/>
              </a:spcBef>
            </a:pPr>
            <a:endParaRPr lang="en-GB" altLang="ko-KR" sz="1800" dirty="0">
              <a:ea typeface="Gulim" pitchFamily="34" charset="-127"/>
            </a:endParaRPr>
          </a:p>
          <a:p>
            <a:pPr>
              <a:spcBef>
                <a:spcPts val="0"/>
              </a:spcBef>
            </a:pPr>
            <a:r>
              <a:rPr lang="en-GB" altLang="ko-KR" sz="2000" dirty="0">
                <a:ea typeface="Gulim" pitchFamily="34" charset="-127"/>
              </a:rPr>
              <a:t>Plans for January 2022</a:t>
            </a:r>
            <a:endParaRPr lang="en-US" altLang="en-US" sz="2000" dirty="0"/>
          </a:p>
          <a:p>
            <a:pPr lvl="1" eaLnBrk="1" hangingPunct="1">
              <a:spcBef>
                <a:spcPts val="0"/>
              </a:spcBef>
              <a:defRPr/>
            </a:pPr>
            <a:r>
              <a:rPr lang="en-US" altLang="en-US" sz="1800" dirty="0"/>
              <a:t>TBD – call for presentations will be sent out </a:t>
            </a:r>
            <a:r>
              <a:rPr lang="en-US" altLang="en-US" sz="1800"/>
              <a:t>in December</a:t>
            </a:r>
          </a:p>
          <a:p>
            <a:pPr lvl="1" eaLnBrk="1" hangingPunct="1">
              <a:spcBef>
                <a:spcPts val="0"/>
              </a:spcBef>
              <a:defRPr/>
            </a:pPr>
            <a:endParaRPr lang="en-US" altLang="en-US" sz="1800" dirty="0"/>
          </a:p>
          <a:p>
            <a:pPr eaLnBrk="1" hangingPunct="1">
              <a:spcBef>
                <a:spcPts val="0"/>
              </a:spcBef>
              <a:defRPr/>
            </a:pPr>
            <a:r>
              <a:rPr lang="en-US" altLang="en-US" sz="2000" dirty="0"/>
              <a:t>No motions in the SG, no conference calls</a:t>
            </a:r>
            <a:endParaRPr lang="en-GB" altLang="en-US" sz="2000" dirty="0"/>
          </a:p>
          <a:p>
            <a:pPr eaLnBrk="1" hangingPunct="1">
              <a:spcBef>
                <a:spcPts val="0"/>
              </a:spcBef>
              <a:defRPr/>
            </a:pPr>
            <a:endParaRPr lang="en-US" altLang="en-US" sz="2800" dirty="0"/>
          </a:p>
        </p:txBody>
      </p:sp>
      <p:sp>
        <p:nvSpPr>
          <p:cNvPr id="2" name="Footer Placeholder 1">
            <a:extLst>
              <a:ext uri="{FF2B5EF4-FFF2-40B4-BE49-F238E27FC236}">
                <a16:creationId xmlns:a16="http://schemas.microsoft.com/office/drawing/2014/main" id="{FFE3A42D-B0A5-455F-AFA0-D1B1DB7BE23B}"/>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A3CBDAD8-1E2C-4A04-B233-D9C12987D441}"/>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4" name="Date Placeholder 3">
            <a:extLst>
              <a:ext uri="{FF2B5EF4-FFF2-40B4-BE49-F238E27FC236}">
                <a16:creationId xmlns:a16="http://schemas.microsoft.com/office/drawing/2014/main" id="{73353CFF-E6E9-4723-A5B3-1779E6166E96}"/>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634272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November 2021 (virtual)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20211110</a:t>
            </a:r>
          </a:p>
        </p:txBody>
      </p:sp>
      <p:graphicFrame>
        <p:nvGraphicFramePr>
          <p:cNvPr id="3075" name="Object 3"/>
          <p:cNvGraphicFramePr>
            <a:graphicFrameLocks noChangeAspect="1"/>
          </p:cNvGraphicFramePr>
          <p:nvPr>
            <p:extLst>
              <p:ext uri="{D42A27DB-BD31-4B8C-83A1-F6EECF244321}">
                <p14:modId xmlns:p14="http://schemas.microsoft.com/office/powerpoint/2010/main" val="2125622116"/>
              </p:ext>
            </p:extLst>
          </p:nvPr>
        </p:nvGraphicFramePr>
        <p:xfrm>
          <a:off x="990600" y="3141663"/>
          <a:ext cx="10028238" cy="2438400"/>
        </p:xfrm>
        <a:graphic>
          <a:graphicData uri="http://schemas.openxmlformats.org/presentationml/2006/ole">
            <mc:AlternateContent xmlns:mc="http://schemas.openxmlformats.org/markup-compatibility/2006">
              <mc:Choice xmlns:v="urn:schemas-microsoft-com:vml" Requires="v">
                <p:oleObj spid="_x0000_s8202" name="Document" r:id="rId4" imgW="10444320" imgH="2546280" progId="Word.Document.8">
                  <p:embed/>
                </p:oleObj>
              </mc:Choice>
              <mc:Fallback>
                <p:oleObj name="Document" r:id="rId4" imgW="10444320" imgH="2546280" progId="Word.Document.8">
                  <p:embed/>
                  <p:pic>
                    <p:nvPicPr>
                      <p:cNvPr id="3075" name="Object 3"/>
                      <p:cNvPicPr>
                        <a:picLocks noChangeAspect="1" noChangeArrowheads="1"/>
                      </p:cNvPicPr>
                      <p:nvPr/>
                    </p:nvPicPr>
                    <p:blipFill>
                      <a:blip r:embed="rId5"/>
                      <a:srcRect/>
                      <a:stretch>
                        <a:fillRect/>
                      </a:stretch>
                    </p:blipFill>
                    <p:spPr bwMode="auto">
                      <a:xfrm>
                        <a:off x="990600" y="3141663"/>
                        <a:ext cx="10028238" cy="2438400"/>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89AC781C-3CCF-4340-98B7-1BC2E10DA604}"/>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827D135F-1E07-48AE-928C-7BEB43B24CD0}"/>
              </a:ext>
            </a:extLst>
          </p:cNvPr>
          <p:cNvSpPr>
            <a:spLocks noGrp="1"/>
          </p:cNvSpPr>
          <p:nvPr>
            <p:ph type="sldNum" idx="12"/>
          </p:nvPr>
        </p:nvSpPr>
        <p:spPr/>
        <p:txBody>
          <a:bodyPr/>
          <a:lstStyle/>
          <a:p>
            <a:r>
              <a:rPr lang="en-GB"/>
              <a:t>Slide </a:t>
            </a:r>
            <a:fld id="{DE40C9FC-4879-4F20-9ECA-A574A90476B7}" type="slidenum">
              <a:rPr lang="en-GB" smtClean="0"/>
              <a:pPr/>
              <a:t>35</a:t>
            </a:fld>
            <a:endParaRPr lang="en-GB"/>
          </a:p>
        </p:txBody>
      </p:sp>
      <p:sp>
        <p:nvSpPr>
          <p:cNvPr id="4" name="Date Placeholder 3">
            <a:extLst>
              <a:ext uri="{FF2B5EF4-FFF2-40B4-BE49-F238E27FC236}">
                <a16:creationId xmlns:a16="http://schemas.microsoft.com/office/drawing/2014/main" id="{60BE9E63-7B3D-4F20-8344-A29096D96F46}"/>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42647743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a:t>
            </a: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2"/>
              </a:rPr>
              <a:t>11-21-1593</a:t>
            </a:r>
            <a:r>
              <a:rPr lang="en-AU" dirty="0">
                <a:solidFill>
                  <a:schemeClr val="tx1"/>
                </a:solidFill>
              </a:rPr>
              <a:t>; Minutes - </a:t>
            </a:r>
            <a:r>
              <a:rPr lang="en-AU" dirty="0">
                <a:solidFill>
                  <a:schemeClr val="tx1"/>
                </a:solidFill>
                <a:hlinkClick r:id="rId3"/>
              </a:rPr>
              <a:t>11-21-1845-00</a:t>
            </a:r>
            <a:r>
              <a:rPr lang="en-AU" dirty="0">
                <a:solidFill>
                  <a:schemeClr val="tx1"/>
                </a:solidFill>
              </a:rPr>
              <a:t> </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7392144" y="2503946"/>
            <a:ext cx="3997640"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AU" sz="2400" b="1" i="0" u="none" strike="noStrike" cap="none" normalizeH="0" baseline="0" dirty="0">
                <a:ln>
                  <a:noFill/>
                </a:ln>
                <a:solidFill>
                  <a:schemeClr val="tx1"/>
                </a:solidFill>
                <a:effectLst/>
                <a:latin typeface="Times New Roman" pitchFamily="16" charset="0"/>
                <a:ea typeface="MS Gothic" charset="-128"/>
              </a:rPr>
              <a:t>802.11 related topics</a:t>
            </a:r>
          </a:p>
          <a:p>
            <a:pPr marL="342900" indent="-342900">
              <a:spcBef>
                <a:spcPts val="800"/>
              </a:spcBef>
              <a:buFont typeface="Arial" panose="020B0604020202020204" pitchFamily="34" charset="0"/>
              <a:buChar char="•"/>
            </a:pPr>
            <a:r>
              <a:rPr kumimoji="0" lang="en-AU" sz="2400" b="0" i="0" u="none" strike="noStrike" cap="none" normalizeH="0" baseline="0" dirty="0">
                <a:ln>
                  <a:noFill/>
                </a:ln>
                <a:solidFill>
                  <a:schemeClr val="tx1"/>
                </a:solidFill>
                <a:effectLst/>
                <a:latin typeface="Times New Roman" pitchFamily="16" charset="0"/>
                <a:ea typeface="MS Gothic" charset="-128"/>
              </a:rPr>
              <a:t>802.11ax security </a:t>
            </a:r>
            <a:r>
              <a:rPr lang="en-AU" dirty="0">
                <a:solidFill>
                  <a:schemeClr val="tx1"/>
                </a:solidFill>
              </a:rPr>
              <a:t>responses from WG sent to SC6</a:t>
            </a:r>
          </a:p>
          <a:p>
            <a:pPr marL="342900" indent="-342900">
              <a:spcBef>
                <a:spcPts val="800"/>
              </a:spcBef>
              <a:buFont typeface="Arial" panose="020B0604020202020204" pitchFamily="34" charset="0"/>
              <a:buChar char="•"/>
            </a:pPr>
            <a:r>
              <a:rPr kumimoji="0" lang="en-AU" sz="2400" b="0" i="0" u="none" strike="noStrike" cap="none" normalizeH="0" baseline="0" dirty="0">
                <a:ln>
                  <a:noFill/>
                </a:ln>
                <a:solidFill>
                  <a:schemeClr val="tx1"/>
                </a:solidFill>
                <a:effectLst/>
                <a:latin typeface="Times New Roman" pitchFamily="16" charset="0"/>
                <a:ea typeface="MS Gothic" charset="-128"/>
              </a:rPr>
              <a:t>802.11ax IPR </a:t>
            </a:r>
            <a:r>
              <a:rPr lang="en-AU" dirty="0">
                <a:solidFill>
                  <a:schemeClr val="tx1"/>
                </a:solidFill>
              </a:rPr>
              <a:t>responses from IEEE SA sent to ISO</a:t>
            </a:r>
            <a:endParaRPr kumimoji="0" lang="en-AU" sz="2400" b="0" i="0" u="none" strike="noStrike" cap="none" normalizeH="0" baseline="0" dirty="0">
              <a:ln>
                <a:noFill/>
              </a:ln>
              <a:solidFill>
                <a:schemeClr val="tx1"/>
              </a:solidFill>
              <a:effectLst/>
              <a:latin typeface="Times New Roman" pitchFamily="16" charset="0"/>
              <a:ea typeface="MS Gothic" charset="-128"/>
            </a:endParaRPr>
          </a:p>
          <a:p>
            <a:pPr marL="342900" indent="-342900">
              <a:spcBef>
                <a:spcPts val="800"/>
              </a:spcBef>
              <a:buFont typeface="Arial" panose="020B0604020202020204" pitchFamily="34" charset="0"/>
              <a:buChar char="•"/>
            </a:pPr>
            <a:r>
              <a:rPr lang="en-AU" dirty="0">
                <a:solidFill>
                  <a:schemeClr val="tx1"/>
                </a:solidFill>
              </a:rPr>
              <a:t>802.11ay failed, and other ballots (except 802.11md) on hold while IPR issues resolved</a:t>
            </a:r>
            <a:endParaRPr kumimoji="0" lang="en-AU" b="0" i="0" u="none" strike="noStrike" cap="none" normalizeH="0" baseline="0" dirty="0">
              <a:ln>
                <a:noFill/>
              </a:ln>
              <a:solidFill>
                <a:schemeClr val="tx1"/>
              </a:solidFill>
              <a:effectLst/>
            </a:endParaRP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4193726686"/>
              </p:ext>
            </p:extLst>
          </p:nvPr>
        </p:nvGraphicFramePr>
        <p:xfrm>
          <a:off x="1375961" y="2495831"/>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35</a:t>
                      </a:r>
                    </a:p>
                  </a:txBody>
                  <a:tcPr/>
                </a:tc>
                <a:tc>
                  <a:txBody>
                    <a:bodyPr/>
                    <a:lstStyle/>
                    <a:p>
                      <a:pPr algn="ctr"/>
                      <a:r>
                        <a:rPr lang="en-AU" dirty="0"/>
                        <a:t>17</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73</a:t>
                      </a:r>
                    </a:p>
                  </a:txBody>
                  <a:tcPr>
                    <a:lnT w="12700" cap="flat" cmpd="sng" algn="ctr">
                      <a:solidFill>
                        <a:schemeClr val="tx1"/>
                      </a:solidFill>
                      <a:prstDash val="solid"/>
                      <a:round/>
                      <a:headEnd type="none" w="med" len="med"/>
                      <a:tailEnd type="none" w="med" len="med"/>
                    </a:lnT>
                  </a:tcPr>
                </a:tc>
                <a:tc>
                  <a:txBody>
                    <a:bodyPr/>
                    <a:lstStyle/>
                    <a:p>
                      <a:pPr algn="ctr"/>
                      <a:r>
                        <a:rPr lang="en-AU" b="1" dirty="0"/>
                        <a:t>42</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D76A8BB6-9803-4E6C-B0F0-10C488195915}"/>
              </a:ext>
            </a:extLst>
          </p:cNvPr>
          <p:cNvSpPr>
            <a:spLocks noGrp="1"/>
          </p:cNvSpPr>
          <p:nvPr>
            <p:ph type="ftr" idx="14"/>
          </p:nvPr>
        </p:nvSpPr>
        <p:spPr/>
        <p:txBody>
          <a:bodyPr/>
          <a:lstStyle/>
          <a:p>
            <a:r>
              <a:rPr lang="en-GB"/>
              <a:t>Andrew Myles, Cisco</a:t>
            </a:r>
            <a:endParaRPr lang="en-GB" dirty="0"/>
          </a:p>
        </p:txBody>
      </p:sp>
      <p:sp>
        <p:nvSpPr>
          <p:cNvPr id="9" name="Slide Number Placeholder 8">
            <a:extLst>
              <a:ext uri="{FF2B5EF4-FFF2-40B4-BE49-F238E27FC236}">
                <a16:creationId xmlns:a16="http://schemas.microsoft.com/office/drawing/2014/main" id="{F0F7EA53-D0E0-44FB-A3A5-5804751C5D81}"/>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11" name="Date Placeholder 10">
            <a:extLst>
              <a:ext uri="{FF2B5EF4-FFF2-40B4-BE49-F238E27FC236}">
                <a16:creationId xmlns:a16="http://schemas.microsoft.com/office/drawing/2014/main" id="{A2726A84-F782-4531-B2E0-FC9F2C58B285}"/>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655574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2F701-1687-4010-85CC-2FEAF665F51F}"/>
              </a:ext>
            </a:extLst>
          </p:cNvPr>
          <p:cNvSpPr>
            <a:spLocks noGrp="1"/>
          </p:cNvSpPr>
          <p:nvPr>
            <p:ph type="title"/>
          </p:nvPr>
        </p:nvSpPr>
        <p:spPr>
          <a:xfrm>
            <a:off x="914401" y="685801"/>
            <a:ext cx="10361084" cy="1065213"/>
          </a:xfrm>
        </p:spPr>
        <p:txBody>
          <a:bodyPr/>
          <a:lstStyle/>
          <a:p>
            <a:r>
              <a:rPr lang="en-AU" dirty="0"/>
              <a:t>Is there any interest in commenting on Industrial Wireless Network PWI in SC6?</a:t>
            </a:r>
          </a:p>
        </p:txBody>
      </p:sp>
      <p:sp>
        <p:nvSpPr>
          <p:cNvPr id="3" name="Content Placeholder 2">
            <a:extLst>
              <a:ext uri="{FF2B5EF4-FFF2-40B4-BE49-F238E27FC236}">
                <a16:creationId xmlns:a16="http://schemas.microsoft.com/office/drawing/2014/main" id="{20F18B57-3030-429F-8B62-A217CF4826BD}"/>
              </a:ext>
            </a:extLst>
          </p:cNvPr>
          <p:cNvSpPr>
            <a:spLocks noGrp="1"/>
          </p:cNvSpPr>
          <p:nvPr>
            <p:ph idx="1"/>
          </p:nvPr>
        </p:nvSpPr>
        <p:spPr>
          <a:xfrm>
            <a:off x="914401" y="1981201"/>
            <a:ext cx="10361084" cy="4113213"/>
          </a:xfrm>
        </p:spPr>
        <p:txBody>
          <a:bodyPr/>
          <a:lstStyle/>
          <a:p>
            <a:r>
              <a:rPr lang="en-AU" dirty="0"/>
              <a:t>SC6/WG1 has decided to start two PWI’s in Feb 2022 on:</a:t>
            </a:r>
          </a:p>
          <a:p>
            <a:pPr lvl="1"/>
            <a:r>
              <a:rPr lang="en-AU" dirty="0"/>
              <a:t>Industrial Wireless Network, based on claims 5G &amp; Wi-Fi are incapable in this space</a:t>
            </a:r>
          </a:p>
          <a:p>
            <a:pPr lvl="1"/>
            <a:r>
              <a:rPr lang="en-AU" dirty="0"/>
              <a:t>Wearable Robot Area Network</a:t>
            </a:r>
          </a:p>
          <a:p>
            <a:r>
              <a:rPr lang="en-AU" dirty="0"/>
              <a:t>If anyone has any interest in providing any comments …</a:t>
            </a:r>
          </a:p>
          <a:p>
            <a:pPr lvl="1"/>
            <a:r>
              <a:rPr lang="en-AU" dirty="0"/>
              <a:t>Particularly on the Industrial Wireless Network PWI …</a:t>
            </a:r>
          </a:p>
          <a:p>
            <a:pPr lvl="1"/>
            <a:r>
              <a:rPr lang="en-AU" dirty="0"/>
              <a:t>… that suggests </a:t>
            </a:r>
            <a:r>
              <a:rPr lang="en-US" i="1" dirty="0"/>
              <a:t>5G-TSN is not good enough and Wi-Fi 6 (802.11ax) is worse</a:t>
            </a:r>
            <a:endParaRPr lang="en-AU" dirty="0"/>
          </a:p>
          <a:p>
            <a:r>
              <a:rPr lang="en-AU" dirty="0"/>
              <a:t>… please contact the IEEE 802 JTC1 SC Chair</a:t>
            </a:r>
          </a:p>
          <a:p>
            <a:pPr lvl="1"/>
            <a:r>
              <a:rPr lang="en-AU" dirty="0"/>
              <a:t>Any comments will be facilitated through the IEEE 802 JTC1 SC in Jan 2022</a:t>
            </a:r>
          </a:p>
          <a:p>
            <a:pPr lvl="1"/>
            <a:r>
              <a:rPr lang="en-AU" dirty="0"/>
              <a:t>802.11/15 WGs may be interested in commenting</a:t>
            </a:r>
          </a:p>
          <a:p>
            <a:pPr lvl="1"/>
            <a:r>
              <a:rPr lang="en-AU" dirty="0"/>
              <a:t>It is less likely that 802.1 WG will comment as the TSN assertions in the PWI are accurate</a:t>
            </a:r>
          </a:p>
        </p:txBody>
      </p:sp>
      <p:sp>
        <p:nvSpPr>
          <p:cNvPr id="7" name="Footer Placeholder 6">
            <a:extLst>
              <a:ext uri="{FF2B5EF4-FFF2-40B4-BE49-F238E27FC236}">
                <a16:creationId xmlns:a16="http://schemas.microsoft.com/office/drawing/2014/main" id="{136ED6B9-188B-4187-8049-7A8D6DE2562A}"/>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5F5BD095-8B80-4783-B429-F7AA275AB9AD}"/>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9" name="Date Placeholder 8">
            <a:extLst>
              <a:ext uri="{FF2B5EF4-FFF2-40B4-BE49-F238E27FC236}">
                <a16:creationId xmlns:a16="http://schemas.microsoft.com/office/drawing/2014/main" id="{EA273E53-5EE9-405B-8559-F6DDD2B590F3}"/>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677019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1065213"/>
          </a:xfrm>
        </p:spPr>
        <p:txBody>
          <a:bodyPr/>
          <a:lstStyle/>
          <a:p>
            <a:r>
              <a:rPr lang="en-AU" dirty="0"/>
              <a:t>The IEEE 802 JTC1 SC will undertake its usual work</a:t>
            </a:r>
            <a:br>
              <a:rPr lang="en-AU" dirty="0"/>
            </a:br>
            <a:r>
              <a:rPr lang="en-AU" dirty="0"/>
              <a:t>at its virtual meeting in January 2022</a:t>
            </a:r>
          </a:p>
        </p:txBody>
      </p:sp>
      <p:sp>
        <p:nvSpPr>
          <p:cNvPr id="3" name="Content Placeholder 2"/>
          <p:cNvSpPr>
            <a:spLocks noGrp="1"/>
          </p:cNvSpPr>
          <p:nvPr>
            <p:ph idx="1"/>
          </p:nvPr>
        </p:nvSpPr>
        <p:spPr>
          <a:xfrm>
            <a:off x="914401" y="1981201"/>
            <a:ext cx="10361084" cy="4113213"/>
          </a:xfrm>
        </p:spPr>
        <p:txBody>
          <a:bodyPr/>
          <a:lstStyle/>
          <a:p>
            <a:r>
              <a:rPr lang="en-AU" dirty="0"/>
              <a:t>IEEE 802 JTC1 SC plans for the virtual meeting in January 2022 </a:t>
            </a:r>
          </a:p>
          <a:p>
            <a:pPr lvl="1"/>
            <a:r>
              <a:rPr lang="en-AU" dirty="0"/>
              <a:t>Execute PSDO process</a:t>
            </a:r>
          </a:p>
          <a:p>
            <a:pPr lvl="1"/>
            <a:r>
              <a:rPr lang="en-AU" dirty="0"/>
              <a:t>Deal with any issues arising from IPR related comments on 802.11ax/ay</a:t>
            </a:r>
          </a:p>
          <a:p>
            <a:pPr lvl="1"/>
            <a:r>
              <a:rPr lang="en-AU" dirty="0"/>
              <a:t>Possibly provide comments on WG1 PWI’s</a:t>
            </a:r>
          </a:p>
          <a:p>
            <a:pPr lvl="1"/>
            <a:r>
              <a:rPr lang="en-AU" dirty="0"/>
              <a:t>…</a:t>
            </a:r>
          </a:p>
        </p:txBody>
      </p:sp>
      <p:sp>
        <p:nvSpPr>
          <p:cNvPr id="7" name="Footer Placeholder 6">
            <a:extLst>
              <a:ext uri="{FF2B5EF4-FFF2-40B4-BE49-F238E27FC236}">
                <a16:creationId xmlns:a16="http://schemas.microsoft.com/office/drawing/2014/main" id="{D7C4C01F-C065-40FE-A3DA-29725C4579A1}"/>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D9DCA828-2D81-47AB-966B-F6568A2CB031}"/>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9" name="Date Placeholder 8">
            <a:extLst>
              <a:ext uri="{FF2B5EF4-FFF2-40B4-BE49-F238E27FC236}">
                <a16:creationId xmlns:a16="http://schemas.microsoft.com/office/drawing/2014/main" id="{93BC1CF7-7276-4FD4-B428-D3A159B434DB}"/>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490955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a:t>
            </a:r>
            <a:r>
              <a:rPr lang="en-US"/>
              <a:t>– November </a:t>
            </a:r>
            <a:r>
              <a:rPr lang="en-US" dirty="0"/>
              <a:t>2021</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2021-11-16</a:t>
            </a:r>
          </a:p>
        </p:txBody>
      </p:sp>
      <p:graphicFrame>
        <p:nvGraphicFramePr>
          <p:cNvPr id="1026" name="Object 11"/>
          <p:cNvGraphicFramePr>
            <a:graphicFrameLocks noChangeAspect="1"/>
          </p:cNvGraphicFramePr>
          <p:nvPr>
            <p:extLst>
              <p:ext uri="{D42A27DB-BD31-4B8C-83A1-F6EECF244321}">
                <p14:modId xmlns:p14="http://schemas.microsoft.com/office/powerpoint/2010/main" val="1944877896"/>
              </p:ext>
            </p:extLst>
          </p:nvPr>
        </p:nvGraphicFramePr>
        <p:xfrm>
          <a:off x="2081214" y="2360614"/>
          <a:ext cx="7685087" cy="1069975"/>
        </p:xfrm>
        <a:graphic>
          <a:graphicData uri="http://schemas.openxmlformats.org/presentationml/2006/ole">
            <mc:AlternateContent xmlns:mc="http://schemas.openxmlformats.org/markup-compatibility/2006">
              <mc:Choice xmlns:v="urn:schemas-microsoft-com:vml" Requires="v">
                <p:oleObj spid="_x0000_s9226" name="Document" r:id="rId4" imgW="8512577" imgH="1182853" progId="Word.Document.8">
                  <p:embed/>
                </p:oleObj>
              </mc:Choice>
              <mc:Fallback>
                <p:oleObj name="Document" r:id="rId4" imgW="8512577" imgH="1182853" progId="Word.Document.8">
                  <p:embed/>
                  <p:pic>
                    <p:nvPicPr>
                      <p:cNvPr id="1026" name="Object 11"/>
                      <p:cNvPicPr>
                        <a:picLocks noChangeAspect="1" noChangeArrowheads="1"/>
                      </p:cNvPicPr>
                      <p:nvPr/>
                    </p:nvPicPr>
                    <p:blipFill>
                      <a:blip r:embed="rId5"/>
                      <a:srcRect/>
                      <a:stretch>
                        <a:fillRect/>
                      </a:stretch>
                    </p:blipFill>
                    <p:spPr bwMode="auto">
                      <a:xfrm>
                        <a:off x="2081214" y="2360614"/>
                        <a:ext cx="7685087" cy="1069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3" name="Footer Placeholder 2">
            <a:extLst>
              <a:ext uri="{FF2B5EF4-FFF2-40B4-BE49-F238E27FC236}">
                <a16:creationId xmlns:a16="http://schemas.microsoft.com/office/drawing/2014/main" id="{7277F32B-CE6F-486B-AB68-0B7ADCD43520}"/>
              </a:ext>
            </a:extLst>
          </p:cNvPr>
          <p:cNvSpPr>
            <a:spLocks noGrp="1"/>
          </p:cNvSpPr>
          <p:nvPr>
            <p:ph type="ftr" idx="14"/>
          </p:nvPr>
        </p:nvSpPr>
        <p:spPr/>
        <p:txBody>
          <a:bodyPr/>
          <a:lstStyle/>
          <a:p>
            <a:r>
              <a:rPr lang="en-GB"/>
              <a:t>Mike Montemurro, Huawei</a:t>
            </a:r>
            <a:endParaRPr lang="en-GB" dirty="0"/>
          </a:p>
        </p:txBody>
      </p:sp>
      <p:sp>
        <p:nvSpPr>
          <p:cNvPr id="4" name="Slide Number Placeholder 3">
            <a:extLst>
              <a:ext uri="{FF2B5EF4-FFF2-40B4-BE49-F238E27FC236}">
                <a16:creationId xmlns:a16="http://schemas.microsoft.com/office/drawing/2014/main" id="{E2148C91-7A25-4791-A9C4-92F6EF7A7FEF}"/>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5" name="Date Placeholder 4">
            <a:extLst>
              <a:ext uri="{FF2B5EF4-FFF2-40B4-BE49-F238E27FC236}">
                <a16:creationId xmlns:a16="http://schemas.microsoft.com/office/drawing/2014/main" id="{F7900FFF-CB33-4C26-9E22-628381A6D5E7}"/>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992195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2021</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9" name="Picture 8">
            <a:extLst>
              <a:ext uri="{FF2B5EF4-FFF2-40B4-BE49-F238E27FC236}">
                <a16:creationId xmlns:a16="http://schemas.microsoft.com/office/drawing/2014/main" id="{B8F37A70-6F6B-4E2D-891A-AA9E31354F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751" y="762000"/>
            <a:ext cx="10080498" cy="5508498"/>
          </a:xfrm>
          <a:prstGeom prst="rect">
            <a:avLst/>
          </a:prstGeom>
        </p:spPr>
      </p:pic>
    </p:spTree>
    <p:extLst>
      <p:ext uri="{BB962C8B-B14F-4D97-AF65-F5344CB8AC3E}">
        <p14:creationId xmlns:p14="http://schemas.microsoft.com/office/powerpoint/2010/main" val="320585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dirty="0"/>
              <a:t>Approved initial LB for </a:t>
            </a:r>
            <a:r>
              <a:rPr lang="en-US" dirty="0" err="1"/>
              <a:t>REVme</a:t>
            </a:r>
            <a:r>
              <a:rPr lang="en-US" dirty="0"/>
              <a:t> D1.0</a:t>
            </a:r>
          </a:p>
          <a:p>
            <a:pPr lvl="1">
              <a:lnSpc>
                <a:spcPct val="90000"/>
              </a:lnSpc>
            </a:pPr>
            <a:r>
              <a:rPr lang="en-US" sz="2400" dirty="0"/>
              <a:t>Will continue to resolve CC35 comments in parallel (approx. 54 comments remaining)</a:t>
            </a:r>
          </a:p>
          <a:p>
            <a:pPr>
              <a:lnSpc>
                <a:spcPct val="90000"/>
              </a:lnSpc>
            </a:pPr>
            <a:r>
              <a:rPr lang="en-US" dirty="0"/>
              <a:t>LB comment resolution will begin in January</a:t>
            </a:r>
          </a:p>
          <a:p>
            <a:pPr>
              <a:lnSpc>
                <a:spcPct val="90000"/>
              </a:lnSpc>
            </a:pPr>
            <a:r>
              <a:rPr lang="en-US" dirty="0"/>
              <a:t>No changes to timeline</a:t>
            </a:r>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D951D6F3-DC14-43F9-AD5D-250B731E6878}"/>
              </a:ext>
            </a:extLst>
          </p:cNvPr>
          <p:cNvSpPr>
            <a:spLocks noGrp="1"/>
          </p:cNvSpPr>
          <p:nvPr>
            <p:ph type="ftr" sz="quarter" idx="11"/>
          </p:nvPr>
        </p:nvSpPr>
        <p:spPr/>
        <p:txBody>
          <a:bodyPr/>
          <a:lstStyle/>
          <a:p>
            <a:pPr>
              <a:defRPr/>
            </a:pPr>
            <a:r>
              <a:rPr lang="en-US"/>
              <a:t>Mike Montemurro, Huawei</a:t>
            </a:r>
          </a:p>
        </p:txBody>
      </p:sp>
      <p:sp>
        <p:nvSpPr>
          <p:cNvPr id="4" name="Slide Number Placeholder 3">
            <a:extLst>
              <a:ext uri="{FF2B5EF4-FFF2-40B4-BE49-F238E27FC236}">
                <a16:creationId xmlns:a16="http://schemas.microsoft.com/office/drawing/2014/main" id="{610B0E34-43A0-43EE-AB26-9460EFDA25FB}"/>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40</a:t>
            </a:fld>
            <a:endParaRPr lang="en-US"/>
          </a:p>
        </p:txBody>
      </p:sp>
      <p:sp>
        <p:nvSpPr>
          <p:cNvPr id="5" name="Date Placeholder 4">
            <a:extLst>
              <a:ext uri="{FF2B5EF4-FFF2-40B4-BE49-F238E27FC236}">
                <a16:creationId xmlns:a16="http://schemas.microsoft.com/office/drawing/2014/main" id="{EFA451DA-5846-4D99-9341-F3D4A57B9FDC}"/>
              </a:ext>
            </a:extLst>
          </p:cNvPr>
          <p:cNvSpPr>
            <a:spLocks noGrp="1"/>
          </p:cNvSpPr>
          <p:nvPr>
            <p:ph type="dt" sz="half" idx="10"/>
          </p:nvPr>
        </p:nvSpPr>
        <p:spPr/>
        <p:txBody>
          <a:bodyPr/>
          <a:lstStyle/>
          <a:p>
            <a:pPr>
              <a:defRPr/>
            </a:pPr>
            <a:r>
              <a:rPr lang="en-US"/>
              <a:t>November 2021</a:t>
            </a:r>
            <a:endParaRPr lang="en-US" dirty="0"/>
          </a:p>
        </p:txBody>
      </p:sp>
    </p:spTree>
    <p:extLst>
      <p:ext uri="{BB962C8B-B14F-4D97-AF65-F5344CB8AC3E}">
        <p14:creationId xmlns:p14="http://schemas.microsoft.com/office/powerpoint/2010/main" val="41680321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Teleconferences: </a:t>
            </a:r>
          </a:p>
          <a:p>
            <a:pPr lvl="1">
              <a:lnSpc>
                <a:spcPct val="80000"/>
              </a:lnSpc>
            </a:pPr>
            <a:r>
              <a:rPr lang="en-US" altLang="en-US" b="1" dirty="0"/>
              <a:t>Next call: Monday 22 November 2021 at 10am ET, 2hrs</a:t>
            </a:r>
          </a:p>
          <a:p>
            <a:pPr lvl="1">
              <a:lnSpc>
                <a:spcPct val="80000"/>
              </a:lnSpc>
            </a:pPr>
            <a:r>
              <a:rPr lang="en-US" altLang="en-US" b="1" dirty="0"/>
              <a:t>29 Nov; 6, 13, 20 Dec; 7, 10, 31 Jan – 10am ET, 2hrs </a:t>
            </a:r>
          </a:p>
          <a:p>
            <a:pPr lvl="1">
              <a:lnSpc>
                <a:spcPct val="80000"/>
              </a:lnSpc>
            </a:pPr>
            <a:endParaRPr lang="en-US" altLang="en-US" b="1" dirty="0"/>
          </a:p>
          <a:p>
            <a:pPr>
              <a:lnSpc>
                <a:spcPct val="80000"/>
              </a:lnSpc>
            </a:pPr>
            <a:r>
              <a:rPr lang="en-US" altLang="en-US" b="1" dirty="0"/>
              <a:t>Request 6 sessions </a:t>
            </a:r>
            <a:r>
              <a:rPr lang="en-US" altLang="en-US" dirty="0"/>
              <a:t>f</a:t>
            </a:r>
            <a:r>
              <a:rPr lang="en-US" altLang="en-US" b="1" dirty="0"/>
              <a:t>or the January Plenary</a:t>
            </a:r>
          </a:p>
          <a:p>
            <a:pPr>
              <a:lnSpc>
                <a:spcPct val="90000"/>
              </a:lnSpc>
            </a:pPr>
            <a:endParaRPr lang="en-US" kern="0" dirty="0"/>
          </a:p>
          <a:p>
            <a:pPr>
              <a:lnSpc>
                <a:spcPct val="90000"/>
              </a:lnSpc>
            </a:pPr>
            <a:r>
              <a:rPr lang="en-US" kern="0" dirty="0"/>
              <a:t>Begin comment resolution on initial LB</a:t>
            </a:r>
          </a:p>
        </p:txBody>
      </p:sp>
      <p:sp>
        <p:nvSpPr>
          <p:cNvPr id="5125" name="Rectangle 2"/>
          <p:cNvSpPr>
            <a:spLocks noGrp="1" noChangeArrowheads="1"/>
          </p:cNvSpPr>
          <p:nvPr>
            <p:ph type="title"/>
          </p:nvPr>
        </p:nvSpPr>
        <p:spPr/>
        <p:txBody>
          <a:bodyPr/>
          <a:lstStyle/>
          <a:p>
            <a:r>
              <a:rPr lang="en-US" dirty="0"/>
              <a:t>Plans for January</a:t>
            </a:r>
          </a:p>
        </p:txBody>
      </p:sp>
      <p:sp>
        <p:nvSpPr>
          <p:cNvPr id="3" name="Footer Placeholder 2">
            <a:extLst>
              <a:ext uri="{FF2B5EF4-FFF2-40B4-BE49-F238E27FC236}">
                <a16:creationId xmlns:a16="http://schemas.microsoft.com/office/drawing/2014/main" id="{BADCA889-5FE1-47D4-8C3F-91596C022390}"/>
              </a:ext>
            </a:extLst>
          </p:cNvPr>
          <p:cNvSpPr>
            <a:spLocks noGrp="1"/>
          </p:cNvSpPr>
          <p:nvPr>
            <p:ph type="ftr" sz="quarter" idx="11"/>
          </p:nvPr>
        </p:nvSpPr>
        <p:spPr/>
        <p:txBody>
          <a:bodyPr/>
          <a:lstStyle/>
          <a:p>
            <a:pPr>
              <a:defRPr/>
            </a:pPr>
            <a:r>
              <a:rPr lang="en-US"/>
              <a:t>Mike Montemurro, Huawei</a:t>
            </a:r>
          </a:p>
        </p:txBody>
      </p:sp>
      <p:sp>
        <p:nvSpPr>
          <p:cNvPr id="5" name="Slide Number Placeholder 4">
            <a:extLst>
              <a:ext uri="{FF2B5EF4-FFF2-40B4-BE49-F238E27FC236}">
                <a16:creationId xmlns:a16="http://schemas.microsoft.com/office/drawing/2014/main" id="{1A0BF6E1-41A3-4F2E-A7B2-883507418A2B}"/>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41</a:t>
            </a:fld>
            <a:endParaRPr lang="en-US"/>
          </a:p>
        </p:txBody>
      </p:sp>
      <p:sp>
        <p:nvSpPr>
          <p:cNvPr id="6" name="Date Placeholder 5">
            <a:extLst>
              <a:ext uri="{FF2B5EF4-FFF2-40B4-BE49-F238E27FC236}">
                <a16:creationId xmlns:a16="http://schemas.microsoft.com/office/drawing/2014/main" id="{EDE254AB-27C5-4063-BA8D-DF43EA2B9877}"/>
              </a:ext>
            </a:extLst>
          </p:cNvPr>
          <p:cNvSpPr>
            <a:spLocks noGrp="1"/>
          </p:cNvSpPr>
          <p:nvPr>
            <p:ph type="dt" sz="half" idx="10"/>
          </p:nvPr>
        </p:nvSpPr>
        <p:spPr/>
        <p:txBody>
          <a:bodyPr/>
          <a:lstStyle/>
          <a:p>
            <a:pPr>
              <a:defRPr/>
            </a:pPr>
            <a:r>
              <a:rPr lang="en-US"/>
              <a:t>November 2021</a:t>
            </a:r>
            <a:endParaRPr lang="en-US" dirty="0"/>
          </a:p>
        </p:txBody>
      </p:sp>
    </p:spTree>
    <p:extLst>
      <p:ext uri="{BB962C8B-B14F-4D97-AF65-F5344CB8AC3E}">
        <p14:creationId xmlns:p14="http://schemas.microsoft.com/office/powerpoint/2010/main" val="2969323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3"/>
          <p:cNvSpPr>
            <a:spLocks noGrp="1" noChangeArrowheads="1"/>
          </p:cNvSpPr>
          <p:nvPr>
            <p:ph idx="1"/>
          </p:nvPr>
        </p:nvSpPr>
        <p:spPr/>
        <p:txBody>
          <a:bodyPr/>
          <a:lstStyle/>
          <a:p>
            <a:pPr marL="0" lvl="0" indent="0">
              <a:buNone/>
              <a:tabLst>
                <a:tab pos="457200" algn="l"/>
              </a:tabLst>
            </a:pPr>
            <a:r>
              <a:rPr lang="en-US" sz="1800" b="1" dirty="0">
                <a:effectLst/>
                <a:latin typeface="Times New Roman" panose="02020603050405020304" pitchFamily="18" charset="0"/>
                <a:ea typeface="Times New Roman" panose="02020603050405020304" pitchFamily="18" charset="0"/>
              </a:rPr>
              <a:t>Move to:</a:t>
            </a:r>
          </a:p>
          <a:p>
            <a:pPr marL="0" lvl="0" indent="0">
              <a:buNone/>
              <a:tabLst>
                <a:tab pos="457200" algn="l"/>
              </a:tabLst>
            </a:pPr>
            <a:r>
              <a:rPr lang="en-US" sz="1800" b="1" dirty="0">
                <a:effectLst/>
                <a:latin typeface="Times New Roman" panose="02020603050405020304" pitchFamily="18" charset="0"/>
                <a:ea typeface="Times New Roman" panose="02020603050405020304" pitchFamily="18" charset="0"/>
              </a:rPr>
              <a:t>Instruct the </a:t>
            </a:r>
            <a:r>
              <a:rPr lang="en-US" sz="1800" b="1" dirty="0" err="1">
                <a:effectLst/>
                <a:latin typeface="Times New Roman" panose="02020603050405020304" pitchFamily="18" charset="0"/>
                <a:ea typeface="Times New Roman" panose="02020603050405020304" pitchFamily="18" charset="0"/>
              </a:rPr>
              <a:t>TGme</a:t>
            </a:r>
            <a:r>
              <a:rPr lang="en-US" sz="1800" b="1" dirty="0">
                <a:effectLst/>
                <a:latin typeface="Times New Roman" panose="02020603050405020304" pitchFamily="18" charset="0"/>
                <a:ea typeface="Times New Roman" panose="02020603050405020304" pitchFamily="18" charset="0"/>
              </a:rPr>
              <a:t> editors to prepare P802.11REVme D1.0 by incorporating P802.11REVme D0.4 and all accepted changes per motions contained in https://mentor.ieee.org/802.11/dcn/21/11-21-0758-15-000m-revme-motions.pptx,</a:t>
            </a:r>
          </a:p>
          <a:p>
            <a:pPr marL="0" lvl="0" indent="0">
              <a:buNone/>
              <a:tabLst>
                <a:tab pos="457200" algn="l"/>
              </a:tabLst>
            </a:pPr>
            <a:r>
              <a:rPr lang="en-US" sz="1800" b="1" dirty="0">
                <a:effectLst/>
                <a:latin typeface="Times New Roman" panose="02020603050405020304" pitchFamily="18" charset="0"/>
                <a:ea typeface="Times New Roman" panose="02020603050405020304" pitchFamily="18" charset="0"/>
              </a:rPr>
              <a:t>and</a:t>
            </a:r>
          </a:p>
          <a:p>
            <a:pPr marL="0" lvl="0" indent="0">
              <a:buNone/>
              <a:tabLst>
                <a:tab pos="457200" algn="l"/>
              </a:tabLst>
            </a:pPr>
            <a:r>
              <a:rPr lang="en-US" sz="1800" b="1" dirty="0">
                <a:effectLst/>
                <a:latin typeface="Times New Roman" panose="02020603050405020304" pitchFamily="18" charset="0"/>
                <a:ea typeface="Times New Roman" panose="02020603050405020304" pitchFamily="18" charset="0"/>
              </a:rPr>
              <a:t>Approve a 40-day Working Group Technical Letter Ballot asking the question “Should </a:t>
            </a:r>
            <a:r>
              <a:rPr lang="en-US" sz="1800" b="1" dirty="0" err="1">
                <a:effectLst/>
                <a:latin typeface="Times New Roman" panose="02020603050405020304" pitchFamily="18" charset="0"/>
                <a:ea typeface="Times New Roman" panose="02020603050405020304" pitchFamily="18" charset="0"/>
              </a:rPr>
              <a:t>REVme</a:t>
            </a:r>
            <a:r>
              <a:rPr lang="en-US" sz="1800" b="1" dirty="0">
                <a:effectLst/>
                <a:latin typeface="Times New Roman" panose="02020603050405020304" pitchFamily="18" charset="0"/>
                <a:ea typeface="Times New Roman" panose="02020603050405020304" pitchFamily="18" charset="0"/>
              </a:rPr>
              <a:t> D1.0 be forwarded to SA Ballot?”</a:t>
            </a:r>
          </a:p>
          <a:p>
            <a:pPr marL="0" lvl="0" indent="0">
              <a:buNone/>
              <a:tabLst>
                <a:tab pos="457200" algn="l"/>
              </a:tabLst>
            </a:pPr>
            <a:endParaRPr lang="en-GB" sz="1800" b="1" dirty="0">
              <a:effectLst/>
              <a:latin typeface="Times New Roman" panose="02020603050405020304" pitchFamily="18" charset="0"/>
              <a:ea typeface="Times New Roman" panose="02020603050405020304" pitchFamily="18" charset="0"/>
            </a:endParaRPr>
          </a:p>
          <a:p>
            <a:pPr marL="0" lvl="0" indent="0">
              <a:buNone/>
              <a:tabLst>
                <a:tab pos="457200" algn="l"/>
              </a:tabLst>
            </a:pPr>
            <a:endParaRPr lang="en-GB" sz="1800" dirty="0">
              <a:latin typeface="Times New Roman" panose="02020603050405020304" pitchFamily="18" charset="0"/>
              <a:ea typeface="Times New Roman" panose="02020603050405020304" pitchFamily="18" charset="0"/>
            </a:endParaRPr>
          </a:p>
          <a:p>
            <a:pPr marL="0" lvl="0" indent="0">
              <a:buNone/>
              <a:tabLst>
                <a:tab pos="457200" algn="l"/>
              </a:tabLst>
            </a:pPr>
            <a:r>
              <a:rPr lang="en-GB" sz="1800" b="1" dirty="0">
                <a:effectLst/>
                <a:latin typeface="Times New Roman" panose="02020603050405020304" pitchFamily="18" charset="0"/>
                <a:ea typeface="Times New Roman" panose="02020603050405020304" pitchFamily="18" charset="0"/>
              </a:rPr>
              <a:t>Moved by Michael Montemurro on behalf of </a:t>
            </a:r>
            <a:r>
              <a:rPr lang="en-CA" sz="1800" b="1" dirty="0" err="1">
                <a:effectLst/>
                <a:latin typeface="Times New Roman" panose="02020603050405020304" pitchFamily="18" charset="0"/>
                <a:ea typeface="Times New Roman" panose="02020603050405020304" pitchFamily="18" charset="0"/>
              </a:rPr>
              <a:t>TGme</a:t>
            </a:r>
            <a:endParaRPr lang="en-CA" sz="1800"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en-GB" sz="1800" dirty="0">
                <a:latin typeface="Times New Roman" panose="02020603050405020304" pitchFamily="18" charset="0"/>
                <a:ea typeface="Times New Roman" panose="02020603050405020304" pitchFamily="18" charset="0"/>
              </a:rPr>
              <a:t>[</a:t>
            </a:r>
            <a:r>
              <a:rPr lang="en-GB" sz="1800" b="1" dirty="0" err="1">
                <a:effectLst/>
                <a:latin typeface="Times New Roman" panose="02020603050405020304" pitchFamily="18" charset="0"/>
                <a:ea typeface="Times New Roman" panose="02020603050405020304" pitchFamily="18" charset="0"/>
              </a:rPr>
              <a:t>TGme</a:t>
            </a:r>
            <a:r>
              <a:rPr lang="en-GB" sz="1800" b="1" dirty="0">
                <a:effectLst/>
                <a:latin typeface="Times New Roman" panose="02020603050405020304" pitchFamily="18" charset="0"/>
                <a:ea typeface="Times New Roman" panose="02020603050405020304" pitchFamily="18" charset="0"/>
              </a:rPr>
              <a:t> vote: Moved: Emily Qi,  Seconded: Stephen McCann, Result: 18-0-1]</a:t>
            </a:r>
            <a:endParaRPr lang="en-CA" sz="1800" dirty="0">
              <a:effectLst/>
              <a:latin typeface="Times New Roman" panose="02020603050405020304" pitchFamily="18" charset="0"/>
              <a:ea typeface="Times New Roman" panose="02020603050405020304" pitchFamily="18" charset="0"/>
            </a:endParaRPr>
          </a:p>
          <a:p>
            <a:pPr marL="0" lvl="0" indent="0">
              <a:buNone/>
              <a:tabLst>
                <a:tab pos="457200" algn="l"/>
              </a:tabLst>
            </a:pPr>
            <a:endParaRPr lang="en-CA" sz="1800" dirty="0">
              <a:effectLst/>
              <a:latin typeface="Times New Roman" panose="02020603050405020304" pitchFamily="18" charset="0"/>
              <a:ea typeface="Times New Roman" panose="02020603050405020304" pitchFamily="18" charset="0"/>
            </a:endParaRPr>
          </a:p>
          <a:p>
            <a:pPr marL="0" indent="0">
              <a:buNone/>
            </a:pPr>
            <a:endParaRPr lang="en-CA" sz="1800" dirty="0">
              <a:effectLst/>
              <a:latin typeface="Times New Roman" panose="02020603050405020304" pitchFamily="18" charset="0"/>
              <a:ea typeface="Times New Roman" panose="02020603050405020304" pitchFamily="18" charset="0"/>
            </a:endParaRPr>
          </a:p>
        </p:txBody>
      </p:sp>
      <p:sp>
        <p:nvSpPr>
          <p:cNvPr id="9222" name="Rectangle 2"/>
          <p:cNvSpPr>
            <a:spLocks noGrp="1" noChangeArrowheads="1"/>
          </p:cNvSpPr>
          <p:nvPr>
            <p:ph type="title"/>
          </p:nvPr>
        </p:nvSpPr>
        <p:spPr/>
        <p:txBody>
          <a:bodyPr/>
          <a:lstStyle/>
          <a:p>
            <a:r>
              <a:rPr lang="en-US" altLang="en-US" dirty="0" err="1"/>
              <a:t>REVme</a:t>
            </a:r>
            <a:r>
              <a:rPr lang="en-US" altLang="en-US" dirty="0"/>
              <a:t> initial LB</a:t>
            </a:r>
            <a:endParaRPr lang="en-US" altLang="en-US" sz="2000" dirty="0">
              <a:solidFill>
                <a:srgbClr val="FF0000"/>
              </a:solidFill>
            </a:endParaRPr>
          </a:p>
        </p:txBody>
      </p:sp>
      <p:sp>
        <p:nvSpPr>
          <p:cNvPr id="3" name="Footer Placeholder 2">
            <a:extLst>
              <a:ext uri="{FF2B5EF4-FFF2-40B4-BE49-F238E27FC236}">
                <a16:creationId xmlns:a16="http://schemas.microsoft.com/office/drawing/2014/main" id="{23E34A1C-1768-400D-9859-BE86C6C73E54}"/>
              </a:ext>
            </a:extLst>
          </p:cNvPr>
          <p:cNvSpPr>
            <a:spLocks noGrp="1"/>
          </p:cNvSpPr>
          <p:nvPr>
            <p:ph type="ftr" sz="quarter" idx="11"/>
          </p:nvPr>
        </p:nvSpPr>
        <p:spPr/>
        <p:txBody>
          <a:bodyPr/>
          <a:lstStyle/>
          <a:p>
            <a:pPr>
              <a:defRPr/>
            </a:pPr>
            <a:r>
              <a:rPr lang="en-US"/>
              <a:t>Mike Montemurro, Huawei</a:t>
            </a:r>
          </a:p>
        </p:txBody>
      </p:sp>
      <p:sp>
        <p:nvSpPr>
          <p:cNvPr id="4" name="Slide Number Placeholder 3">
            <a:extLst>
              <a:ext uri="{FF2B5EF4-FFF2-40B4-BE49-F238E27FC236}">
                <a16:creationId xmlns:a16="http://schemas.microsoft.com/office/drawing/2014/main" id="{8569D055-28E1-477F-8114-A7241FF9BAD3}"/>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42</a:t>
            </a:fld>
            <a:endParaRPr lang="en-US"/>
          </a:p>
        </p:txBody>
      </p:sp>
      <p:sp>
        <p:nvSpPr>
          <p:cNvPr id="5" name="Date Placeholder 4">
            <a:extLst>
              <a:ext uri="{FF2B5EF4-FFF2-40B4-BE49-F238E27FC236}">
                <a16:creationId xmlns:a16="http://schemas.microsoft.com/office/drawing/2014/main" id="{C9926DFD-C541-4BDF-AB13-AE785BC16DB4}"/>
              </a:ext>
            </a:extLst>
          </p:cNvPr>
          <p:cNvSpPr>
            <a:spLocks noGrp="1"/>
          </p:cNvSpPr>
          <p:nvPr>
            <p:ph type="dt" sz="half" idx="10"/>
          </p:nvPr>
        </p:nvSpPr>
        <p:spPr/>
        <p:txBody>
          <a:bodyPr/>
          <a:lstStyle/>
          <a:p>
            <a:pPr>
              <a:defRPr/>
            </a:pPr>
            <a:r>
              <a:rPr lang="en-US"/>
              <a:t>November 2021</a:t>
            </a:r>
            <a:endParaRPr lang="en-US" dirty="0"/>
          </a:p>
        </p:txBody>
      </p:sp>
    </p:spTree>
    <p:extLst>
      <p:ext uri="{BB962C8B-B14F-4D97-AF65-F5344CB8AC3E}">
        <p14:creationId xmlns:p14="http://schemas.microsoft.com/office/powerpoint/2010/main" val="23612134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TGaz</a:t>
            </a:r>
            <a:r>
              <a:rPr lang="en-US" altLang="en-US" dirty="0"/>
              <a:t> Next Generation Positioning </a:t>
            </a:r>
            <a:br>
              <a:rPr lang="en-US" altLang="en-US" dirty="0"/>
            </a:br>
            <a:r>
              <a:rPr lang="en-US" altLang="en-US" dirty="0"/>
              <a:t>Nov. Electronic Meeting Closing Report</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2021-11-15</a:t>
            </a:r>
          </a:p>
        </p:txBody>
      </p:sp>
      <p:graphicFrame>
        <p:nvGraphicFramePr>
          <p:cNvPr id="3075" name="Object 3"/>
          <p:cNvGraphicFramePr>
            <a:graphicFrameLocks noChangeAspect="1"/>
          </p:cNvGraphicFramePr>
          <p:nvPr>
            <p:extLst>
              <p:ext uri="{D42A27DB-BD31-4B8C-83A1-F6EECF244321}">
                <p14:modId xmlns:p14="http://schemas.microsoft.com/office/powerpoint/2010/main" val="847596240"/>
              </p:ext>
            </p:extLst>
          </p:nvPr>
        </p:nvGraphicFramePr>
        <p:xfrm>
          <a:off x="990600" y="2416175"/>
          <a:ext cx="10628313" cy="2457450"/>
        </p:xfrm>
        <a:graphic>
          <a:graphicData uri="http://schemas.openxmlformats.org/presentationml/2006/ole">
            <mc:AlternateContent xmlns:mc="http://schemas.openxmlformats.org/markup-compatibility/2006">
              <mc:Choice xmlns:v="urn:schemas-microsoft-com:vml" Requires="v">
                <p:oleObj spid="_x0000_s10250" name="Document" r:id="rId4" imgW="10797356" imgH="2534496" progId="Word.Document.8">
                  <p:embed/>
                </p:oleObj>
              </mc:Choice>
              <mc:Fallback>
                <p:oleObj name="Document" r:id="rId4" imgW="10797356" imgH="2534496" progId="Word.Document.8">
                  <p:embed/>
                  <p:pic>
                    <p:nvPicPr>
                      <p:cNvPr id="3075" name="Object 3"/>
                      <p:cNvPicPr>
                        <a:picLocks noChangeAspect="1" noChangeArrowheads="1"/>
                      </p:cNvPicPr>
                      <p:nvPr/>
                    </p:nvPicPr>
                    <p:blipFill>
                      <a:blip r:embed="rId5"/>
                      <a:srcRect/>
                      <a:stretch>
                        <a:fillRect/>
                      </a:stretch>
                    </p:blipFill>
                    <p:spPr bwMode="auto">
                      <a:xfrm>
                        <a:off x="990600" y="2416175"/>
                        <a:ext cx="10628313" cy="24574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BB9DDDFD-5FE4-41A5-91FC-9A6B505F0DE7}"/>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4C112FFD-7495-4880-AEA8-504282AB6433}"/>
              </a:ext>
            </a:extLst>
          </p:cNvPr>
          <p:cNvSpPr>
            <a:spLocks noGrp="1"/>
          </p:cNvSpPr>
          <p:nvPr>
            <p:ph type="sldNum" idx="12"/>
          </p:nvPr>
        </p:nvSpPr>
        <p:spPr/>
        <p:txBody>
          <a:bodyPr/>
          <a:lstStyle/>
          <a:p>
            <a:r>
              <a:rPr lang="en-GB"/>
              <a:t>Slide </a:t>
            </a:r>
            <a:fld id="{DE40C9FC-4879-4F20-9ECA-A574A90476B7}" type="slidenum">
              <a:rPr lang="en-GB" smtClean="0"/>
              <a:pPr/>
              <a:t>43</a:t>
            </a:fld>
            <a:endParaRPr lang="en-GB"/>
          </a:p>
        </p:txBody>
      </p:sp>
      <p:sp>
        <p:nvSpPr>
          <p:cNvPr id="4" name="Date Placeholder 3">
            <a:extLst>
              <a:ext uri="{FF2B5EF4-FFF2-40B4-BE49-F238E27FC236}">
                <a16:creationId xmlns:a16="http://schemas.microsoft.com/office/drawing/2014/main" id="{0CEAF911-6084-493E-A3B2-9F7C43479291}"/>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32116365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TGaz</a:t>
            </a:r>
            <a:r>
              <a:rPr lang="en-US" dirty="0"/>
              <a:t> Next Generation Positioning closing report for the IEEE 802.11 plenary electronic meeting, Nov. 2021.</a:t>
            </a:r>
          </a:p>
          <a:p>
            <a:pPr indent="12700" algn="just">
              <a:spcBef>
                <a:spcPct val="20000"/>
              </a:spcBef>
            </a:pPr>
            <a:endParaRPr lang="en-US" altLang="en-US" dirty="0"/>
          </a:p>
        </p:txBody>
      </p:sp>
      <p:sp>
        <p:nvSpPr>
          <p:cNvPr id="2" name="Footer Placeholder 1">
            <a:extLst>
              <a:ext uri="{FF2B5EF4-FFF2-40B4-BE49-F238E27FC236}">
                <a16:creationId xmlns:a16="http://schemas.microsoft.com/office/drawing/2014/main" id="{9534AF50-CF34-4638-8D93-89E5D913F959}"/>
              </a:ext>
            </a:extLst>
          </p:cNvPr>
          <p:cNvSpPr>
            <a:spLocks noGrp="1"/>
          </p:cNvSpPr>
          <p:nvPr>
            <p:ph type="ftr" idx="14"/>
          </p:nvPr>
        </p:nvSpPr>
        <p:spPr/>
        <p:txBody>
          <a:bodyPr/>
          <a:lstStyle/>
          <a:p>
            <a:r>
              <a:rPr lang="en-GB"/>
              <a:t>Jonathan Segev, Intel</a:t>
            </a:r>
            <a:endParaRPr lang="en-GB" dirty="0"/>
          </a:p>
        </p:txBody>
      </p:sp>
      <p:sp>
        <p:nvSpPr>
          <p:cNvPr id="3" name="Slide Number Placeholder 2">
            <a:extLst>
              <a:ext uri="{FF2B5EF4-FFF2-40B4-BE49-F238E27FC236}">
                <a16:creationId xmlns:a16="http://schemas.microsoft.com/office/drawing/2014/main" id="{F3D2A063-22F1-4951-BFF3-29B7BD4AB686}"/>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7" name="Date Placeholder 6">
            <a:extLst>
              <a:ext uri="{FF2B5EF4-FFF2-40B4-BE49-F238E27FC236}">
                <a16:creationId xmlns:a16="http://schemas.microsoft.com/office/drawing/2014/main" id="{D038B336-C318-4834-9E56-6BB3641F5967}"/>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6780748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Nov. Progress and Targets Towards the Jan.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914401" y="1751015"/>
            <a:ext cx="10361084" cy="4343400"/>
          </a:xfrm>
        </p:spPr>
        <p:txBody>
          <a:bodyPr/>
          <a:lstStyle/>
          <a:p>
            <a:pPr>
              <a:buFont typeface="Arial" panose="020B0604020202020204" pitchFamily="34" charset="0"/>
              <a:buChar char="•"/>
            </a:pPr>
            <a:r>
              <a:rPr lang="en-US" dirty="0"/>
              <a:t>Work completed this week</a:t>
            </a:r>
            <a:r>
              <a:rPr lang="en-US" b="0" dirty="0"/>
              <a:t>:</a:t>
            </a:r>
          </a:p>
          <a:p>
            <a:pPr lvl="1">
              <a:buFont typeface="Arial" panose="020B0604020202020204" pitchFamily="34" charset="0"/>
              <a:buChar char="•"/>
            </a:pPr>
            <a:r>
              <a:rPr lang="en-US" dirty="0"/>
              <a:t>Conducted assignment to 1/3 of the technical comments received in P802.11az D4.0 SA1</a:t>
            </a:r>
          </a:p>
          <a:p>
            <a:pPr lvl="1">
              <a:buFont typeface="Arial" panose="020B0604020202020204" pitchFamily="34" charset="0"/>
              <a:buChar char="•"/>
            </a:pPr>
            <a:r>
              <a:rPr lang="en-US" b="0" dirty="0"/>
              <a:t>Started SA1 comment resolution to extent possible.</a:t>
            </a:r>
          </a:p>
          <a:p>
            <a:pPr lvl="1">
              <a:buFont typeface="Arial" panose="020B0604020202020204" pitchFamily="34" charset="0"/>
              <a:buChar char="•"/>
            </a:pPr>
            <a:r>
              <a:rPr lang="en-US" b="0" dirty="0"/>
              <a:t>Responded to WFA Lia</a:t>
            </a:r>
            <a:r>
              <a:rPr lang="en-US" dirty="0"/>
              <a:t>ison.</a:t>
            </a:r>
          </a:p>
          <a:p>
            <a:pPr lvl="1">
              <a:buFont typeface="Arial" panose="020B0604020202020204" pitchFamily="34" charset="0"/>
              <a:buChar char="•"/>
            </a:pPr>
            <a:endParaRPr lang="en-US" dirty="0"/>
          </a:p>
          <a:p>
            <a:pPr>
              <a:buFont typeface="Arial" panose="020B0604020202020204" pitchFamily="34" charset="0"/>
              <a:buChar char="•"/>
            </a:pPr>
            <a:r>
              <a:rPr lang="en-US" dirty="0"/>
              <a:t>Targets towards the January meeting:</a:t>
            </a:r>
          </a:p>
          <a:p>
            <a:pPr lvl="1">
              <a:buFont typeface="Arial" panose="020B0604020202020204" pitchFamily="34" charset="0"/>
              <a:buChar char="•"/>
            </a:pPr>
            <a:r>
              <a:rPr lang="en-US" b="0" dirty="0"/>
              <a:t>Complete assignment of P802.11 D4.0 SA1 comments.</a:t>
            </a:r>
          </a:p>
          <a:p>
            <a:pPr lvl="1">
              <a:buFont typeface="Arial" panose="020B0604020202020204" pitchFamily="34" charset="0"/>
              <a:buChar char="•"/>
            </a:pPr>
            <a:r>
              <a:rPr lang="en-US" b="0" dirty="0"/>
              <a:t>Resolve 60 technical/General comments (~33% of SA1 T+G comments).</a:t>
            </a:r>
          </a:p>
        </p:txBody>
      </p:sp>
      <p:sp>
        <p:nvSpPr>
          <p:cNvPr id="7" name="Footer Placeholder 6">
            <a:extLst>
              <a:ext uri="{FF2B5EF4-FFF2-40B4-BE49-F238E27FC236}">
                <a16:creationId xmlns:a16="http://schemas.microsoft.com/office/drawing/2014/main" id="{03F362A7-7953-4FB4-8439-901536DC9568}"/>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0B98AD30-7C72-4322-9EE2-068B3AE97209}"/>
              </a:ext>
            </a:extLst>
          </p:cNvPr>
          <p:cNvSpPr>
            <a:spLocks noGrp="1"/>
          </p:cNvSpPr>
          <p:nvPr>
            <p:ph type="sldNum" idx="12"/>
          </p:nvPr>
        </p:nvSpPr>
        <p:spPr/>
        <p:txBody>
          <a:bodyPr/>
          <a:lstStyle/>
          <a:p>
            <a:r>
              <a:rPr lang="en-GB"/>
              <a:t>Slide </a:t>
            </a:r>
            <a:fld id="{440F5867-744E-4AA6-B0ED-4C44D2DFBB7B}" type="slidenum">
              <a:rPr lang="en-GB" smtClean="0"/>
              <a:pPr/>
              <a:t>45</a:t>
            </a:fld>
            <a:endParaRPr lang="en-GB" dirty="0"/>
          </a:p>
        </p:txBody>
      </p:sp>
      <p:sp>
        <p:nvSpPr>
          <p:cNvPr id="9" name="Date Placeholder 8">
            <a:extLst>
              <a:ext uri="{FF2B5EF4-FFF2-40B4-BE49-F238E27FC236}">
                <a16:creationId xmlns:a16="http://schemas.microsoft.com/office/drawing/2014/main" id="{31F56E40-84D6-4B71-B564-ABEE39D275E8}"/>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40879797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485992"/>
          </a:xfrm>
        </p:spPr>
        <p:txBody>
          <a:bodyPr/>
          <a:lstStyle/>
          <a:p>
            <a:r>
              <a:rPr lang="en-US" dirty="0"/>
              <a:t>Timeline – TG progress update past the Nov. meeting</a:t>
            </a:r>
          </a:p>
        </p:txBody>
      </p:sp>
      <p:grpSp>
        <p:nvGrpSpPr>
          <p:cNvPr id="7" name="Group 6">
            <a:extLst>
              <a:ext uri="{FF2B5EF4-FFF2-40B4-BE49-F238E27FC236}">
                <a16:creationId xmlns:a16="http://schemas.microsoft.com/office/drawing/2014/main" id="{38F044A1-D1E6-4481-AA88-7CA76E2BE6F8}"/>
              </a:ext>
            </a:extLst>
          </p:cNvPr>
          <p:cNvGrpSpPr/>
          <p:nvPr/>
        </p:nvGrpSpPr>
        <p:grpSpPr>
          <a:xfrm>
            <a:off x="119336" y="1625303"/>
            <a:ext cx="11751408" cy="4176464"/>
            <a:chOff x="177240" y="1988840"/>
            <a:chExt cx="11751408" cy="4176464"/>
          </a:xfrm>
        </p:grpSpPr>
        <p:sp>
          <p:nvSpPr>
            <p:cNvPr id="106" name="Rectangle 105">
              <a:extLst>
                <a:ext uri="{FF2B5EF4-FFF2-40B4-BE49-F238E27FC236}">
                  <a16:creationId xmlns:a16="http://schemas.microsoft.com/office/drawing/2014/main" id="{5DF32721-DAE3-4309-A544-82D28FC41594}"/>
                </a:ext>
              </a:extLst>
            </p:cNvPr>
            <p:cNvSpPr/>
            <p:nvPr/>
          </p:nvSpPr>
          <p:spPr>
            <a:xfrm>
              <a:off x="8374863" y="3657724"/>
              <a:ext cx="241417" cy="241084"/>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800" dirty="0">
                  <a:solidFill>
                    <a:schemeClr val="tx1"/>
                  </a:solidFill>
                </a:rPr>
                <a:t>Clean</a:t>
              </a:r>
            </a:p>
          </p:txBody>
        </p:sp>
        <p:sp>
          <p:nvSpPr>
            <p:cNvPr id="107" name="Rectangle 106">
              <a:extLst>
                <a:ext uri="{FF2B5EF4-FFF2-40B4-BE49-F238E27FC236}">
                  <a16:creationId xmlns:a16="http://schemas.microsoft.com/office/drawing/2014/main" id="{B32CFFE5-33B8-4260-85E2-428439E0A513}"/>
                </a:ext>
              </a:extLst>
            </p:cNvPr>
            <p:cNvSpPr>
              <a:spLocks noChangeArrowheads="1"/>
            </p:cNvSpPr>
            <p:nvPr/>
          </p:nvSpPr>
          <p:spPr bwMode="auto">
            <a:xfrm>
              <a:off x="6838991" y="1999702"/>
              <a:ext cx="1705281"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2021</a:t>
              </a:r>
            </a:p>
          </p:txBody>
        </p:sp>
        <p:sp>
          <p:nvSpPr>
            <p:cNvPr id="108" name="Rectangle 107">
              <a:extLst>
                <a:ext uri="{FF2B5EF4-FFF2-40B4-BE49-F238E27FC236}">
                  <a16:creationId xmlns:a16="http://schemas.microsoft.com/office/drawing/2014/main" id="{BC54861C-17C8-4887-A07A-977090ECAAEE}"/>
                </a:ext>
              </a:extLst>
            </p:cNvPr>
            <p:cNvSpPr>
              <a:spLocks noChangeArrowheads="1"/>
            </p:cNvSpPr>
            <p:nvPr/>
          </p:nvSpPr>
          <p:spPr bwMode="auto">
            <a:xfrm>
              <a:off x="5148839" y="1999702"/>
              <a:ext cx="1705281"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2020</a:t>
              </a:r>
            </a:p>
          </p:txBody>
        </p:sp>
        <p:sp>
          <p:nvSpPr>
            <p:cNvPr id="109" name="Rectangle 108">
              <a:extLst>
                <a:ext uri="{FF2B5EF4-FFF2-40B4-BE49-F238E27FC236}">
                  <a16:creationId xmlns:a16="http://schemas.microsoft.com/office/drawing/2014/main" id="{E79DB550-1F01-4592-9F61-4FD3D6954AE6}"/>
                </a:ext>
              </a:extLst>
            </p:cNvPr>
            <p:cNvSpPr>
              <a:spLocks noChangeArrowheads="1"/>
            </p:cNvSpPr>
            <p:nvPr/>
          </p:nvSpPr>
          <p:spPr bwMode="auto">
            <a:xfrm>
              <a:off x="3494741" y="1993287"/>
              <a:ext cx="1654098"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2019</a:t>
              </a:r>
            </a:p>
          </p:txBody>
        </p:sp>
        <p:sp>
          <p:nvSpPr>
            <p:cNvPr id="110" name="Rectangle 109">
              <a:extLst>
                <a:ext uri="{FF2B5EF4-FFF2-40B4-BE49-F238E27FC236}">
                  <a16:creationId xmlns:a16="http://schemas.microsoft.com/office/drawing/2014/main" id="{A7B393C5-36A9-4216-8CA5-200957CC49E7}"/>
                </a:ext>
              </a:extLst>
            </p:cNvPr>
            <p:cNvSpPr>
              <a:spLocks noChangeArrowheads="1"/>
            </p:cNvSpPr>
            <p:nvPr/>
          </p:nvSpPr>
          <p:spPr bwMode="auto">
            <a:xfrm>
              <a:off x="177240" y="1994059"/>
              <a:ext cx="166340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2017</a:t>
              </a:r>
            </a:p>
          </p:txBody>
        </p:sp>
        <p:sp>
          <p:nvSpPr>
            <p:cNvPr id="111" name="Rectangle 110">
              <a:extLst>
                <a:ext uri="{FF2B5EF4-FFF2-40B4-BE49-F238E27FC236}">
                  <a16:creationId xmlns:a16="http://schemas.microsoft.com/office/drawing/2014/main" id="{3B94622A-8530-4E92-95FA-2580465A0E2F}"/>
                </a:ext>
              </a:extLst>
            </p:cNvPr>
            <p:cNvSpPr>
              <a:spLocks noChangeArrowheads="1"/>
            </p:cNvSpPr>
            <p:nvPr/>
          </p:nvSpPr>
          <p:spPr bwMode="auto">
            <a:xfrm>
              <a:off x="1829011" y="1993034"/>
              <a:ext cx="1684342"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2018</a:t>
              </a:r>
            </a:p>
          </p:txBody>
        </p:sp>
        <p:sp>
          <p:nvSpPr>
            <p:cNvPr id="112" name="Rectangle 111">
              <a:extLst>
                <a:ext uri="{FF2B5EF4-FFF2-40B4-BE49-F238E27FC236}">
                  <a16:creationId xmlns:a16="http://schemas.microsoft.com/office/drawing/2014/main" id="{D335E7DA-D75E-4292-9393-051612916D2D}"/>
                </a:ext>
              </a:extLst>
            </p:cNvPr>
            <p:cNvSpPr>
              <a:spLocks noChangeArrowheads="1"/>
            </p:cNvSpPr>
            <p:nvPr/>
          </p:nvSpPr>
          <p:spPr bwMode="auto">
            <a:xfrm>
              <a:off x="178973" y="1988840"/>
              <a:ext cx="11749675" cy="4176464"/>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800">
                <a:latin typeface="Arial" panose="020B0604020202020204" pitchFamily="34" charset="0"/>
                <a:cs typeface="Arial" panose="020B0604020202020204" pitchFamily="34" charset="0"/>
              </a:endParaRPr>
            </a:p>
          </p:txBody>
        </p:sp>
        <p:sp>
          <p:nvSpPr>
            <p:cNvPr id="113" name="Rectangle 112">
              <a:extLst>
                <a:ext uri="{FF2B5EF4-FFF2-40B4-BE49-F238E27FC236}">
                  <a16:creationId xmlns:a16="http://schemas.microsoft.com/office/drawing/2014/main" id="{88DEEF9F-6EFD-4E00-ACB8-F4C295790F4E}"/>
                </a:ext>
              </a:extLst>
            </p:cNvPr>
            <p:cNvSpPr>
              <a:spLocks noChangeArrowheads="1"/>
            </p:cNvSpPr>
            <p:nvPr/>
          </p:nvSpPr>
          <p:spPr bwMode="auto">
            <a:xfrm>
              <a:off x="8533215" y="1999702"/>
              <a:ext cx="1705281"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2022</a:t>
              </a:r>
            </a:p>
          </p:txBody>
        </p:sp>
        <p:sp>
          <p:nvSpPr>
            <p:cNvPr id="114" name="Rectangle 113">
              <a:extLst>
                <a:ext uri="{FF2B5EF4-FFF2-40B4-BE49-F238E27FC236}">
                  <a16:creationId xmlns:a16="http://schemas.microsoft.com/office/drawing/2014/main" id="{6C6CBA0A-572F-47AD-BAFF-B103959EB0E5}"/>
                </a:ext>
              </a:extLst>
            </p:cNvPr>
            <p:cNvSpPr>
              <a:spLocks noChangeArrowheads="1"/>
            </p:cNvSpPr>
            <p:nvPr/>
          </p:nvSpPr>
          <p:spPr bwMode="auto">
            <a:xfrm>
              <a:off x="10223367" y="1999702"/>
              <a:ext cx="1705281"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2023</a:t>
              </a:r>
            </a:p>
          </p:txBody>
        </p:sp>
        <p:grpSp>
          <p:nvGrpSpPr>
            <p:cNvPr id="115" name="Group 114">
              <a:extLst>
                <a:ext uri="{FF2B5EF4-FFF2-40B4-BE49-F238E27FC236}">
                  <a16:creationId xmlns:a16="http://schemas.microsoft.com/office/drawing/2014/main" id="{66C98F07-1375-419F-9C97-AD9595510280}"/>
                </a:ext>
              </a:extLst>
            </p:cNvPr>
            <p:cNvGrpSpPr/>
            <p:nvPr/>
          </p:nvGrpSpPr>
          <p:grpSpPr>
            <a:xfrm>
              <a:off x="1772692" y="1988840"/>
              <a:ext cx="8500127" cy="4176464"/>
              <a:chOff x="1339290" y="1268760"/>
              <a:chExt cx="6503157" cy="3782041"/>
            </a:xfrm>
          </p:grpSpPr>
          <p:sp>
            <p:nvSpPr>
              <p:cNvPr id="116" name="Line 15">
                <a:extLst>
                  <a:ext uri="{FF2B5EF4-FFF2-40B4-BE49-F238E27FC236}">
                    <a16:creationId xmlns:a16="http://schemas.microsoft.com/office/drawing/2014/main" id="{089D7A87-BAEA-45D8-894F-C8727DD41865}"/>
                  </a:ext>
                </a:extLst>
              </p:cNvPr>
              <p:cNvSpPr>
                <a:spLocks noChangeShapeType="1"/>
              </p:cNvSpPr>
              <p:nvPr/>
            </p:nvSpPr>
            <p:spPr bwMode="auto">
              <a:xfrm flipH="1">
                <a:off x="6603112" y="1299562"/>
                <a:ext cx="3175"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117" name="Line 14">
                <a:extLst>
                  <a:ext uri="{FF2B5EF4-FFF2-40B4-BE49-F238E27FC236}">
                    <a16:creationId xmlns:a16="http://schemas.microsoft.com/office/drawing/2014/main" id="{42269B61-45EA-48AC-BE2F-E5F2C7B8910A}"/>
                  </a:ext>
                </a:extLst>
              </p:cNvPr>
              <p:cNvSpPr>
                <a:spLocks noChangeShapeType="1"/>
              </p:cNvSpPr>
              <p:nvPr/>
            </p:nvSpPr>
            <p:spPr bwMode="auto">
              <a:xfrm flipH="1">
                <a:off x="4012657" y="1299562"/>
                <a:ext cx="7937"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118" name="Line 10">
                <a:extLst>
                  <a:ext uri="{FF2B5EF4-FFF2-40B4-BE49-F238E27FC236}">
                    <a16:creationId xmlns:a16="http://schemas.microsoft.com/office/drawing/2014/main" id="{812C1B81-3E22-4791-AC72-430DD2E081A3}"/>
                  </a:ext>
                </a:extLst>
              </p:cNvPr>
              <p:cNvSpPr>
                <a:spLocks noChangeShapeType="1"/>
              </p:cNvSpPr>
              <p:nvPr/>
            </p:nvSpPr>
            <p:spPr bwMode="auto">
              <a:xfrm>
                <a:off x="1339290" y="1299562"/>
                <a:ext cx="0"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119" name="Line 11">
                <a:extLst>
                  <a:ext uri="{FF2B5EF4-FFF2-40B4-BE49-F238E27FC236}">
                    <a16:creationId xmlns:a16="http://schemas.microsoft.com/office/drawing/2014/main" id="{85F5EDF1-8C5A-4D13-95AC-83965D452C7D}"/>
                  </a:ext>
                </a:extLst>
              </p:cNvPr>
              <p:cNvSpPr>
                <a:spLocks noChangeShapeType="1"/>
              </p:cNvSpPr>
              <p:nvPr/>
            </p:nvSpPr>
            <p:spPr bwMode="auto">
              <a:xfrm>
                <a:off x="2707604" y="1299562"/>
                <a:ext cx="0"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120" name="Line 15">
                <a:extLst>
                  <a:ext uri="{FF2B5EF4-FFF2-40B4-BE49-F238E27FC236}">
                    <a16:creationId xmlns:a16="http://schemas.microsoft.com/office/drawing/2014/main" id="{B63B4FF8-3994-4523-9D04-FC617926B8F9}"/>
                  </a:ext>
                </a:extLst>
              </p:cNvPr>
              <p:cNvSpPr>
                <a:spLocks noChangeShapeType="1"/>
              </p:cNvSpPr>
              <p:nvPr/>
            </p:nvSpPr>
            <p:spPr bwMode="auto">
              <a:xfrm>
                <a:off x="5271395" y="1299562"/>
                <a:ext cx="0"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121" name="Line 15">
                <a:extLst>
                  <a:ext uri="{FF2B5EF4-FFF2-40B4-BE49-F238E27FC236}">
                    <a16:creationId xmlns:a16="http://schemas.microsoft.com/office/drawing/2014/main" id="{56E6F910-5227-4A67-A370-D65827EB475C}"/>
                  </a:ext>
                </a:extLst>
              </p:cNvPr>
              <p:cNvSpPr>
                <a:spLocks noChangeShapeType="1"/>
              </p:cNvSpPr>
              <p:nvPr/>
            </p:nvSpPr>
            <p:spPr bwMode="auto">
              <a:xfrm flipH="1">
                <a:off x="7839272" y="1268760"/>
                <a:ext cx="3175"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grpSp>
        <p:sp>
          <p:nvSpPr>
            <p:cNvPr id="125" name="Text Box 24">
              <a:extLst>
                <a:ext uri="{FF2B5EF4-FFF2-40B4-BE49-F238E27FC236}">
                  <a16:creationId xmlns:a16="http://schemas.microsoft.com/office/drawing/2014/main" id="{E44FC06C-A39C-49F9-8611-32BBD11C9ACC}"/>
                </a:ext>
              </a:extLst>
            </p:cNvPr>
            <p:cNvSpPr txBox="1">
              <a:spLocks noChangeArrowheads="1"/>
            </p:cNvSpPr>
            <p:nvPr/>
          </p:nvSpPr>
          <p:spPr bwMode="auto">
            <a:xfrm>
              <a:off x="747912" y="2369733"/>
              <a:ext cx="955610"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 requirement freeze</a:t>
              </a:r>
            </a:p>
            <a:p>
              <a:pPr algn="ctr"/>
              <a:r>
                <a:rPr lang="en-US" altLang="en-US" sz="600" dirty="0">
                  <a:latin typeface="Arial" panose="020B0604020202020204" pitchFamily="34" charset="0"/>
                  <a:cs typeface="Arial" panose="020B0604020202020204" pitchFamily="34" charset="0"/>
                </a:rPr>
                <a:t>5-2017</a:t>
              </a:r>
            </a:p>
          </p:txBody>
        </p:sp>
        <p:sp>
          <p:nvSpPr>
            <p:cNvPr id="127" name="Rectangle 126">
              <a:extLst>
                <a:ext uri="{FF2B5EF4-FFF2-40B4-BE49-F238E27FC236}">
                  <a16:creationId xmlns:a16="http://schemas.microsoft.com/office/drawing/2014/main" id="{17558B37-1285-4F67-BF35-D927D28E599A}"/>
                </a:ext>
              </a:extLst>
            </p:cNvPr>
            <p:cNvSpPr/>
            <p:nvPr/>
          </p:nvSpPr>
          <p:spPr>
            <a:xfrm>
              <a:off x="263352" y="3573016"/>
              <a:ext cx="2744611" cy="230617"/>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dirty="0">
                  <a:solidFill>
                    <a:schemeClr val="tx1"/>
                  </a:solidFill>
                </a:rPr>
                <a:t>11az SFD</a:t>
              </a:r>
            </a:p>
          </p:txBody>
        </p:sp>
        <p:sp>
          <p:nvSpPr>
            <p:cNvPr id="144" name="Text Box 26">
              <a:extLst>
                <a:ext uri="{FF2B5EF4-FFF2-40B4-BE49-F238E27FC236}">
                  <a16:creationId xmlns:a16="http://schemas.microsoft.com/office/drawing/2014/main" id="{73D106A2-1827-4EE3-AAB0-0557176DF80B}"/>
                </a:ext>
              </a:extLst>
            </p:cNvPr>
            <p:cNvSpPr txBox="1">
              <a:spLocks noChangeArrowheads="1"/>
            </p:cNvSpPr>
            <p:nvPr/>
          </p:nvSpPr>
          <p:spPr bwMode="auto">
            <a:xfrm flipH="1">
              <a:off x="4875153" y="2623686"/>
              <a:ext cx="634408"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2.0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11-2019</a:t>
              </a:r>
            </a:p>
            <a:p>
              <a:pPr algn="ctr"/>
              <a:r>
                <a:rPr lang="en-US" altLang="en-US" sz="600" dirty="0">
                  <a:latin typeface="Arial" panose="020B0604020202020204" pitchFamily="34" charset="0"/>
                  <a:cs typeface="Arial" panose="020B0604020202020204" pitchFamily="34" charset="0"/>
                </a:rPr>
                <a:t>Recirculation</a:t>
              </a:r>
            </a:p>
          </p:txBody>
        </p:sp>
        <p:sp>
          <p:nvSpPr>
            <p:cNvPr id="145" name="Isosceles Triangle 144">
              <a:extLst>
                <a:ext uri="{FF2B5EF4-FFF2-40B4-BE49-F238E27FC236}">
                  <a16:creationId xmlns:a16="http://schemas.microsoft.com/office/drawing/2014/main" id="{97F26999-406B-4AC4-B931-3B6A32D1CFD6}"/>
                </a:ext>
              </a:extLst>
            </p:cNvPr>
            <p:cNvSpPr>
              <a:spLocks noChangeArrowheads="1"/>
            </p:cNvSpPr>
            <p:nvPr/>
          </p:nvSpPr>
          <p:spPr bwMode="auto">
            <a:xfrm flipH="1">
              <a:off x="5058203" y="2412535"/>
              <a:ext cx="248998" cy="217487"/>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146" name="Text Box 24">
              <a:extLst>
                <a:ext uri="{FF2B5EF4-FFF2-40B4-BE49-F238E27FC236}">
                  <a16:creationId xmlns:a16="http://schemas.microsoft.com/office/drawing/2014/main" id="{29115CDE-29F2-4024-B2B7-1871F85AFB4D}"/>
                </a:ext>
              </a:extLst>
            </p:cNvPr>
            <p:cNvSpPr txBox="1">
              <a:spLocks noChangeArrowheads="1"/>
            </p:cNvSpPr>
            <p:nvPr/>
          </p:nvSpPr>
          <p:spPr bwMode="auto">
            <a:xfrm>
              <a:off x="3432407" y="2653101"/>
              <a:ext cx="418981"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D1.0</a:t>
              </a:r>
            </a:p>
            <a:p>
              <a:pPr algn="ctr"/>
              <a:r>
                <a:rPr lang="en-US" altLang="en-US" sz="600" dirty="0">
                  <a:latin typeface="Arial" panose="020B0604020202020204" pitchFamily="34" charset="0"/>
                  <a:cs typeface="Arial" panose="020B0604020202020204" pitchFamily="34" charset="0"/>
                </a:rPr>
                <a:t>Jan. 19</a:t>
              </a:r>
            </a:p>
          </p:txBody>
        </p:sp>
        <p:sp>
          <p:nvSpPr>
            <p:cNvPr id="147" name="Isosceles Triangle 146">
              <a:extLst>
                <a:ext uri="{FF2B5EF4-FFF2-40B4-BE49-F238E27FC236}">
                  <a16:creationId xmlns:a16="http://schemas.microsoft.com/office/drawing/2014/main" id="{AA67C650-5240-4B4F-B550-211D6A527F01}"/>
                </a:ext>
              </a:extLst>
            </p:cNvPr>
            <p:cNvSpPr>
              <a:spLocks noChangeArrowheads="1"/>
            </p:cNvSpPr>
            <p:nvPr/>
          </p:nvSpPr>
          <p:spPr bwMode="auto">
            <a:xfrm>
              <a:off x="3535209" y="2454400"/>
              <a:ext cx="173999" cy="180386"/>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48" name="Text Box 24">
              <a:extLst>
                <a:ext uri="{FF2B5EF4-FFF2-40B4-BE49-F238E27FC236}">
                  <a16:creationId xmlns:a16="http://schemas.microsoft.com/office/drawing/2014/main" id="{0D501BD0-190B-4BB0-B5B0-AC80BC9482EA}"/>
                </a:ext>
              </a:extLst>
            </p:cNvPr>
            <p:cNvSpPr txBox="1">
              <a:spLocks noChangeArrowheads="1"/>
            </p:cNvSpPr>
            <p:nvPr/>
          </p:nvSpPr>
          <p:spPr bwMode="auto">
            <a:xfrm>
              <a:off x="1860756" y="2611937"/>
              <a:ext cx="558118" cy="35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D0.1</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Mar. 18</a:t>
              </a:r>
            </a:p>
          </p:txBody>
        </p:sp>
        <p:sp>
          <p:nvSpPr>
            <p:cNvPr id="150" name="Isosceles Triangle 149">
              <a:extLst>
                <a:ext uri="{FF2B5EF4-FFF2-40B4-BE49-F238E27FC236}">
                  <a16:creationId xmlns:a16="http://schemas.microsoft.com/office/drawing/2014/main" id="{D5238E59-4255-4553-B03F-8EE0D3D6B788}"/>
                </a:ext>
              </a:extLst>
            </p:cNvPr>
            <p:cNvSpPr>
              <a:spLocks noChangeArrowheads="1"/>
            </p:cNvSpPr>
            <p:nvPr/>
          </p:nvSpPr>
          <p:spPr bwMode="auto">
            <a:xfrm>
              <a:off x="2013525" y="2408722"/>
              <a:ext cx="175700" cy="227013"/>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p>
              <a:endParaRPr lang="en-US" altLang="en-US" sz="1200">
                <a:solidFill>
                  <a:schemeClr val="tx1"/>
                </a:solidFill>
                <a:latin typeface="Arial" panose="020B0604020202020204" pitchFamily="34" charset="0"/>
                <a:ea typeface="MS PGothic" panose="020B0600070205080204" pitchFamily="34" charset="-128"/>
                <a:cs typeface="Arial" panose="020B0604020202020204" pitchFamily="34" charset="0"/>
              </a:endParaRPr>
            </a:p>
          </p:txBody>
        </p:sp>
        <p:sp>
          <p:nvSpPr>
            <p:cNvPr id="151" name="Text Box 24">
              <a:extLst>
                <a:ext uri="{FF2B5EF4-FFF2-40B4-BE49-F238E27FC236}">
                  <a16:creationId xmlns:a16="http://schemas.microsoft.com/office/drawing/2014/main" id="{86EBE4C3-0D85-4ACC-9DDB-C87E47C6961B}"/>
                </a:ext>
              </a:extLst>
            </p:cNvPr>
            <p:cNvSpPr txBox="1">
              <a:spLocks noChangeArrowheads="1"/>
            </p:cNvSpPr>
            <p:nvPr/>
          </p:nvSpPr>
          <p:spPr bwMode="auto">
            <a:xfrm>
              <a:off x="1970948" y="3888380"/>
              <a:ext cx="1441267"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700" dirty="0">
                  <a:latin typeface="Arial" panose="020B0604020202020204" pitchFamily="34" charset="0"/>
                  <a:cs typeface="Arial" panose="020B0604020202020204" pitchFamily="34" charset="0"/>
                </a:rPr>
                <a:t>5/17-3/21</a:t>
              </a:r>
            </a:p>
          </p:txBody>
        </p:sp>
        <p:sp>
          <p:nvSpPr>
            <p:cNvPr id="152" name="Isosceles Triangle 151">
              <a:extLst>
                <a:ext uri="{FF2B5EF4-FFF2-40B4-BE49-F238E27FC236}">
                  <a16:creationId xmlns:a16="http://schemas.microsoft.com/office/drawing/2014/main" id="{2B5A8827-83DE-4E61-BD3A-18D719E44070}"/>
                </a:ext>
              </a:extLst>
            </p:cNvPr>
            <p:cNvSpPr>
              <a:spLocks noChangeArrowheads="1"/>
            </p:cNvSpPr>
            <p:nvPr/>
          </p:nvSpPr>
          <p:spPr bwMode="auto">
            <a:xfrm>
              <a:off x="691963" y="2432933"/>
              <a:ext cx="263522" cy="227013"/>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p>
              <a:endParaRPr lang="en-US" altLang="en-US" sz="1200">
                <a:solidFill>
                  <a:schemeClr val="tx1"/>
                </a:solidFill>
                <a:latin typeface="Arial" panose="020B0604020202020204" pitchFamily="34" charset="0"/>
                <a:ea typeface="MS PGothic" panose="020B0600070205080204" pitchFamily="34" charset="-128"/>
                <a:cs typeface="Arial" panose="020B0604020202020204" pitchFamily="34" charset="0"/>
              </a:endParaRPr>
            </a:p>
          </p:txBody>
        </p:sp>
        <p:cxnSp>
          <p:nvCxnSpPr>
            <p:cNvPr id="153" name="Straight Connector 152">
              <a:extLst>
                <a:ext uri="{FF2B5EF4-FFF2-40B4-BE49-F238E27FC236}">
                  <a16:creationId xmlns:a16="http://schemas.microsoft.com/office/drawing/2014/main" id="{4AA715F6-F87E-40D3-89BB-B5A48097D05A}"/>
                </a:ext>
              </a:extLst>
            </p:cNvPr>
            <p:cNvCxnSpPr/>
            <p:nvPr/>
          </p:nvCxnSpPr>
          <p:spPr bwMode="auto">
            <a:xfrm>
              <a:off x="263352" y="3840948"/>
              <a:ext cx="2726844" cy="0"/>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Text Box 24">
              <a:extLst>
                <a:ext uri="{FF2B5EF4-FFF2-40B4-BE49-F238E27FC236}">
                  <a16:creationId xmlns:a16="http://schemas.microsoft.com/office/drawing/2014/main" id="{A59AB4D9-8F46-43CF-8182-F6F245EE485D}"/>
                </a:ext>
              </a:extLst>
            </p:cNvPr>
            <p:cNvSpPr txBox="1">
              <a:spLocks noChangeArrowheads="1"/>
            </p:cNvSpPr>
            <p:nvPr/>
          </p:nvSpPr>
          <p:spPr bwMode="auto">
            <a:xfrm>
              <a:off x="2530161" y="2600190"/>
              <a:ext cx="714755"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July 18</a:t>
              </a:r>
            </a:p>
            <a:p>
              <a:pPr algn="ctr"/>
              <a:r>
                <a:rPr lang="en-US" altLang="en-US" sz="600" dirty="0">
                  <a:latin typeface="Arial" panose="020B0604020202020204" pitchFamily="34" charset="0"/>
                  <a:cs typeface="Arial" panose="020B0604020202020204" pitchFamily="34" charset="0"/>
                </a:rPr>
                <a:t>Inter.</a:t>
              </a:r>
            </a:p>
            <a:p>
              <a:pPr algn="ctr"/>
              <a:r>
                <a:rPr lang="en-US" altLang="en-US" sz="600" dirty="0">
                  <a:latin typeface="Arial" panose="020B0604020202020204" pitchFamily="34" charset="0"/>
                  <a:cs typeface="Arial" panose="020B0604020202020204" pitchFamily="34" charset="0"/>
                </a:rPr>
                <a:t>comment</a:t>
              </a:r>
            </a:p>
            <a:p>
              <a:pPr algn="ctr"/>
              <a:r>
                <a:rPr lang="en-US" altLang="en-US" sz="600" dirty="0">
                  <a:latin typeface="Arial" panose="020B0604020202020204" pitchFamily="34" charset="0"/>
                  <a:cs typeface="Arial" panose="020B0604020202020204" pitchFamily="34" charset="0"/>
                </a:rPr>
                <a:t>collection</a:t>
              </a:r>
            </a:p>
          </p:txBody>
        </p:sp>
        <p:sp>
          <p:nvSpPr>
            <p:cNvPr id="156" name="Isosceles Triangle 155">
              <a:extLst>
                <a:ext uri="{FF2B5EF4-FFF2-40B4-BE49-F238E27FC236}">
                  <a16:creationId xmlns:a16="http://schemas.microsoft.com/office/drawing/2014/main" id="{4B41DFC2-3DD7-4134-929B-98D9572A42D8}"/>
                </a:ext>
              </a:extLst>
            </p:cNvPr>
            <p:cNvSpPr>
              <a:spLocks noChangeArrowheads="1"/>
            </p:cNvSpPr>
            <p:nvPr/>
          </p:nvSpPr>
          <p:spPr bwMode="auto">
            <a:xfrm>
              <a:off x="2795762" y="2415341"/>
              <a:ext cx="170954" cy="227013"/>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p>
              <a:endParaRPr lang="en-US" altLang="en-US" sz="1200">
                <a:solidFill>
                  <a:schemeClr val="tx1"/>
                </a:solidFill>
                <a:latin typeface="Arial" panose="020B0604020202020204" pitchFamily="34" charset="0"/>
                <a:ea typeface="MS PGothic" panose="020B0600070205080204" pitchFamily="34" charset="-128"/>
                <a:cs typeface="Arial" panose="020B0604020202020204" pitchFamily="34" charset="0"/>
              </a:endParaRPr>
            </a:p>
          </p:txBody>
        </p:sp>
        <p:sp>
          <p:nvSpPr>
            <p:cNvPr id="157" name="Isosceles Triangle 156">
              <a:extLst>
                <a:ext uri="{FF2B5EF4-FFF2-40B4-BE49-F238E27FC236}">
                  <a16:creationId xmlns:a16="http://schemas.microsoft.com/office/drawing/2014/main" id="{869071EA-68A3-4E5B-AA57-04AC430CEA4B}"/>
                </a:ext>
              </a:extLst>
            </p:cNvPr>
            <p:cNvSpPr>
              <a:spLocks noChangeArrowheads="1"/>
            </p:cNvSpPr>
            <p:nvPr/>
          </p:nvSpPr>
          <p:spPr bwMode="auto">
            <a:xfrm>
              <a:off x="2849037" y="2414094"/>
              <a:ext cx="170954" cy="227013"/>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p>
              <a:endParaRPr lang="en-US" altLang="en-US" sz="1200">
                <a:solidFill>
                  <a:schemeClr val="tx1"/>
                </a:solidFill>
                <a:latin typeface="Arial" panose="020B0604020202020204" pitchFamily="34" charset="0"/>
                <a:ea typeface="MS PGothic" panose="020B0600070205080204" pitchFamily="34" charset="-128"/>
                <a:cs typeface="Arial" panose="020B0604020202020204" pitchFamily="34" charset="0"/>
              </a:endParaRPr>
            </a:p>
          </p:txBody>
        </p:sp>
        <p:sp>
          <p:nvSpPr>
            <p:cNvPr id="158" name="Text Box 24">
              <a:extLst>
                <a:ext uri="{FF2B5EF4-FFF2-40B4-BE49-F238E27FC236}">
                  <a16:creationId xmlns:a16="http://schemas.microsoft.com/office/drawing/2014/main" id="{306209C0-1551-4F12-922B-A67CF2EFA01D}"/>
                </a:ext>
              </a:extLst>
            </p:cNvPr>
            <p:cNvSpPr txBox="1">
              <a:spLocks noChangeArrowheads="1"/>
            </p:cNvSpPr>
            <p:nvPr/>
          </p:nvSpPr>
          <p:spPr bwMode="auto">
            <a:xfrm>
              <a:off x="2443807" y="2368058"/>
              <a:ext cx="436592"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SFD</a:t>
              </a:r>
            </a:p>
            <a:p>
              <a:pPr algn="ctr"/>
              <a:r>
                <a:rPr lang="en-US" altLang="en-US" sz="600" dirty="0">
                  <a:latin typeface="Arial" panose="020B0604020202020204" pitchFamily="34" charset="0"/>
                  <a:cs typeface="Arial" panose="020B0604020202020204" pitchFamily="34" charset="0"/>
                </a:rPr>
                <a:t>Final</a:t>
              </a:r>
            </a:p>
          </p:txBody>
        </p:sp>
        <p:cxnSp>
          <p:nvCxnSpPr>
            <p:cNvPr id="159" name="Straight Connector 158">
              <a:extLst>
                <a:ext uri="{FF2B5EF4-FFF2-40B4-BE49-F238E27FC236}">
                  <a16:creationId xmlns:a16="http://schemas.microsoft.com/office/drawing/2014/main" id="{3552FCC7-44DD-4E0B-A9B8-2704B854697F}"/>
                </a:ext>
              </a:extLst>
            </p:cNvPr>
            <p:cNvCxnSpPr>
              <a:cxnSpLocks/>
            </p:cNvCxnSpPr>
            <p:nvPr/>
          </p:nvCxnSpPr>
          <p:spPr bwMode="auto">
            <a:xfrm flipV="1">
              <a:off x="3007963" y="4182034"/>
              <a:ext cx="2158625"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0" name="Isosceles Triangle 159">
              <a:extLst>
                <a:ext uri="{FF2B5EF4-FFF2-40B4-BE49-F238E27FC236}">
                  <a16:creationId xmlns:a16="http://schemas.microsoft.com/office/drawing/2014/main" id="{CAAECE76-D8FC-4CED-B9AE-C33EFCD374D2}"/>
                </a:ext>
              </a:extLst>
            </p:cNvPr>
            <p:cNvSpPr>
              <a:spLocks noChangeArrowheads="1"/>
            </p:cNvSpPr>
            <p:nvPr/>
          </p:nvSpPr>
          <p:spPr bwMode="auto">
            <a:xfrm>
              <a:off x="3592204" y="2449991"/>
              <a:ext cx="173999" cy="180386"/>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61" name="Text Box 24">
              <a:extLst>
                <a:ext uri="{FF2B5EF4-FFF2-40B4-BE49-F238E27FC236}">
                  <a16:creationId xmlns:a16="http://schemas.microsoft.com/office/drawing/2014/main" id="{5C85698B-9E5A-42E8-BA83-2716313C0E90}"/>
                </a:ext>
              </a:extLst>
            </p:cNvPr>
            <p:cNvSpPr txBox="1">
              <a:spLocks noChangeArrowheads="1"/>
            </p:cNvSpPr>
            <p:nvPr/>
          </p:nvSpPr>
          <p:spPr bwMode="auto">
            <a:xfrm>
              <a:off x="3687931" y="2383595"/>
              <a:ext cx="658690"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Initial</a:t>
              </a:r>
            </a:p>
            <a:p>
              <a:pPr algn="ctr"/>
              <a:r>
                <a:rPr lang="en-US" altLang="en-US" sz="600" dirty="0">
                  <a:latin typeface="Arial" panose="020B0604020202020204" pitchFamily="34" charset="0"/>
                  <a:cs typeface="Arial" panose="020B0604020202020204" pitchFamily="34" charset="0"/>
                </a:rPr>
                <a:t>WG ballot</a:t>
              </a:r>
            </a:p>
          </p:txBody>
        </p:sp>
        <p:sp>
          <p:nvSpPr>
            <p:cNvPr id="162" name="Rectangle 161">
              <a:extLst>
                <a:ext uri="{FF2B5EF4-FFF2-40B4-BE49-F238E27FC236}">
                  <a16:creationId xmlns:a16="http://schemas.microsoft.com/office/drawing/2014/main" id="{E328D675-8E80-4FAF-85A9-F56DD7D5CA89}"/>
                </a:ext>
              </a:extLst>
            </p:cNvPr>
            <p:cNvSpPr/>
            <p:nvPr/>
          </p:nvSpPr>
          <p:spPr>
            <a:xfrm>
              <a:off x="2999656" y="3897433"/>
              <a:ext cx="777310" cy="245822"/>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CC28</a:t>
              </a:r>
            </a:p>
          </p:txBody>
        </p:sp>
        <p:sp>
          <p:nvSpPr>
            <p:cNvPr id="163" name="Rectangle 162">
              <a:extLst>
                <a:ext uri="{FF2B5EF4-FFF2-40B4-BE49-F238E27FC236}">
                  <a16:creationId xmlns:a16="http://schemas.microsoft.com/office/drawing/2014/main" id="{89F5A9D3-BD02-418B-87E7-26AE87DFAC3B}"/>
                </a:ext>
              </a:extLst>
            </p:cNvPr>
            <p:cNvSpPr/>
            <p:nvPr/>
          </p:nvSpPr>
          <p:spPr>
            <a:xfrm>
              <a:off x="3766413" y="3897433"/>
              <a:ext cx="1373074" cy="245822"/>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r>
                <a:rPr lang="en-US" sz="1100" dirty="0">
                  <a:solidFill>
                    <a:schemeClr val="tx1"/>
                  </a:solidFill>
                </a:rPr>
                <a:t>LB240 CR </a:t>
              </a:r>
            </a:p>
          </p:txBody>
        </p:sp>
        <p:sp>
          <p:nvSpPr>
            <p:cNvPr id="164" name="Oval Callout 93">
              <a:extLst>
                <a:ext uri="{FF2B5EF4-FFF2-40B4-BE49-F238E27FC236}">
                  <a16:creationId xmlns:a16="http://schemas.microsoft.com/office/drawing/2014/main" id="{F580A977-1FCC-43DD-AB56-45F29A3CECE7}"/>
                </a:ext>
              </a:extLst>
            </p:cNvPr>
            <p:cNvSpPr/>
            <p:nvPr/>
          </p:nvSpPr>
          <p:spPr bwMode="auto">
            <a:xfrm>
              <a:off x="3175124" y="4523238"/>
              <a:ext cx="722362" cy="487541"/>
            </a:xfrm>
            <a:prstGeom prst="wedgeEllipseCallout">
              <a:avLst>
                <a:gd name="adj1" fmla="val 32914"/>
                <a:gd name="adj2" fmla="val -132881"/>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Initial WG ballot LB240 </a:t>
              </a:r>
              <a:r>
                <a:rPr kumimoji="0" lang="en-US" sz="800" b="1" i="0" u="none" strike="noStrike" cap="none" normalizeH="0" baseline="0" dirty="0">
                  <a:ln>
                    <a:noFill/>
                  </a:ln>
                  <a:solidFill>
                    <a:schemeClr val="tx1"/>
                  </a:solidFill>
                  <a:effectLst/>
                </a:rPr>
                <a:t>Pass</a:t>
              </a:r>
            </a:p>
          </p:txBody>
        </p:sp>
        <p:sp>
          <p:nvSpPr>
            <p:cNvPr id="165" name="Oval Callout 61">
              <a:extLst>
                <a:ext uri="{FF2B5EF4-FFF2-40B4-BE49-F238E27FC236}">
                  <a16:creationId xmlns:a16="http://schemas.microsoft.com/office/drawing/2014/main" id="{C9C51FE6-ED92-4810-9BB0-6624A325135B}"/>
                </a:ext>
              </a:extLst>
            </p:cNvPr>
            <p:cNvSpPr/>
            <p:nvPr/>
          </p:nvSpPr>
          <p:spPr bwMode="auto">
            <a:xfrm>
              <a:off x="2283685" y="4523239"/>
              <a:ext cx="519343" cy="289185"/>
            </a:xfrm>
            <a:prstGeom prst="wedgeEllipseCallout">
              <a:avLst>
                <a:gd name="adj1" fmla="val 88219"/>
                <a:gd name="adj2" fmla="val -304231"/>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SF</a:t>
              </a:r>
              <a:r>
                <a:rPr kumimoji="0" lang="en-US" sz="800" b="1" i="0" u="none" strike="noStrike" cap="none" normalizeH="0" baseline="0" dirty="0">
                  <a:ln>
                    <a:noFill/>
                  </a:ln>
                  <a:solidFill>
                    <a:schemeClr val="tx1"/>
                  </a:solidFill>
                  <a:effectLst/>
                  <a:latin typeface="Times New Roman" pitchFamily="16" charset="0"/>
                  <a:ea typeface="MS Gothic" charset="-128"/>
                </a:rPr>
                <a:t>D Freeze</a:t>
              </a:r>
            </a:p>
          </p:txBody>
        </p:sp>
        <p:sp>
          <p:nvSpPr>
            <p:cNvPr id="168" name="Rectangle 167">
              <a:extLst>
                <a:ext uri="{FF2B5EF4-FFF2-40B4-BE49-F238E27FC236}">
                  <a16:creationId xmlns:a16="http://schemas.microsoft.com/office/drawing/2014/main" id="{46ED3B81-5D43-45AE-AC7E-F9AD384A2F16}"/>
                </a:ext>
              </a:extLst>
            </p:cNvPr>
            <p:cNvSpPr/>
            <p:nvPr/>
          </p:nvSpPr>
          <p:spPr>
            <a:xfrm>
              <a:off x="5136613" y="3897582"/>
              <a:ext cx="1927894" cy="245673"/>
            </a:xfrm>
            <a:prstGeom prst="rect">
              <a:avLst/>
            </a:prstGeom>
            <a:gradFill flip="none" rotWithShape="1">
              <a:gsLst>
                <a:gs pos="0">
                  <a:srgbClr val="FFFF00"/>
                </a:gs>
                <a:gs pos="0">
                  <a:srgbClr val="FFFF00"/>
                </a:gs>
                <a:gs pos="0">
                  <a:srgbClr val="FFFF00"/>
                </a:gs>
                <a:gs pos="0">
                  <a:srgbClr val="00B050"/>
                </a:gs>
              </a:gsLst>
              <a:lin ang="1080000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LB249</a:t>
              </a:r>
            </a:p>
          </p:txBody>
        </p:sp>
        <p:sp>
          <p:nvSpPr>
            <p:cNvPr id="169" name="Oval Callout 93">
              <a:extLst>
                <a:ext uri="{FF2B5EF4-FFF2-40B4-BE49-F238E27FC236}">
                  <a16:creationId xmlns:a16="http://schemas.microsoft.com/office/drawing/2014/main" id="{EF5D79B0-01FD-4FB8-A779-4A23691BBB2B}"/>
                </a:ext>
              </a:extLst>
            </p:cNvPr>
            <p:cNvSpPr/>
            <p:nvPr/>
          </p:nvSpPr>
          <p:spPr bwMode="auto">
            <a:xfrm>
              <a:off x="4151784" y="4523237"/>
              <a:ext cx="1006530" cy="487541"/>
            </a:xfrm>
            <a:prstGeom prst="wedgeEllipseCallout">
              <a:avLst>
                <a:gd name="adj1" fmla="val 48514"/>
                <a:gd name="adj2" fmla="val -129092"/>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LB240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recirc. </a:t>
              </a:r>
              <a:r>
                <a:rPr lang="en-US" sz="800" b="1" dirty="0" err="1">
                  <a:solidFill>
                    <a:schemeClr val="tx1"/>
                  </a:solidFill>
                </a:rPr>
                <a:t>init</a:t>
              </a:r>
              <a:endParaRPr kumimoji="0" lang="en-US" sz="800" b="1" i="0" u="none" strike="noStrike" cap="none" normalizeH="0" baseline="0" dirty="0">
                <a:ln>
                  <a:noFill/>
                </a:ln>
                <a:solidFill>
                  <a:schemeClr val="tx1"/>
                </a:solidFill>
                <a:effectLst/>
              </a:endParaRPr>
            </a:p>
          </p:txBody>
        </p:sp>
        <p:cxnSp>
          <p:nvCxnSpPr>
            <p:cNvPr id="170" name="Straight Connector 169">
              <a:extLst>
                <a:ext uri="{FF2B5EF4-FFF2-40B4-BE49-F238E27FC236}">
                  <a16:creationId xmlns:a16="http://schemas.microsoft.com/office/drawing/2014/main" id="{EB8CB279-4793-4841-B587-3055E6C028CE}"/>
                </a:ext>
              </a:extLst>
            </p:cNvPr>
            <p:cNvCxnSpPr>
              <a:cxnSpLocks/>
            </p:cNvCxnSpPr>
            <p:nvPr/>
          </p:nvCxnSpPr>
          <p:spPr bwMode="auto">
            <a:xfrm>
              <a:off x="5195919" y="4182700"/>
              <a:ext cx="3279500" cy="0"/>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1" name="Oval Callout 93">
              <a:extLst>
                <a:ext uri="{FF2B5EF4-FFF2-40B4-BE49-F238E27FC236}">
                  <a16:creationId xmlns:a16="http://schemas.microsoft.com/office/drawing/2014/main" id="{1254F5C7-FC12-4AAA-BE39-CE87F13876C1}"/>
                </a:ext>
              </a:extLst>
            </p:cNvPr>
            <p:cNvSpPr/>
            <p:nvPr/>
          </p:nvSpPr>
          <p:spPr bwMode="auto">
            <a:xfrm>
              <a:off x="5625420" y="4595398"/>
              <a:ext cx="1006530" cy="487541"/>
            </a:xfrm>
            <a:prstGeom prst="wedgeEllipseCallout">
              <a:avLst>
                <a:gd name="adj1" fmla="val 92428"/>
                <a:gd name="adj2" fmla="val -144409"/>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LB249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2</a:t>
              </a:r>
              <a:r>
                <a:rPr lang="en-US" sz="800" b="1" baseline="30000" dirty="0">
                  <a:solidFill>
                    <a:schemeClr val="tx1"/>
                  </a:solidFill>
                </a:rPr>
                <a:t>nd</a:t>
              </a:r>
              <a:r>
                <a:rPr lang="en-US" sz="800" b="1" dirty="0">
                  <a:solidFill>
                    <a:schemeClr val="tx1"/>
                  </a:solidFill>
                </a:rPr>
                <a:t> recirculation</a:t>
              </a:r>
              <a:endParaRPr kumimoji="0" lang="en-US" sz="800" b="1" i="0" u="none" strike="noStrike" cap="none" normalizeH="0" baseline="0" dirty="0">
                <a:ln>
                  <a:noFill/>
                </a:ln>
                <a:solidFill>
                  <a:schemeClr val="tx1"/>
                </a:solidFill>
                <a:effectLst/>
              </a:endParaRPr>
            </a:p>
          </p:txBody>
        </p:sp>
        <p:sp>
          <p:nvSpPr>
            <p:cNvPr id="172" name="Isosceles Triangle 171">
              <a:extLst>
                <a:ext uri="{FF2B5EF4-FFF2-40B4-BE49-F238E27FC236}">
                  <a16:creationId xmlns:a16="http://schemas.microsoft.com/office/drawing/2014/main" id="{53258B8C-4137-4549-A358-18FF43AE9596}"/>
                </a:ext>
              </a:extLst>
            </p:cNvPr>
            <p:cNvSpPr>
              <a:spLocks noChangeArrowheads="1"/>
            </p:cNvSpPr>
            <p:nvPr/>
          </p:nvSpPr>
          <p:spPr bwMode="auto">
            <a:xfrm>
              <a:off x="7896200" y="3068960"/>
              <a:ext cx="228472" cy="222250"/>
            </a:xfrm>
            <a:prstGeom prst="triangle">
              <a:avLst>
                <a:gd name="adj" fmla="val 50000"/>
              </a:avLst>
            </a:prstGeom>
            <a:solidFill>
              <a:schemeClr val="accent5">
                <a:lumMod val="75000"/>
              </a:schemeClr>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73" name="Text Box 26">
              <a:extLst>
                <a:ext uri="{FF2B5EF4-FFF2-40B4-BE49-F238E27FC236}">
                  <a16:creationId xmlns:a16="http://schemas.microsoft.com/office/drawing/2014/main" id="{AEBD4E58-C8DB-4ABD-9B8A-AC0671256EAA}"/>
                </a:ext>
              </a:extLst>
            </p:cNvPr>
            <p:cNvSpPr txBox="1">
              <a:spLocks noChangeArrowheads="1"/>
            </p:cNvSpPr>
            <p:nvPr/>
          </p:nvSpPr>
          <p:spPr bwMode="auto">
            <a:xfrm flipH="1">
              <a:off x="6754638" y="2655706"/>
              <a:ext cx="650149"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3.0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01-2021</a:t>
              </a:r>
            </a:p>
            <a:p>
              <a:pPr algn="ctr"/>
              <a:r>
                <a:rPr lang="en-US" altLang="en-US" sz="600" dirty="0">
                  <a:latin typeface="Arial" panose="020B0604020202020204" pitchFamily="34" charset="0"/>
                  <a:cs typeface="Arial" panose="020B0604020202020204" pitchFamily="34" charset="0"/>
                </a:rPr>
                <a:t>Recirculation</a:t>
              </a:r>
            </a:p>
          </p:txBody>
        </p:sp>
        <p:sp>
          <p:nvSpPr>
            <p:cNvPr id="187" name="Isosceles Triangle 186">
              <a:extLst>
                <a:ext uri="{FF2B5EF4-FFF2-40B4-BE49-F238E27FC236}">
                  <a16:creationId xmlns:a16="http://schemas.microsoft.com/office/drawing/2014/main" id="{35A6BCED-6544-45CC-A8F4-A21793EED376}"/>
                </a:ext>
              </a:extLst>
            </p:cNvPr>
            <p:cNvSpPr>
              <a:spLocks noChangeArrowheads="1"/>
            </p:cNvSpPr>
            <p:nvPr/>
          </p:nvSpPr>
          <p:spPr bwMode="auto">
            <a:xfrm flipH="1">
              <a:off x="6953894" y="2436316"/>
              <a:ext cx="248998" cy="217487"/>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188" name="Text Box 26">
              <a:extLst>
                <a:ext uri="{FF2B5EF4-FFF2-40B4-BE49-F238E27FC236}">
                  <a16:creationId xmlns:a16="http://schemas.microsoft.com/office/drawing/2014/main" id="{5B12789B-C1BE-464C-824C-E25E18E9CD94}"/>
                </a:ext>
              </a:extLst>
            </p:cNvPr>
            <p:cNvSpPr txBox="1">
              <a:spLocks noChangeArrowheads="1"/>
            </p:cNvSpPr>
            <p:nvPr/>
          </p:nvSpPr>
          <p:spPr bwMode="auto">
            <a:xfrm flipH="1">
              <a:off x="7668534" y="2645309"/>
              <a:ext cx="650149"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4.0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07-2021</a:t>
              </a:r>
            </a:p>
            <a:p>
              <a:pPr algn="ctr"/>
              <a:r>
                <a:rPr lang="en-US" altLang="en-US" sz="600" dirty="0">
                  <a:latin typeface="Arial" panose="020B0604020202020204" pitchFamily="34" charset="0"/>
                  <a:cs typeface="Arial" panose="020B0604020202020204" pitchFamily="34" charset="0"/>
                </a:rPr>
                <a:t>Recirculation</a:t>
              </a:r>
            </a:p>
          </p:txBody>
        </p:sp>
        <p:sp>
          <p:nvSpPr>
            <p:cNvPr id="189" name="Isosceles Triangle 188">
              <a:extLst>
                <a:ext uri="{FF2B5EF4-FFF2-40B4-BE49-F238E27FC236}">
                  <a16:creationId xmlns:a16="http://schemas.microsoft.com/office/drawing/2014/main" id="{E97C9275-E7C6-4CE5-8DAA-494C62B3E1F8}"/>
                </a:ext>
              </a:extLst>
            </p:cNvPr>
            <p:cNvSpPr>
              <a:spLocks noChangeArrowheads="1"/>
            </p:cNvSpPr>
            <p:nvPr/>
          </p:nvSpPr>
          <p:spPr bwMode="auto">
            <a:xfrm flipH="1">
              <a:off x="7863226" y="2425355"/>
              <a:ext cx="248998" cy="217487"/>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dirty="0">
                <a:latin typeface="+mn-lt"/>
                <a:ea typeface="+mn-ea"/>
              </a:endParaRPr>
            </a:p>
          </p:txBody>
        </p:sp>
        <p:sp>
          <p:nvSpPr>
            <p:cNvPr id="190" name="Text Box 29">
              <a:extLst>
                <a:ext uri="{FF2B5EF4-FFF2-40B4-BE49-F238E27FC236}">
                  <a16:creationId xmlns:a16="http://schemas.microsoft.com/office/drawing/2014/main" id="{2DE782E3-07FF-47D7-9345-EAC93BF3B907}"/>
                </a:ext>
              </a:extLst>
            </p:cNvPr>
            <p:cNvSpPr txBox="1">
              <a:spLocks noChangeArrowheads="1"/>
            </p:cNvSpPr>
            <p:nvPr/>
          </p:nvSpPr>
          <p:spPr bwMode="auto">
            <a:xfrm flipH="1">
              <a:off x="7248128" y="3306149"/>
              <a:ext cx="1074295" cy="35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sz="600" b="0" dirty="0"/>
                <a:t>.11az</a:t>
              </a:r>
              <a:br>
                <a:rPr lang="en-US" altLang="en-US" sz="600" b="0" dirty="0"/>
              </a:br>
              <a:r>
                <a:rPr lang="en-US" altLang="en-US" sz="600" b="0" dirty="0"/>
                <a:t> MDR and SA ballots</a:t>
              </a:r>
            </a:p>
            <a:p>
              <a:r>
                <a:rPr lang="en-US" altLang="en-US" sz="600" b="0" dirty="0"/>
                <a:t> 07-2021</a:t>
              </a:r>
            </a:p>
          </p:txBody>
        </p:sp>
        <p:sp>
          <p:nvSpPr>
            <p:cNvPr id="191" name="Isosceles Triangle 190">
              <a:extLst>
                <a:ext uri="{FF2B5EF4-FFF2-40B4-BE49-F238E27FC236}">
                  <a16:creationId xmlns:a16="http://schemas.microsoft.com/office/drawing/2014/main" id="{39E247E6-3847-41DD-BD13-9C528D2276CE}"/>
                </a:ext>
              </a:extLst>
            </p:cNvPr>
            <p:cNvSpPr>
              <a:spLocks noChangeArrowheads="1"/>
            </p:cNvSpPr>
            <p:nvPr/>
          </p:nvSpPr>
          <p:spPr bwMode="auto">
            <a:xfrm>
              <a:off x="10260016" y="2457390"/>
              <a:ext cx="228472" cy="22225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92" name="Text Box 29">
              <a:extLst>
                <a:ext uri="{FF2B5EF4-FFF2-40B4-BE49-F238E27FC236}">
                  <a16:creationId xmlns:a16="http://schemas.microsoft.com/office/drawing/2014/main" id="{FFC9A400-ABE6-4744-AFB2-2D3D739CB7CD}"/>
                </a:ext>
              </a:extLst>
            </p:cNvPr>
            <p:cNvSpPr txBox="1">
              <a:spLocks noChangeArrowheads="1"/>
            </p:cNvSpPr>
            <p:nvPr/>
          </p:nvSpPr>
          <p:spPr bwMode="auto">
            <a:xfrm flipH="1">
              <a:off x="10023107" y="2717775"/>
              <a:ext cx="799587"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sz="700" b="0" dirty="0"/>
                <a:t>Publication</a:t>
              </a:r>
            </a:p>
          </p:txBody>
        </p:sp>
        <p:sp>
          <p:nvSpPr>
            <p:cNvPr id="193" name="Rectangle 192">
              <a:extLst>
                <a:ext uri="{FF2B5EF4-FFF2-40B4-BE49-F238E27FC236}">
                  <a16:creationId xmlns:a16="http://schemas.microsoft.com/office/drawing/2014/main" id="{149F3774-9246-4076-B047-0397BCDCC6C9}"/>
                </a:ext>
              </a:extLst>
            </p:cNvPr>
            <p:cNvSpPr/>
            <p:nvPr/>
          </p:nvSpPr>
          <p:spPr>
            <a:xfrm>
              <a:off x="7055129" y="3895821"/>
              <a:ext cx="1037171" cy="241084"/>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LB253</a:t>
              </a:r>
            </a:p>
          </p:txBody>
        </p:sp>
        <p:sp>
          <p:nvSpPr>
            <p:cNvPr id="194" name="Rectangle 193">
              <a:extLst>
                <a:ext uri="{FF2B5EF4-FFF2-40B4-BE49-F238E27FC236}">
                  <a16:creationId xmlns:a16="http://schemas.microsoft.com/office/drawing/2014/main" id="{D180F2DB-6D86-4876-AA1B-F667734613C9}"/>
                </a:ext>
              </a:extLst>
            </p:cNvPr>
            <p:cNvSpPr/>
            <p:nvPr/>
          </p:nvSpPr>
          <p:spPr>
            <a:xfrm>
              <a:off x="9120473" y="3895137"/>
              <a:ext cx="365612" cy="241768"/>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50" dirty="0">
                  <a:solidFill>
                    <a:schemeClr val="tx1"/>
                  </a:solidFill>
                </a:rPr>
                <a:t>SA2</a:t>
              </a:r>
            </a:p>
          </p:txBody>
        </p:sp>
        <p:sp>
          <p:nvSpPr>
            <p:cNvPr id="195" name="Rectangle 194">
              <a:extLst>
                <a:ext uri="{FF2B5EF4-FFF2-40B4-BE49-F238E27FC236}">
                  <a16:creationId xmlns:a16="http://schemas.microsoft.com/office/drawing/2014/main" id="{84250846-B9FB-4877-A7DF-880AE07F925B}"/>
                </a:ext>
              </a:extLst>
            </p:cNvPr>
            <p:cNvSpPr/>
            <p:nvPr/>
          </p:nvSpPr>
          <p:spPr>
            <a:xfrm>
              <a:off x="7323995" y="3651913"/>
              <a:ext cx="716220" cy="243918"/>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MDR</a:t>
              </a:r>
            </a:p>
          </p:txBody>
        </p:sp>
        <p:sp>
          <p:nvSpPr>
            <p:cNvPr id="196" name="Rectangle 195">
              <a:extLst>
                <a:ext uri="{FF2B5EF4-FFF2-40B4-BE49-F238E27FC236}">
                  <a16:creationId xmlns:a16="http://schemas.microsoft.com/office/drawing/2014/main" id="{1DE88C53-C76E-4F1F-8665-721D34822392}"/>
                </a:ext>
              </a:extLst>
            </p:cNvPr>
            <p:cNvSpPr/>
            <p:nvPr/>
          </p:nvSpPr>
          <p:spPr>
            <a:xfrm>
              <a:off x="8475419" y="3895815"/>
              <a:ext cx="653793" cy="241090"/>
            </a:xfrm>
            <a:prstGeom prst="rect">
              <a:avLst/>
            </a:prstGeom>
            <a:gradFill flip="none" rotWithShape="1">
              <a:gsLst>
                <a:gs pos="1000">
                  <a:schemeClr val="accent1">
                    <a:lumMod val="5000"/>
                    <a:lumOff val="95000"/>
                  </a:schemeClr>
                </a:gs>
                <a:gs pos="0">
                  <a:srgbClr val="00B050"/>
                </a:gs>
                <a:gs pos="0">
                  <a:srgbClr val="00B050"/>
                </a:gs>
                <a:gs pos="0">
                  <a:srgbClr val="00B050"/>
                </a:gs>
                <a:gs pos="0">
                  <a:srgbClr val="00B050"/>
                </a:gs>
                <a:gs pos="4000">
                  <a:srgbClr val="00B050"/>
                </a:gs>
                <a:gs pos="5000">
                  <a:srgbClr val="00B050"/>
                </a:gs>
                <a:gs pos="21000">
                  <a:srgbClr val="FFFF00"/>
                </a:gs>
              </a:gsLst>
              <a:lin ang="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SA1</a:t>
              </a:r>
            </a:p>
          </p:txBody>
        </p:sp>
        <p:sp>
          <p:nvSpPr>
            <p:cNvPr id="197" name="Rectangle 196">
              <a:extLst>
                <a:ext uri="{FF2B5EF4-FFF2-40B4-BE49-F238E27FC236}">
                  <a16:creationId xmlns:a16="http://schemas.microsoft.com/office/drawing/2014/main" id="{0548378E-E730-4310-942C-CE7BEDFFDE80}"/>
                </a:ext>
              </a:extLst>
            </p:cNvPr>
            <p:cNvSpPr/>
            <p:nvPr/>
          </p:nvSpPr>
          <p:spPr>
            <a:xfrm>
              <a:off x="8040216" y="3895821"/>
              <a:ext cx="446793" cy="241084"/>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r>
                <a:rPr lang="en-US" sz="1100" dirty="0">
                  <a:solidFill>
                    <a:schemeClr val="tx1"/>
                  </a:solidFill>
                </a:rPr>
                <a:t>LB 255</a:t>
              </a:r>
            </a:p>
          </p:txBody>
        </p:sp>
        <p:sp>
          <p:nvSpPr>
            <p:cNvPr id="198" name="Oval Callout 93">
              <a:extLst>
                <a:ext uri="{FF2B5EF4-FFF2-40B4-BE49-F238E27FC236}">
                  <a16:creationId xmlns:a16="http://schemas.microsoft.com/office/drawing/2014/main" id="{298506A0-9EAB-4004-AF6F-C6B7F8F34786}"/>
                </a:ext>
              </a:extLst>
            </p:cNvPr>
            <p:cNvSpPr/>
            <p:nvPr/>
          </p:nvSpPr>
          <p:spPr bwMode="auto">
            <a:xfrm>
              <a:off x="7944710" y="5104342"/>
              <a:ext cx="1158306" cy="487541"/>
            </a:xfrm>
            <a:prstGeom prst="wedgeEllipseCallout">
              <a:avLst>
                <a:gd name="adj1" fmla="val -2663"/>
                <a:gd name="adj2" fmla="val -305026"/>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No changes made, in preparation to SA ballot</a:t>
              </a:r>
              <a:endParaRPr kumimoji="0" lang="en-US" sz="800" b="1" i="0" u="none" strike="noStrike" cap="none" normalizeH="0" baseline="0" dirty="0">
                <a:ln>
                  <a:noFill/>
                </a:ln>
                <a:solidFill>
                  <a:schemeClr val="tx1"/>
                </a:solidFill>
                <a:effectLst/>
              </a:endParaRPr>
            </a:p>
          </p:txBody>
        </p:sp>
        <p:grpSp>
          <p:nvGrpSpPr>
            <p:cNvPr id="199" name="Group 198">
              <a:extLst>
                <a:ext uri="{FF2B5EF4-FFF2-40B4-BE49-F238E27FC236}">
                  <a16:creationId xmlns:a16="http://schemas.microsoft.com/office/drawing/2014/main" id="{AB275416-FF5C-40D5-9D38-94953E750C0C}"/>
                </a:ext>
              </a:extLst>
            </p:cNvPr>
            <p:cNvGrpSpPr/>
            <p:nvPr/>
          </p:nvGrpSpPr>
          <p:grpSpPr>
            <a:xfrm>
              <a:off x="8825203" y="2424085"/>
              <a:ext cx="650149" cy="487473"/>
              <a:chOff x="7668534" y="2425355"/>
              <a:chExt cx="650149" cy="487473"/>
            </a:xfrm>
          </p:grpSpPr>
          <p:sp>
            <p:nvSpPr>
              <p:cNvPr id="200" name="Text Box 26">
                <a:extLst>
                  <a:ext uri="{FF2B5EF4-FFF2-40B4-BE49-F238E27FC236}">
                    <a16:creationId xmlns:a16="http://schemas.microsoft.com/office/drawing/2014/main" id="{6690E4E4-EBFD-4CD6-8CAB-B21C7A9EE876}"/>
                  </a:ext>
                </a:extLst>
              </p:cNvPr>
              <p:cNvSpPr txBox="1">
                <a:spLocks noChangeArrowheads="1"/>
              </p:cNvSpPr>
              <p:nvPr/>
            </p:nvSpPr>
            <p:spPr bwMode="auto">
              <a:xfrm flipH="1">
                <a:off x="7668534" y="2645309"/>
                <a:ext cx="650149"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a:t>
                </a:r>
                <a:r>
                  <a:rPr lang="en-US" altLang="en-US" sz="600" baseline="30000" dirty="0">
                    <a:latin typeface="Arial" panose="020B0604020202020204" pitchFamily="34" charset="0"/>
                    <a:cs typeface="Arial" panose="020B0604020202020204" pitchFamily="34" charset="0"/>
                  </a:rPr>
                  <a:t>st</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05-22</a:t>
                </a:r>
              </a:p>
            </p:txBody>
          </p:sp>
          <p:sp>
            <p:nvSpPr>
              <p:cNvPr id="201" name="Isosceles Triangle 200">
                <a:extLst>
                  <a:ext uri="{FF2B5EF4-FFF2-40B4-BE49-F238E27FC236}">
                    <a16:creationId xmlns:a16="http://schemas.microsoft.com/office/drawing/2014/main" id="{4B36DF84-403A-4DB0-858C-047DC4253C48}"/>
                  </a:ext>
                </a:extLst>
              </p:cNvPr>
              <p:cNvSpPr>
                <a:spLocks noChangeArrowheads="1"/>
              </p:cNvSpPr>
              <p:nvPr/>
            </p:nvSpPr>
            <p:spPr bwMode="auto">
              <a:xfrm flipH="1">
                <a:off x="7819651" y="2425355"/>
                <a:ext cx="248998" cy="217487"/>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grpSp>
        <p:grpSp>
          <p:nvGrpSpPr>
            <p:cNvPr id="202" name="Group 201">
              <a:extLst>
                <a:ext uri="{FF2B5EF4-FFF2-40B4-BE49-F238E27FC236}">
                  <a16:creationId xmlns:a16="http://schemas.microsoft.com/office/drawing/2014/main" id="{C67435F0-5433-468F-9C83-D6F51D5BC5D7}"/>
                </a:ext>
              </a:extLst>
            </p:cNvPr>
            <p:cNvGrpSpPr/>
            <p:nvPr/>
          </p:nvGrpSpPr>
          <p:grpSpPr>
            <a:xfrm>
              <a:off x="9124630" y="3052375"/>
              <a:ext cx="650149" cy="579806"/>
              <a:chOff x="7668534" y="2425355"/>
              <a:chExt cx="650149" cy="579806"/>
            </a:xfrm>
          </p:grpSpPr>
          <p:sp>
            <p:nvSpPr>
              <p:cNvPr id="203" name="Text Box 26">
                <a:extLst>
                  <a:ext uri="{FF2B5EF4-FFF2-40B4-BE49-F238E27FC236}">
                    <a16:creationId xmlns:a16="http://schemas.microsoft.com/office/drawing/2014/main" id="{0052042E-7E9C-471E-B83E-93E8BF203A70}"/>
                  </a:ext>
                </a:extLst>
              </p:cNvPr>
              <p:cNvSpPr txBox="1">
                <a:spLocks noChangeArrowheads="1"/>
              </p:cNvSpPr>
              <p:nvPr/>
            </p:nvSpPr>
            <p:spPr bwMode="auto">
              <a:xfrm flipH="1">
                <a:off x="7668534" y="2645309"/>
                <a:ext cx="650149" cy="35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2</a:t>
                </a:r>
                <a:r>
                  <a:rPr lang="en-US" altLang="en-US" sz="600" baseline="30000" dirty="0">
                    <a:latin typeface="Arial" panose="020B0604020202020204" pitchFamily="34" charset="0"/>
                    <a:cs typeface="Arial" panose="020B0604020202020204" pitchFamily="34" charset="0"/>
                  </a:rPr>
                  <a:t>nd</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07-22</a:t>
                </a:r>
              </a:p>
              <a:p>
                <a:pPr algn="ctr"/>
                <a:endParaRPr lang="en-US" altLang="en-US" sz="600" dirty="0">
                  <a:latin typeface="Arial" panose="020B0604020202020204" pitchFamily="34" charset="0"/>
                  <a:cs typeface="Arial" panose="020B0604020202020204" pitchFamily="34" charset="0"/>
                </a:endParaRPr>
              </a:p>
            </p:txBody>
          </p:sp>
          <p:sp>
            <p:nvSpPr>
              <p:cNvPr id="204" name="Isosceles Triangle 203">
                <a:extLst>
                  <a:ext uri="{FF2B5EF4-FFF2-40B4-BE49-F238E27FC236}">
                    <a16:creationId xmlns:a16="http://schemas.microsoft.com/office/drawing/2014/main" id="{6B8480D4-2800-41F5-9D7B-AEB5441DB4BC}"/>
                  </a:ext>
                </a:extLst>
              </p:cNvPr>
              <p:cNvSpPr>
                <a:spLocks noChangeArrowheads="1"/>
              </p:cNvSpPr>
              <p:nvPr/>
            </p:nvSpPr>
            <p:spPr bwMode="auto">
              <a:xfrm flipH="1">
                <a:off x="7863226" y="2425355"/>
                <a:ext cx="248998" cy="217487"/>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grpSp>
        <p:sp>
          <p:nvSpPr>
            <p:cNvPr id="205" name="Oval Callout 93">
              <a:extLst>
                <a:ext uri="{FF2B5EF4-FFF2-40B4-BE49-F238E27FC236}">
                  <a16:creationId xmlns:a16="http://schemas.microsoft.com/office/drawing/2014/main" id="{10503EA6-2A92-4FBF-A268-3050DE663F5D}"/>
                </a:ext>
              </a:extLst>
            </p:cNvPr>
            <p:cNvSpPr/>
            <p:nvPr/>
          </p:nvSpPr>
          <p:spPr bwMode="auto">
            <a:xfrm>
              <a:off x="6699206" y="4599096"/>
              <a:ext cx="1006530" cy="487541"/>
            </a:xfrm>
            <a:prstGeom prst="wedgeEllipseCallout">
              <a:avLst>
                <a:gd name="adj1" fmla="val 81391"/>
                <a:gd name="adj2" fmla="val -144409"/>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LB249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2</a:t>
              </a:r>
              <a:r>
                <a:rPr lang="en-US" sz="800" b="1" baseline="30000" dirty="0">
                  <a:solidFill>
                    <a:schemeClr val="tx1"/>
                  </a:solidFill>
                </a:rPr>
                <a:t>nd</a:t>
              </a:r>
              <a:r>
                <a:rPr lang="en-US" sz="800" b="1" dirty="0">
                  <a:solidFill>
                    <a:schemeClr val="tx1"/>
                  </a:solidFill>
                </a:rPr>
                <a:t> recirculation</a:t>
              </a:r>
              <a:endParaRPr kumimoji="0" lang="en-US" sz="800" b="1" i="0" u="none" strike="noStrike" cap="none" normalizeH="0" baseline="0" dirty="0">
                <a:ln>
                  <a:noFill/>
                </a:ln>
                <a:solidFill>
                  <a:schemeClr val="tx1"/>
                </a:solidFill>
                <a:effectLst/>
              </a:endParaRPr>
            </a:p>
          </p:txBody>
        </p:sp>
        <p:sp>
          <p:nvSpPr>
            <p:cNvPr id="206" name="Isosceles Triangle 205">
              <a:extLst>
                <a:ext uri="{FF2B5EF4-FFF2-40B4-BE49-F238E27FC236}">
                  <a16:creationId xmlns:a16="http://schemas.microsoft.com/office/drawing/2014/main" id="{E1D29D49-52CF-417D-B0C4-AF1F871ECD88}"/>
                </a:ext>
              </a:extLst>
            </p:cNvPr>
            <p:cNvSpPr>
              <a:spLocks noChangeArrowheads="1"/>
            </p:cNvSpPr>
            <p:nvPr/>
          </p:nvSpPr>
          <p:spPr bwMode="auto">
            <a:xfrm flipH="1">
              <a:off x="8340149" y="3057284"/>
              <a:ext cx="248998" cy="217487"/>
            </a:xfrm>
            <a:prstGeom prst="triangle">
              <a:avLst>
                <a:gd name="adj" fmla="val 50000"/>
              </a:avLst>
            </a:prstGeom>
            <a:solidFill>
              <a:schemeClr val="accent5">
                <a:lumMod val="75000"/>
              </a:schemeClr>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207" name="Text Box 26">
              <a:extLst>
                <a:ext uri="{FF2B5EF4-FFF2-40B4-BE49-F238E27FC236}">
                  <a16:creationId xmlns:a16="http://schemas.microsoft.com/office/drawing/2014/main" id="{E52E4D21-8B1B-4E3B-A4AD-E710442D76E9}"/>
                </a:ext>
              </a:extLst>
            </p:cNvPr>
            <p:cNvSpPr txBox="1">
              <a:spLocks noChangeArrowheads="1"/>
            </p:cNvSpPr>
            <p:nvPr/>
          </p:nvSpPr>
          <p:spPr bwMode="auto">
            <a:xfrm flipH="1">
              <a:off x="8165518" y="3280475"/>
              <a:ext cx="650149"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700" dirty="0">
                  <a:latin typeface="Arial" panose="020B0604020202020204" pitchFamily="34" charset="0"/>
                  <a:cs typeface="Arial" panose="020B0604020202020204" pitchFamily="34" charset="0"/>
                </a:rPr>
                <a:t>1</a:t>
              </a:r>
              <a:r>
                <a:rPr lang="en-US" altLang="en-US" sz="700" baseline="30000" dirty="0">
                  <a:latin typeface="Arial" panose="020B0604020202020204" pitchFamily="34" charset="0"/>
                  <a:cs typeface="Arial" panose="020B0604020202020204" pitchFamily="34" charset="0"/>
                </a:rPr>
                <a:t>st</a:t>
              </a:r>
              <a:r>
                <a:rPr lang="en-US" altLang="en-US" sz="700" dirty="0">
                  <a:latin typeface="Arial" panose="020B0604020202020204" pitchFamily="34" charset="0"/>
                  <a:cs typeface="Arial" panose="020B0604020202020204" pitchFamily="34" charset="0"/>
                </a:rPr>
                <a:t> SA start</a:t>
              </a:r>
            </a:p>
          </p:txBody>
        </p:sp>
        <p:sp>
          <p:nvSpPr>
            <p:cNvPr id="208" name="Rectangle 207">
              <a:extLst>
                <a:ext uri="{FF2B5EF4-FFF2-40B4-BE49-F238E27FC236}">
                  <a16:creationId xmlns:a16="http://schemas.microsoft.com/office/drawing/2014/main" id="{6977148F-537E-42DB-9066-18466F9BB7D9}"/>
                </a:ext>
              </a:extLst>
            </p:cNvPr>
            <p:cNvSpPr/>
            <p:nvPr/>
          </p:nvSpPr>
          <p:spPr>
            <a:xfrm>
              <a:off x="9809277" y="3893989"/>
              <a:ext cx="565492" cy="24291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900" dirty="0" err="1">
                  <a:solidFill>
                    <a:schemeClr val="tx1"/>
                  </a:solidFill>
                </a:rPr>
                <a:t>REVcom</a:t>
              </a:r>
              <a:endParaRPr lang="en-US" sz="900" dirty="0">
                <a:solidFill>
                  <a:schemeClr val="tx1"/>
                </a:solidFill>
              </a:endParaRPr>
            </a:p>
          </p:txBody>
        </p:sp>
        <p:sp>
          <p:nvSpPr>
            <p:cNvPr id="209" name="Rectangle 208">
              <a:extLst>
                <a:ext uri="{FF2B5EF4-FFF2-40B4-BE49-F238E27FC236}">
                  <a16:creationId xmlns:a16="http://schemas.microsoft.com/office/drawing/2014/main" id="{5E5710CD-D6C4-4548-8D16-B0634E3859CF}"/>
                </a:ext>
              </a:extLst>
            </p:cNvPr>
            <p:cNvSpPr/>
            <p:nvPr/>
          </p:nvSpPr>
          <p:spPr>
            <a:xfrm>
              <a:off x="9468734" y="3895138"/>
              <a:ext cx="343813" cy="241767"/>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50" dirty="0">
                  <a:solidFill>
                    <a:schemeClr val="tx1"/>
                  </a:solidFill>
                </a:rPr>
                <a:t>SA3</a:t>
              </a:r>
            </a:p>
          </p:txBody>
        </p:sp>
        <p:grpSp>
          <p:nvGrpSpPr>
            <p:cNvPr id="210" name="Group 209">
              <a:extLst>
                <a:ext uri="{FF2B5EF4-FFF2-40B4-BE49-F238E27FC236}">
                  <a16:creationId xmlns:a16="http://schemas.microsoft.com/office/drawing/2014/main" id="{59D95D1E-4B9F-43CE-9B69-C8D3E3B11993}"/>
                </a:ext>
              </a:extLst>
            </p:cNvPr>
            <p:cNvGrpSpPr/>
            <p:nvPr/>
          </p:nvGrpSpPr>
          <p:grpSpPr>
            <a:xfrm>
              <a:off x="9497641" y="2457390"/>
              <a:ext cx="650149" cy="487473"/>
              <a:chOff x="7668534" y="2425355"/>
              <a:chExt cx="650149" cy="487473"/>
            </a:xfrm>
          </p:grpSpPr>
          <p:sp>
            <p:nvSpPr>
              <p:cNvPr id="211" name="Text Box 26">
                <a:extLst>
                  <a:ext uri="{FF2B5EF4-FFF2-40B4-BE49-F238E27FC236}">
                    <a16:creationId xmlns:a16="http://schemas.microsoft.com/office/drawing/2014/main" id="{7EF270E3-F7F2-4E90-A81F-7D371F357F97}"/>
                  </a:ext>
                </a:extLst>
              </p:cNvPr>
              <p:cNvSpPr txBox="1">
                <a:spLocks noChangeArrowheads="1"/>
              </p:cNvSpPr>
              <p:nvPr/>
            </p:nvSpPr>
            <p:spPr bwMode="auto">
              <a:xfrm flipH="1">
                <a:off x="7668534" y="2645309"/>
                <a:ext cx="650149"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3</a:t>
                </a:r>
                <a:r>
                  <a:rPr lang="en-US" altLang="en-US" sz="600" baseline="30000" dirty="0">
                    <a:latin typeface="Arial" panose="020B0604020202020204" pitchFamily="34" charset="0"/>
                    <a:cs typeface="Arial" panose="020B0604020202020204" pitchFamily="34" charset="0"/>
                  </a:rPr>
                  <a:t>rd</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11-22</a:t>
                </a:r>
              </a:p>
            </p:txBody>
          </p:sp>
          <p:sp>
            <p:nvSpPr>
              <p:cNvPr id="212" name="Isosceles Triangle 211">
                <a:extLst>
                  <a:ext uri="{FF2B5EF4-FFF2-40B4-BE49-F238E27FC236}">
                    <a16:creationId xmlns:a16="http://schemas.microsoft.com/office/drawing/2014/main" id="{0E3DF09B-0CC7-48B9-9581-0F70721F115C}"/>
                  </a:ext>
                </a:extLst>
              </p:cNvPr>
              <p:cNvSpPr>
                <a:spLocks noChangeArrowheads="1"/>
              </p:cNvSpPr>
              <p:nvPr/>
            </p:nvSpPr>
            <p:spPr bwMode="auto">
              <a:xfrm flipH="1">
                <a:off x="7863226" y="2425355"/>
                <a:ext cx="248998" cy="217487"/>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grpSp>
        <p:cxnSp>
          <p:nvCxnSpPr>
            <p:cNvPr id="213" name="Straight Connector 212">
              <a:extLst>
                <a:ext uri="{FF2B5EF4-FFF2-40B4-BE49-F238E27FC236}">
                  <a16:creationId xmlns:a16="http://schemas.microsoft.com/office/drawing/2014/main" id="{33F47AD3-E04C-4026-8423-C319DDC2FA79}"/>
                </a:ext>
              </a:extLst>
            </p:cNvPr>
            <p:cNvCxnSpPr>
              <a:cxnSpLocks/>
            </p:cNvCxnSpPr>
            <p:nvPr/>
          </p:nvCxnSpPr>
          <p:spPr bwMode="auto">
            <a:xfrm flipV="1">
              <a:off x="8502757" y="4181645"/>
              <a:ext cx="7200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 name="Footer Placeholder 2">
            <a:extLst>
              <a:ext uri="{FF2B5EF4-FFF2-40B4-BE49-F238E27FC236}">
                <a16:creationId xmlns:a16="http://schemas.microsoft.com/office/drawing/2014/main" id="{2922EBB1-F407-48DF-BB06-059CACA9A391}"/>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81450B0F-EDE6-45F1-90AC-11BF51186C68}"/>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9" name="Date Placeholder 8">
            <a:extLst>
              <a:ext uri="{FF2B5EF4-FFF2-40B4-BE49-F238E27FC236}">
                <a16:creationId xmlns:a16="http://schemas.microsoft.com/office/drawing/2014/main" id="{92BD2EF9-03DD-4E57-ACF2-47A58FDCB275}"/>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4865073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093B6-3243-4D59-A348-CCF04BE0A347}"/>
              </a:ext>
            </a:extLst>
          </p:cNvPr>
          <p:cNvSpPr>
            <a:spLocks noGrp="1"/>
          </p:cNvSpPr>
          <p:nvPr>
            <p:ph type="title"/>
          </p:nvPr>
        </p:nvSpPr>
        <p:spPr/>
        <p:txBody>
          <a:bodyPr/>
          <a:lstStyle/>
          <a:p>
            <a:r>
              <a:rPr lang="en-US" dirty="0"/>
              <a:t>Scheduled telecons</a:t>
            </a:r>
          </a:p>
        </p:txBody>
      </p:sp>
      <p:sp>
        <p:nvSpPr>
          <p:cNvPr id="3" name="Content Placeholder 2">
            <a:extLst>
              <a:ext uri="{FF2B5EF4-FFF2-40B4-BE49-F238E27FC236}">
                <a16:creationId xmlns:a16="http://schemas.microsoft.com/office/drawing/2014/main" id="{F30A83CA-58D9-452A-AACC-13EE929DB1E6}"/>
              </a:ext>
            </a:extLst>
          </p:cNvPr>
          <p:cNvSpPr>
            <a:spLocks noGrp="1"/>
          </p:cNvSpPr>
          <p:nvPr>
            <p:ph idx="1"/>
          </p:nvPr>
        </p:nvSpPr>
        <p:spPr>
          <a:xfrm>
            <a:off x="839416" y="1751015"/>
            <a:ext cx="10361084" cy="4343400"/>
          </a:xfrm>
        </p:spPr>
        <p:txBody>
          <a:bodyPr/>
          <a:lstStyle/>
          <a:p>
            <a:pPr marL="0" indent="0"/>
            <a:endParaRPr lang="en-US" altLang="en-US" sz="2000" b="0" dirty="0"/>
          </a:p>
          <a:p>
            <a:pPr>
              <a:buFont typeface="Arial" panose="020B0604020202020204" pitchFamily="34" charset="0"/>
              <a:buChar char="•"/>
            </a:pPr>
            <a:endParaRPr lang="en-US" altLang="en-US" sz="2000" b="0" dirty="0"/>
          </a:p>
          <a:p>
            <a:pPr marL="0" indent="0"/>
            <a:endParaRPr lang="en-US" altLang="en-US" sz="1600" b="0" dirty="0"/>
          </a:p>
          <a:p>
            <a:pPr marL="0" indent="0"/>
            <a:endParaRPr lang="en-US" altLang="en-US" sz="1600" b="0" dirty="0"/>
          </a:p>
          <a:p>
            <a:pPr marL="0" indent="0"/>
            <a:endParaRPr lang="en-US" altLang="en-US" sz="1600" b="0" dirty="0"/>
          </a:p>
          <a:p>
            <a:pPr marL="0" indent="0"/>
            <a:endParaRPr lang="en-US" altLang="en-US" sz="1800" b="0" dirty="0"/>
          </a:p>
        </p:txBody>
      </p:sp>
      <p:sp>
        <p:nvSpPr>
          <p:cNvPr id="8" name="TextBox 7">
            <a:extLst>
              <a:ext uri="{FF2B5EF4-FFF2-40B4-BE49-F238E27FC236}">
                <a16:creationId xmlns:a16="http://schemas.microsoft.com/office/drawing/2014/main" id="{E9F816E6-7810-492E-8040-D1E0AEDF2ADF}"/>
              </a:ext>
            </a:extLst>
          </p:cNvPr>
          <p:cNvSpPr txBox="1"/>
          <p:nvPr/>
        </p:nvSpPr>
        <p:spPr>
          <a:xfrm>
            <a:off x="869621" y="4789021"/>
            <a:ext cx="10694384" cy="800219"/>
          </a:xfrm>
          <a:prstGeom prst="rect">
            <a:avLst/>
          </a:prstGeom>
          <a:noFill/>
        </p:spPr>
        <p:txBody>
          <a:bodyPr wrap="square" rtlCol="0">
            <a:spAutoFit/>
          </a:bodyPr>
          <a:lstStyle/>
          <a:p>
            <a:pPr marL="0" indent="0"/>
            <a:r>
              <a:rPr lang="en-US" altLang="en-US" sz="1400" b="0" dirty="0">
                <a:solidFill>
                  <a:schemeClr val="tx1"/>
                </a:solidFill>
              </a:rPr>
              <a:t>* - newly announced</a:t>
            </a:r>
          </a:p>
          <a:p>
            <a:pPr marL="0" indent="0"/>
            <a:r>
              <a:rPr lang="en-US" altLang="en-US" sz="1600" b="0" dirty="0">
                <a:solidFill>
                  <a:schemeClr val="tx1"/>
                </a:solidFill>
              </a:rPr>
              <a:t>+ </a:t>
            </a:r>
            <a:r>
              <a:rPr lang="en-US" altLang="en-US" sz="1600" b="0" dirty="0" err="1">
                <a:solidFill>
                  <a:schemeClr val="tx1"/>
                </a:solidFill>
              </a:rPr>
              <a:t>TGaz</a:t>
            </a:r>
            <a:r>
              <a:rPr lang="en-US" altLang="en-US" sz="1600" b="0" dirty="0">
                <a:solidFill>
                  <a:schemeClr val="tx1"/>
                </a:solidFill>
              </a:rPr>
              <a:t> Plenary (motion) meeting.</a:t>
            </a:r>
          </a:p>
          <a:p>
            <a:r>
              <a:rPr lang="en-US" sz="1600" dirty="0">
                <a:solidFill>
                  <a:schemeClr val="tx1"/>
                </a:solidFill>
              </a:rPr>
              <a:t>** - meeting as part of the IEEE week, refer to WG agenda document for details.</a:t>
            </a:r>
            <a:endParaRPr lang="en-US" sz="1400" dirty="0">
              <a:solidFill>
                <a:schemeClr val="tx1"/>
              </a:solidFill>
            </a:endParaRPr>
          </a:p>
        </p:txBody>
      </p:sp>
      <p:sp>
        <p:nvSpPr>
          <p:cNvPr id="10" name="Content Placeholder 2">
            <a:extLst>
              <a:ext uri="{FF2B5EF4-FFF2-40B4-BE49-F238E27FC236}">
                <a16:creationId xmlns:a16="http://schemas.microsoft.com/office/drawing/2014/main" id="{4EBB950D-2070-4C62-90FE-315818FFF5B4}"/>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altLang="en-US" sz="2000" b="0" kern="0" dirty="0"/>
              <a:t>Dec. 	2</a:t>
            </a:r>
            <a:r>
              <a:rPr lang="en-US" altLang="en-US" sz="2000" b="0" kern="0" baseline="30000" dirty="0"/>
              <a:t>nd</a:t>
            </a:r>
            <a:r>
              <a:rPr lang="en-US" altLang="en-US" sz="2000" b="0" kern="0" dirty="0"/>
              <a:t>  		Thu.	12:00 – 14:00 ET*</a:t>
            </a:r>
          </a:p>
          <a:p>
            <a:pPr>
              <a:buFont typeface="Arial" panose="020B0604020202020204" pitchFamily="34" charset="0"/>
              <a:buChar char="•"/>
            </a:pPr>
            <a:r>
              <a:rPr lang="en-US" altLang="en-US" sz="2000" b="0" kern="0" dirty="0"/>
              <a:t>Dec. 	9</a:t>
            </a:r>
            <a:r>
              <a:rPr lang="en-US" altLang="en-US" sz="2000" b="0" kern="0" baseline="30000" dirty="0"/>
              <a:t>th</a:t>
            </a:r>
            <a:r>
              <a:rPr lang="en-US" altLang="en-US" sz="2000" b="0" kern="0" dirty="0"/>
              <a:t> 		Thu.	12:00 – 14:00 ET*</a:t>
            </a:r>
          </a:p>
          <a:p>
            <a:pPr>
              <a:buFont typeface="Arial" panose="020B0604020202020204" pitchFamily="34" charset="0"/>
              <a:buChar char="•"/>
            </a:pPr>
            <a:r>
              <a:rPr lang="en-US" altLang="en-US" sz="2000" b="0" kern="0" dirty="0"/>
              <a:t>Dec. 16</a:t>
            </a:r>
            <a:r>
              <a:rPr lang="en-US" altLang="en-US" sz="2000" b="0" kern="0" baseline="30000" dirty="0"/>
              <a:t>th</a:t>
            </a:r>
            <a:r>
              <a:rPr lang="en-US" altLang="en-US" sz="2000" b="0" kern="0" dirty="0"/>
              <a:t> 		Thu.	12:00 – 14:00 ET*</a:t>
            </a:r>
          </a:p>
          <a:p>
            <a:pPr>
              <a:buFont typeface="Arial" panose="020B0604020202020204" pitchFamily="34" charset="0"/>
              <a:buChar char="•"/>
            </a:pPr>
            <a:r>
              <a:rPr lang="en-US" altLang="en-US" sz="2000" b="0" kern="0" dirty="0"/>
              <a:t>Jan. 	6</a:t>
            </a:r>
            <a:r>
              <a:rPr lang="en-US" altLang="en-US" sz="2000" b="0" kern="0" baseline="30000" dirty="0"/>
              <a:t>th</a:t>
            </a:r>
            <a:r>
              <a:rPr lang="en-US" altLang="en-US" sz="2000" b="0" kern="0" dirty="0"/>
              <a:t> 		Thu.	12:00 – 14:00 ET*</a:t>
            </a:r>
          </a:p>
          <a:p>
            <a:pPr>
              <a:buFont typeface="Arial" panose="020B0604020202020204" pitchFamily="34" charset="0"/>
              <a:buChar char="•"/>
            </a:pPr>
            <a:r>
              <a:rPr lang="en-US" altLang="en-US" sz="2000" b="0" kern="0" dirty="0"/>
              <a:t>Jan. 	13</a:t>
            </a:r>
            <a:r>
              <a:rPr lang="en-US" altLang="en-US" sz="2000" b="0" kern="0" baseline="30000" dirty="0"/>
              <a:t>th</a:t>
            </a:r>
            <a:r>
              <a:rPr lang="en-US" altLang="en-US" sz="2000" b="0" kern="0" dirty="0"/>
              <a:t> 		Thu.	12:00 – 14:00 ET*</a:t>
            </a:r>
          </a:p>
          <a:p>
            <a:pPr>
              <a:buFont typeface="Arial" panose="020B0604020202020204" pitchFamily="34" charset="0"/>
              <a:buChar char="•"/>
            </a:pPr>
            <a:endParaRPr lang="en-US" altLang="en-US" sz="2000" b="0" kern="0" dirty="0"/>
          </a:p>
          <a:p>
            <a:pPr>
              <a:buFont typeface="Arial" panose="020B0604020202020204" pitchFamily="34" charset="0"/>
              <a:buChar char="•"/>
            </a:pPr>
            <a:endParaRPr lang="en-US" altLang="en-US" sz="2000" b="0" kern="0" dirty="0">
              <a:highlight>
                <a:srgbClr val="FFFF00"/>
              </a:highlight>
            </a:endParaRPr>
          </a:p>
          <a:p>
            <a:pPr>
              <a:buFont typeface="Arial" panose="020B0604020202020204" pitchFamily="34" charset="0"/>
              <a:buChar char="•"/>
            </a:pPr>
            <a:endParaRPr lang="en-US" altLang="en-US" sz="2000" b="0" kern="0" dirty="0"/>
          </a:p>
          <a:p>
            <a:pPr>
              <a:buFont typeface="Arial" panose="020B0604020202020204" pitchFamily="34" charset="0"/>
              <a:buChar char="•"/>
            </a:pPr>
            <a:endParaRPr lang="en-US" altLang="en-US" sz="2000" b="0" kern="0" dirty="0"/>
          </a:p>
        </p:txBody>
      </p:sp>
      <p:sp>
        <p:nvSpPr>
          <p:cNvPr id="7" name="Footer Placeholder 6">
            <a:extLst>
              <a:ext uri="{FF2B5EF4-FFF2-40B4-BE49-F238E27FC236}">
                <a16:creationId xmlns:a16="http://schemas.microsoft.com/office/drawing/2014/main" id="{29E91B32-671F-43B9-8859-22585D6C9F58}"/>
              </a:ext>
            </a:extLst>
          </p:cNvPr>
          <p:cNvSpPr>
            <a:spLocks noGrp="1"/>
          </p:cNvSpPr>
          <p:nvPr>
            <p:ph type="ftr" idx="14"/>
          </p:nvPr>
        </p:nvSpPr>
        <p:spPr/>
        <p:txBody>
          <a:bodyPr/>
          <a:lstStyle/>
          <a:p>
            <a:r>
              <a:rPr lang="en-GB"/>
              <a:t>Jonathan Segev, Intel</a:t>
            </a:r>
            <a:endParaRPr lang="en-GB" dirty="0"/>
          </a:p>
        </p:txBody>
      </p:sp>
      <p:sp>
        <p:nvSpPr>
          <p:cNvPr id="9" name="Slide Number Placeholder 8">
            <a:extLst>
              <a:ext uri="{FF2B5EF4-FFF2-40B4-BE49-F238E27FC236}">
                <a16:creationId xmlns:a16="http://schemas.microsoft.com/office/drawing/2014/main" id="{8D64582C-8F1C-4880-A7CB-4EA30B54E416}"/>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11" name="Date Placeholder 10">
            <a:extLst>
              <a:ext uri="{FF2B5EF4-FFF2-40B4-BE49-F238E27FC236}">
                <a16:creationId xmlns:a16="http://schemas.microsoft.com/office/drawing/2014/main" id="{5938EDA6-A4BD-4A6F-B27C-01DEDC0F5267}"/>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4463896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Light Communications Task Group (</a:t>
            </a:r>
            <a:r>
              <a:rPr lang="en-US" altLang="en-US" dirty="0" err="1"/>
              <a:t>TGbb</a:t>
            </a:r>
            <a:r>
              <a:rPr lang="en-US" altLang="en-US" dirty="0"/>
              <a:t>) </a:t>
            </a:r>
            <a:br>
              <a:rPr lang="en-US" altLang="en-US" dirty="0"/>
            </a:br>
            <a:r>
              <a:rPr lang="tr-TR" altLang="en-US" dirty="0" err="1"/>
              <a:t>TGbb</a:t>
            </a:r>
            <a:r>
              <a:rPr lang="tr-TR" altLang="en-US" dirty="0"/>
              <a:t> </a:t>
            </a:r>
            <a:r>
              <a:rPr lang="tr-TR" altLang="en-US" dirty="0" err="1"/>
              <a:t>November</a:t>
            </a:r>
            <a:r>
              <a:rPr lang="en-US" altLang="en-US" dirty="0"/>
              <a:t> 2021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2020-</a:t>
            </a:r>
            <a:r>
              <a:rPr lang="tr-TR" sz="2000" b="0" dirty="0"/>
              <a:t>11</a:t>
            </a:r>
            <a:r>
              <a:rPr lang="en-GB" sz="2000" b="0" dirty="0"/>
              <a:t>-1</a:t>
            </a:r>
            <a:r>
              <a:rPr lang="tr-TR" sz="2000" b="0" dirty="0"/>
              <a:t>5</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2998157786"/>
              </p:ext>
            </p:extLst>
          </p:nvPr>
        </p:nvGraphicFramePr>
        <p:xfrm>
          <a:off x="981075" y="3482975"/>
          <a:ext cx="10185400" cy="2466975"/>
        </p:xfrm>
        <a:graphic>
          <a:graphicData uri="http://schemas.openxmlformats.org/presentationml/2006/ole">
            <mc:AlternateContent xmlns:mc="http://schemas.openxmlformats.org/markup-compatibility/2006">
              <mc:Choice xmlns:v="urn:schemas-microsoft-com:vml" Requires="v">
                <p:oleObj spid="_x0000_s11274" name="Document" r:id="rId4" imgW="10466184" imgH="2539535" progId="Word.Document.8">
                  <p:embed/>
                </p:oleObj>
              </mc:Choice>
              <mc:Fallback>
                <p:oleObj name="Document" r:id="rId4" imgW="10466184" imgH="2539535" progId="Word.Document.8">
                  <p:embed/>
                  <p:pic>
                    <p:nvPicPr>
                      <p:cNvPr id="3075" name="Object 3"/>
                      <p:cNvPicPr>
                        <a:picLocks noChangeAspect="1" noChangeArrowheads="1"/>
                      </p:cNvPicPr>
                      <p:nvPr/>
                    </p:nvPicPr>
                    <p:blipFill>
                      <a:blip r:embed="rId5"/>
                      <a:srcRect/>
                      <a:stretch>
                        <a:fillRect/>
                      </a:stretch>
                    </p:blipFill>
                    <p:spPr bwMode="auto">
                      <a:xfrm>
                        <a:off x="981075" y="3482975"/>
                        <a:ext cx="10185400" cy="24669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91F1A507-CD10-4307-AE5F-A5C3A00A05B4}"/>
              </a:ext>
            </a:extLst>
          </p:cNvPr>
          <p:cNvSpPr>
            <a:spLocks noGrp="1"/>
          </p:cNvSpPr>
          <p:nvPr>
            <p:ph type="ftr" idx="11"/>
          </p:nvPr>
        </p:nvSpPr>
        <p:spPr/>
        <p:txBody>
          <a:bodyPr/>
          <a:lstStyle/>
          <a:p>
            <a:r>
              <a:rPr lang="en-GB"/>
              <a:t>Nikola Serafimovski, pureLiFi</a:t>
            </a:r>
          </a:p>
        </p:txBody>
      </p:sp>
      <p:sp>
        <p:nvSpPr>
          <p:cNvPr id="3" name="Slide Number Placeholder 2">
            <a:extLst>
              <a:ext uri="{FF2B5EF4-FFF2-40B4-BE49-F238E27FC236}">
                <a16:creationId xmlns:a16="http://schemas.microsoft.com/office/drawing/2014/main" id="{DC91ABB3-205D-4780-8383-39E86A7E1DC2}"/>
              </a:ext>
            </a:extLst>
          </p:cNvPr>
          <p:cNvSpPr>
            <a:spLocks noGrp="1"/>
          </p:cNvSpPr>
          <p:nvPr>
            <p:ph type="sldNum" idx="12"/>
          </p:nvPr>
        </p:nvSpPr>
        <p:spPr/>
        <p:txBody>
          <a:bodyPr/>
          <a:lstStyle/>
          <a:p>
            <a:r>
              <a:rPr lang="en-GB"/>
              <a:t>Slide </a:t>
            </a:r>
            <a:fld id="{DE40C9FC-4879-4F20-9ECA-A574A90476B7}" type="slidenum">
              <a:rPr lang="en-GB" smtClean="0"/>
              <a:pPr/>
              <a:t>48</a:t>
            </a:fld>
            <a:endParaRPr lang="en-GB"/>
          </a:p>
        </p:txBody>
      </p:sp>
      <p:sp>
        <p:nvSpPr>
          <p:cNvPr id="4" name="Date Placeholder 3">
            <a:extLst>
              <a:ext uri="{FF2B5EF4-FFF2-40B4-BE49-F238E27FC236}">
                <a16:creationId xmlns:a16="http://schemas.microsoft.com/office/drawing/2014/main" id="{32D09527-DA8E-4439-A5B6-510ACD2E5E6A}"/>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30721119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presentation contains the IEEE 802.11 Light Communications Task Group closing report for the November 2021 session.</a:t>
            </a:r>
          </a:p>
        </p:txBody>
      </p:sp>
      <p:sp>
        <p:nvSpPr>
          <p:cNvPr id="2" name="Footer Placeholder 1">
            <a:extLst>
              <a:ext uri="{FF2B5EF4-FFF2-40B4-BE49-F238E27FC236}">
                <a16:creationId xmlns:a16="http://schemas.microsoft.com/office/drawing/2014/main" id="{E19FAACA-EE57-4196-BDDE-64909FFA9593}"/>
              </a:ext>
            </a:extLst>
          </p:cNvPr>
          <p:cNvSpPr>
            <a:spLocks noGrp="1"/>
          </p:cNvSpPr>
          <p:nvPr>
            <p:ph type="ftr" idx="14"/>
          </p:nvPr>
        </p:nvSpPr>
        <p:spPr/>
        <p:txBody>
          <a:bodyPr/>
          <a:lstStyle/>
          <a:p>
            <a:r>
              <a:rPr lang="en-GB"/>
              <a:t>Nikola Serafimovski, pureLiFi</a:t>
            </a:r>
            <a:endParaRPr lang="en-GB" dirty="0"/>
          </a:p>
        </p:txBody>
      </p:sp>
      <p:sp>
        <p:nvSpPr>
          <p:cNvPr id="3" name="Slide Number Placeholder 2">
            <a:extLst>
              <a:ext uri="{FF2B5EF4-FFF2-40B4-BE49-F238E27FC236}">
                <a16:creationId xmlns:a16="http://schemas.microsoft.com/office/drawing/2014/main" id="{E609A756-0ADD-43F6-A47F-D06886BF3B32}"/>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7" name="Date Placeholder 6">
            <a:extLst>
              <a:ext uri="{FF2B5EF4-FFF2-40B4-BE49-F238E27FC236}">
                <a16:creationId xmlns:a16="http://schemas.microsoft.com/office/drawing/2014/main" id="{39861E4F-D67C-4379-987B-E32B52E64E12}"/>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4389196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38EA-E7D3-411E-AA01-A91872252762}"/>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2021</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8" name="Picture 7">
            <a:extLst>
              <a:ext uri="{FF2B5EF4-FFF2-40B4-BE49-F238E27FC236}">
                <a16:creationId xmlns:a16="http://schemas.microsoft.com/office/drawing/2014/main" id="{653AFB7B-FB8F-4FFD-BDB8-F896E6D613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18" y="739902"/>
            <a:ext cx="10462684" cy="5717344"/>
          </a:xfrm>
          <a:prstGeom prst="rect">
            <a:avLst/>
          </a:prstGeom>
        </p:spPr>
      </p:pic>
    </p:spTree>
    <p:extLst>
      <p:ext uri="{BB962C8B-B14F-4D97-AF65-F5344CB8AC3E}">
        <p14:creationId xmlns:p14="http://schemas.microsoft.com/office/powerpoint/2010/main" val="38420586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err="1">
                <a:solidFill>
                  <a:schemeClr val="tx2"/>
                </a:solidFill>
              </a:rPr>
              <a:t>TGbb</a:t>
            </a:r>
            <a:r>
              <a:rPr lang="en-US" altLang="en-US" dirty="0">
                <a:solidFill>
                  <a:schemeClr val="tx2"/>
                </a:solidFill>
              </a:rPr>
              <a:t> activities at the </a:t>
            </a:r>
            <a:r>
              <a:rPr lang="tr-TR" altLang="en-US" dirty="0" err="1">
                <a:solidFill>
                  <a:schemeClr val="tx2"/>
                </a:solidFill>
              </a:rPr>
              <a:t>November</a:t>
            </a:r>
            <a:r>
              <a:rPr lang="tr-TR" altLang="en-US" dirty="0">
                <a:solidFill>
                  <a:schemeClr val="tx2"/>
                </a:solidFill>
              </a:rPr>
              <a:t> </a:t>
            </a:r>
            <a:r>
              <a:rPr lang="en-US" altLang="en-US" dirty="0">
                <a:solidFill>
                  <a:schemeClr val="tx2"/>
                </a:solidFill>
              </a:rPr>
              <a:t>2021 meeting</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endParaRPr lang="tr-TR" altLang="en-US" dirty="0"/>
          </a:p>
          <a:p>
            <a:pPr marL="800100" lvl="1" indent="-342900">
              <a:buFont typeface="Arial" panose="020B0604020202020204" pitchFamily="34" charset="0"/>
              <a:buChar char="•"/>
              <a:defRPr/>
            </a:pPr>
            <a:r>
              <a:rPr lang="tr-TR" altLang="en-US" dirty="0" err="1"/>
              <a:t>Comment</a:t>
            </a:r>
            <a:r>
              <a:rPr lang="tr-TR" altLang="en-US" dirty="0"/>
              <a:t> </a:t>
            </a:r>
            <a:r>
              <a:rPr lang="tr-TR" altLang="en-US" dirty="0" err="1"/>
              <a:t>resolution</a:t>
            </a:r>
            <a:r>
              <a:rPr lang="tr-TR" altLang="en-US" dirty="0"/>
              <a:t> </a:t>
            </a:r>
            <a:r>
              <a:rPr lang="tr-TR" altLang="en-US" dirty="0" err="1"/>
              <a:t>for</a:t>
            </a:r>
            <a:r>
              <a:rPr lang="tr-TR" altLang="en-US" dirty="0"/>
              <a:t> D.07 </a:t>
            </a:r>
            <a:r>
              <a:rPr lang="tr-TR" altLang="en-US" dirty="0" err="1"/>
              <a:t>finalized</a:t>
            </a:r>
            <a:endParaRPr lang="tr-TR" altLang="en-US" dirty="0"/>
          </a:p>
          <a:p>
            <a:pPr marL="800100" lvl="1" indent="-342900">
              <a:buFont typeface="Arial" panose="020B0604020202020204" pitchFamily="34" charset="0"/>
              <a:buChar char="•"/>
              <a:defRPr/>
            </a:pPr>
            <a:r>
              <a:rPr lang="tr-TR" altLang="en-US" dirty="0"/>
              <a:t>Motion </a:t>
            </a:r>
            <a:r>
              <a:rPr lang="tr-TR" altLang="en-US" dirty="0" err="1"/>
              <a:t>to</a:t>
            </a:r>
            <a:r>
              <a:rPr lang="tr-TR" altLang="en-US" dirty="0"/>
              <a:t> </a:t>
            </a:r>
            <a:r>
              <a:rPr lang="tr-TR" altLang="en-US" dirty="0" err="1"/>
              <a:t>approve</a:t>
            </a:r>
            <a:r>
              <a:rPr lang="tr-TR" altLang="en-US" dirty="0"/>
              <a:t> </a:t>
            </a:r>
            <a:r>
              <a:rPr lang="tr-TR" altLang="en-US" dirty="0" err="1"/>
              <a:t>Comment</a:t>
            </a:r>
            <a:r>
              <a:rPr lang="tr-TR" altLang="en-US" dirty="0"/>
              <a:t> </a:t>
            </a:r>
            <a:r>
              <a:rPr lang="tr-TR" altLang="en-US" dirty="0" err="1"/>
              <a:t>Resolutions</a:t>
            </a:r>
            <a:r>
              <a:rPr lang="tr-TR" altLang="en-US" dirty="0"/>
              <a:t> </a:t>
            </a:r>
            <a:r>
              <a:rPr lang="tr-TR" altLang="en-US" dirty="0" err="1"/>
              <a:t>and</a:t>
            </a:r>
            <a:r>
              <a:rPr lang="tr-TR" altLang="en-US" dirty="0"/>
              <a:t> </a:t>
            </a:r>
            <a:r>
              <a:rPr lang="tr-TR" altLang="en-US" dirty="0" err="1"/>
              <a:t>reaffirm</a:t>
            </a:r>
            <a:r>
              <a:rPr lang="tr-TR" altLang="en-US" dirty="0"/>
              <a:t> CSD</a:t>
            </a:r>
          </a:p>
          <a:p>
            <a:pPr marL="800100" lvl="1" indent="-342900">
              <a:buFont typeface="Arial" panose="020B0604020202020204" pitchFamily="34" charset="0"/>
              <a:buChar char="•"/>
              <a:defRPr/>
            </a:pPr>
            <a:r>
              <a:rPr lang="en-US" altLang="en-US" dirty="0"/>
              <a:t>Move to request 802.11 WG </a:t>
            </a:r>
            <a:r>
              <a:rPr lang="tr-TR" altLang="en-US" dirty="0" err="1"/>
              <a:t>to</a:t>
            </a:r>
            <a:r>
              <a:rPr lang="tr-TR" altLang="en-US" dirty="0"/>
              <a:t> start </a:t>
            </a:r>
            <a:r>
              <a:rPr lang="tr-TR" altLang="en-US" dirty="0" err="1"/>
              <a:t>letterballot</a:t>
            </a:r>
            <a:endParaRPr lang="tr-TR" altLang="en-US" dirty="0"/>
          </a:p>
          <a:p>
            <a:pPr marL="800100" lvl="1" indent="-342900">
              <a:buFont typeface="Arial" panose="020B0604020202020204" pitchFamily="34" charset="0"/>
              <a:buChar char="•"/>
              <a:defRPr/>
            </a:pPr>
            <a:r>
              <a:rPr lang="en-GB" altLang="en-US" dirty="0"/>
              <a:t>WG LB planned for 1 Dec.</a:t>
            </a:r>
          </a:p>
          <a:p>
            <a:pPr marL="800100" lvl="1" indent="-342900" algn="just">
              <a:buFont typeface="Arial" panose="020B0604020202020204" pitchFamily="34" charset="0"/>
              <a:buChar char="•"/>
              <a:defRPr/>
            </a:pPr>
            <a:endParaRPr lang="en-GB" altLang="en-US" dirty="0"/>
          </a:p>
          <a:p>
            <a:pPr marL="457200" lvl="1" indent="0">
              <a:buFontTx/>
              <a:buNone/>
              <a:defRPr/>
            </a:pPr>
            <a:r>
              <a:rPr lang="en-US" altLang="en-US" b="1" dirty="0"/>
              <a:t>Meeting agenda and motions are available in doc. 11-21/</a:t>
            </a:r>
            <a:r>
              <a:rPr lang="tr-TR" altLang="en-US" b="1" dirty="0"/>
              <a:t>1650</a:t>
            </a:r>
            <a:r>
              <a:rPr lang="en-US" altLang="en-US" b="1" dirty="0"/>
              <a:t>r</a:t>
            </a:r>
            <a:r>
              <a:rPr lang="tr-TR" altLang="en-US" b="1" dirty="0"/>
              <a:t>5</a:t>
            </a:r>
            <a:r>
              <a:rPr lang="en-US" altLang="en-US" b="1" dirty="0"/>
              <a:t>.</a:t>
            </a:r>
          </a:p>
          <a:p>
            <a:pPr marL="457200" lvl="1" indent="0">
              <a:buFontTx/>
              <a:buNone/>
              <a:defRPr/>
            </a:pPr>
            <a:r>
              <a:rPr lang="en-US" altLang="en-US" b="1" dirty="0"/>
              <a:t>Minutes of the meeting are available in doc. 11-21/</a:t>
            </a:r>
            <a:r>
              <a:rPr lang="tr-TR" altLang="en-US" b="1" dirty="0"/>
              <a:t>1872</a:t>
            </a:r>
            <a:r>
              <a:rPr lang="en-US" altLang="en-US" b="1" dirty="0"/>
              <a:t>r</a:t>
            </a:r>
            <a:r>
              <a:rPr lang="tr-TR" altLang="en-US" b="1" dirty="0"/>
              <a:t>0</a:t>
            </a:r>
            <a:r>
              <a:rPr lang="en-US" altLang="en-US" b="1" dirty="0"/>
              <a:t>.</a:t>
            </a:r>
          </a:p>
        </p:txBody>
      </p:sp>
      <p:sp>
        <p:nvSpPr>
          <p:cNvPr id="7" name="Footer Placeholder 6">
            <a:extLst>
              <a:ext uri="{FF2B5EF4-FFF2-40B4-BE49-F238E27FC236}">
                <a16:creationId xmlns:a16="http://schemas.microsoft.com/office/drawing/2014/main" id="{5C8116A8-3E90-4577-A913-2A712B33A904}"/>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4CE55DC8-4F71-41AC-AD99-A412B219840D}"/>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9" name="Date Placeholder 8">
            <a:extLst>
              <a:ext uri="{FF2B5EF4-FFF2-40B4-BE49-F238E27FC236}">
                <a16:creationId xmlns:a16="http://schemas.microsoft.com/office/drawing/2014/main" id="{A29F96DB-47F2-4853-A207-BB1C80EFF437}"/>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0737628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89F126-09CC-4AC9-86E0-C90410694922}"/>
              </a:ext>
            </a:extLst>
          </p:cNvPr>
          <p:cNvSpPr>
            <a:spLocks noGrp="1"/>
          </p:cNvSpPr>
          <p:nvPr>
            <p:ph type="title"/>
          </p:nvPr>
        </p:nvSpPr>
        <p:spPr>
          <a:xfrm>
            <a:off x="914401" y="685801"/>
            <a:ext cx="10361084" cy="1065213"/>
          </a:xfrm>
        </p:spPr>
        <p:txBody>
          <a:bodyPr/>
          <a:lstStyle/>
          <a:p>
            <a:pPr algn="l">
              <a:buFontTx/>
              <a:buNone/>
            </a:pPr>
            <a:r>
              <a:rPr lang="en-GB" altLang="en-US" dirty="0"/>
              <a:t>Motion</a:t>
            </a:r>
            <a:r>
              <a:rPr lang="tr-TR" altLang="en-US" dirty="0"/>
              <a:t> </a:t>
            </a:r>
            <a:endParaRPr lang="en-US" altLang="en-US" dirty="0"/>
          </a:p>
        </p:txBody>
      </p:sp>
      <p:sp>
        <p:nvSpPr>
          <p:cNvPr id="8" name="Content Placeholder 2">
            <a:extLst>
              <a:ext uri="{FF2B5EF4-FFF2-40B4-BE49-F238E27FC236}">
                <a16:creationId xmlns:a16="http://schemas.microsoft.com/office/drawing/2014/main" id="{8A10D6A6-0223-40CC-AA70-EECF4E46564F}"/>
              </a:ext>
            </a:extLst>
          </p:cNvPr>
          <p:cNvSpPr>
            <a:spLocks noGrp="1"/>
          </p:cNvSpPr>
          <p:nvPr>
            <p:ph idx="1"/>
          </p:nvPr>
        </p:nvSpPr>
        <p:spPr>
          <a:xfrm>
            <a:off x="914401" y="1700808"/>
            <a:ext cx="10361084" cy="4113213"/>
          </a:xfrm>
        </p:spPr>
        <p:txBody>
          <a:bodyPr/>
          <a:lstStyle/>
          <a:p>
            <a:pPr marL="0" lvl="0" indent="0">
              <a:tabLst>
                <a:tab pos="457200" algn="l"/>
              </a:tabLst>
            </a:pPr>
            <a:r>
              <a:rPr lang="tr-TR" sz="2400" b="1" dirty="0">
                <a:effectLst/>
                <a:latin typeface="Times New Roman" panose="02020603050405020304" pitchFamily="18" charset="0"/>
                <a:ea typeface="Times New Roman" panose="02020603050405020304" pitchFamily="18" charset="0"/>
              </a:rPr>
              <a:t>A</a:t>
            </a:r>
            <a:r>
              <a:rPr lang="en-US" sz="2400" b="1" dirty="0" err="1">
                <a:effectLst/>
                <a:latin typeface="Times New Roman" panose="02020603050405020304" pitchFamily="18" charset="0"/>
                <a:ea typeface="Times New Roman" panose="02020603050405020304" pitchFamily="18" charset="0"/>
              </a:rPr>
              <a:t>pprove</a:t>
            </a:r>
            <a:r>
              <a:rPr lang="en-US" sz="2400" b="1" dirty="0">
                <a:effectLst/>
                <a:latin typeface="Times New Roman" panose="02020603050405020304" pitchFamily="18" charset="0"/>
                <a:ea typeface="Times New Roman" panose="02020603050405020304" pitchFamily="18" charset="0"/>
              </a:rPr>
              <a:t> comment resolutions for all of the comments in doc. 11-21/</a:t>
            </a:r>
            <a:r>
              <a:rPr lang="tr-TR" sz="2400" b="1" dirty="0">
                <a:effectLst/>
                <a:latin typeface="Times New Roman" panose="02020603050405020304" pitchFamily="18" charset="0"/>
                <a:ea typeface="Times New Roman" panose="02020603050405020304" pitchFamily="18" charset="0"/>
              </a:rPr>
              <a:t>1813</a:t>
            </a:r>
            <a:r>
              <a:rPr lang="en-US" sz="2400" b="1" dirty="0">
                <a:effectLst/>
                <a:latin typeface="Times New Roman" panose="02020603050405020304" pitchFamily="18" charset="0"/>
                <a:ea typeface="Times New Roman" panose="02020603050405020304" pitchFamily="18" charset="0"/>
              </a:rPr>
              <a:t>r</a:t>
            </a:r>
            <a:r>
              <a:rPr lang="tr-TR" sz="2400" b="1" dirty="0">
                <a:effectLst/>
                <a:latin typeface="Times New Roman" panose="02020603050405020304" pitchFamily="18" charset="0"/>
                <a:ea typeface="Times New Roman" panose="02020603050405020304" pitchFamily="18" charset="0"/>
              </a:rPr>
              <a:t>3 </a:t>
            </a:r>
            <a:r>
              <a:rPr lang="tr-TR" sz="2400" b="1" dirty="0" err="1">
                <a:effectLst/>
                <a:latin typeface="Times New Roman" panose="02020603050405020304" pitchFamily="18" charset="0"/>
                <a:ea typeface="Times New Roman" panose="02020603050405020304" pitchFamily="18" charset="0"/>
              </a:rPr>
              <a:t>and</a:t>
            </a:r>
            <a:r>
              <a:rPr lang="tr-TR" sz="2400" b="1" dirty="0">
                <a:effectLst/>
                <a:latin typeface="Times New Roman" panose="02020603050405020304" pitchFamily="18" charset="0"/>
                <a:ea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rPr>
              <a:t>11-21/</a:t>
            </a:r>
            <a:r>
              <a:rPr lang="tr-TR" sz="2400" b="1" dirty="0">
                <a:effectLst/>
                <a:latin typeface="Times New Roman" panose="02020603050405020304" pitchFamily="18" charset="0"/>
                <a:ea typeface="Times New Roman" panose="02020603050405020304" pitchFamily="18" charset="0"/>
              </a:rPr>
              <a:t>1783</a:t>
            </a:r>
            <a:r>
              <a:rPr lang="en-US" sz="2400" b="1" dirty="0">
                <a:effectLst/>
                <a:latin typeface="Times New Roman" panose="02020603050405020304" pitchFamily="18" charset="0"/>
                <a:ea typeface="Times New Roman" panose="02020603050405020304" pitchFamily="18" charset="0"/>
              </a:rPr>
              <a:t>r</a:t>
            </a:r>
            <a:r>
              <a:rPr lang="tr-TR" dirty="0">
                <a:latin typeface="Times New Roman" panose="02020603050405020304" pitchFamily="18" charset="0"/>
                <a:ea typeface="Times New Roman" panose="02020603050405020304" pitchFamily="18" charset="0"/>
              </a:rPr>
              <a:t>2</a:t>
            </a:r>
            <a:r>
              <a:rPr lang="en-US" sz="2400" b="1" dirty="0">
                <a:effectLst/>
                <a:latin typeface="Times New Roman" panose="02020603050405020304" pitchFamily="18" charset="0"/>
                <a:ea typeface="Times New Roman" panose="02020603050405020304" pitchFamily="18" charset="0"/>
              </a:rPr>
              <a:t> for </a:t>
            </a:r>
            <a:r>
              <a:rPr lang="en-US" sz="2400" b="1" dirty="0" err="1">
                <a:effectLst/>
                <a:latin typeface="Times New Roman" panose="02020603050405020304" pitchFamily="18" charset="0"/>
                <a:ea typeface="Times New Roman" panose="02020603050405020304" pitchFamily="18" charset="0"/>
              </a:rPr>
              <a:t>TGbb</a:t>
            </a:r>
            <a:r>
              <a:rPr lang="en-US" sz="2400" b="1" dirty="0">
                <a:effectLst/>
                <a:latin typeface="Times New Roman" panose="02020603050405020304" pitchFamily="18" charset="0"/>
                <a:ea typeface="Times New Roman" panose="02020603050405020304" pitchFamily="18" charset="0"/>
              </a:rPr>
              <a:t> Draft 0.7</a:t>
            </a:r>
            <a:endParaRPr lang="tr-TR" sz="2400" b="1" dirty="0">
              <a:effectLst/>
              <a:latin typeface="Times New Roman" panose="02020603050405020304" pitchFamily="18" charset="0"/>
              <a:ea typeface="Times New Roman" panose="02020603050405020304" pitchFamily="18" charset="0"/>
            </a:endParaRPr>
          </a:p>
          <a:p>
            <a:pPr marL="0" lvl="0" indent="0">
              <a:tabLst>
                <a:tab pos="457200" algn="l"/>
              </a:tabLst>
            </a:pPr>
            <a:endParaRPr lang="en-GB" altLang="en-US" sz="2000" dirty="0"/>
          </a:p>
          <a:p>
            <a:r>
              <a:rPr lang="en-GB" altLang="en-US" sz="2000" dirty="0"/>
              <a:t>Move: 		</a:t>
            </a:r>
            <a:r>
              <a:rPr lang="tr-TR" altLang="en-US" sz="2000" dirty="0"/>
              <a:t>Nikola </a:t>
            </a:r>
            <a:r>
              <a:rPr lang="tr-TR" altLang="en-US" sz="2000" dirty="0" err="1"/>
              <a:t>Serafimovski</a:t>
            </a:r>
            <a:endParaRPr lang="en-GB" altLang="en-US" sz="2000" dirty="0"/>
          </a:p>
          <a:p>
            <a:r>
              <a:rPr lang="en-GB" altLang="en-US" sz="2000" dirty="0"/>
              <a:t>Second:		</a:t>
            </a:r>
            <a:r>
              <a:rPr lang="tr-TR" altLang="en-US" sz="2000" dirty="0" err="1"/>
              <a:t>Volker</a:t>
            </a:r>
            <a:r>
              <a:rPr lang="tr-TR" altLang="en-US" sz="2000" dirty="0"/>
              <a:t> </a:t>
            </a:r>
            <a:r>
              <a:rPr lang="tr-TR" altLang="en-US" sz="2000" dirty="0" err="1"/>
              <a:t>Jungnickel</a:t>
            </a:r>
            <a:endParaRPr lang="en-GB" altLang="en-US" sz="2000" dirty="0"/>
          </a:p>
          <a:p>
            <a:endParaRPr lang="en-GB" altLang="en-US" sz="2000" dirty="0"/>
          </a:p>
          <a:p>
            <a:r>
              <a:rPr lang="en-GB" altLang="en-US" sz="2000" dirty="0"/>
              <a:t>Y / N / A	</a:t>
            </a:r>
          </a:p>
          <a:p>
            <a:r>
              <a:rPr lang="en-GB" altLang="en-US" sz="2000" dirty="0"/>
              <a:t>Unanimous</a:t>
            </a:r>
            <a:endParaRPr lang="tr-TR" altLang="en-US" sz="2000" dirty="0"/>
          </a:p>
          <a:p>
            <a:r>
              <a:rPr lang="tr-TR" altLang="en-US" sz="2000" dirty="0"/>
              <a:t>Motion </a:t>
            </a:r>
            <a:r>
              <a:rPr lang="tr-TR" altLang="en-US" sz="2000" dirty="0" err="1"/>
              <a:t>passed</a:t>
            </a:r>
            <a:r>
              <a:rPr lang="tr-TR" altLang="en-US" sz="2000" dirty="0"/>
              <a:t>  </a:t>
            </a:r>
            <a:endParaRPr lang="en-GB" altLang="en-US" sz="2000" dirty="0"/>
          </a:p>
        </p:txBody>
      </p:sp>
      <p:sp>
        <p:nvSpPr>
          <p:cNvPr id="2" name="Footer Placeholder 1">
            <a:extLst>
              <a:ext uri="{FF2B5EF4-FFF2-40B4-BE49-F238E27FC236}">
                <a16:creationId xmlns:a16="http://schemas.microsoft.com/office/drawing/2014/main" id="{5561093D-73D1-497A-8E3B-B5B37FFE09D8}"/>
              </a:ext>
            </a:extLst>
          </p:cNvPr>
          <p:cNvSpPr>
            <a:spLocks noGrp="1"/>
          </p:cNvSpPr>
          <p:nvPr>
            <p:ph type="ftr" idx="14"/>
          </p:nvPr>
        </p:nvSpPr>
        <p:spPr/>
        <p:txBody>
          <a:bodyPr/>
          <a:lstStyle/>
          <a:p>
            <a:r>
              <a:rPr lang="en-GB"/>
              <a:t>Nikola Serafimovski, pureLiFi</a:t>
            </a:r>
            <a:endParaRPr lang="en-GB" dirty="0"/>
          </a:p>
        </p:txBody>
      </p:sp>
      <p:sp>
        <p:nvSpPr>
          <p:cNvPr id="3" name="Slide Number Placeholder 2">
            <a:extLst>
              <a:ext uri="{FF2B5EF4-FFF2-40B4-BE49-F238E27FC236}">
                <a16:creationId xmlns:a16="http://schemas.microsoft.com/office/drawing/2014/main" id="{619F7FA0-25FB-4A58-85E7-BA90589ECD26}"/>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5" name="Date Placeholder 4">
            <a:extLst>
              <a:ext uri="{FF2B5EF4-FFF2-40B4-BE49-F238E27FC236}">
                <a16:creationId xmlns:a16="http://schemas.microsoft.com/office/drawing/2014/main" id="{DCE4B60A-8790-4CE0-BA6E-64A7C8EE7C42}"/>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6817589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79DA26-5358-48C2-AA12-53228CCF640B}"/>
              </a:ext>
            </a:extLst>
          </p:cNvPr>
          <p:cNvSpPr>
            <a:spLocks noGrp="1"/>
          </p:cNvSpPr>
          <p:nvPr>
            <p:ph type="title"/>
          </p:nvPr>
        </p:nvSpPr>
        <p:spPr/>
        <p:txBody>
          <a:bodyPr/>
          <a:lstStyle/>
          <a:p>
            <a:r>
              <a:rPr lang="tr-TR" dirty="0"/>
              <a:t>Motion</a:t>
            </a:r>
            <a:br>
              <a:rPr lang="tr-TR" dirty="0"/>
            </a:br>
            <a:r>
              <a:rPr lang="tr-TR" dirty="0" err="1"/>
              <a:t>Reaffirmation</a:t>
            </a:r>
            <a:r>
              <a:rPr lang="tr-TR" dirty="0"/>
              <a:t> of </a:t>
            </a:r>
            <a:r>
              <a:rPr lang="tr-TR" dirty="0" err="1"/>
              <a:t>TGbb</a:t>
            </a:r>
            <a:r>
              <a:rPr lang="tr-TR" dirty="0"/>
              <a:t> CSD</a:t>
            </a:r>
          </a:p>
        </p:txBody>
      </p:sp>
      <p:sp>
        <p:nvSpPr>
          <p:cNvPr id="3" name="İçerik Yer Tutucusu 2">
            <a:extLst>
              <a:ext uri="{FF2B5EF4-FFF2-40B4-BE49-F238E27FC236}">
                <a16:creationId xmlns:a16="http://schemas.microsoft.com/office/drawing/2014/main" id="{3E6917C7-A17C-4AA0-91E1-8CF7838F3CF4}"/>
              </a:ext>
            </a:extLst>
          </p:cNvPr>
          <p:cNvSpPr>
            <a:spLocks noGrp="1"/>
          </p:cNvSpPr>
          <p:nvPr>
            <p:ph idx="1"/>
          </p:nvPr>
        </p:nvSpPr>
        <p:spPr/>
        <p:txBody>
          <a:bodyPr/>
          <a:lstStyle/>
          <a:p>
            <a:pPr marL="914400" lvl="2" indent="0">
              <a:buSzPts val="1200"/>
              <a:tabLst>
                <a:tab pos="914400" algn="l"/>
              </a:tabLst>
            </a:pPr>
            <a:r>
              <a:rPr lang="en-US" sz="2000" b="1" dirty="0">
                <a:effectLst/>
                <a:latin typeface="Times New Roman" panose="02020603050405020304" pitchFamily="18" charset="0"/>
                <a:ea typeface="Times New Roman" panose="02020603050405020304" pitchFamily="18" charset="0"/>
              </a:rPr>
              <a:t>Move to reaffirm the </a:t>
            </a:r>
            <a:r>
              <a:rPr lang="en-US" sz="2000" b="1" dirty="0" err="1">
                <a:effectLst/>
                <a:latin typeface="Times New Roman" panose="02020603050405020304" pitchFamily="18" charset="0"/>
                <a:ea typeface="Times New Roman" panose="02020603050405020304" pitchFamily="18" charset="0"/>
              </a:rPr>
              <a:t>TGb</a:t>
            </a:r>
            <a:r>
              <a:rPr lang="tr-TR" sz="2000" b="1" dirty="0">
                <a:effectLst/>
                <a:latin typeface="Times New Roman" panose="02020603050405020304" pitchFamily="18" charset="0"/>
                <a:ea typeface="Times New Roman" panose="02020603050405020304" pitchFamily="18" charset="0"/>
              </a:rPr>
              <a:t>b</a:t>
            </a:r>
            <a:r>
              <a:rPr lang="en-US" sz="2000" b="1" dirty="0">
                <a:effectLst/>
                <a:latin typeface="Times New Roman" panose="02020603050405020304" pitchFamily="18" charset="0"/>
                <a:ea typeface="Times New Roman" panose="02020603050405020304" pitchFamily="18" charset="0"/>
              </a:rPr>
              <a:t> CSD as contained in </a:t>
            </a:r>
            <a:r>
              <a:rPr lang="en-US" sz="2000" b="1" dirty="0">
                <a:effectLst/>
                <a:latin typeface="Times New Roman" panose="02020603050405020304" pitchFamily="18" charset="0"/>
                <a:ea typeface="Times New Roman" panose="02020603050405020304" pitchFamily="18" charset="0"/>
                <a:hlinkClick r:id="rId2"/>
              </a:rPr>
              <a:t>https://mentor.ieee.org/802.11/dcn/17/11-17-1603-09-00lc-a-csd-proposal-for-light-communications.docx</a:t>
            </a:r>
            <a:endParaRPr lang="tr-TR" sz="2000" b="1" dirty="0">
              <a:effectLst/>
              <a:latin typeface="Times New Roman" panose="02020603050405020304" pitchFamily="18" charset="0"/>
              <a:ea typeface="Times New Roman" panose="02020603050405020304" pitchFamily="18" charset="0"/>
            </a:endParaRPr>
          </a:p>
          <a:p>
            <a:pPr marL="914400" lvl="2" indent="0">
              <a:buSzPts val="1200"/>
              <a:tabLst>
                <a:tab pos="914400" algn="l"/>
              </a:tabLst>
            </a:pPr>
            <a:r>
              <a:rPr lang="tr-TR" sz="2000" b="1" dirty="0" err="1">
                <a:latin typeface="Times New Roman" panose="02020603050405020304" pitchFamily="18" charset="0"/>
              </a:rPr>
              <a:t>Move</a:t>
            </a:r>
            <a:r>
              <a:rPr lang="tr-TR" sz="2000" b="1" dirty="0">
                <a:latin typeface="Times New Roman" panose="02020603050405020304" pitchFamily="18" charset="0"/>
              </a:rPr>
              <a:t>: </a:t>
            </a:r>
            <a:r>
              <a:rPr lang="tr-TR" sz="2000" b="1" dirty="0" err="1">
                <a:latin typeface="Times New Roman" panose="02020603050405020304" pitchFamily="18" charset="0"/>
              </a:rPr>
              <a:t>Matthias</a:t>
            </a:r>
            <a:r>
              <a:rPr lang="tr-TR" sz="2000" b="1" dirty="0">
                <a:latin typeface="Times New Roman" panose="02020603050405020304" pitchFamily="18" charset="0"/>
              </a:rPr>
              <a:t> </a:t>
            </a:r>
            <a:r>
              <a:rPr lang="tr-TR" sz="2000" b="1" dirty="0" err="1">
                <a:latin typeface="Times New Roman" panose="02020603050405020304" pitchFamily="18" charset="0"/>
              </a:rPr>
              <a:t>Wendt</a:t>
            </a:r>
            <a:endParaRPr lang="tr-TR" sz="2000" b="1" dirty="0">
              <a:latin typeface="Times New Roman" panose="02020603050405020304" pitchFamily="18" charset="0"/>
            </a:endParaRPr>
          </a:p>
          <a:p>
            <a:pPr marL="914400" lvl="2" indent="0">
              <a:buSzPts val="1200"/>
              <a:tabLst>
                <a:tab pos="914400" algn="l"/>
              </a:tabLst>
            </a:pPr>
            <a:r>
              <a:rPr lang="tr-TR" sz="2000" b="1" dirty="0">
                <a:latin typeface="Times New Roman" panose="02020603050405020304" pitchFamily="18" charset="0"/>
              </a:rPr>
              <a:t>Second: </a:t>
            </a:r>
            <a:r>
              <a:rPr lang="tr-TR" sz="2000" b="1" dirty="0" err="1">
                <a:latin typeface="Times New Roman" panose="02020603050405020304" pitchFamily="18" charset="0"/>
              </a:rPr>
              <a:t>Marc</a:t>
            </a:r>
            <a:r>
              <a:rPr lang="tr-TR" sz="2000" b="1" dirty="0">
                <a:latin typeface="Times New Roman" panose="02020603050405020304" pitchFamily="18" charset="0"/>
              </a:rPr>
              <a:t> </a:t>
            </a:r>
            <a:r>
              <a:rPr lang="tr-TR" sz="2000" b="1" dirty="0" err="1">
                <a:latin typeface="Times New Roman" panose="02020603050405020304" pitchFamily="18" charset="0"/>
              </a:rPr>
              <a:t>Emmelmann</a:t>
            </a:r>
            <a:endParaRPr lang="tr-TR" sz="2000" b="1" dirty="0">
              <a:latin typeface="Times New Roman" panose="02020603050405020304" pitchFamily="18" charset="0"/>
            </a:endParaRPr>
          </a:p>
          <a:p>
            <a:pPr marL="914400" lvl="2" indent="0">
              <a:buSzPts val="1200"/>
              <a:tabLst>
                <a:tab pos="914400" algn="l"/>
              </a:tabLst>
            </a:pPr>
            <a:r>
              <a:rPr lang="tr-TR" sz="2000" b="1" dirty="0">
                <a:latin typeface="Times New Roman" panose="02020603050405020304" pitchFamily="18" charset="0"/>
              </a:rPr>
              <a:t>Y/N/A</a:t>
            </a:r>
          </a:p>
          <a:p>
            <a:pPr marL="914400" lvl="2" indent="0">
              <a:buSzPts val="1200"/>
              <a:tabLst>
                <a:tab pos="914400" algn="l"/>
              </a:tabLst>
            </a:pPr>
            <a:r>
              <a:rPr lang="tr-TR" sz="2000" b="1" dirty="0">
                <a:latin typeface="Times New Roman" panose="02020603050405020304" pitchFamily="18" charset="0"/>
              </a:rPr>
              <a:t>8/0/0</a:t>
            </a:r>
          </a:p>
          <a:p>
            <a:pPr marL="914400" lvl="2" indent="0">
              <a:buSzPts val="1200"/>
              <a:tabLst>
                <a:tab pos="914400" algn="l"/>
              </a:tabLst>
            </a:pPr>
            <a:r>
              <a:rPr lang="tr-TR" sz="2000" b="1" dirty="0">
                <a:latin typeface="Times New Roman" panose="02020603050405020304" pitchFamily="18" charset="0"/>
              </a:rPr>
              <a:t>Motion </a:t>
            </a:r>
            <a:r>
              <a:rPr lang="tr-TR" sz="2000" b="1" dirty="0" err="1">
                <a:latin typeface="Times New Roman" panose="02020603050405020304" pitchFamily="18" charset="0"/>
              </a:rPr>
              <a:t>passed</a:t>
            </a:r>
            <a:endParaRPr lang="tr-TR" sz="2000" b="1" dirty="0">
              <a:latin typeface="Times New Roman" panose="02020603050405020304" pitchFamily="18" charset="0"/>
            </a:endParaRPr>
          </a:p>
          <a:p>
            <a:pPr marL="914400" lvl="2" indent="0">
              <a:buSzPts val="1200"/>
              <a:tabLst>
                <a:tab pos="914400" algn="l"/>
              </a:tabLst>
            </a:pPr>
            <a:endParaRPr lang="tr-TR" sz="4400" dirty="0"/>
          </a:p>
        </p:txBody>
      </p:sp>
      <p:sp>
        <p:nvSpPr>
          <p:cNvPr id="5" name="Footer Placeholder 4">
            <a:extLst>
              <a:ext uri="{FF2B5EF4-FFF2-40B4-BE49-F238E27FC236}">
                <a16:creationId xmlns:a16="http://schemas.microsoft.com/office/drawing/2014/main" id="{A0C7F8C6-B85F-4BDC-B7E9-85CFE288C856}"/>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FEBC18EA-726C-4F7E-87D6-F714E270B2EE}"/>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9" name="Date Placeholder 8">
            <a:extLst>
              <a:ext uri="{FF2B5EF4-FFF2-40B4-BE49-F238E27FC236}">
                <a16:creationId xmlns:a16="http://schemas.microsoft.com/office/drawing/2014/main" id="{52CFB884-1007-41A8-B31B-17CF8D8C4D31}"/>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6418592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707361-D06D-4ED2-BA79-8D1FB5F80C73}"/>
              </a:ext>
            </a:extLst>
          </p:cNvPr>
          <p:cNvSpPr>
            <a:spLocks noGrp="1"/>
          </p:cNvSpPr>
          <p:nvPr>
            <p:ph type="title"/>
          </p:nvPr>
        </p:nvSpPr>
        <p:spPr/>
        <p:txBody>
          <a:bodyPr/>
          <a:lstStyle/>
          <a:p>
            <a:r>
              <a:rPr lang="tr-TR" dirty="0"/>
              <a:t>Motion</a:t>
            </a:r>
          </a:p>
        </p:txBody>
      </p:sp>
      <p:sp>
        <p:nvSpPr>
          <p:cNvPr id="3" name="İçerik Yer Tutucusu 2">
            <a:extLst>
              <a:ext uri="{FF2B5EF4-FFF2-40B4-BE49-F238E27FC236}">
                <a16:creationId xmlns:a16="http://schemas.microsoft.com/office/drawing/2014/main" id="{C7517AAA-BBC3-4481-A805-D6D3A57893ED}"/>
              </a:ext>
            </a:extLst>
          </p:cNvPr>
          <p:cNvSpPr>
            <a:spLocks noGrp="1"/>
          </p:cNvSpPr>
          <p:nvPr>
            <p:ph idx="1"/>
          </p:nvPr>
        </p:nvSpPr>
        <p:spPr>
          <a:xfrm>
            <a:off x="952214" y="1372393"/>
            <a:ext cx="10361084" cy="4113213"/>
          </a:xfrm>
        </p:spPr>
        <p:txBody>
          <a:bodyPr/>
          <a:lstStyle/>
          <a:p>
            <a:r>
              <a:rPr lang="en-US" sz="2400" b="1" dirty="0">
                <a:effectLst/>
                <a:latin typeface="Times New Roman" panose="02020603050405020304" pitchFamily="18" charset="0"/>
                <a:ea typeface="Times New Roman" panose="02020603050405020304" pitchFamily="18" charset="0"/>
              </a:rPr>
              <a:t>Move to request 802.11 WG to approve the following motion:</a:t>
            </a:r>
          </a:p>
          <a:p>
            <a:pPr>
              <a:buFont typeface="Arial" panose="020B0604020202020204" pitchFamily="34" charset="0"/>
              <a:buChar char="•"/>
            </a:pPr>
            <a:r>
              <a:rPr lang="en-US" dirty="0"/>
              <a:t>Instruct the </a:t>
            </a:r>
            <a:r>
              <a:rPr lang="en-US" dirty="0" err="1"/>
              <a:t>TGb</a:t>
            </a:r>
            <a:r>
              <a:rPr lang="tr-TR" dirty="0"/>
              <a:t>b</a:t>
            </a:r>
            <a:r>
              <a:rPr lang="en-US" dirty="0"/>
              <a:t> editor to prepare IEEE P802.11b</a:t>
            </a:r>
            <a:r>
              <a:rPr lang="tr-TR" dirty="0"/>
              <a:t>b</a:t>
            </a:r>
            <a:r>
              <a:rPr lang="en-US" dirty="0"/>
              <a:t> D1.0 by incorporating P802.11b</a:t>
            </a:r>
            <a:r>
              <a:rPr lang="tr-TR" dirty="0"/>
              <a:t>b</a:t>
            </a:r>
            <a:r>
              <a:rPr lang="en-US" dirty="0"/>
              <a:t> D0.</a:t>
            </a:r>
            <a:r>
              <a:rPr lang="tr-TR" dirty="0"/>
              <a:t>7</a:t>
            </a:r>
            <a:r>
              <a:rPr lang="en-US" dirty="0"/>
              <a:t> and all accepted changes </a:t>
            </a:r>
            <a:r>
              <a:rPr lang="tr-TR" dirty="0"/>
              <a:t>as </a:t>
            </a:r>
            <a:r>
              <a:rPr lang="en-US" dirty="0"/>
              <a:t>contained in </a:t>
            </a:r>
            <a:r>
              <a:rPr lang="en-US" sz="2400" b="1" dirty="0">
                <a:effectLst/>
                <a:latin typeface="Times New Roman" panose="02020603050405020304" pitchFamily="18" charset="0"/>
                <a:ea typeface="Times New Roman" panose="02020603050405020304" pitchFamily="18" charset="0"/>
              </a:rPr>
              <a:t>11-21/</a:t>
            </a:r>
            <a:r>
              <a:rPr lang="tr-TR" sz="2400" b="1" dirty="0">
                <a:effectLst/>
                <a:latin typeface="Times New Roman" panose="02020603050405020304" pitchFamily="18" charset="0"/>
                <a:ea typeface="Times New Roman" panose="02020603050405020304" pitchFamily="18" charset="0"/>
              </a:rPr>
              <a:t>1813</a:t>
            </a:r>
            <a:r>
              <a:rPr lang="en-US" sz="2400" b="1" dirty="0">
                <a:effectLst/>
                <a:latin typeface="Times New Roman" panose="02020603050405020304" pitchFamily="18" charset="0"/>
                <a:ea typeface="Times New Roman" panose="02020603050405020304" pitchFamily="18" charset="0"/>
              </a:rPr>
              <a:t>r</a:t>
            </a:r>
            <a:r>
              <a:rPr lang="tr-TR" sz="2400" b="1" dirty="0">
                <a:effectLst/>
                <a:latin typeface="Times New Roman" panose="02020603050405020304" pitchFamily="18" charset="0"/>
                <a:ea typeface="Times New Roman" panose="02020603050405020304" pitchFamily="18" charset="0"/>
              </a:rPr>
              <a:t>3 </a:t>
            </a:r>
            <a:r>
              <a:rPr lang="tr-TR" sz="2400" b="1" dirty="0" err="1">
                <a:effectLst/>
                <a:latin typeface="Times New Roman" panose="02020603050405020304" pitchFamily="18" charset="0"/>
                <a:ea typeface="Times New Roman" panose="02020603050405020304" pitchFamily="18" charset="0"/>
              </a:rPr>
              <a:t>and</a:t>
            </a:r>
            <a:r>
              <a:rPr lang="tr-TR" sz="2400" b="1" dirty="0">
                <a:effectLst/>
                <a:latin typeface="Times New Roman" panose="02020603050405020304" pitchFamily="18" charset="0"/>
                <a:ea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rPr>
              <a:t>11-21/</a:t>
            </a:r>
            <a:r>
              <a:rPr lang="tr-TR" sz="2400" b="1" dirty="0">
                <a:effectLst/>
                <a:latin typeface="Times New Roman" panose="02020603050405020304" pitchFamily="18" charset="0"/>
                <a:ea typeface="Times New Roman" panose="02020603050405020304" pitchFamily="18" charset="0"/>
              </a:rPr>
              <a:t>1783</a:t>
            </a:r>
            <a:r>
              <a:rPr lang="en-US" sz="2400" b="1" dirty="0">
                <a:effectLst/>
                <a:latin typeface="Times New Roman" panose="02020603050405020304" pitchFamily="18" charset="0"/>
                <a:ea typeface="Times New Roman" panose="02020603050405020304" pitchFamily="18" charset="0"/>
              </a:rPr>
              <a:t>r</a:t>
            </a:r>
            <a:r>
              <a:rPr lang="tr-TR" dirty="0">
                <a:latin typeface="Times New Roman" panose="02020603050405020304" pitchFamily="18" charset="0"/>
                <a:ea typeface="Times New Roman" panose="02020603050405020304" pitchFamily="18" charset="0"/>
              </a:rPr>
              <a:t>2</a:t>
            </a:r>
            <a:r>
              <a:rPr lang="en-US" dirty="0"/>
              <a:t>,</a:t>
            </a:r>
          </a:p>
          <a:p>
            <a:r>
              <a:rPr lang="en-US" dirty="0"/>
              <a:t>and</a:t>
            </a:r>
          </a:p>
          <a:p>
            <a:pPr>
              <a:buFont typeface="Arial" panose="020B0604020202020204" pitchFamily="34" charset="0"/>
              <a:buChar char="•"/>
            </a:pPr>
            <a:r>
              <a:rPr lang="en-US" dirty="0"/>
              <a:t>Approve a </a:t>
            </a:r>
            <a:r>
              <a:rPr lang="tr-TR" dirty="0"/>
              <a:t>4</a:t>
            </a:r>
            <a:r>
              <a:rPr lang="en-US" dirty="0"/>
              <a:t>0-day Working Group Technical Letter Ballot asking the question </a:t>
            </a:r>
            <a:r>
              <a:rPr lang="tr-TR" dirty="0"/>
              <a:t>‘‘</a:t>
            </a:r>
            <a:r>
              <a:rPr lang="en-US" dirty="0"/>
              <a:t>Should P802.11b</a:t>
            </a:r>
            <a:r>
              <a:rPr lang="tr-TR" dirty="0"/>
              <a:t>b</a:t>
            </a:r>
            <a:r>
              <a:rPr lang="en-US" dirty="0"/>
              <a:t> D1.0 be forwarded to SA Ballot?</a:t>
            </a:r>
            <a:r>
              <a:rPr lang="tr-TR" dirty="0"/>
              <a:t>’’</a:t>
            </a:r>
          </a:p>
          <a:p>
            <a:endParaRPr lang="tr-TR" dirty="0"/>
          </a:p>
          <a:p>
            <a:r>
              <a:rPr lang="en-GB" altLang="en-US" sz="2400" dirty="0"/>
              <a:t>Move: 	</a:t>
            </a:r>
            <a:r>
              <a:rPr lang="tr-TR" altLang="en-US" sz="2400" dirty="0" err="1"/>
              <a:t>Volker</a:t>
            </a:r>
            <a:r>
              <a:rPr lang="tr-TR" altLang="en-US" sz="2400" dirty="0"/>
              <a:t> </a:t>
            </a:r>
            <a:r>
              <a:rPr lang="tr-TR" altLang="en-US" sz="2400" dirty="0" err="1"/>
              <a:t>Jungnickel</a:t>
            </a:r>
            <a:r>
              <a:rPr lang="en-GB" altLang="en-US" sz="2400" dirty="0"/>
              <a:t>	</a:t>
            </a:r>
          </a:p>
          <a:p>
            <a:r>
              <a:rPr lang="en-GB" altLang="en-US" sz="2400" dirty="0"/>
              <a:t>Second:		</a:t>
            </a:r>
            <a:r>
              <a:rPr lang="tr-TR" altLang="en-US" sz="2400" dirty="0" err="1"/>
              <a:t>Matthias</a:t>
            </a:r>
            <a:r>
              <a:rPr lang="tr-TR" altLang="en-US" sz="2400" dirty="0"/>
              <a:t> </a:t>
            </a:r>
            <a:r>
              <a:rPr lang="tr-TR" altLang="en-US" sz="2400" dirty="0" err="1"/>
              <a:t>Wendt</a:t>
            </a:r>
            <a:endParaRPr lang="en-GB" altLang="en-US" sz="2400" dirty="0"/>
          </a:p>
          <a:p>
            <a:r>
              <a:rPr lang="en-GB" altLang="en-US" sz="2400" dirty="0"/>
              <a:t>Y / N / A</a:t>
            </a:r>
            <a:r>
              <a:rPr lang="tr-TR" altLang="en-US" sz="2400" dirty="0"/>
              <a:t>  7/0/1</a:t>
            </a:r>
          </a:p>
          <a:p>
            <a:r>
              <a:rPr lang="tr-TR" dirty="0"/>
              <a:t>Motion </a:t>
            </a:r>
            <a:r>
              <a:rPr lang="tr-TR" dirty="0" err="1"/>
              <a:t>Passed</a:t>
            </a:r>
            <a:endParaRPr lang="tr-TR" dirty="0"/>
          </a:p>
          <a:p>
            <a:endParaRPr lang="tr-TR" dirty="0"/>
          </a:p>
        </p:txBody>
      </p:sp>
      <p:sp>
        <p:nvSpPr>
          <p:cNvPr id="5" name="Footer Placeholder 4">
            <a:extLst>
              <a:ext uri="{FF2B5EF4-FFF2-40B4-BE49-F238E27FC236}">
                <a16:creationId xmlns:a16="http://schemas.microsoft.com/office/drawing/2014/main" id="{8BB78A3D-7FF6-422E-9DCC-D3AFDE2C4349}"/>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FEEF57A1-9FBD-4FDC-9524-9EE20805E3F9}"/>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9" name="Date Placeholder 8">
            <a:extLst>
              <a:ext uri="{FF2B5EF4-FFF2-40B4-BE49-F238E27FC236}">
                <a16:creationId xmlns:a16="http://schemas.microsoft.com/office/drawing/2014/main" id="{F48CF3D7-5800-4CCA-8A2C-3FEBD5274B12}"/>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40522460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TGbb</a:t>
            </a:r>
            <a:r>
              <a:rPr lang="en-US" altLang="en-US" dirty="0">
                <a:solidFill>
                  <a:schemeClr val="tx2"/>
                </a:solidFill>
              </a:rPr>
              <a:t> moving forward</a:t>
            </a:r>
          </a:p>
        </p:txBody>
      </p:sp>
      <p:sp>
        <p:nvSpPr>
          <p:cNvPr id="3" name="Content Placeholder 2"/>
          <p:cNvSpPr>
            <a:spLocks noGrp="1"/>
          </p:cNvSpPr>
          <p:nvPr>
            <p:ph idx="1"/>
          </p:nvPr>
        </p:nvSpPr>
        <p:spPr>
          <a:xfrm>
            <a:off x="631210" y="1628800"/>
            <a:ext cx="5463733" cy="4113213"/>
          </a:xfrm>
        </p:spPr>
        <p:txBody>
          <a:bodyPr/>
          <a:lstStyle/>
          <a:p>
            <a:pPr marL="800100" lvl="1" indent="-342900">
              <a:buFont typeface="Arial" panose="020B0604020202020204" pitchFamily="34" charset="0"/>
              <a:buChar char="•"/>
              <a:defRPr/>
            </a:pPr>
            <a:r>
              <a:rPr lang="en-GB" altLang="en-US" sz="2400" dirty="0"/>
              <a:t>Comment resolution a</a:t>
            </a:r>
            <a:r>
              <a:rPr lang="tr-TR" altLang="en-US" sz="2400" dirty="0" err="1"/>
              <a:t>gainst</a:t>
            </a:r>
            <a:r>
              <a:rPr lang="tr-TR" altLang="en-US" sz="2400" dirty="0"/>
              <a:t> D1.0</a:t>
            </a:r>
          </a:p>
          <a:p>
            <a:pPr marL="800100" lvl="1" indent="-342900">
              <a:buFont typeface="Arial" panose="020B0604020202020204" pitchFamily="34" charset="0"/>
              <a:buChar char="•"/>
              <a:defRPr/>
            </a:pPr>
            <a:endParaRPr lang="en-GB" altLang="en-US" sz="2400" dirty="0"/>
          </a:p>
          <a:p>
            <a:pPr marL="800100" lvl="1" indent="-342900">
              <a:buFont typeface="Arial" panose="020B0604020202020204" pitchFamily="34" charset="0"/>
              <a:buChar char="•"/>
              <a:defRPr/>
            </a:pPr>
            <a:endParaRPr lang="en-GB" altLang="en-US" sz="2200" dirty="0"/>
          </a:p>
        </p:txBody>
      </p:sp>
      <p:sp>
        <p:nvSpPr>
          <p:cNvPr id="7" name="TextBox 6">
            <a:extLst>
              <a:ext uri="{FF2B5EF4-FFF2-40B4-BE49-F238E27FC236}">
                <a16:creationId xmlns:a16="http://schemas.microsoft.com/office/drawing/2014/main" id="{E3C44450-7546-4842-8673-24B8281AC7FF}"/>
              </a:ext>
            </a:extLst>
          </p:cNvPr>
          <p:cNvSpPr txBox="1"/>
          <p:nvPr/>
        </p:nvSpPr>
        <p:spPr>
          <a:xfrm>
            <a:off x="6672064" y="1628800"/>
            <a:ext cx="4717720" cy="1323439"/>
          </a:xfrm>
          <a:prstGeom prst="rect">
            <a:avLst/>
          </a:prstGeom>
          <a:noFill/>
        </p:spPr>
        <p:txBody>
          <a:bodyPr wrap="square" rtlCol="0">
            <a:spAutoFit/>
          </a:bodyPr>
          <a:lstStyle/>
          <a:p>
            <a:pPr marL="800100" lvl="1" indent="-342900">
              <a:buFont typeface="Arial" panose="020B0604020202020204" pitchFamily="34" charset="0"/>
              <a:buChar char="•"/>
              <a:defRPr/>
            </a:pPr>
            <a:r>
              <a:rPr lang="en-GB" altLang="en-US" sz="2000" dirty="0">
                <a:solidFill>
                  <a:schemeClr val="tx1"/>
                </a:solidFill>
              </a:rPr>
              <a:t>Motion to move to WG LB</a:t>
            </a:r>
          </a:p>
          <a:p>
            <a:pPr marL="800100" lvl="1" indent="-342900">
              <a:buFont typeface="Arial" panose="020B0604020202020204" pitchFamily="34" charset="0"/>
              <a:buChar char="•"/>
              <a:defRPr/>
            </a:pPr>
            <a:endParaRPr lang="tr-TR" altLang="en-US" sz="2000" dirty="0">
              <a:solidFill>
                <a:schemeClr val="tx1"/>
              </a:solidFill>
            </a:endParaRPr>
          </a:p>
          <a:p>
            <a:pPr marL="800100" lvl="1" indent="-342900">
              <a:buFont typeface="Arial" panose="020B0604020202020204" pitchFamily="34" charset="0"/>
              <a:buChar char="•"/>
              <a:defRPr/>
            </a:pPr>
            <a:r>
              <a:rPr lang="en-GB" altLang="en-US" sz="2000" dirty="0">
                <a:solidFill>
                  <a:schemeClr val="tx1"/>
                </a:solidFill>
              </a:rPr>
              <a:t>Teleconference plans:</a:t>
            </a:r>
            <a:endParaRPr lang="tr-TR" altLang="en-US" sz="2000" dirty="0">
              <a:solidFill>
                <a:schemeClr val="tx1"/>
              </a:solidFill>
            </a:endParaRPr>
          </a:p>
          <a:p>
            <a:pPr marL="800100" lvl="1" indent="-342900">
              <a:buFont typeface="Arial" panose="020B0604020202020204" pitchFamily="34" charset="0"/>
              <a:buChar char="•"/>
              <a:defRPr/>
            </a:pPr>
            <a:r>
              <a:rPr lang="tr-TR" altLang="en-US" sz="2000" dirty="0">
                <a:solidFill>
                  <a:schemeClr val="tx1"/>
                </a:solidFill>
              </a:rPr>
              <a:t>12 Jan 2022 9-11AM ET</a:t>
            </a:r>
            <a:endParaRPr lang="en-GB" altLang="en-US" sz="2000" dirty="0">
              <a:solidFill>
                <a:schemeClr val="tx1"/>
              </a:solidFill>
            </a:endParaRPr>
          </a:p>
        </p:txBody>
      </p:sp>
      <p:sp>
        <p:nvSpPr>
          <p:cNvPr id="8" name="Footer Placeholder 7">
            <a:extLst>
              <a:ext uri="{FF2B5EF4-FFF2-40B4-BE49-F238E27FC236}">
                <a16:creationId xmlns:a16="http://schemas.microsoft.com/office/drawing/2014/main" id="{CA613852-A59B-4E73-AB57-4DC0ACDC1ABF}"/>
              </a:ext>
            </a:extLst>
          </p:cNvPr>
          <p:cNvSpPr>
            <a:spLocks noGrp="1"/>
          </p:cNvSpPr>
          <p:nvPr>
            <p:ph type="ftr" idx="14"/>
          </p:nvPr>
        </p:nvSpPr>
        <p:spPr/>
        <p:txBody>
          <a:bodyPr/>
          <a:lstStyle/>
          <a:p>
            <a:r>
              <a:rPr lang="en-GB"/>
              <a:t>Nikola Serafimovski, pureLiFi</a:t>
            </a:r>
            <a:endParaRPr lang="en-GB" dirty="0"/>
          </a:p>
        </p:txBody>
      </p:sp>
      <p:sp>
        <p:nvSpPr>
          <p:cNvPr id="9" name="Slide Number Placeholder 8">
            <a:extLst>
              <a:ext uri="{FF2B5EF4-FFF2-40B4-BE49-F238E27FC236}">
                <a16:creationId xmlns:a16="http://schemas.microsoft.com/office/drawing/2014/main" id="{AE60D94C-1476-408E-97DA-6756609EE1AA}"/>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10" name="Date Placeholder 9">
            <a:extLst>
              <a:ext uri="{FF2B5EF4-FFF2-40B4-BE49-F238E27FC236}">
                <a16:creationId xmlns:a16="http://schemas.microsoft.com/office/drawing/2014/main" id="{5F777F50-940C-477B-A60F-E2DF352B41D0}"/>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5799491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TGbc</a:t>
            </a:r>
            <a:r>
              <a:rPr lang="en-GB" dirty="0"/>
              <a:t>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2021-11-15</a:t>
            </a:r>
          </a:p>
        </p:txBody>
      </p:sp>
      <p:graphicFrame>
        <p:nvGraphicFramePr>
          <p:cNvPr id="3075" name="Object 3"/>
          <p:cNvGraphicFramePr>
            <a:graphicFrameLocks noChangeAspect="1"/>
          </p:cNvGraphicFramePr>
          <p:nvPr/>
        </p:nvGraphicFramePr>
        <p:xfrm>
          <a:off x="2032000" y="2286000"/>
          <a:ext cx="8128000" cy="2463800"/>
        </p:xfrm>
        <a:graphic>
          <a:graphicData uri="http://schemas.openxmlformats.org/presentationml/2006/ole">
            <mc:AlternateContent xmlns:mc="http://schemas.openxmlformats.org/markup-compatibility/2006">
              <mc:Choice xmlns:v="urn:schemas-microsoft-com:vml" Requires="v">
                <p:oleObj spid="_x0000_s12298" name="Dokument" r:id="rId4" imgW="8255000" imgH="2514600" progId="Word.Document.8">
                  <p:embed/>
                </p:oleObj>
              </mc:Choice>
              <mc:Fallback>
                <p:oleObj name="Dokument" r:id="rId4" imgW="8255000" imgH="2514600" progId="Word.Document.8">
                  <p:embed/>
                  <p:pic>
                    <p:nvPicPr>
                      <p:cNvPr id="307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0" y="2286000"/>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6CC7BB84-5513-430B-9B2E-A2F6884EEA45}"/>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32E6F4A7-B457-49B8-BCAD-0B8C138CD7FA}"/>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4" name="Date Placeholder 3">
            <a:extLst>
              <a:ext uri="{FF2B5EF4-FFF2-40B4-BE49-F238E27FC236}">
                <a16:creationId xmlns:a16="http://schemas.microsoft.com/office/drawing/2014/main" id="{74E2A67B-48B0-4990-ACA2-7E0046A8D1BE}"/>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4799022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TGbc</a:t>
            </a:r>
            <a:r>
              <a:rPr lang="en-GB" dirty="0"/>
              <a:t> (Broadcast Services) for November 2021.</a:t>
            </a:r>
          </a:p>
        </p:txBody>
      </p:sp>
      <p:sp>
        <p:nvSpPr>
          <p:cNvPr id="2" name="Footer Placeholder 1">
            <a:extLst>
              <a:ext uri="{FF2B5EF4-FFF2-40B4-BE49-F238E27FC236}">
                <a16:creationId xmlns:a16="http://schemas.microsoft.com/office/drawing/2014/main" id="{2AA78FB7-EAF7-424C-8C88-480A2B57CD44}"/>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FE1CCB59-D09D-4CAC-AB88-0FC8E9FAEA3E}"/>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7" name="Date Placeholder 6">
            <a:extLst>
              <a:ext uri="{FF2B5EF4-FFF2-40B4-BE49-F238E27FC236}">
                <a16:creationId xmlns:a16="http://schemas.microsoft.com/office/drawing/2014/main" id="{ED98732B-20F7-41ED-8335-5D4092585C00}"/>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42515526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667" dirty="0"/>
              <a:t>Meeting Goals &amp; Accomplishments of the week</a:t>
            </a:r>
          </a:p>
        </p:txBody>
      </p:sp>
      <p:sp>
        <p:nvSpPr>
          <p:cNvPr id="3" name="Inhaltsplatzhalter 2"/>
          <p:cNvSpPr>
            <a:spLocks noGrp="1"/>
          </p:cNvSpPr>
          <p:nvPr>
            <p:ph idx="1"/>
          </p:nvPr>
        </p:nvSpPr>
        <p:spPr>
          <a:xfrm>
            <a:off x="914402" y="1981200"/>
            <a:ext cx="10475383" cy="4113213"/>
          </a:xfrm>
        </p:spPr>
        <p:txBody>
          <a:bodyPr/>
          <a:lstStyle/>
          <a:p>
            <a:pPr marL="0" indent="0"/>
            <a:r>
              <a:rPr lang="en-US" sz="2133" dirty="0">
                <a:solidFill>
                  <a:schemeClr val="tx1"/>
                </a:solidFill>
              </a:rPr>
              <a:t>Goal for the week:</a:t>
            </a:r>
          </a:p>
          <a:p>
            <a:pPr>
              <a:buFont typeface="Arial" panose="020B0604020202020204" pitchFamily="34" charset="0"/>
              <a:buChar char="•"/>
            </a:pPr>
            <a:r>
              <a:rPr lang="en-US" sz="2133" dirty="0">
                <a:solidFill>
                  <a:schemeClr val="tx1"/>
                </a:solidFill>
              </a:rPr>
              <a:t>Assign all comments from LB 257 on </a:t>
            </a:r>
            <a:r>
              <a:rPr lang="en-US" sz="2133" dirty="0" err="1">
                <a:solidFill>
                  <a:schemeClr val="tx1"/>
                </a:solidFill>
              </a:rPr>
              <a:t>TGbc</a:t>
            </a:r>
            <a:r>
              <a:rPr lang="en-US" sz="2133" dirty="0">
                <a:solidFill>
                  <a:schemeClr val="tx1"/>
                </a:solidFill>
              </a:rPr>
              <a:t> D2.0</a:t>
            </a:r>
          </a:p>
          <a:p>
            <a:pPr>
              <a:buFont typeface="Arial" panose="020B0604020202020204" pitchFamily="34" charset="0"/>
              <a:buChar char="•"/>
            </a:pPr>
            <a:r>
              <a:rPr lang="en-US" sz="2133" dirty="0">
                <a:solidFill>
                  <a:schemeClr val="tx1"/>
                </a:solidFill>
              </a:rPr>
              <a:t>Start comment resolution</a:t>
            </a:r>
          </a:p>
          <a:p>
            <a:pPr>
              <a:buFont typeface="Arial" panose="020B0604020202020204" pitchFamily="34" charset="0"/>
              <a:buChar char="•"/>
            </a:pPr>
            <a:endParaRPr lang="en-US" sz="2133" dirty="0">
              <a:solidFill>
                <a:schemeClr val="tx1"/>
              </a:solidFill>
            </a:endParaRPr>
          </a:p>
          <a:p>
            <a:pPr marL="0" indent="0"/>
            <a:r>
              <a:rPr lang="en-US" sz="2133" dirty="0">
                <a:solidFill>
                  <a:schemeClr val="tx1"/>
                </a:solidFill>
              </a:rPr>
              <a:t>Accomplishments</a:t>
            </a:r>
          </a:p>
          <a:p>
            <a:pPr marL="380990" indent="-380990">
              <a:buFont typeface="Arial" panose="020B0604020202020204" pitchFamily="34" charset="0"/>
              <a:buChar char="•"/>
            </a:pPr>
            <a:r>
              <a:rPr lang="en-US" sz="2133" dirty="0">
                <a:solidFill>
                  <a:schemeClr val="tx1"/>
                </a:solidFill>
              </a:rPr>
              <a:t>Group met 5 times this week</a:t>
            </a:r>
          </a:p>
          <a:p>
            <a:pPr marL="380990" indent="-380990">
              <a:buFont typeface="Arial" panose="020B0604020202020204" pitchFamily="34" charset="0"/>
              <a:buChar char="•"/>
            </a:pPr>
            <a:r>
              <a:rPr lang="en-US" sz="2133" dirty="0">
                <a:solidFill>
                  <a:schemeClr val="tx1"/>
                </a:solidFill>
              </a:rPr>
              <a:t>All comments assigned</a:t>
            </a:r>
          </a:p>
          <a:p>
            <a:pPr marL="380990" indent="-380990">
              <a:buFont typeface="Arial" panose="020B0604020202020204" pitchFamily="34" charset="0"/>
              <a:buChar char="•"/>
            </a:pPr>
            <a:r>
              <a:rPr lang="en-US" sz="2133" dirty="0">
                <a:solidFill>
                  <a:schemeClr val="tx1"/>
                </a:solidFill>
              </a:rPr>
              <a:t>Resolved 84 technical comments</a:t>
            </a:r>
          </a:p>
          <a:p>
            <a:pPr marL="781031" lvl="1" indent="-380990">
              <a:buFont typeface="Arial" panose="020B0604020202020204" pitchFamily="34" charset="0"/>
              <a:buChar char="•"/>
            </a:pPr>
            <a:r>
              <a:rPr lang="en-US" sz="1733" dirty="0">
                <a:solidFill>
                  <a:schemeClr val="tx1"/>
                </a:solidFill>
              </a:rPr>
              <a:t>66 comments resolved and approved</a:t>
            </a:r>
          </a:p>
          <a:p>
            <a:pPr marL="781031" lvl="1" indent="-380990">
              <a:buFont typeface="Arial" panose="020B0604020202020204" pitchFamily="34" charset="0"/>
              <a:buChar char="•"/>
            </a:pPr>
            <a:r>
              <a:rPr lang="en-US" sz="1733" dirty="0">
                <a:solidFill>
                  <a:schemeClr val="tx1"/>
                </a:solidFill>
              </a:rPr>
              <a:t>18 comments resolved and ready for motion</a:t>
            </a:r>
          </a:p>
        </p:txBody>
      </p:sp>
      <p:graphicFrame>
        <p:nvGraphicFramePr>
          <p:cNvPr id="7" name="Table 6">
            <a:extLst>
              <a:ext uri="{FF2B5EF4-FFF2-40B4-BE49-F238E27FC236}">
                <a16:creationId xmlns:a16="http://schemas.microsoft.com/office/drawing/2014/main" id="{D128AF8D-8E5A-574F-8349-DC959DC05CB1}"/>
              </a:ext>
            </a:extLst>
          </p:cNvPr>
          <p:cNvGraphicFramePr>
            <a:graphicFrameLocks noGrp="1"/>
          </p:cNvGraphicFramePr>
          <p:nvPr>
            <p:extLst>
              <p:ext uri="{D42A27DB-BD31-4B8C-83A1-F6EECF244321}">
                <p14:modId xmlns:p14="http://schemas.microsoft.com/office/powerpoint/2010/main" val="2003576552"/>
              </p:ext>
            </p:extLst>
          </p:nvPr>
        </p:nvGraphicFramePr>
        <p:xfrm>
          <a:off x="6288022" y="3332989"/>
          <a:ext cx="5376597" cy="2194560"/>
        </p:xfrm>
        <a:graphic>
          <a:graphicData uri="http://schemas.openxmlformats.org/drawingml/2006/table">
            <a:tbl>
              <a:tblPr/>
              <a:tblGrid>
                <a:gridCol w="3456384">
                  <a:extLst>
                    <a:ext uri="{9D8B030D-6E8A-4147-A177-3AD203B41FA5}">
                      <a16:colId xmlns:a16="http://schemas.microsoft.com/office/drawing/2014/main" val="2668630943"/>
                    </a:ext>
                  </a:extLst>
                </a:gridCol>
                <a:gridCol w="1920213">
                  <a:extLst>
                    <a:ext uri="{9D8B030D-6E8A-4147-A177-3AD203B41FA5}">
                      <a16:colId xmlns:a16="http://schemas.microsoft.com/office/drawing/2014/main" val="133911116"/>
                    </a:ext>
                  </a:extLst>
                </a:gridCol>
              </a:tblGrid>
              <a:tr h="274320">
                <a:tc>
                  <a:txBody>
                    <a:bodyPr/>
                    <a:lstStyle/>
                    <a:p>
                      <a:pPr algn="ctr"/>
                      <a:r>
                        <a:rPr lang="en-GB" sz="1700" b="1" dirty="0">
                          <a:solidFill>
                            <a:srgbClr val="FFFFFF"/>
                          </a:solidFill>
                          <a:effectLst/>
                          <a:latin typeface="Calibri" panose="020F0502020204030204" pitchFamily="34" charset="0"/>
                        </a:rPr>
                        <a:t>Owning Ad-hoc</a:t>
                      </a:r>
                      <a:endParaRPr lang="en-GB" sz="1700" dirty="0">
                        <a:solidFill>
                          <a:srgbClr val="FFFFFF"/>
                        </a:solidFill>
                        <a:effectLst/>
                        <a:latin typeface="Calibri" panose="020F0502020204030204" pitchFamily="34" charset="0"/>
                      </a:endParaRPr>
                    </a:p>
                  </a:txBody>
                  <a:tcPr marL="63500" marR="63500"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333399"/>
                    </a:solidFill>
                  </a:tcPr>
                </a:tc>
                <a:tc>
                  <a:txBody>
                    <a:bodyPr/>
                    <a:lstStyle/>
                    <a:p>
                      <a:pPr algn="ctr"/>
                      <a:r>
                        <a:rPr lang="en-GB" sz="1700" b="1">
                          <a:solidFill>
                            <a:srgbClr val="FFFFFF"/>
                          </a:solidFill>
                          <a:effectLst/>
                          <a:latin typeface="Calibri" panose="020F0502020204030204" pitchFamily="34" charset="0"/>
                        </a:rPr>
                        <a:t>Count of CID</a:t>
                      </a:r>
                      <a:endParaRPr lang="en-GB" sz="1700">
                        <a:solidFill>
                          <a:srgbClr val="FFFFFF"/>
                        </a:solidFill>
                        <a:effectLst/>
                        <a:latin typeface="Calibri" panose="020F0502020204030204" pitchFamily="34" charset="0"/>
                      </a:endParaRPr>
                    </a:p>
                  </a:txBody>
                  <a:tcPr marL="63500" marR="63500"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333399"/>
                    </a:solidFill>
                  </a:tcPr>
                </a:tc>
                <a:extLst>
                  <a:ext uri="{0D108BD9-81ED-4DB2-BD59-A6C34878D82A}">
                    <a16:rowId xmlns:a16="http://schemas.microsoft.com/office/drawing/2014/main" val="1729110687"/>
                  </a:ext>
                </a:extLst>
              </a:tr>
              <a:tr h="274320">
                <a:tc>
                  <a:txBody>
                    <a:bodyPr/>
                    <a:lstStyle/>
                    <a:p>
                      <a:r>
                        <a:rPr lang="en-GB" sz="1700" b="1">
                          <a:effectLst/>
                          <a:latin typeface="Calibri" panose="020F0502020204030204" pitchFamily="34" charset="0"/>
                        </a:rPr>
                        <a:t>EDITOR</a:t>
                      </a:r>
                      <a:endParaRPr lang="en-GB" sz="1700">
                        <a:effectLst/>
                        <a:latin typeface="Calibri" panose="020F0502020204030204" pitchFamily="34" charset="0"/>
                      </a:endParaRPr>
                    </a:p>
                  </a:txBody>
                  <a:tcPr marL="63500" marR="63500"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CCCCFF"/>
                    </a:solidFill>
                  </a:tcPr>
                </a:tc>
                <a:tc>
                  <a:txBody>
                    <a:bodyPr/>
                    <a:lstStyle/>
                    <a:p>
                      <a:pPr algn="ctr"/>
                      <a:r>
                        <a:rPr lang="en-GB" sz="1700" b="1">
                          <a:effectLst/>
                          <a:latin typeface="Calibri" panose="020F0502020204030204" pitchFamily="34" charset="0"/>
                        </a:rPr>
                        <a:t>66</a:t>
                      </a:r>
                      <a:endParaRPr lang="en-GB" sz="1700">
                        <a:effectLst/>
                        <a:latin typeface="Calibri" panose="020F0502020204030204" pitchFamily="34" charset="0"/>
                      </a:endParaRPr>
                    </a:p>
                  </a:txBody>
                  <a:tcPr marL="63500" marR="63500"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2770048741"/>
                  </a:ext>
                </a:extLst>
              </a:tr>
              <a:tr h="274320">
                <a:tc>
                  <a:txBody>
                    <a:bodyPr/>
                    <a:lstStyle/>
                    <a:p>
                      <a:r>
                        <a:rPr lang="en-GB" sz="1700">
                          <a:effectLst/>
                          <a:latin typeface="Calibri" panose="020F0502020204030204" pitchFamily="34" charset="0"/>
                        </a:rPr>
                        <a:t>2021-11-11 - approved</a:t>
                      </a:r>
                    </a:p>
                  </a:txBody>
                  <a:tcPr marL="63500" marR="63500"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700">
                          <a:effectLst/>
                          <a:latin typeface="Calibri" panose="020F0502020204030204" pitchFamily="34" charset="0"/>
                        </a:rPr>
                        <a:t>62</a:t>
                      </a:r>
                    </a:p>
                  </a:txBody>
                  <a:tcPr marL="63500" marR="63500"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9165679"/>
                  </a:ext>
                </a:extLst>
              </a:tr>
              <a:tr h="274320">
                <a:tc>
                  <a:txBody>
                    <a:bodyPr/>
                    <a:lstStyle/>
                    <a:p>
                      <a:r>
                        <a:rPr lang="en-GB" sz="1700">
                          <a:effectLst/>
                          <a:latin typeface="Calibri" panose="020F0502020204030204" pitchFamily="34" charset="0"/>
                        </a:rPr>
                        <a:t>2021-11-12 - approved</a:t>
                      </a:r>
                    </a:p>
                  </a:txBody>
                  <a:tcPr marL="63500" marR="63500"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a:r>
                        <a:rPr lang="en-GB" sz="1700">
                          <a:effectLst/>
                          <a:latin typeface="Calibri" panose="020F0502020204030204" pitchFamily="34" charset="0"/>
                        </a:rPr>
                        <a:t>4</a:t>
                      </a:r>
                    </a:p>
                  </a:txBody>
                  <a:tcPr marL="63500" marR="63500"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0829186"/>
                  </a:ext>
                </a:extLst>
              </a:tr>
              <a:tr h="274320">
                <a:tc>
                  <a:txBody>
                    <a:bodyPr/>
                    <a:lstStyle/>
                    <a:p>
                      <a:r>
                        <a:rPr lang="en-GB" sz="1700" b="1">
                          <a:effectLst/>
                          <a:latin typeface="Calibri" panose="020F0502020204030204" pitchFamily="34" charset="0"/>
                        </a:rPr>
                        <a:t>CHAIR</a:t>
                      </a:r>
                      <a:endParaRPr lang="en-GB" sz="1700">
                        <a:effectLst/>
                        <a:latin typeface="Calibri" panose="020F0502020204030204" pitchFamily="34" charset="0"/>
                      </a:endParaRPr>
                    </a:p>
                  </a:txBody>
                  <a:tcPr marL="63500" marR="63500"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CCCCFF"/>
                    </a:solidFill>
                  </a:tcPr>
                </a:tc>
                <a:tc>
                  <a:txBody>
                    <a:bodyPr/>
                    <a:lstStyle/>
                    <a:p>
                      <a:pPr algn="ctr"/>
                      <a:r>
                        <a:rPr lang="en-GB" sz="1700" b="1">
                          <a:effectLst/>
                          <a:latin typeface="Calibri" panose="020F0502020204030204" pitchFamily="34" charset="0"/>
                        </a:rPr>
                        <a:t>228</a:t>
                      </a:r>
                      <a:endParaRPr lang="en-GB" sz="1700">
                        <a:effectLst/>
                        <a:latin typeface="Calibri" panose="020F0502020204030204" pitchFamily="34" charset="0"/>
                      </a:endParaRPr>
                    </a:p>
                  </a:txBody>
                  <a:tcPr marL="63500" marR="63500"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1729461015"/>
                  </a:ext>
                </a:extLst>
              </a:tr>
              <a:tr h="274320">
                <a:tc>
                  <a:txBody>
                    <a:bodyPr/>
                    <a:lstStyle/>
                    <a:p>
                      <a:r>
                        <a:rPr lang="en-GB" sz="1700">
                          <a:effectLst/>
                          <a:latin typeface="Calibri" panose="020F0502020204030204" pitchFamily="34" charset="0"/>
                        </a:rPr>
                        <a:t>2021-11-23 - ready for motion</a:t>
                      </a:r>
                    </a:p>
                  </a:txBody>
                  <a:tcPr marL="63500" marR="63500"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700">
                          <a:effectLst/>
                          <a:latin typeface="Calibri" panose="020F0502020204030204" pitchFamily="34" charset="0"/>
                        </a:rPr>
                        <a:t>18</a:t>
                      </a:r>
                    </a:p>
                  </a:txBody>
                  <a:tcPr marL="63500" marR="63500"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9409421"/>
                  </a:ext>
                </a:extLst>
              </a:tr>
              <a:tr h="274320">
                <a:tc>
                  <a:txBody>
                    <a:bodyPr/>
                    <a:lstStyle/>
                    <a:p>
                      <a:r>
                        <a:rPr lang="en-GB" sz="1700">
                          <a:effectLst/>
                          <a:latin typeface="Calibri" panose="020F0502020204030204" pitchFamily="34" charset="0"/>
                        </a:rPr>
                        <a:t>(Leer)</a:t>
                      </a:r>
                    </a:p>
                  </a:txBody>
                  <a:tcPr marL="63500" marR="63500"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a:r>
                        <a:rPr lang="en-GB" sz="1700">
                          <a:effectLst/>
                          <a:latin typeface="Calibri" panose="020F0502020204030204" pitchFamily="34" charset="0"/>
                        </a:rPr>
                        <a:t>210</a:t>
                      </a:r>
                    </a:p>
                  </a:txBody>
                  <a:tcPr marL="63500" marR="63500"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7079702"/>
                  </a:ext>
                </a:extLst>
              </a:tr>
              <a:tr h="274320">
                <a:tc>
                  <a:txBody>
                    <a:bodyPr/>
                    <a:lstStyle/>
                    <a:p>
                      <a:r>
                        <a:rPr lang="en-GB" sz="1700" b="1">
                          <a:effectLst/>
                          <a:latin typeface="Calibri" panose="020F0502020204030204" pitchFamily="34" charset="0"/>
                        </a:rPr>
                        <a:t>Gesamtergebnis</a:t>
                      </a:r>
                      <a:endParaRPr lang="en-GB" sz="1700">
                        <a:effectLst/>
                        <a:latin typeface="Calibri" panose="020F0502020204030204" pitchFamily="34" charset="0"/>
                      </a:endParaRPr>
                    </a:p>
                  </a:txBody>
                  <a:tcPr marL="63500" marR="63500"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a:r>
                        <a:rPr lang="en-GB" sz="1700" b="1" dirty="0">
                          <a:effectLst/>
                          <a:latin typeface="Calibri" panose="020F0502020204030204" pitchFamily="34" charset="0"/>
                        </a:rPr>
                        <a:t>294</a:t>
                      </a:r>
                      <a:endParaRPr lang="en-GB" sz="1700" dirty="0">
                        <a:effectLst/>
                        <a:latin typeface="Calibri" panose="020F0502020204030204" pitchFamily="34" charset="0"/>
                      </a:endParaRPr>
                    </a:p>
                  </a:txBody>
                  <a:tcPr marL="63500" marR="63500"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0492115"/>
                  </a:ext>
                </a:extLst>
              </a:tr>
            </a:tbl>
          </a:graphicData>
        </a:graphic>
      </p:graphicFrame>
      <p:sp>
        <p:nvSpPr>
          <p:cNvPr id="8" name="Footer Placeholder 7">
            <a:extLst>
              <a:ext uri="{FF2B5EF4-FFF2-40B4-BE49-F238E27FC236}">
                <a16:creationId xmlns:a16="http://schemas.microsoft.com/office/drawing/2014/main" id="{A92A2212-6243-431A-AC98-3A14500F6ACB}"/>
              </a:ext>
            </a:extLst>
          </p:cNvPr>
          <p:cNvSpPr>
            <a:spLocks noGrp="1"/>
          </p:cNvSpPr>
          <p:nvPr>
            <p:ph type="ftr" idx="14"/>
          </p:nvPr>
        </p:nvSpPr>
        <p:spPr/>
        <p:txBody>
          <a:bodyPr/>
          <a:lstStyle/>
          <a:p>
            <a:r>
              <a:rPr lang="en-GB"/>
              <a:t>Marc Emmelmann, Koden-TI</a:t>
            </a:r>
            <a:endParaRPr lang="en-GB" dirty="0"/>
          </a:p>
        </p:txBody>
      </p:sp>
      <p:sp>
        <p:nvSpPr>
          <p:cNvPr id="9" name="Slide Number Placeholder 8">
            <a:extLst>
              <a:ext uri="{FF2B5EF4-FFF2-40B4-BE49-F238E27FC236}">
                <a16:creationId xmlns:a16="http://schemas.microsoft.com/office/drawing/2014/main" id="{01D0CBAE-09D0-412A-BCE0-AE6761771CB0}"/>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10" name="Date Placeholder 9">
            <a:extLst>
              <a:ext uri="{FF2B5EF4-FFF2-40B4-BE49-F238E27FC236}">
                <a16:creationId xmlns:a16="http://schemas.microsoft.com/office/drawing/2014/main" id="{1ECC596E-0550-4542-B20D-3D13DA536670}"/>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6798881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2209800" y="684214"/>
            <a:ext cx="7772400" cy="1160463"/>
          </a:xfrm>
          <a:ln/>
        </p:spPr>
        <p:txBody>
          <a:bodyPr vert="horz" wrap="square" lIns="90000" tIns="46800" rIns="90000" bIns="46800" numCol="1" anchor="ctr" anchorCtr="0" compatLnSpc="1">
            <a:prstTxWarp prst="textNoShape">
              <a:avLst/>
            </a:prstTxWarp>
          </a:bodyPr>
          <a:lstStyle/>
          <a:p>
            <a:r>
              <a:rPr lang="en-US" dirty="0"/>
              <a:t>Plans for Next Meeting &amp; Upcoming </a:t>
            </a:r>
            <a:r>
              <a:rPr lang="en-US" dirty="0" err="1"/>
              <a:t>Telcos</a:t>
            </a:r>
            <a:endParaRPr lang="en-US" dirty="0"/>
          </a:p>
        </p:txBody>
      </p:sp>
      <p:sp>
        <p:nvSpPr>
          <p:cNvPr id="10242" name="Rectangle 2"/>
          <p:cNvSpPr>
            <a:spLocks noGrp="1" noChangeArrowheads="1"/>
          </p:cNvSpPr>
          <p:nvPr>
            <p:ph type="body" idx="1"/>
          </p:nvPr>
        </p:nvSpPr>
        <p:spPr>
          <a:xfrm>
            <a:off x="911423" y="1981202"/>
            <a:ext cx="10463599" cy="4208463"/>
          </a:xfrm>
          <a:ln/>
        </p:spPr>
        <p:txBody>
          <a:bodyPr/>
          <a:lstStyle/>
          <a:p>
            <a:pPr marL="0" indent="0"/>
            <a:r>
              <a:rPr lang="en-US" dirty="0">
                <a:solidFill>
                  <a:schemeClr val="tx1"/>
                </a:solidFill>
              </a:rPr>
              <a:t>Upcoming meeting</a:t>
            </a:r>
          </a:p>
          <a:p>
            <a:pPr marL="380990" indent="-380990">
              <a:buFont typeface="Arial" panose="020B0604020202020204" pitchFamily="34" charset="0"/>
              <a:buChar char="•"/>
            </a:pPr>
            <a:r>
              <a:rPr lang="en-US" dirty="0">
                <a:solidFill>
                  <a:schemeClr val="tx1"/>
                </a:solidFill>
              </a:rPr>
              <a:t>Comment resolution from </a:t>
            </a:r>
            <a:r>
              <a:rPr lang="en-US">
                <a:solidFill>
                  <a:schemeClr val="tx1"/>
                </a:solidFill>
              </a:rPr>
              <a:t>WG Recirculation </a:t>
            </a:r>
            <a:r>
              <a:rPr lang="en-US" dirty="0">
                <a:solidFill>
                  <a:schemeClr val="tx1"/>
                </a:solidFill>
              </a:rPr>
              <a:t>LB</a:t>
            </a:r>
          </a:p>
          <a:p>
            <a:pPr marL="380990" indent="-380990">
              <a:buFont typeface="Arial" panose="020B0604020202020204" pitchFamily="34" charset="0"/>
              <a:buChar char="•"/>
            </a:pPr>
            <a:endParaRPr lang="en-US" dirty="0">
              <a:solidFill>
                <a:schemeClr val="tx1"/>
              </a:solidFill>
            </a:endParaRPr>
          </a:p>
          <a:p>
            <a:pPr marL="0" indent="0"/>
            <a:r>
              <a:rPr lang="en-US" dirty="0">
                <a:solidFill>
                  <a:schemeClr val="tx1"/>
                </a:solidFill>
              </a:rPr>
              <a:t>Weekly </a:t>
            </a:r>
            <a:r>
              <a:rPr lang="en-US" dirty="0" err="1">
                <a:solidFill>
                  <a:schemeClr val="tx1"/>
                </a:solidFill>
              </a:rPr>
              <a:t>Telcos</a:t>
            </a:r>
            <a:endParaRPr lang="en-US" dirty="0">
              <a:solidFill>
                <a:schemeClr val="tx1"/>
              </a:solidFill>
            </a:endParaRPr>
          </a:p>
          <a:p>
            <a:pPr>
              <a:buFont typeface="Arial" panose="020B0604020202020204" pitchFamily="34" charset="0"/>
              <a:buChar char="•"/>
            </a:pPr>
            <a:r>
              <a:rPr lang="en-US" dirty="0"/>
              <a:t>Tuesdays, 10:00h – 11.00h ET (1 hours)</a:t>
            </a:r>
          </a:p>
          <a:p>
            <a:pPr lvl="1">
              <a:buFont typeface="Arial" panose="020B0604020202020204" pitchFamily="34" charset="0"/>
              <a:buChar char="•"/>
            </a:pPr>
            <a:r>
              <a:rPr lang="en-US" dirty="0">
                <a:sym typeface="Wingdings" pitchFamily="2" charset="2"/>
              </a:rPr>
              <a:t>	November 23 &amp; 30</a:t>
            </a:r>
          </a:p>
          <a:p>
            <a:pPr lvl="1">
              <a:buFont typeface="Arial" panose="020B0604020202020204" pitchFamily="34" charset="0"/>
              <a:buChar char="•"/>
            </a:pPr>
            <a:r>
              <a:rPr lang="en-US" dirty="0">
                <a:sym typeface="Wingdings" pitchFamily="2" charset="2"/>
              </a:rPr>
              <a:t>	December 7, 14, &amp; 21</a:t>
            </a:r>
          </a:p>
          <a:p>
            <a:pPr lvl="1">
              <a:buFont typeface="Arial" panose="020B0604020202020204" pitchFamily="34" charset="0"/>
              <a:buChar char="•"/>
            </a:pPr>
            <a:r>
              <a:rPr lang="en-US" dirty="0">
                <a:sym typeface="Wingdings" pitchFamily="2" charset="2"/>
              </a:rPr>
              <a:t>	January 4, 11, &amp; 18</a:t>
            </a:r>
          </a:p>
          <a:p>
            <a:pPr marL="380990" indent="-380990">
              <a:buFont typeface="Arial" panose="020B0604020202020204" pitchFamily="34" charset="0"/>
              <a:buChar char="•"/>
            </a:pPr>
            <a:r>
              <a:rPr lang="en-US" dirty="0" err="1">
                <a:solidFill>
                  <a:schemeClr val="tx1"/>
                </a:solidFill>
              </a:rPr>
              <a:t>Telcos</a:t>
            </a:r>
            <a:r>
              <a:rPr lang="en-US" dirty="0">
                <a:solidFill>
                  <a:schemeClr val="tx1"/>
                </a:solidFill>
              </a:rPr>
              <a:t> are approved to run motions ”to approve comment resolutions”</a:t>
            </a:r>
          </a:p>
        </p:txBody>
      </p:sp>
      <p:sp>
        <p:nvSpPr>
          <p:cNvPr id="2" name="Footer Placeholder 1">
            <a:extLst>
              <a:ext uri="{FF2B5EF4-FFF2-40B4-BE49-F238E27FC236}">
                <a16:creationId xmlns:a16="http://schemas.microsoft.com/office/drawing/2014/main" id="{11308F03-744B-41DA-8A1C-093687796892}"/>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AC463818-5A73-4712-85F2-6431CDFA9F9C}"/>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7" name="Date Placeholder 6">
            <a:extLst>
              <a:ext uri="{FF2B5EF4-FFF2-40B4-BE49-F238E27FC236}">
                <a16:creationId xmlns:a16="http://schemas.microsoft.com/office/drawing/2014/main" id="{835BF65E-7247-4A59-9333-B1568D61A3BC}"/>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5015783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chemeClr val="tx1"/>
                </a:solidFill>
              </a:rPr>
              <a:t>TGbc</a:t>
            </a:r>
            <a:r>
              <a:rPr lang="en-US" dirty="0">
                <a:solidFill>
                  <a:schemeClr val="tx1"/>
                </a:solidFill>
              </a:rPr>
              <a:t> schedule (unchanged)</a:t>
            </a:r>
          </a:p>
        </p:txBody>
      </p:sp>
      <p:sp>
        <p:nvSpPr>
          <p:cNvPr id="7" name="Inhaltsplatzhalter 2">
            <a:extLst>
              <a:ext uri="{FF2B5EF4-FFF2-40B4-BE49-F238E27FC236}">
                <a16:creationId xmlns:a16="http://schemas.microsoft.com/office/drawing/2014/main" id="{2F694896-C649-894C-96D2-15E938CA17CC}"/>
              </a:ext>
            </a:extLst>
          </p:cNvPr>
          <p:cNvSpPr txBox="1">
            <a:spLocks/>
          </p:cNvSpPr>
          <p:nvPr/>
        </p:nvSpPr>
        <p:spPr bwMode="auto">
          <a:xfrm>
            <a:off x="914401" y="1988839"/>
            <a:ext cx="10361084" cy="3936439"/>
          </a:xfrm>
          <a:prstGeom prst="rect">
            <a:avLst/>
          </a:prstGeom>
          <a:noFill/>
          <a:ln w="9525">
            <a:noFill/>
            <a:round/>
            <a:headEnd/>
            <a:tailEnd/>
          </a:ln>
          <a:effectLst/>
        </p:spPr>
        <p:txBody>
          <a:bodyPr vert="horz" wrap="square" lIns="122880" tIns="61440" rIns="122880" bIns="61440" numCol="1" anchor="t" anchorCtr="0" compatLnSpc="1">
            <a:prstTxWarp prst="textNoShape">
              <a:avLst/>
            </a:prstTxWarp>
          </a:bodyPr>
          <a:lstStyle>
            <a:lvl1pPr marL="257175" indent="-257175" algn="l" defTabSz="336947" rtl="0" eaLnBrk="1" fontAlgn="base" hangingPunct="1">
              <a:spcBef>
                <a:spcPts val="450"/>
              </a:spcBef>
              <a:spcAft>
                <a:spcPct val="0"/>
              </a:spcAft>
              <a:buClr>
                <a:srgbClr val="000000"/>
              </a:buClr>
              <a:buSzPct val="100000"/>
              <a:buFont typeface="Times New Roman" pitchFamily="16" charset="0"/>
              <a:defRPr sz="1800" b="1">
                <a:solidFill>
                  <a:srgbClr val="000000"/>
                </a:solidFill>
                <a:latin typeface="+mn-lt"/>
                <a:ea typeface="+mn-ea"/>
                <a:cs typeface="+mn-cs"/>
              </a:defRPr>
            </a:lvl1pPr>
            <a:lvl2pPr marL="557213" indent="-214313" algn="l" defTabSz="336947" rtl="0" eaLnBrk="1" fontAlgn="base" hangingPunct="1">
              <a:spcBef>
                <a:spcPts val="375"/>
              </a:spcBef>
              <a:spcAft>
                <a:spcPct val="0"/>
              </a:spcAft>
              <a:buClr>
                <a:srgbClr val="000000"/>
              </a:buClr>
              <a:buSzPct val="100000"/>
              <a:buFont typeface="Times New Roman" pitchFamily="16" charset="0"/>
              <a:defRPr sz="1500">
                <a:solidFill>
                  <a:srgbClr val="000000"/>
                </a:solidFill>
                <a:latin typeface="+mn-lt"/>
                <a:ea typeface="+mn-ea"/>
              </a:defRPr>
            </a:lvl2pPr>
            <a:lvl3pPr marL="857250" indent="-171450" algn="l" defTabSz="336947" rtl="0" eaLnBrk="1" fontAlgn="base" hangingPunct="1">
              <a:spcBef>
                <a:spcPts val="338"/>
              </a:spcBef>
              <a:spcAft>
                <a:spcPct val="0"/>
              </a:spcAft>
              <a:buClr>
                <a:srgbClr val="000000"/>
              </a:buClr>
              <a:buSzPct val="100000"/>
              <a:buFont typeface="Times New Roman" pitchFamily="16" charset="0"/>
              <a:defRPr>
                <a:solidFill>
                  <a:srgbClr val="000000"/>
                </a:solidFill>
                <a:latin typeface="+mn-lt"/>
                <a:ea typeface="+mn-ea"/>
              </a:defRPr>
            </a:lvl3pPr>
            <a:lvl4pPr marL="12001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a:lstStyle>
          <a:p>
            <a:pPr marL="0" indent="0">
              <a:lnSpc>
                <a:spcPct val="80000"/>
              </a:lnSpc>
            </a:pPr>
            <a:r>
              <a:rPr lang="en-US" altLang="en-US" sz="2133" dirty="0">
                <a:solidFill>
                  <a:schemeClr val="tx1"/>
                </a:solidFill>
              </a:rPr>
              <a:t>January 2019		First meeting as a task group</a:t>
            </a:r>
          </a:p>
          <a:p>
            <a:pPr marL="0" indent="0">
              <a:lnSpc>
                <a:spcPct val="80000"/>
              </a:lnSpc>
            </a:pPr>
            <a:r>
              <a:rPr lang="en-US" altLang="en-US" sz="2133" dirty="0">
                <a:solidFill>
                  <a:schemeClr val="tx1"/>
                </a:solidFill>
              </a:rPr>
              <a:t>June 2020			Call for comments on D0.1</a:t>
            </a:r>
          </a:p>
          <a:p>
            <a:pPr marL="0" indent="0">
              <a:lnSpc>
                <a:spcPct val="80000"/>
              </a:lnSpc>
            </a:pPr>
            <a:r>
              <a:rPr lang="en-US" altLang="en-US" sz="2133" dirty="0">
                <a:solidFill>
                  <a:schemeClr val="tx1"/>
                </a:solidFill>
              </a:rPr>
              <a:t>November 2020	Initial WGLB (D1.0)</a:t>
            </a:r>
          </a:p>
          <a:p>
            <a:pPr marL="0" indent="0">
              <a:lnSpc>
                <a:spcPct val="80000"/>
              </a:lnSpc>
            </a:pPr>
            <a:r>
              <a:rPr lang="en-US" altLang="en-US" sz="2133" dirty="0">
                <a:solidFill>
                  <a:schemeClr val="tx1"/>
                </a:solidFill>
              </a:rPr>
              <a:t>September 2021	D2.0 WGLB Recirculation LB</a:t>
            </a:r>
          </a:p>
          <a:p>
            <a:pPr marL="0" indent="0">
              <a:lnSpc>
                <a:spcPct val="80000"/>
              </a:lnSpc>
            </a:pPr>
            <a:r>
              <a:rPr lang="en-US" altLang="en-US" sz="2133" dirty="0">
                <a:solidFill>
                  <a:schemeClr val="tx1"/>
                </a:solidFill>
              </a:rPr>
              <a:t>March 2022		Form SAB Pool</a:t>
            </a:r>
          </a:p>
          <a:p>
            <a:pPr marL="0" indent="0">
              <a:lnSpc>
                <a:spcPct val="80000"/>
              </a:lnSpc>
            </a:pPr>
            <a:r>
              <a:rPr lang="en-US" altLang="en-US" sz="2133" dirty="0">
                <a:solidFill>
                  <a:schemeClr val="tx1"/>
                </a:solidFill>
              </a:rPr>
              <a:t>March 2022		MEC/MDR done</a:t>
            </a:r>
          </a:p>
          <a:p>
            <a:pPr marL="0" indent="0">
              <a:lnSpc>
                <a:spcPct val="80000"/>
              </a:lnSpc>
            </a:pPr>
            <a:r>
              <a:rPr lang="en-US" altLang="en-US" sz="2133" dirty="0">
                <a:solidFill>
                  <a:schemeClr val="tx1"/>
                </a:solidFill>
              </a:rPr>
              <a:t>May 2022			Initial SAB (4.0)</a:t>
            </a:r>
          </a:p>
          <a:p>
            <a:pPr marL="0" indent="0">
              <a:lnSpc>
                <a:spcPct val="80000"/>
              </a:lnSpc>
            </a:pPr>
            <a:r>
              <a:rPr lang="en-US" altLang="en-US" sz="2133" dirty="0">
                <a:solidFill>
                  <a:schemeClr val="tx1"/>
                </a:solidFill>
              </a:rPr>
              <a:t>September 2022	Recirculation SAB</a:t>
            </a:r>
          </a:p>
          <a:p>
            <a:pPr marL="0" indent="0">
              <a:lnSpc>
                <a:spcPct val="80000"/>
              </a:lnSpc>
            </a:pPr>
            <a:r>
              <a:rPr lang="en-US" altLang="en-US" sz="2133" dirty="0">
                <a:solidFill>
                  <a:schemeClr val="tx1"/>
                </a:solidFill>
              </a:rPr>
              <a:t>Jan 2023			Final WG/EC approval</a:t>
            </a:r>
          </a:p>
          <a:p>
            <a:pPr marL="0" indent="0">
              <a:lnSpc>
                <a:spcPct val="80000"/>
              </a:lnSpc>
            </a:pPr>
            <a:r>
              <a:rPr lang="en-US" altLang="en-US" sz="2133" dirty="0">
                <a:solidFill>
                  <a:schemeClr val="tx1"/>
                </a:solidFill>
              </a:rPr>
              <a:t>March 2023		</a:t>
            </a:r>
            <a:r>
              <a:rPr lang="en-US" altLang="en-US" sz="2133" dirty="0" err="1">
                <a:solidFill>
                  <a:schemeClr val="tx1"/>
                </a:solidFill>
              </a:rPr>
              <a:t>Revcom</a:t>
            </a:r>
            <a:r>
              <a:rPr lang="en-US" altLang="en-US" sz="2133" dirty="0">
                <a:solidFill>
                  <a:schemeClr val="tx1"/>
                </a:solidFill>
              </a:rPr>
              <a:t>/SASB approval</a:t>
            </a:r>
            <a:endParaRPr lang="en-US" sz="2133" dirty="0">
              <a:solidFill>
                <a:schemeClr val="tx1"/>
              </a:solidFill>
            </a:endParaRPr>
          </a:p>
          <a:p>
            <a:endParaRPr lang="en-US" sz="2133" dirty="0">
              <a:solidFill>
                <a:schemeClr val="tx1"/>
              </a:solidFill>
            </a:endParaRPr>
          </a:p>
        </p:txBody>
      </p:sp>
      <p:sp>
        <p:nvSpPr>
          <p:cNvPr id="3" name="Footer Placeholder 2">
            <a:extLst>
              <a:ext uri="{FF2B5EF4-FFF2-40B4-BE49-F238E27FC236}">
                <a16:creationId xmlns:a16="http://schemas.microsoft.com/office/drawing/2014/main" id="{6D881F64-057A-4666-932B-86B932887E37}"/>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F94B9935-D504-4397-A22B-A0DD068202FD}"/>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9" name="Date Placeholder 8">
            <a:extLst>
              <a:ext uri="{FF2B5EF4-FFF2-40B4-BE49-F238E27FC236}">
                <a16:creationId xmlns:a16="http://schemas.microsoft.com/office/drawing/2014/main" id="{8E5CA186-D661-4F05-B0AD-0D56F50D2609}"/>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703458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September to November)</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2021</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12" name="Content Placeholder 11">
            <a:extLst>
              <a:ext uri="{FF2B5EF4-FFF2-40B4-BE49-F238E27FC236}">
                <a16:creationId xmlns:a16="http://schemas.microsoft.com/office/drawing/2014/main" id="{D2C20EF0-4FB3-49F2-9BEF-3509C2FB601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1752601"/>
            <a:ext cx="8602956" cy="4701094"/>
          </a:xfrm>
        </p:spPr>
      </p:pic>
    </p:spTree>
    <p:extLst>
      <p:ext uri="{BB962C8B-B14F-4D97-AF65-F5344CB8AC3E}">
        <p14:creationId xmlns:p14="http://schemas.microsoft.com/office/powerpoint/2010/main" val="24188680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References</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11-21/1654</a:t>
            </a:r>
          </a:p>
          <a:p>
            <a:r>
              <a:rPr lang="en-US" dirty="0"/>
              <a:t>Meeting / Chair’s Slide Deck:		11-21/1652</a:t>
            </a:r>
          </a:p>
          <a:p>
            <a:r>
              <a:rPr lang="en-US" dirty="0"/>
              <a:t>Meeting minutes:					11-21/1744</a:t>
            </a:r>
          </a:p>
          <a:p>
            <a:r>
              <a:rPr lang="en-US" dirty="0"/>
              <a:t>Snapshot Slide:						11-21/1652</a:t>
            </a:r>
          </a:p>
          <a:p>
            <a:r>
              <a:rPr lang="en-US" dirty="0"/>
              <a:t>Closing report:						11-21/1655</a:t>
            </a:r>
          </a:p>
          <a:p>
            <a:endParaRPr lang="en-US" dirty="0"/>
          </a:p>
          <a:p>
            <a:r>
              <a:rPr lang="en-US" dirty="0" err="1"/>
              <a:t>TGbc</a:t>
            </a:r>
            <a:r>
              <a:rPr lang="en-US" dirty="0"/>
              <a:t> Motion Booklet:				11-18/2123</a:t>
            </a:r>
          </a:p>
          <a:p>
            <a:r>
              <a:rPr lang="en-US" dirty="0" err="1"/>
              <a:t>TGbc</a:t>
            </a:r>
            <a:r>
              <a:rPr lang="en-US" dirty="0"/>
              <a:t> Selection Procedure:			11-19/0135</a:t>
            </a:r>
          </a:p>
          <a:p>
            <a:r>
              <a:rPr lang="en-US" dirty="0" err="1"/>
              <a:t>TGbc</a:t>
            </a:r>
            <a:r>
              <a:rPr lang="en-US" dirty="0"/>
              <a:t> Functional Requirements:	11-19/0151</a:t>
            </a:r>
          </a:p>
          <a:p>
            <a:r>
              <a:rPr lang="en-US" dirty="0" err="1"/>
              <a:t>TGbc</a:t>
            </a:r>
            <a:r>
              <a:rPr lang="en-US" dirty="0"/>
              <a:t> </a:t>
            </a:r>
            <a:r>
              <a:rPr lang="en-US" dirty="0" err="1"/>
              <a:t>UseCase</a:t>
            </a:r>
            <a:r>
              <a:rPr lang="en-US" dirty="0"/>
              <a:t> Document:			11-19/268</a:t>
            </a:r>
          </a:p>
        </p:txBody>
      </p:sp>
      <p:sp>
        <p:nvSpPr>
          <p:cNvPr id="2" name="Footer Placeholder 1">
            <a:extLst>
              <a:ext uri="{FF2B5EF4-FFF2-40B4-BE49-F238E27FC236}">
                <a16:creationId xmlns:a16="http://schemas.microsoft.com/office/drawing/2014/main" id="{1EF46FD8-3B7D-4CA6-B4DE-7EA64D30C951}"/>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5DEF2C04-028C-4383-8B1A-769BC092F852}"/>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7" name="Date Placeholder 6">
            <a:extLst>
              <a:ext uri="{FF2B5EF4-FFF2-40B4-BE49-F238E27FC236}">
                <a16:creationId xmlns:a16="http://schemas.microsoft.com/office/drawing/2014/main" id="{8E656525-86A8-4FBD-954B-0D85560D9F91}"/>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9359453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a:t>
            </a:r>
            <a:r>
              <a:rPr lang="en-US" altLang="zh-CN" dirty="0">
                <a:solidFill>
                  <a:srgbClr val="0000FF"/>
                </a:solidFill>
                <a:latin typeface="Arial Black" panose="020B0A04020102020204" pitchFamily="34" charset="0"/>
              </a:rPr>
              <a:t>Plenary Nov </a:t>
            </a:r>
            <a:r>
              <a:rPr lang="en-US" altLang="zh-CN" sz="3200" dirty="0">
                <a:solidFill>
                  <a:srgbClr val="0000FF"/>
                </a:solidFill>
                <a:latin typeface="Arial Black" panose="020B0A04020102020204" pitchFamily="34" charset="0"/>
              </a:rPr>
              <a:t>2021</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IEEE 802.11 </a:t>
            </a:r>
            <a:r>
              <a:rPr lang="en-US" altLang="en-US" sz="3200" dirty="0" err="1">
                <a:solidFill>
                  <a:srgbClr val="0000FF"/>
                </a:solidFill>
                <a:latin typeface="Arial Black" panose="020B0A04020102020204" pitchFamily="34" charset="0"/>
              </a:rPr>
              <a:t>TGbd</a:t>
            </a:r>
            <a:r>
              <a:rPr lang="en-US" altLang="en-US" sz="3200" dirty="0">
                <a:solidFill>
                  <a:srgbClr val="0000FF"/>
                </a:solidFill>
                <a:latin typeface="Arial Black" panose="020B0A04020102020204" pitchFamily="34" charset="0"/>
              </a:rPr>
              <a:t>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(ZTE)</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Vice Chair: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Hongyuan</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Zhang (NXP), </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Joseph Levy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InterDigital</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Yan Zhang (NXP)</a:t>
            </a:r>
          </a:p>
          <a:p>
            <a:pPr lvl="0">
              <a:lnSpc>
                <a:spcPct val="90000"/>
              </a:lnSpc>
              <a:buNone/>
              <a:defRPr/>
            </a:pPr>
            <a:r>
              <a:rPr lang="en-US" altLang="en-US" sz="2000" kern="0" dirty="0">
                <a:latin typeface="Arial" panose="020B0604020202020204" pitchFamily="34" charset="0"/>
              </a:rPr>
              <a:t> 		           Tech Editor:	</a:t>
            </a:r>
            <a:r>
              <a:rPr lang="en-US" altLang="en-US" sz="2000" kern="0" dirty="0" err="1">
                <a:latin typeface="Arial" panose="020B0604020202020204" pitchFamily="34" charset="0"/>
              </a:rPr>
              <a:t>Yujin</a:t>
            </a:r>
            <a:r>
              <a:rPr lang="en-US" altLang="en-US" sz="2000" kern="0" dirty="0">
                <a:latin typeface="Arial" panose="020B0604020202020204" pitchFamily="34" charset="0"/>
              </a:rPr>
              <a:t> Noh (</a:t>
            </a:r>
            <a:r>
              <a:rPr lang="en-US" altLang="en-US" sz="2000" kern="0" dirty="0" err="1">
                <a:latin typeface="Arial" panose="020B0604020202020204" pitchFamily="34" charset="0"/>
              </a:rPr>
              <a:t>Senscomm</a:t>
            </a:r>
            <a:r>
              <a:rPr lang="en-US" altLang="en-US" sz="2000" kern="0" dirty="0">
                <a:latin typeface="Arial" panose="020B0604020202020204" pitchFamily="34" charset="0"/>
              </a:rPr>
              <a:t>)</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 name="Footer Placeholder 1">
            <a:extLst>
              <a:ext uri="{FF2B5EF4-FFF2-40B4-BE49-F238E27FC236}">
                <a16:creationId xmlns:a16="http://schemas.microsoft.com/office/drawing/2014/main" id="{52832D16-1D79-4ECF-814C-9C17A4D563F7}"/>
              </a:ext>
            </a:extLst>
          </p:cNvPr>
          <p:cNvSpPr>
            <a:spLocks noGrp="1"/>
          </p:cNvSpPr>
          <p:nvPr>
            <p:ph type="ftr" idx="11"/>
          </p:nvPr>
        </p:nvSpPr>
        <p:spPr/>
        <p:txBody>
          <a:bodyPr/>
          <a:lstStyle/>
          <a:p>
            <a:r>
              <a:rPr lang="en-GB"/>
              <a:t>Bo Sun, ZTE Corporation</a:t>
            </a:r>
          </a:p>
        </p:txBody>
      </p:sp>
      <p:sp>
        <p:nvSpPr>
          <p:cNvPr id="3" name="Slide Number Placeholder 2">
            <a:extLst>
              <a:ext uri="{FF2B5EF4-FFF2-40B4-BE49-F238E27FC236}">
                <a16:creationId xmlns:a16="http://schemas.microsoft.com/office/drawing/2014/main" id="{DA68EF1A-596F-4A98-87CE-983AA9075C6D}"/>
              </a:ext>
            </a:extLst>
          </p:cNvPr>
          <p:cNvSpPr>
            <a:spLocks noGrp="1"/>
          </p:cNvSpPr>
          <p:nvPr>
            <p:ph type="sldNum" idx="12"/>
          </p:nvPr>
        </p:nvSpPr>
        <p:spPr/>
        <p:txBody>
          <a:bodyPr/>
          <a:lstStyle/>
          <a:p>
            <a:r>
              <a:rPr lang="en-GB"/>
              <a:t>Slide </a:t>
            </a:r>
            <a:fld id="{06B781AF-4CCF-49B0-A572-DE54FBE5D942}" type="slidenum">
              <a:rPr lang="en-GB" smtClean="0"/>
              <a:pPr/>
              <a:t>61</a:t>
            </a:fld>
            <a:endParaRPr lang="en-GB"/>
          </a:p>
        </p:txBody>
      </p:sp>
      <p:sp>
        <p:nvSpPr>
          <p:cNvPr id="4" name="Date Placeholder 3">
            <a:extLst>
              <a:ext uri="{FF2B5EF4-FFF2-40B4-BE49-F238E27FC236}">
                <a16:creationId xmlns:a16="http://schemas.microsoft.com/office/drawing/2014/main" id="{45AEA813-3311-4FF2-81EA-F075395FA202}"/>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2881920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084320"/>
          </a:xfrm>
        </p:spPr>
        <p:txBody>
          <a:bodyPr>
            <a:normAutofit fontScale="80000" lnSpcReduction="10000"/>
          </a:bodyPr>
          <a:lstStyle/>
          <a:p>
            <a:pPr>
              <a:buFont typeface="Arial" panose="020B0604020202020204" pitchFamily="34" charset="0"/>
              <a:buChar char="•"/>
            </a:pPr>
            <a:r>
              <a:rPr lang="en-GB" altLang="en-US" dirty="0"/>
              <a:t>4 </a:t>
            </a:r>
            <a:r>
              <a:rPr lang="en-GB" altLang="en-US" dirty="0" err="1"/>
              <a:t>TGbd</a:t>
            </a:r>
            <a:r>
              <a:rPr lang="en-GB" altLang="en-US" dirty="0"/>
              <a:t> sessions were held during the week</a:t>
            </a:r>
          </a:p>
          <a:p>
            <a:pPr>
              <a:buFont typeface="Arial" panose="020B0604020202020204" pitchFamily="34" charset="0"/>
              <a:buChar char="•"/>
            </a:pPr>
            <a:r>
              <a:rPr lang="en-GB" altLang="en-US" dirty="0"/>
              <a:t>Approved TG minutes for Sep interim week and following TCs before Nov plenary week.</a:t>
            </a:r>
          </a:p>
          <a:p>
            <a:pPr>
              <a:buFont typeface="Arial" panose="020B0604020202020204" pitchFamily="34" charset="0"/>
              <a:buChar char="•"/>
            </a:pPr>
            <a:r>
              <a:rPr lang="en-GB" altLang="en-US" dirty="0"/>
              <a:t>Presented and discussed CRs and approved CRs for the last 108 CIDs of LB 254.</a:t>
            </a:r>
          </a:p>
          <a:p>
            <a:pPr>
              <a:buFont typeface="Arial" panose="020B0604020202020204" pitchFamily="34" charset="0"/>
              <a:buChar char="•"/>
            </a:pPr>
            <a:r>
              <a:rPr lang="en-GB" altLang="en-US" dirty="0"/>
              <a:t>Approved </a:t>
            </a:r>
            <a:r>
              <a:rPr lang="en-GB" altLang="en-US" dirty="0" err="1"/>
              <a:t>TGbd</a:t>
            </a:r>
            <a:r>
              <a:rPr lang="en-GB" altLang="en-US" dirty="0"/>
              <a:t> tech editor to generate IEEE P802.11bd D3.0 to incorporate approved CRs and a 15-day recirculation LB for D3.0. </a:t>
            </a:r>
          </a:p>
          <a:p>
            <a:pPr>
              <a:buFont typeface="Arial" panose="020B0604020202020204" pitchFamily="34" charset="0"/>
              <a:buChar char="•"/>
            </a:pPr>
            <a:r>
              <a:rPr lang="en-GB" altLang="en-US" dirty="0"/>
              <a:t>Approved the updated </a:t>
            </a:r>
            <a:r>
              <a:rPr lang="en-GB" altLang="en-US" dirty="0" err="1"/>
              <a:t>TGbd</a:t>
            </a:r>
            <a:r>
              <a:rPr lang="en-GB" altLang="en-US" dirty="0"/>
              <a:t> timeline and teleconference plan till Jan interim week.</a:t>
            </a:r>
          </a:p>
          <a:p>
            <a:pPr>
              <a:buFont typeface="Arial" panose="020B0604020202020204" pitchFamily="34" charset="0"/>
              <a:buChar char="•"/>
            </a:pPr>
            <a:r>
              <a:rPr lang="en-GB" altLang="en-US" dirty="0" err="1"/>
              <a:t>TGbd</a:t>
            </a:r>
            <a:r>
              <a:rPr lang="en-GB" altLang="en-US" dirty="0"/>
              <a:t> agenda documents and </a:t>
            </a:r>
            <a:r>
              <a:rPr lang="en-US" altLang="zh-CN" dirty="0"/>
              <a:t>minutes</a:t>
            </a:r>
            <a:r>
              <a:rPr lang="en-GB" altLang="en-US" dirty="0"/>
              <a:t> for this week:</a:t>
            </a:r>
          </a:p>
          <a:p>
            <a:pPr lvl="1">
              <a:buFont typeface="Arial" panose="020B0604020202020204" pitchFamily="34" charset="0"/>
              <a:buChar char="•"/>
            </a:pPr>
            <a:r>
              <a:rPr lang="en-GB" altLang="en-US" dirty="0">
                <a:hlinkClick r:id="rId2"/>
              </a:rPr>
              <a:t>https://mentor.ieee.org/802.11/dcn/21/11-21-1623-04-00bd-tgbd-teleconference-agenda-for-nov-2021.pptx</a:t>
            </a:r>
            <a:endParaRPr lang="en-GB" altLang="en-US" dirty="0"/>
          </a:p>
          <a:p>
            <a:pPr lvl="1">
              <a:buFont typeface="Arial" panose="020B0604020202020204" pitchFamily="34" charset="0"/>
              <a:buChar char="•"/>
            </a:pPr>
            <a:r>
              <a:rPr lang="en-GB" altLang="en-US" dirty="0">
                <a:hlinkClick r:id="rId3"/>
              </a:rPr>
              <a:t>https://mentor.ieee.org/802.11/dcn/21/11-21-1863-00-00bd-tgbd-november-plenary-2021-teleconference-minutes.docx</a:t>
            </a:r>
            <a:endParaRPr lang="en-US" altLang="en-GB" dirty="0"/>
          </a:p>
          <a:p>
            <a:pPr marL="57150" indent="0"/>
            <a:endParaRPr lang="en-US" altLang="en-GB" dirty="0"/>
          </a:p>
          <a:p>
            <a:pPr marL="57150" indent="0"/>
            <a:r>
              <a:rPr lang="en-US" altLang="en-GB" dirty="0"/>
              <a:t>Goal for future TCs: proceeding comments collected from recirculation LB and MDR (11bd D3.0)</a:t>
            </a:r>
          </a:p>
        </p:txBody>
      </p:sp>
      <p:sp>
        <p:nvSpPr>
          <p:cNvPr id="7" name="标题 6"/>
          <p:cNvSpPr>
            <a:spLocks noGrp="1"/>
          </p:cNvSpPr>
          <p:nvPr>
            <p:ph type="title"/>
          </p:nvPr>
        </p:nvSpPr>
        <p:spPr/>
        <p:txBody>
          <a:bodyPr/>
          <a:lstStyle/>
          <a:p>
            <a:r>
              <a:rPr lang="en-US" altLang="zh-CN" dirty="0" err="1"/>
              <a:t>TGbd’s</a:t>
            </a:r>
            <a:r>
              <a:rPr lang="en-US" altLang="zh-CN" dirty="0"/>
              <a:t> Progress during the plenary week</a:t>
            </a:r>
            <a:endParaRPr lang="zh-CN" altLang="en-US" dirty="0"/>
          </a:p>
        </p:txBody>
      </p:sp>
      <p:sp>
        <p:nvSpPr>
          <p:cNvPr id="2" name="Footer Placeholder 1">
            <a:extLst>
              <a:ext uri="{FF2B5EF4-FFF2-40B4-BE49-F238E27FC236}">
                <a16:creationId xmlns:a16="http://schemas.microsoft.com/office/drawing/2014/main" id="{12F21166-14D5-4AA0-B0EA-BA3DEB1E864C}"/>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8AFFD4FC-15D4-4F3A-BB63-9E754CEE6D81}"/>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9" name="Date Placeholder 8">
            <a:extLst>
              <a:ext uri="{FF2B5EF4-FFF2-40B4-BE49-F238E27FC236}">
                <a16:creationId xmlns:a16="http://schemas.microsoft.com/office/drawing/2014/main" id="{31DEE5FD-CB74-4523-BEB6-90F330BF89B4}"/>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9458329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Progress Documents</a:t>
            </a:r>
            <a:endParaRPr lang="zh-CN" altLang="en-US" dirty="0"/>
          </a:p>
        </p:txBody>
      </p:sp>
      <p:graphicFrame>
        <p:nvGraphicFramePr>
          <p:cNvPr id="8" name="表格 7"/>
          <p:cNvGraphicFramePr>
            <a:graphicFrameLocks noGrp="1"/>
          </p:cNvGraphicFramePr>
          <p:nvPr>
            <p:custDataLst>
              <p:tags r:id="rId1"/>
            </p:custDataLst>
            <p:extLst>
              <p:ext uri="{D42A27DB-BD31-4B8C-83A1-F6EECF244321}">
                <p14:modId xmlns:p14="http://schemas.microsoft.com/office/powerpoint/2010/main" val="2621889367"/>
              </p:ext>
            </p:extLst>
          </p:nvPr>
        </p:nvGraphicFramePr>
        <p:xfrm>
          <a:off x="1447922" y="1600248"/>
          <a:ext cx="9637599" cy="4663440"/>
        </p:xfrm>
        <a:graphic>
          <a:graphicData uri="http://schemas.openxmlformats.org/drawingml/2006/table">
            <a:tbl>
              <a:tblPr firstRow="1" bandRow="1">
                <a:tableStyleId>{5C22544A-7EE6-4342-B048-85BDC9FD1C3A}</a:tableStyleId>
              </a:tblPr>
              <a:tblGrid>
                <a:gridCol w="3047921">
                  <a:extLst>
                    <a:ext uri="{9D8B030D-6E8A-4147-A177-3AD203B41FA5}">
                      <a16:colId xmlns:a16="http://schemas.microsoft.com/office/drawing/2014/main" val="20000"/>
                    </a:ext>
                  </a:extLst>
                </a:gridCol>
                <a:gridCol w="6589678">
                  <a:extLst>
                    <a:ext uri="{9D8B030D-6E8A-4147-A177-3AD203B41FA5}">
                      <a16:colId xmlns:a16="http://schemas.microsoft.com/office/drawing/2014/main" val="20001"/>
                    </a:ext>
                  </a:extLst>
                </a:gridCol>
              </a:tblGrid>
              <a:tr h="192026">
                <a:tc>
                  <a:txBody>
                    <a:bodyPr/>
                    <a:lstStyle/>
                    <a:p>
                      <a:r>
                        <a:rPr lang="en-US" altLang="zh-CN" sz="1800" dirty="0"/>
                        <a:t>TG Documents</a:t>
                      </a:r>
                    </a:p>
                  </a:txBody>
                  <a:tcPr/>
                </a:tc>
                <a:tc>
                  <a:txBody>
                    <a:bodyPr/>
                    <a:lstStyle/>
                    <a:p>
                      <a:r>
                        <a:rPr lang="en-US" altLang="zh-CN" sz="1800" dirty="0"/>
                        <a:t>Latest</a:t>
                      </a:r>
                      <a:r>
                        <a:rPr lang="en-US" altLang="zh-CN" sz="1800" baseline="0" dirty="0"/>
                        <a:t> Revision</a:t>
                      </a:r>
                      <a:endParaRPr lang="en-US" altLang="zh-CN" sz="1800" dirty="0"/>
                    </a:p>
                  </a:txBody>
                  <a:tcPr/>
                </a:tc>
                <a:extLst>
                  <a:ext uri="{0D108BD9-81ED-4DB2-BD59-A6C34878D82A}">
                    <a16:rowId xmlns:a16="http://schemas.microsoft.com/office/drawing/2014/main" val="10000"/>
                  </a:ext>
                </a:extLst>
              </a:tr>
              <a:tr h="160355">
                <a:tc>
                  <a:txBody>
                    <a:bodyPr/>
                    <a:lstStyle/>
                    <a:p>
                      <a:r>
                        <a:rPr lang="en-US" altLang="zh-CN" sz="1200" dirty="0"/>
                        <a:t>Definition and requirements</a:t>
                      </a:r>
                    </a:p>
                  </a:txBody>
                  <a:tcPr/>
                </a:tc>
                <a:tc>
                  <a:txBody>
                    <a:bodyPr/>
                    <a:lstStyle/>
                    <a:p>
                      <a:r>
                        <a:rPr lang="en-US" altLang="zh-CN" sz="1200" dirty="0"/>
                        <a:t>11-19/0202r1</a:t>
                      </a:r>
                    </a:p>
                  </a:txBody>
                  <a:tcPr/>
                </a:tc>
                <a:extLst>
                  <a:ext uri="{0D108BD9-81ED-4DB2-BD59-A6C34878D82A}">
                    <a16:rowId xmlns:a16="http://schemas.microsoft.com/office/drawing/2014/main" val="10001"/>
                  </a:ext>
                </a:extLst>
              </a:tr>
              <a:tr h="160689">
                <a:tc>
                  <a:txBody>
                    <a:bodyPr/>
                    <a:lstStyle/>
                    <a:p>
                      <a:r>
                        <a:rPr lang="en-US" altLang="zh-CN" sz="1200" dirty="0"/>
                        <a:t>Selection Procedure document</a:t>
                      </a:r>
                    </a:p>
                  </a:txBody>
                  <a:tcPr/>
                </a:tc>
                <a:tc>
                  <a:txBody>
                    <a:bodyPr/>
                    <a:lstStyle/>
                    <a:p>
                      <a:r>
                        <a:rPr lang="en-US" altLang="zh-CN" sz="1200" dirty="0">
                          <a:solidFill>
                            <a:schemeClr val="tx1"/>
                          </a:solidFill>
                        </a:rPr>
                        <a:t>11-19/0030r6</a:t>
                      </a:r>
                    </a:p>
                  </a:txBody>
                  <a:tcPr/>
                </a:tc>
                <a:extLst>
                  <a:ext uri="{0D108BD9-81ED-4DB2-BD59-A6C34878D82A}">
                    <a16:rowId xmlns:a16="http://schemas.microsoft.com/office/drawing/2014/main" val="10002"/>
                  </a:ext>
                </a:extLst>
              </a:tr>
              <a:tr h="160355">
                <a:tc>
                  <a:txBody>
                    <a:bodyPr/>
                    <a:lstStyle/>
                    <a:p>
                      <a:r>
                        <a:rPr lang="en-US" altLang="zh-CN" sz="1200" dirty="0"/>
                        <a:t>Functional Requirement document</a:t>
                      </a:r>
                    </a:p>
                  </a:txBody>
                  <a:tcPr/>
                </a:tc>
                <a:tc>
                  <a:txBody>
                    <a:bodyPr/>
                    <a:lstStyle/>
                    <a:p>
                      <a:r>
                        <a:rPr lang="en-US" altLang="zh-CN" sz="1200" dirty="0">
                          <a:solidFill>
                            <a:schemeClr val="tx1"/>
                          </a:solidFill>
                        </a:rPr>
                        <a:t>11-19/0495r3</a:t>
                      </a:r>
                    </a:p>
                  </a:txBody>
                  <a:tcPr/>
                </a:tc>
                <a:extLst>
                  <a:ext uri="{0D108BD9-81ED-4DB2-BD59-A6C34878D82A}">
                    <a16:rowId xmlns:a16="http://schemas.microsoft.com/office/drawing/2014/main" val="10003"/>
                  </a:ext>
                </a:extLst>
              </a:tr>
              <a:tr h="160355">
                <a:tc>
                  <a:txBody>
                    <a:bodyPr/>
                    <a:lstStyle/>
                    <a:p>
                      <a:r>
                        <a:rPr lang="en-US" altLang="zh-CN" sz="1200" dirty="0"/>
                        <a:t>Spec Framework document</a:t>
                      </a:r>
                    </a:p>
                  </a:txBody>
                  <a:tcPr/>
                </a:tc>
                <a:tc>
                  <a:txBody>
                    <a:bodyPr/>
                    <a:lstStyle/>
                    <a:p>
                      <a:r>
                        <a:rPr lang="en-US" altLang="zh-CN" sz="1200" dirty="0">
                          <a:solidFill>
                            <a:schemeClr val="tx1"/>
                          </a:solidFill>
                        </a:rPr>
                        <a:t>11-19/0497r7</a:t>
                      </a:r>
                    </a:p>
                  </a:txBody>
                  <a:tcPr/>
                </a:tc>
                <a:extLst>
                  <a:ext uri="{0D108BD9-81ED-4DB2-BD59-A6C34878D82A}">
                    <a16:rowId xmlns:a16="http://schemas.microsoft.com/office/drawing/2014/main" val="10004"/>
                  </a:ext>
                </a:extLst>
              </a:tr>
              <a:tr h="160689">
                <a:tc>
                  <a:txBody>
                    <a:bodyPr/>
                    <a:lstStyle/>
                    <a:p>
                      <a:r>
                        <a:rPr lang="en-US" altLang="zh-CN" sz="1200" dirty="0"/>
                        <a:t>Liaison response to IEEE VT/ITS</a:t>
                      </a:r>
                      <a:r>
                        <a:rPr lang="en-US" altLang="zh-CN" sz="1200" baseline="0" dirty="0"/>
                        <a:t> 1609 WG</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11-19/0437r3</a:t>
                      </a:r>
                    </a:p>
                  </a:txBody>
                  <a:tcPr/>
                </a:tc>
                <a:extLst>
                  <a:ext uri="{0D108BD9-81ED-4DB2-BD59-A6C34878D82A}">
                    <a16:rowId xmlns:a16="http://schemas.microsoft.com/office/drawing/2014/main" val="10005"/>
                  </a:ext>
                </a:extLst>
              </a:tr>
              <a:tr h="160355">
                <a:tc>
                  <a:txBody>
                    <a:bodyPr/>
                    <a:lstStyle/>
                    <a:p>
                      <a:r>
                        <a:rPr lang="en-US" altLang="zh-CN" sz="1200" dirty="0"/>
                        <a:t>Liaison response</a:t>
                      </a:r>
                      <a:r>
                        <a:rPr lang="en-US" altLang="zh-CN" sz="1200" baseline="0" dirty="0"/>
                        <a:t> to ITU-T CITS</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11-19/0843r0</a:t>
                      </a:r>
                    </a:p>
                  </a:txBody>
                  <a:tcPr/>
                </a:tc>
                <a:extLst>
                  <a:ext uri="{0D108BD9-81ED-4DB2-BD59-A6C34878D82A}">
                    <a16:rowId xmlns:a16="http://schemas.microsoft.com/office/drawing/2014/main" val="10006"/>
                  </a:ext>
                </a:extLst>
              </a:tr>
              <a:tr h="160689">
                <a:tc>
                  <a:txBody>
                    <a:bodyPr/>
                    <a:lstStyle/>
                    <a:p>
                      <a:r>
                        <a:rPr lang="en-US" altLang="zh-CN" sz="1200" dirty="0" err="1"/>
                        <a:t>TBbd</a:t>
                      </a:r>
                      <a:r>
                        <a:rPr lang="en-US" altLang="zh-CN" sz="1200" baseline="0" dirty="0"/>
                        <a:t> FRD/SFD Motion Booklet</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11-19/0514r14</a:t>
                      </a:r>
                    </a:p>
                  </a:txBody>
                  <a:tcPr/>
                </a:tc>
                <a:extLst>
                  <a:ext uri="{0D108BD9-81ED-4DB2-BD59-A6C34878D82A}">
                    <a16:rowId xmlns:a16="http://schemas.microsoft.com/office/drawing/2014/main" val="10007"/>
                  </a:ext>
                </a:extLst>
              </a:tr>
              <a:tr h="160355">
                <a:tc>
                  <a:txBody>
                    <a:bodyPr/>
                    <a:lstStyle/>
                    <a:p>
                      <a:r>
                        <a:rPr lang="en-US" altLang="zh-CN" sz="1200" dirty="0" err="1"/>
                        <a:t>TGbd</a:t>
                      </a:r>
                      <a:r>
                        <a:rPr lang="en-US" altLang="zh-CN" sz="1200" dirty="0"/>
                        <a:t> Use Case</a:t>
                      </a:r>
                      <a:r>
                        <a:rPr lang="en-US" altLang="zh-CN" sz="1200" baseline="0" dirty="0"/>
                        <a:t> document</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11-19/1342r1</a:t>
                      </a:r>
                    </a:p>
                  </a:txBody>
                  <a:tcPr/>
                </a:tc>
                <a:extLst>
                  <a:ext uri="{0D108BD9-81ED-4DB2-BD59-A6C34878D82A}">
                    <a16:rowId xmlns:a16="http://schemas.microsoft.com/office/drawing/2014/main" val="10008"/>
                  </a:ext>
                </a:extLst>
              </a:tr>
              <a:tr h="160355">
                <a:tc>
                  <a:txBody>
                    <a:bodyPr/>
                    <a:lstStyle/>
                    <a:p>
                      <a:pPr>
                        <a:buNone/>
                      </a:pPr>
                      <a:r>
                        <a:rPr lang="en-US" altLang="zh-CN" sz="1200" dirty="0"/>
                        <a:t>Teleconference Agenda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sym typeface="+mn-ea"/>
                        </a:rPr>
                        <a:t>11-20/0774r10, </a:t>
                      </a:r>
                      <a:r>
                        <a:rPr lang="en-US" altLang="zh-CN" sz="1200" dirty="0">
                          <a:solidFill>
                            <a:schemeClr val="tx1"/>
                          </a:solidFill>
                        </a:rPr>
                        <a:t>11-20/1164r7, 11-20/1352r9, 11-20/1561r7, 11-20/1806r2, 11-20/1891r0, 11-20/1923r11, 11-21/0177r2, 11-21/0207r8, 11-21/0595r3, 11-21/0597r7, 11-21/0904r1, 11-21/0941r2, 11-21/1303r4, 11-21/1326r8,</a:t>
                      </a:r>
                      <a:r>
                        <a:rPr lang="en-US" altLang="zh-CN" sz="1200" baseline="0" dirty="0">
                          <a:solidFill>
                            <a:schemeClr val="tx1"/>
                          </a:solidFill>
                        </a:rPr>
                        <a:t> 11-21/1622r4, </a:t>
                      </a:r>
                      <a:r>
                        <a:rPr lang="en-US" altLang="zh-CN" sz="1200" baseline="0" dirty="0">
                          <a:solidFill>
                            <a:srgbClr val="0070C0"/>
                          </a:solidFill>
                        </a:rPr>
                        <a:t>11-21/1623r4</a:t>
                      </a:r>
                      <a:endParaRPr lang="en-US" altLang="zh-CN" sz="1200" dirty="0">
                        <a:solidFill>
                          <a:srgbClr val="0070C0"/>
                        </a:solidFill>
                        <a:sym typeface="+mn-ea"/>
                      </a:endParaRPr>
                    </a:p>
                  </a:txBody>
                  <a:tcPr/>
                </a:tc>
                <a:extLst>
                  <a:ext uri="{0D108BD9-81ED-4DB2-BD59-A6C34878D82A}">
                    <a16:rowId xmlns:a16="http://schemas.microsoft.com/office/drawing/2014/main" val="10009"/>
                  </a:ext>
                </a:extLst>
              </a:tr>
              <a:tr h="160355">
                <a:tc>
                  <a:txBody>
                    <a:bodyPr/>
                    <a:lstStyle/>
                    <a:p>
                      <a:r>
                        <a:rPr lang="en-US" altLang="zh-CN" sz="1200" dirty="0"/>
                        <a:t>Teleconference Minutes</a:t>
                      </a:r>
                    </a:p>
                  </a:txBody>
                  <a:tcPr/>
                </a:tc>
                <a:tc>
                  <a:txBody>
                    <a:bodyPr/>
                    <a:lstStyle/>
                    <a:p>
                      <a:pPr marL="0" marR="0" lvl="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sym typeface="+mn-ea"/>
                        </a:rPr>
                        <a:t>11-20/0276r11, 11-20/1105r8, 11-20/1489r1, 11-20/1655r3, 11-20/1775r1, 11-20/1907r1, 11-21/0068r0,</a:t>
                      </a:r>
                      <a:r>
                        <a:rPr lang="en-US" altLang="zh-CN" sz="1200" baseline="0" dirty="0">
                          <a:solidFill>
                            <a:schemeClr val="tx1"/>
                          </a:solidFill>
                          <a:sym typeface="+mn-ea"/>
                        </a:rPr>
                        <a:t> </a:t>
                      </a:r>
                      <a:r>
                        <a:rPr lang="en-US" altLang="zh-CN" sz="1200" dirty="0">
                          <a:solidFill>
                            <a:schemeClr val="tx1"/>
                          </a:solidFill>
                          <a:sym typeface="+mn-ea"/>
                        </a:rPr>
                        <a:t>11-21/0117r0, 11-21/0327r0, 11-21/0453r0, 11-21/0454r0, 11-21/0565r0,</a:t>
                      </a:r>
                      <a:r>
                        <a:rPr lang="en-US" altLang="zh-CN" sz="1200" baseline="0" dirty="0">
                          <a:solidFill>
                            <a:schemeClr val="tx1"/>
                          </a:solidFill>
                          <a:sym typeface="+mn-ea"/>
                        </a:rPr>
                        <a:t> 11-21/0655r0, 11-21/0806r0, 11-21/0889r0, 11-21/1138r0, 11-21/1468r0, 11-21/1544r0, 11-21/1769r0</a:t>
                      </a:r>
                      <a:endParaRPr lang="en-US" altLang="zh-CN" sz="1200" dirty="0">
                        <a:solidFill>
                          <a:schemeClr val="tx1"/>
                        </a:solidFill>
                        <a:sym typeface="+mn-ea"/>
                      </a:endParaRPr>
                    </a:p>
                  </a:txBody>
                  <a:tcPr/>
                </a:tc>
                <a:extLst>
                  <a:ext uri="{0D108BD9-81ED-4DB2-BD59-A6C34878D82A}">
                    <a16:rowId xmlns:a16="http://schemas.microsoft.com/office/drawing/2014/main" val="10010"/>
                  </a:ext>
                </a:extLst>
              </a:tr>
              <a:tr h="160355">
                <a:tc>
                  <a:txBody>
                    <a:bodyPr/>
                    <a:lstStyle/>
                    <a:p>
                      <a:pPr>
                        <a:buNone/>
                      </a:pPr>
                      <a:r>
                        <a:rPr lang="en-US" altLang="zh-CN" sz="1200" dirty="0"/>
                        <a:t>Tech Editor Report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rgbClr val="0070C0"/>
                          </a:solidFill>
                        </a:rPr>
                        <a:t>11-19/2045r14 (D2.0)</a:t>
                      </a:r>
                    </a:p>
                  </a:txBody>
                  <a:tcPr/>
                </a:tc>
                <a:extLst>
                  <a:ext uri="{0D108BD9-81ED-4DB2-BD59-A6C34878D82A}">
                    <a16:rowId xmlns:a16="http://schemas.microsoft.com/office/drawing/2014/main" val="10011"/>
                  </a:ext>
                </a:extLst>
              </a:tr>
              <a:tr h="160689">
                <a:tc>
                  <a:txBody>
                    <a:bodyPr/>
                    <a:lstStyle/>
                    <a:p>
                      <a:pPr>
                        <a:buNone/>
                      </a:pPr>
                      <a:r>
                        <a:rPr lang="en-US" altLang="zh-CN" sz="1200" dirty="0"/>
                        <a:t>Comment Database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11-20/0701r7 (D0.3), 11-20/1887r10 (LB251), </a:t>
                      </a:r>
                      <a:r>
                        <a:rPr lang="en-US" altLang="zh-CN" sz="1200" dirty="0">
                          <a:solidFill>
                            <a:srgbClr val="0070C0"/>
                          </a:solidFill>
                        </a:rPr>
                        <a:t>11-21/1296r6 (LB254)</a:t>
                      </a:r>
                    </a:p>
                  </a:txBody>
                  <a:tcPr/>
                </a:tc>
                <a:extLst>
                  <a:ext uri="{0D108BD9-81ED-4DB2-BD59-A6C34878D82A}">
                    <a16:rowId xmlns:a16="http://schemas.microsoft.com/office/drawing/2014/main" val="10012"/>
                  </a:ext>
                </a:extLst>
              </a:tr>
              <a:tr h="160689">
                <a:tc>
                  <a:txBody>
                    <a:bodyPr/>
                    <a:lstStyle/>
                    <a:p>
                      <a:pPr>
                        <a:buNone/>
                      </a:pPr>
                      <a:r>
                        <a:rPr lang="en-US" altLang="zh-CN" sz="1200" dirty="0">
                          <a:solidFill>
                            <a:schemeClr val="tx1"/>
                          </a:solidFill>
                        </a:rPr>
                        <a:t>Coexistence</a:t>
                      </a:r>
                      <a:r>
                        <a:rPr lang="en-US" altLang="zh-CN" sz="1200" baseline="0" dirty="0">
                          <a:solidFill>
                            <a:schemeClr val="tx1"/>
                          </a:solidFill>
                        </a:rPr>
                        <a:t> Assurance Document</a:t>
                      </a:r>
                      <a:endParaRPr lang="en-US" altLang="zh-CN"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11-20/1564r2</a:t>
                      </a:r>
                    </a:p>
                  </a:txBody>
                  <a:tcPr/>
                </a:tc>
                <a:extLst>
                  <a:ext uri="{0D108BD9-81ED-4DB2-BD59-A6C34878D82A}">
                    <a16:rowId xmlns:a16="http://schemas.microsoft.com/office/drawing/2014/main" val="10013"/>
                  </a:ext>
                </a:extLst>
              </a:tr>
            </a:tbl>
          </a:graphicData>
        </a:graphic>
      </p:graphicFrame>
      <p:sp>
        <p:nvSpPr>
          <p:cNvPr id="3" name="Footer Placeholder 2">
            <a:extLst>
              <a:ext uri="{FF2B5EF4-FFF2-40B4-BE49-F238E27FC236}">
                <a16:creationId xmlns:a16="http://schemas.microsoft.com/office/drawing/2014/main" id="{3EF0B916-BE11-49BE-BAED-85D40C5A8335}"/>
              </a:ext>
            </a:extLst>
          </p:cNvPr>
          <p:cNvSpPr>
            <a:spLocks noGrp="1"/>
          </p:cNvSpPr>
          <p:nvPr>
            <p:ph type="ftr" idx="14"/>
          </p:nvPr>
        </p:nvSpPr>
        <p:spPr/>
        <p:txBody>
          <a:bodyPr/>
          <a:lstStyle/>
          <a:p>
            <a:r>
              <a:rPr lang="en-GB"/>
              <a:t>Bo Sun, ZTE Corporation</a:t>
            </a:r>
            <a:endParaRPr lang="en-GB" dirty="0"/>
          </a:p>
        </p:txBody>
      </p:sp>
      <p:sp>
        <p:nvSpPr>
          <p:cNvPr id="7" name="Slide Number Placeholder 6">
            <a:extLst>
              <a:ext uri="{FF2B5EF4-FFF2-40B4-BE49-F238E27FC236}">
                <a16:creationId xmlns:a16="http://schemas.microsoft.com/office/drawing/2014/main" id="{312EAC43-FB11-417B-B682-E277FE9D21D7}"/>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9" name="Date Placeholder 8">
            <a:extLst>
              <a:ext uri="{FF2B5EF4-FFF2-40B4-BE49-F238E27FC236}">
                <a16:creationId xmlns:a16="http://schemas.microsoft.com/office/drawing/2014/main" id="{F123E0B2-9CD4-4128-943E-2DD3BCBFBDC1}"/>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41886336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Motion #1 (approval of Comment Resolutions)</a:t>
            </a:r>
            <a:endParaRPr lang="zh-CN" altLang="en-US" dirty="0"/>
          </a:p>
        </p:txBody>
      </p:sp>
      <p:sp>
        <p:nvSpPr>
          <p:cNvPr id="3" name="内容占位符 2"/>
          <p:cNvSpPr>
            <a:spLocks noGrp="1"/>
          </p:cNvSpPr>
          <p:nvPr>
            <p:ph idx="1"/>
          </p:nvPr>
        </p:nvSpPr>
        <p:spPr/>
        <p:txBody>
          <a:bodyPr/>
          <a:lstStyle/>
          <a:p>
            <a:r>
              <a:rPr lang="en-US" altLang="zh-CN" dirty="0">
                <a:sym typeface="+mn-ea"/>
              </a:rPr>
              <a:t>Move to approve the comment resolutions to 108 CIDs which are marked as “ready for motion” as in 11-21/1296r6</a:t>
            </a:r>
            <a:endParaRPr lang="en-US" altLang="zh-CN" b="0" dirty="0">
              <a:latin typeface="Calibri" panose="020F0502020204030204" pitchFamily="34" charset="0"/>
              <a:cs typeface="Calibri" panose="020F0502020204030204" pitchFamily="34" charset="0"/>
            </a:endParaRPr>
          </a:p>
          <a:p>
            <a:pPr marL="42545" indent="0">
              <a:lnSpc>
                <a:spcPct val="120000"/>
              </a:lnSpc>
              <a:spcBef>
                <a:spcPts val="0"/>
              </a:spcBef>
            </a:pPr>
            <a:endParaRPr lang="en-US" altLang="zh-CN" dirty="0">
              <a:latin typeface="Calibri" panose="020F0502020204030204" pitchFamily="34" charset="0"/>
              <a:cs typeface="Calibri" panose="020F0502020204030204" pitchFamily="34" charset="0"/>
            </a:endParaRPr>
          </a:p>
          <a:p>
            <a:pPr marL="42545" indent="0">
              <a:lnSpc>
                <a:spcPct val="120000"/>
              </a:lnSpc>
              <a:spcBef>
                <a:spcPts val="0"/>
              </a:spcBef>
            </a:pPr>
            <a:r>
              <a:rPr lang="en-US" altLang="zh-CN" dirty="0">
                <a:latin typeface="Calibri" panose="020F0502020204030204" pitchFamily="34" charset="0"/>
                <a:cs typeface="Calibri" panose="020F0502020204030204" pitchFamily="34" charset="0"/>
              </a:rPr>
              <a:t>Moved: </a:t>
            </a:r>
            <a:r>
              <a:rPr lang="en-US" altLang="zh-CN" dirty="0" err="1">
                <a:latin typeface="Calibri" panose="020F0502020204030204" pitchFamily="34" charset="0"/>
                <a:cs typeface="Calibri" panose="020F0502020204030204" pitchFamily="34" charset="0"/>
              </a:rPr>
              <a:t>Yujin</a:t>
            </a:r>
            <a:r>
              <a:rPr lang="en-US" altLang="zh-CN" dirty="0">
                <a:latin typeface="Calibri" panose="020F0502020204030204" pitchFamily="34" charset="0"/>
                <a:cs typeface="Calibri" panose="020F0502020204030204" pitchFamily="34" charset="0"/>
              </a:rPr>
              <a:t> Noh				Seconded: Stephan Sand</a:t>
            </a:r>
          </a:p>
          <a:p>
            <a:pPr marL="42545" indent="0">
              <a:lnSpc>
                <a:spcPct val="120000"/>
              </a:lnSpc>
              <a:spcBef>
                <a:spcPts val="0"/>
              </a:spcBef>
            </a:pPr>
            <a:endParaRPr lang="en-US" altLang="zh-CN" dirty="0">
              <a:latin typeface="Calibri" panose="020F0502020204030204" pitchFamily="34" charset="0"/>
              <a:cs typeface="Calibri" panose="020F0502020204030204" pitchFamily="34" charset="0"/>
            </a:endParaRPr>
          </a:p>
          <a:p>
            <a:pPr marL="42545" indent="0">
              <a:lnSpc>
                <a:spcPct val="120000"/>
              </a:lnSpc>
              <a:spcBef>
                <a:spcPts val="0"/>
              </a:spcBef>
            </a:pPr>
            <a:r>
              <a:rPr lang="en-US" altLang="zh-CN" dirty="0">
                <a:latin typeface="Calibri" panose="020F0502020204030204" pitchFamily="34" charset="0"/>
                <a:cs typeface="Calibri" panose="020F0502020204030204" pitchFamily="34" charset="0"/>
              </a:rPr>
              <a:t>Result:  Approved unanimously</a:t>
            </a:r>
          </a:p>
          <a:p>
            <a:endParaRPr lang="zh-CN" altLang="en-US" dirty="0"/>
          </a:p>
        </p:txBody>
      </p:sp>
      <p:sp>
        <p:nvSpPr>
          <p:cNvPr id="7" name="Footer Placeholder 6">
            <a:extLst>
              <a:ext uri="{FF2B5EF4-FFF2-40B4-BE49-F238E27FC236}">
                <a16:creationId xmlns:a16="http://schemas.microsoft.com/office/drawing/2014/main" id="{8A842C27-8E6A-42B7-BEFF-0661E40B8432}"/>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07C78B6F-9E1C-4942-AAED-4BACBDB799FE}"/>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9" name="Date Placeholder 8">
            <a:extLst>
              <a:ext uri="{FF2B5EF4-FFF2-40B4-BE49-F238E27FC236}">
                <a16:creationId xmlns:a16="http://schemas.microsoft.com/office/drawing/2014/main" id="{9F58451A-4FCE-4C44-B47E-C791D97FE319}"/>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1814981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0" hangingPunct="0"/>
            <a:r>
              <a:rPr lang="en-US" altLang="zh-CN" dirty="0"/>
              <a:t>Motion #2 (Generation of D3.0 and recirculation)</a:t>
            </a:r>
            <a:endParaRPr lang="en-US" altLang="en-US" dirty="0">
              <a:solidFill>
                <a:schemeClr val="tx2"/>
              </a:solidFill>
            </a:endParaRPr>
          </a:p>
        </p:txBody>
      </p:sp>
      <p:sp>
        <p:nvSpPr>
          <p:cNvPr id="3" name="内容占位符 2"/>
          <p:cNvSpPr>
            <a:spLocks noGrp="1"/>
          </p:cNvSpPr>
          <p:nvPr>
            <p:ph idx="1"/>
          </p:nvPr>
        </p:nvSpPr>
        <p:spPr/>
        <p:txBody>
          <a:bodyPr/>
          <a:lstStyle/>
          <a:p>
            <a:r>
              <a:rPr lang="en-US" altLang="zh-CN" dirty="0"/>
              <a:t>Having approved comment resolutions for all of the comments received from LB 254 on IEEE P802.11bd D2.0 as contained in document </a:t>
            </a:r>
          </a:p>
          <a:p>
            <a:r>
              <a:rPr lang="en-US" altLang="zh-CN" u="sng" dirty="0"/>
              <a:t>https://mentor.ieee.org/802.11/dcn/20/11-21-1296-06-00bd-tgbd-lb251-comments.xlsx</a:t>
            </a:r>
            <a:r>
              <a:rPr lang="en-US" altLang="zh-CN" dirty="0"/>
              <a:t>,</a:t>
            </a:r>
          </a:p>
          <a:p>
            <a:r>
              <a:rPr lang="en-US" altLang="zh-CN" dirty="0"/>
              <a:t>instruct the </a:t>
            </a:r>
            <a:r>
              <a:rPr lang="en-US" altLang="zh-CN" dirty="0" err="1"/>
              <a:t>TGbd</a:t>
            </a:r>
            <a:r>
              <a:rPr lang="en-US" altLang="zh-CN" dirty="0"/>
              <a:t> editor to create IEEE P802.11bd D3.0 and approve a motion request to WG11 for approval of a 15-day Working Group Recirculation Ballot asking the question “Should IEEE P802.11bd D3.0 be forwarded to SA Ballot?”</a:t>
            </a:r>
            <a:endParaRPr lang="en-US" altLang="zh-CN" b="0" dirty="0"/>
          </a:p>
          <a:p>
            <a:endParaRPr lang="en-US" altLang="zh-CN" dirty="0"/>
          </a:p>
          <a:p>
            <a:r>
              <a:rPr lang="en-US" altLang="zh-CN" dirty="0" err="1"/>
              <a:t>TGbd</a:t>
            </a:r>
            <a:r>
              <a:rPr lang="en-US" altLang="zh-CN" dirty="0"/>
              <a:t> vote: Moved:  Joseph Levy				Seconded: John Kenney</a:t>
            </a:r>
          </a:p>
          <a:p>
            <a:r>
              <a:rPr lang="en-US" altLang="zh-CN" dirty="0"/>
              <a:t>Result: 16y-0n-3a</a:t>
            </a:r>
            <a:endParaRPr lang="en-US" altLang="zh-CN" b="0" dirty="0"/>
          </a:p>
        </p:txBody>
      </p:sp>
      <p:sp>
        <p:nvSpPr>
          <p:cNvPr id="7" name="Footer Placeholder 6">
            <a:extLst>
              <a:ext uri="{FF2B5EF4-FFF2-40B4-BE49-F238E27FC236}">
                <a16:creationId xmlns:a16="http://schemas.microsoft.com/office/drawing/2014/main" id="{11302254-9497-40F6-8832-F3304C3F8901}"/>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F4AEF742-103B-4F7F-9D71-461602BB7A44}"/>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9" name="Date Placeholder 8">
            <a:extLst>
              <a:ext uri="{FF2B5EF4-FFF2-40B4-BE49-F238E27FC236}">
                <a16:creationId xmlns:a16="http://schemas.microsoft.com/office/drawing/2014/main" id="{7EC81740-8A28-418B-84CA-4CC4CB21C811}"/>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2183971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Timeline (updated) </a:t>
            </a:r>
            <a:br>
              <a:rPr lang="en-US" altLang="zh-CN" dirty="0"/>
            </a:br>
            <a:r>
              <a:rPr lang="en-US" altLang="zh-CN" sz="2400" u="sng" dirty="0">
                <a:solidFill>
                  <a:srgbClr val="0070C0"/>
                </a:solidFill>
              </a:rPr>
              <a:t>(Note, the timeline may be accelerated based on 11az’s actual progress)</a:t>
            </a:r>
            <a:endParaRPr lang="zh-CN" altLang="en-US" sz="2400" u="sng" dirty="0">
              <a:solidFill>
                <a:srgbClr val="0070C0"/>
              </a:solidFill>
            </a:endParaRPr>
          </a:p>
        </p:txBody>
      </p:sp>
      <p:sp>
        <p:nvSpPr>
          <p:cNvPr id="7" name="文本占位符 2"/>
          <p:cNvSpPr txBox="1"/>
          <p:nvPr/>
        </p:nvSpPr>
        <p:spPr>
          <a:xfrm>
            <a:off x="2215430" y="1751012"/>
            <a:ext cx="8604846" cy="4573511"/>
          </a:xfrm>
          <a:prstGeom prst="rect">
            <a:avLst/>
          </a:prstGeom>
          <a:noFill/>
          <a:ln w="9525">
            <a:noFill/>
          </a:ln>
        </p:spPr>
        <p:txBody>
          <a:bodyPr lIns="92160" tIns="46080" rIns="92160" bIns="46080" anchor="t" anchorCtr="0">
            <a:normAutofit fontScale="92500" lnSpcReduction="10000"/>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buFont typeface="Arial" panose="020B0604020202020204" pitchFamily="34" charset="0"/>
              <a:buChar char="•"/>
              <a:defRPr/>
            </a:pPr>
            <a:r>
              <a:rPr lang="en-US" altLang="en-US" sz="2000" kern="0" dirty="0">
                <a:solidFill>
                  <a:srgbClr val="00B050"/>
                </a:solidFill>
                <a:sym typeface="+mn-ea"/>
              </a:rPr>
              <a:t>PAR approved							Dec 2018</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First TG meeting						Jan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D0.1 									</a:t>
            </a:r>
            <a:r>
              <a:rPr lang="en-US" altLang="en-US" sz="2000" kern="0" dirty="0">
                <a:solidFill>
                  <a:srgbClr val="00B050"/>
                </a:solidFill>
                <a:sym typeface="Wingdings" panose="05000000000000000000" pitchFamily="2" charset="2"/>
              </a:rPr>
              <a:t>Nov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D1.0 Letter Ballot						</a:t>
            </a:r>
            <a:r>
              <a:rPr lang="en-US" altLang="en-US" sz="2000" kern="0" dirty="0">
                <a:solidFill>
                  <a:srgbClr val="00B050"/>
                </a:solidFill>
                <a:cs typeface="+mn-ea"/>
                <a:sym typeface="Wingdings" panose="05000000000000000000" pitchFamily="2" charset="2"/>
              </a:rPr>
              <a:t>Oct 2020 </a:t>
            </a:r>
            <a:endParaRPr lang="en-US" altLang="en-US" sz="2000" kern="0" dirty="0">
              <a:solidFill>
                <a:srgbClr val="00B050"/>
              </a:solidFill>
              <a:cs typeface="+mn-ea"/>
            </a:endParaRPr>
          </a:p>
          <a:p>
            <a:pPr lvl="1" defTabSz="337185">
              <a:buFont typeface="Arial" panose="020B0604020202020204" pitchFamily="34" charset="0"/>
              <a:buChar char="•"/>
              <a:defRPr/>
            </a:pPr>
            <a:r>
              <a:rPr lang="en-US" altLang="en-US" sz="2000" kern="0" dirty="0">
                <a:solidFill>
                  <a:srgbClr val="00B050"/>
                </a:solidFill>
                <a:sym typeface="+mn-ea"/>
              </a:rPr>
              <a:t>D2.0 LB recirculation					</a:t>
            </a:r>
            <a:r>
              <a:rPr lang="en-US" altLang="en-US" sz="2000" kern="0" dirty="0">
                <a:solidFill>
                  <a:srgbClr val="00B050"/>
                </a:solidFill>
                <a:cs typeface="+mn-ea"/>
                <a:sym typeface="Wingdings" panose="05000000000000000000" pitchFamily="2" charset="2"/>
              </a:rPr>
              <a:t>Jul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Form SA Ballot Pool					</a:t>
            </a:r>
            <a:r>
              <a:rPr lang="en-US" altLang="en-US" sz="2000" u="sng" kern="0" dirty="0">
                <a:solidFill>
                  <a:srgbClr val="00B050"/>
                </a:solidFill>
                <a:cs typeface="+mn-ea"/>
                <a:sym typeface="Wingdings" panose="05000000000000000000" pitchFamily="2" charset="2"/>
              </a:rPr>
              <a:t>Nov 1 to Nov 30, 2021</a:t>
            </a:r>
            <a:endParaRPr lang="en-US" altLang="en-US" sz="2000" u="sng" kern="0" dirty="0">
              <a:solidFill>
                <a:srgbClr val="00B050"/>
              </a:solidFill>
            </a:endParaRPr>
          </a:p>
          <a:p>
            <a:pPr lvl="1" defTabSz="337185">
              <a:buFont typeface="Arial" panose="020B0604020202020204" pitchFamily="34" charset="0"/>
              <a:buChar char="•"/>
              <a:defRPr/>
            </a:pPr>
            <a:r>
              <a:rPr lang="en-US" altLang="en-US" sz="2000" kern="0" dirty="0">
                <a:solidFill>
                  <a:schemeClr val="tx1"/>
                </a:solidFill>
                <a:sym typeface="+mn-ea"/>
              </a:rPr>
              <a:t>D3.0 LB recirculation					</a:t>
            </a:r>
            <a:r>
              <a:rPr lang="en-US" altLang="en-US" sz="2000" kern="0" dirty="0">
                <a:solidFill>
                  <a:schemeClr val="tx1"/>
                </a:solidFill>
                <a:cs typeface="+mn-ea"/>
                <a:sym typeface="Wingdings" panose="05000000000000000000" pitchFamily="2" charset="2"/>
              </a:rPr>
              <a:t>Jan 2022 (Try Nov 2021)  Dec 2021</a:t>
            </a:r>
            <a:endParaRPr lang="en-US" altLang="en-US" sz="2000" kern="0" dirty="0">
              <a:solidFill>
                <a:schemeClr val="tx1"/>
              </a:solidFill>
            </a:endParaRPr>
          </a:p>
          <a:p>
            <a:pPr lvl="1" defTabSz="337185">
              <a:buFont typeface="Arial" panose="020B0604020202020204" pitchFamily="34" charset="0"/>
              <a:buChar char="•"/>
              <a:defRPr/>
            </a:pPr>
            <a:r>
              <a:rPr lang="en-US" altLang="en-US" sz="2000" strike="sngStrike" kern="0" dirty="0">
                <a:solidFill>
                  <a:schemeClr val="tx1"/>
                </a:solidFill>
                <a:sym typeface="+mn-ea"/>
              </a:rPr>
              <a:t>D3.0 unchanged recirculation 		</a:t>
            </a:r>
            <a:r>
              <a:rPr lang="en-US" altLang="en-US" sz="2000" strike="sngStrike" kern="0" dirty="0">
                <a:solidFill>
                  <a:schemeClr val="tx1"/>
                </a:solidFill>
                <a:cs typeface="+mn-ea"/>
                <a:sym typeface="Wingdings" panose="05000000000000000000" pitchFamily="2" charset="2"/>
              </a:rPr>
              <a:t>Jan 2022</a:t>
            </a:r>
          </a:p>
          <a:p>
            <a:pPr lvl="1" defTabSz="337185">
              <a:buFont typeface="Arial" panose="020B0604020202020204" pitchFamily="34" charset="0"/>
              <a:buChar char="•"/>
              <a:defRPr/>
            </a:pPr>
            <a:r>
              <a:rPr lang="en-US" altLang="en-US" sz="2000" u="sng" kern="0" dirty="0">
                <a:solidFill>
                  <a:srgbClr val="0070C0"/>
                </a:solidFill>
                <a:cs typeface="+mn-ea"/>
                <a:sym typeface="Wingdings" panose="05000000000000000000" pitchFamily="2" charset="2"/>
              </a:rPr>
              <a:t>D4.0 LB recirculation					Jul 2022</a:t>
            </a:r>
          </a:p>
          <a:p>
            <a:pPr lvl="1" defTabSz="337185">
              <a:buFont typeface="Arial" panose="020B0604020202020204" pitchFamily="34" charset="0"/>
              <a:buChar char="•"/>
              <a:defRPr/>
            </a:pPr>
            <a:r>
              <a:rPr lang="en-US" altLang="en-US" sz="2000" u="sng" kern="0" dirty="0">
                <a:solidFill>
                  <a:srgbClr val="0070C0"/>
                </a:solidFill>
              </a:rPr>
              <a:t>D4.0 LB unchanged recirculation	Jul 2022</a:t>
            </a:r>
          </a:p>
          <a:p>
            <a:pPr lvl="1" defTabSz="337185">
              <a:buFont typeface="Arial" panose="020B0604020202020204" pitchFamily="34" charset="0"/>
              <a:buChar char="•"/>
              <a:defRPr/>
            </a:pPr>
            <a:r>
              <a:rPr lang="en-US" altLang="en-US" sz="2000" kern="0" dirty="0">
                <a:solidFill>
                  <a:schemeClr val="tx1"/>
                </a:solidFill>
                <a:sym typeface="+mn-ea"/>
              </a:rPr>
              <a:t>Initial SA Ballot (D</a:t>
            </a:r>
            <a:r>
              <a:rPr lang="en-US" altLang="en-US" sz="2000" strike="sngStrike" kern="0" dirty="0">
                <a:solidFill>
                  <a:schemeClr val="tx1"/>
                </a:solidFill>
                <a:sym typeface="+mn-ea"/>
              </a:rPr>
              <a:t>3</a:t>
            </a:r>
            <a:r>
              <a:rPr lang="en-US" altLang="en-US" sz="2000" u="sng" kern="0" dirty="0">
                <a:solidFill>
                  <a:srgbClr val="0070C0"/>
                </a:solidFill>
                <a:sym typeface="+mn-ea"/>
              </a:rPr>
              <a:t>4</a:t>
            </a:r>
            <a:r>
              <a:rPr lang="en-US" altLang="en-US" sz="2000" kern="0" dirty="0">
                <a:solidFill>
                  <a:schemeClr val="tx1"/>
                </a:solidFill>
                <a:sym typeface="+mn-ea"/>
              </a:rPr>
              <a:t>.0)				</a:t>
            </a:r>
            <a:r>
              <a:rPr lang="en-US" altLang="en-US" sz="2000" kern="0" dirty="0">
                <a:solidFill>
                  <a:schemeClr val="tx1"/>
                </a:solidFill>
                <a:cs typeface="+mn-ea"/>
                <a:sym typeface="Wingdings" panose="05000000000000000000" pitchFamily="2" charset="2"/>
              </a:rPr>
              <a:t>Mar 2022  Jul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Final 802.11 WG approval			</a:t>
            </a:r>
            <a:r>
              <a:rPr lang="en-US" altLang="en-US" sz="2000" kern="0" dirty="0">
                <a:solidFill>
                  <a:schemeClr val="tx1"/>
                </a:solidFill>
                <a:cs typeface="+mn-ea"/>
                <a:sym typeface="Wingdings" panose="05000000000000000000" pitchFamily="2" charset="2"/>
              </a:rPr>
              <a:t>Sep 2022  Jan 2023</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802 EC approval						</a:t>
            </a:r>
            <a:r>
              <a:rPr lang="en-US" altLang="en-US" sz="2000" kern="0" dirty="0">
                <a:solidFill>
                  <a:schemeClr val="tx1"/>
                </a:solidFill>
                <a:cs typeface="+mn-ea"/>
                <a:sym typeface="Wingdings" panose="05000000000000000000" pitchFamily="2" charset="2"/>
              </a:rPr>
              <a:t>Oct 2022   Feb 2023</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a:t>
            </a:r>
            <a:r>
              <a:rPr lang="en-US" altLang="en-US" sz="2000" kern="0" dirty="0">
                <a:solidFill>
                  <a:schemeClr val="tx1"/>
                </a:solidFill>
                <a:cs typeface="+mn-ea"/>
                <a:sym typeface="Wingdings" panose="05000000000000000000" pitchFamily="2" charset="2"/>
              </a:rPr>
              <a:t>Dec 2022  May 2023</a:t>
            </a:r>
          </a:p>
        </p:txBody>
      </p:sp>
      <p:sp>
        <p:nvSpPr>
          <p:cNvPr id="3" name="Footer Placeholder 2">
            <a:extLst>
              <a:ext uri="{FF2B5EF4-FFF2-40B4-BE49-F238E27FC236}">
                <a16:creationId xmlns:a16="http://schemas.microsoft.com/office/drawing/2014/main" id="{734D3319-F418-4329-A9E9-8064B40D71A5}"/>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D4D25DD5-9F57-4D62-833B-64B088D38830}"/>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9" name="Date Placeholder 8">
            <a:extLst>
              <a:ext uri="{FF2B5EF4-FFF2-40B4-BE49-F238E27FC236}">
                <a16:creationId xmlns:a16="http://schemas.microsoft.com/office/drawing/2014/main" id="{42175803-F2E1-4B24-AD6A-F0A987A7C31B}"/>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40509330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IEEE 802.11 </a:t>
            </a:r>
            <a:r>
              <a:rPr lang="en-US" altLang="zh-CN" dirty="0" err="1"/>
              <a:t>TGbd</a:t>
            </a:r>
            <a:r>
              <a:rPr lang="en-US" altLang="zh-CN" dirty="0"/>
              <a:t> TC Plan</a:t>
            </a:r>
            <a:endParaRPr lang="zh-CN" altLang="en-US" dirty="0"/>
          </a:p>
        </p:txBody>
      </p:sp>
      <p:sp>
        <p:nvSpPr>
          <p:cNvPr id="7" name="内容占位符 2"/>
          <p:cNvSpPr>
            <a:spLocks noGrp="1"/>
          </p:cNvSpPr>
          <p:nvPr/>
        </p:nvSpPr>
        <p:spPr>
          <a:xfrm>
            <a:off x="1573333" y="1946773"/>
            <a:ext cx="9143760" cy="4257314"/>
          </a:xfrm>
          <a:prstGeom prst="rect">
            <a:avLst/>
          </a:prstGeom>
          <a:noFill/>
          <a:ln w="9525">
            <a:noFill/>
          </a:ln>
        </p:spPr>
        <p:txBody>
          <a:bodyPr vert="horz" wrap="square"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marL="342900" indent="-342900" eaLnBrk="1" hangingPunct="1">
              <a:buFont typeface="Arial" panose="020B0604020202020204" pitchFamily="34" charset="0"/>
              <a:buChar char="•"/>
            </a:pPr>
            <a:r>
              <a:rPr lang="en-US" altLang="zh-CN" dirty="0">
                <a:solidFill>
                  <a:srgbClr val="00B050"/>
                </a:solidFill>
                <a:cs typeface="+mn-ea"/>
                <a:sym typeface="+mn-ea"/>
              </a:rPr>
              <a:t>Dec 17</a:t>
            </a:r>
            <a:r>
              <a:rPr lang="en-US" altLang="zh-CN" baseline="30000" dirty="0">
                <a:solidFill>
                  <a:srgbClr val="00B050"/>
                </a:solidFill>
                <a:cs typeface="+mn-ea"/>
                <a:sym typeface="+mn-ea"/>
              </a:rPr>
              <a:t>th</a:t>
            </a:r>
            <a:r>
              <a:rPr lang="en-US" altLang="zh-CN" dirty="0">
                <a:solidFill>
                  <a:srgbClr val="00B050"/>
                </a:solidFill>
                <a:cs typeface="+mn-ea"/>
                <a:sym typeface="+mn-ea"/>
              </a:rPr>
              <a:t>, 				10:00am ~ 11:00am, ET</a:t>
            </a:r>
          </a:p>
          <a:p>
            <a:pPr marL="342900" indent="-342900" eaLnBrk="1" hangingPunct="1">
              <a:buFont typeface="Arial" panose="020B0604020202020204" pitchFamily="34" charset="0"/>
              <a:buChar char="•"/>
            </a:pPr>
            <a:r>
              <a:rPr lang="en-US" altLang="zh-CN" dirty="0">
                <a:solidFill>
                  <a:srgbClr val="00B050"/>
                </a:solidFill>
                <a:cs typeface="+mn-ea"/>
                <a:sym typeface="+mn-ea"/>
              </a:rPr>
              <a:t>Dec 21</a:t>
            </a:r>
            <a:r>
              <a:rPr lang="en-US" altLang="zh-CN" baseline="30000" dirty="0">
                <a:solidFill>
                  <a:srgbClr val="00B050"/>
                </a:solidFill>
                <a:cs typeface="+mn-ea"/>
                <a:sym typeface="+mn-ea"/>
              </a:rPr>
              <a:t>st</a:t>
            </a:r>
            <a:r>
              <a:rPr lang="en-US" altLang="zh-CN" dirty="0">
                <a:solidFill>
                  <a:srgbClr val="00B050"/>
                </a:solidFill>
                <a:cs typeface="+mn-ea"/>
                <a:sym typeface="+mn-ea"/>
              </a:rPr>
              <a:t>, 				10:00am ~ 11:00am, ET</a:t>
            </a:r>
          </a:p>
          <a:p>
            <a:pPr marL="342900" indent="-342900" eaLnBrk="1" hangingPunct="1">
              <a:buFont typeface="Arial" panose="020B0604020202020204" pitchFamily="34" charset="0"/>
              <a:buChar char="•"/>
            </a:pPr>
            <a:r>
              <a:rPr lang="en-US" altLang="zh-CN" dirty="0">
                <a:solidFill>
                  <a:srgbClr val="00B050"/>
                </a:solidFill>
                <a:cs typeface="+mn-ea"/>
                <a:sym typeface="+mn-ea"/>
              </a:rPr>
              <a:t>Jan 4</a:t>
            </a:r>
            <a:r>
              <a:rPr lang="en-US" altLang="zh-CN" baseline="30000" dirty="0">
                <a:solidFill>
                  <a:srgbClr val="00B050"/>
                </a:solidFill>
                <a:cs typeface="+mn-ea"/>
                <a:sym typeface="+mn-ea"/>
              </a:rPr>
              <a:t>th</a:t>
            </a:r>
            <a:r>
              <a:rPr lang="en-US" altLang="zh-CN" dirty="0">
                <a:solidFill>
                  <a:srgbClr val="00B050"/>
                </a:solidFill>
                <a:cs typeface="+mn-ea"/>
                <a:sym typeface="+mn-ea"/>
              </a:rPr>
              <a:t>, 2022, 		10:00am ~ 11:59am, ET</a:t>
            </a:r>
          </a:p>
          <a:p>
            <a:pPr marL="342900" indent="-342900" eaLnBrk="1" hangingPunct="1">
              <a:buFont typeface="Arial" panose="020B0604020202020204" pitchFamily="34" charset="0"/>
              <a:buChar char="•"/>
            </a:pPr>
            <a:r>
              <a:rPr lang="en-US" altLang="zh-CN" dirty="0">
                <a:solidFill>
                  <a:srgbClr val="00B050"/>
                </a:solidFill>
                <a:cs typeface="+mn-ea"/>
                <a:sym typeface="+mn-ea"/>
              </a:rPr>
              <a:t>Jan 11</a:t>
            </a:r>
            <a:r>
              <a:rPr lang="en-US" altLang="zh-CN" baseline="30000" dirty="0">
                <a:solidFill>
                  <a:srgbClr val="00B050"/>
                </a:solidFill>
                <a:cs typeface="+mn-ea"/>
                <a:sym typeface="+mn-ea"/>
              </a:rPr>
              <a:t>th</a:t>
            </a:r>
            <a:r>
              <a:rPr lang="en-US" altLang="zh-CN" dirty="0">
                <a:solidFill>
                  <a:srgbClr val="00B050"/>
                </a:solidFill>
                <a:cs typeface="+mn-ea"/>
                <a:sym typeface="+mn-ea"/>
              </a:rPr>
              <a:t>, 2022, 		9:00am ~ 11:00am, ET</a:t>
            </a:r>
          </a:p>
          <a:p>
            <a:pPr eaLnBrk="1" hangingPunct="1"/>
            <a:endParaRPr lang="en-US" altLang="zh-CN" dirty="0">
              <a:solidFill>
                <a:srgbClr val="00B050"/>
              </a:solidFill>
              <a:cs typeface="+mn-ea"/>
            </a:endParaRPr>
          </a:p>
        </p:txBody>
      </p:sp>
      <p:sp>
        <p:nvSpPr>
          <p:cNvPr id="3" name="Footer Placeholder 2">
            <a:extLst>
              <a:ext uri="{FF2B5EF4-FFF2-40B4-BE49-F238E27FC236}">
                <a16:creationId xmlns:a16="http://schemas.microsoft.com/office/drawing/2014/main" id="{291DE911-401E-4762-B2F4-1BEB9832BC4B}"/>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C2C69DF6-DF9D-403A-A5A1-A9B3C6FFC61F}"/>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9" name="Date Placeholder 8">
            <a:extLst>
              <a:ext uri="{FF2B5EF4-FFF2-40B4-BE49-F238E27FC236}">
                <a16:creationId xmlns:a16="http://schemas.microsoft.com/office/drawing/2014/main" id="{AE4DC39D-E8C7-4B8E-9664-7145CACBA774}"/>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5292429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TGbe November 2021 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2021-11-15</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927593758"/>
              </p:ext>
            </p:extLst>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spid="_x0000_s13322" name="Document" r:id="rId3" imgW="8552553" imgH="2514074" progId="Word.Document.8">
                  <p:embed/>
                </p:oleObj>
              </mc:Choice>
              <mc:Fallback>
                <p:oleObj name="Document" r:id="rId3"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4"/>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44E782D6-5BD7-4FF5-952A-A2D148D341A2}"/>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367CB749-9029-413A-AA87-BD6DD7D3E64C}"/>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8" name="Date Placeholder 7">
            <a:extLst>
              <a:ext uri="{FF2B5EF4-FFF2-40B4-BE49-F238E27FC236}">
                <a16:creationId xmlns:a16="http://schemas.microsoft.com/office/drawing/2014/main" id="{A7FF2B5A-D6A4-4A48-9A68-C21FA1DB484C}"/>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7850789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sz="1800" dirty="0"/>
              <a:t>TGbe had scheduled 4 conf. calls during the November electronic plenary</a:t>
            </a:r>
          </a:p>
          <a:p>
            <a:pPr lvl="1">
              <a:buFont typeface="Arial" panose="020B0604020202020204" pitchFamily="34" charset="0"/>
              <a:buChar char="•"/>
            </a:pPr>
            <a:r>
              <a:rPr lang="en-US" sz="1600" dirty="0"/>
              <a:t>Two Joint calls, and two parallel MAC/PHY calls</a:t>
            </a:r>
          </a:p>
          <a:p>
            <a:pPr lvl="2">
              <a:buFont typeface="Arial" panose="020B0604020202020204" pitchFamily="34" charset="0"/>
              <a:buChar char="•"/>
            </a:pPr>
            <a:r>
              <a:rPr lang="en-US" sz="1400" dirty="0"/>
              <a:t>Covered comment resolution documents</a:t>
            </a:r>
          </a:p>
          <a:p>
            <a:pPr lvl="2">
              <a:buFont typeface="Arial" panose="020B0604020202020204" pitchFamily="34" charset="0"/>
              <a:buChar char="•"/>
            </a:pPr>
            <a:r>
              <a:rPr lang="en-US" sz="1400" dirty="0"/>
              <a:t>Approved the resolution of </a:t>
            </a:r>
            <a:r>
              <a:rPr lang="en-US" sz="1400" dirty="0">
                <a:solidFill>
                  <a:schemeClr val="tx1"/>
                </a:solidFill>
              </a:rPr>
              <a:t>several technical/editorial </a:t>
            </a:r>
            <a:r>
              <a:rPr lang="en-US" sz="1400" dirty="0"/>
              <a:t>comments and PDT submissions</a:t>
            </a:r>
          </a:p>
          <a:p>
            <a:pPr lvl="3">
              <a:buFont typeface="Arial" panose="020B0604020202020204" pitchFamily="34" charset="0"/>
              <a:buChar char="•"/>
            </a:pPr>
            <a:r>
              <a:rPr lang="en-US" sz="1200" dirty="0"/>
              <a:t>~45% of all CC36 comments are now resolved</a:t>
            </a:r>
          </a:p>
          <a:p>
            <a:pPr lvl="1">
              <a:buFont typeface="Arial" panose="020B0604020202020204" pitchFamily="34" charset="0"/>
              <a:buChar char="•"/>
            </a:pPr>
            <a:r>
              <a:rPr lang="en-US" sz="1600" dirty="0"/>
              <a:t>Approved the creation of TGbe D1.3</a:t>
            </a:r>
          </a:p>
          <a:p>
            <a:pPr lvl="2">
              <a:buFont typeface="Arial" panose="020B0604020202020204" pitchFamily="34" charset="0"/>
              <a:buChar char="•"/>
            </a:pPr>
            <a:r>
              <a:rPr lang="en-US" sz="1400" dirty="0"/>
              <a:t>TGbe D1.3 is expected to be available </a:t>
            </a:r>
            <a:r>
              <a:rPr lang="en-US" sz="1400" dirty="0">
                <a:solidFill>
                  <a:schemeClr val="tx1"/>
                </a:solidFill>
              </a:rPr>
              <a:t>by end of this month</a:t>
            </a:r>
          </a:p>
          <a:p>
            <a:pPr>
              <a:buFont typeface="Arial" panose="020B0604020202020204" pitchFamily="34" charset="0"/>
              <a:buChar char="•"/>
            </a:pPr>
            <a:r>
              <a:rPr lang="en-US" sz="1800" dirty="0"/>
              <a:t>Agenda is available in </a:t>
            </a:r>
            <a:r>
              <a:rPr lang="en-US" sz="1800" dirty="0">
                <a:solidFill>
                  <a:srgbClr val="FF0000"/>
                </a:solidFill>
                <a:hlinkClick r:id="rId2"/>
              </a:rPr>
              <a:t>1618r8</a:t>
            </a:r>
            <a:r>
              <a:rPr lang="en-US" sz="1800" dirty="0"/>
              <a:t>, with queue statuses available in </a:t>
            </a:r>
            <a:r>
              <a:rPr lang="en-US" sz="1800" dirty="0">
                <a:solidFill>
                  <a:srgbClr val="FF0000"/>
                </a:solidFill>
                <a:hlinkClick r:id="rId3"/>
              </a:rPr>
              <a:t>1775r1</a:t>
            </a:r>
            <a:endParaRPr lang="en-US" sz="1800" dirty="0">
              <a:solidFill>
                <a:srgbClr val="FF0000"/>
              </a:solidFill>
            </a:endParaRPr>
          </a:p>
          <a:p>
            <a:pPr lvl="1">
              <a:buFont typeface="Arial" panose="020B0604020202020204" pitchFamily="34" charset="0"/>
              <a:buChar char="•"/>
            </a:pPr>
            <a:r>
              <a:rPr lang="en-US" sz="1600" dirty="0"/>
              <a:t>Future Teleconference Plan is provided in the next slide</a:t>
            </a:r>
          </a:p>
          <a:p>
            <a:pPr>
              <a:buFont typeface="Arial" panose="020B0604020202020204" pitchFamily="34" charset="0"/>
              <a:buChar char="•"/>
            </a:pPr>
            <a:r>
              <a:rPr lang="en-US" sz="1800" dirty="0"/>
              <a:t>Motions List is available in </a:t>
            </a:r>
            <a:r>
              <a:rPr lang="en-US" sz="1800" dirty="0">
                <a:solidFill>
                  <a:srgbClr val="FF0000"/>
                </a:solidFill>
                <a:hlinkClick r:id="rId4"/>
              </a:rPr>
              <a:t>1982r51</a:t>
            </a:r>
            <a:endParaRPr lang="en-US" sz="1800" dirty="0">
              <a:solidFill>
                <a:srgbClr val="FF0000"/>
              </a:solidFill>
            </a:endParaRPr>
          </a:p>
          <a:p>
            <a:pPr lvl="1">
              <a:buFont typeface="Arial" panose="020B0604020202020204" pitchFamily="34" charset="0"/>
              <a:buChar char="•"/>
            </a:pPr>
            <a:endParaRPr lang="en-US" sz="1600" dirty="0"/>
          </a:p>
        </p:txBody>
      </p:sp>
      <p:grpSp>
        <p:nvGrpSpPr>
          <p:cNvPr id="9" name="Group 8">
            <a:extLst>
              <a:ext uri="{FF2B5EF4-FFF2-40B4-BE49-F238E27FC236}">
                <a16:creationId xmlns:a16="http://schemas.microsoft.com/office/drawing/2014/main" id="{310D8479-7968-4925-B08D-18279E385A79}"/>
              </a:ext>
            </a:extLst>
          </p:cNvPr>
          <p:cNvGrpSpPr/>
          <p:nvPr/>
        </p:nvGrpSpPr>
        <p:grpSpPr>
          <a:xfrm>
            <a:off x="8957877" y="2841423"/>
            <a:ext cx="3234123" cy="3559377"/>
            <a:chOff x="8957877" y="2841423"/>
            <a:chExt cx="3234123" cy="3559377"/>
          </a:xfrm>
        </p:grpSpPr>
        <p:pic>
          <p:nvPicPr>
            <p:cNvPr id="8" name="Picture 7">
              <a:extLst>
                <a:ext uri="{FF2B5EF4-FFF2-40B4-BE49-F238E27FC236}">
                  <a16:creationId xmlns:a16="http://schemas.microsoft.com/office/drawing/2014/main" id="{2B1C01EF-C3BB-4942-9D2A-E7C376A875FB}"/>
                </a:ext>
              </a:extLst>
            </p:cNvPr>
            <p:cNvPicPr>
              <a:picLocks noChangeAspect="1"/>
            </p:cNvPicPr>
            <p:nvPr/>
          </p:nvPicPr>
          <p:blipFill>
            <a:blip r:embed="rId5"/>
            <a:stretch>
              <a:fillRect/>
            </a:stretch>
          </p:blipFill>
          <p:spPr>
            <a:xfrm>
              <a:off x="8957877" y="2920186"/>
              <a:ext cx="3234123" cy="2425592"/>
            </a:xfrm>
            <a:prstGeom prst="rect">
              <a:avLst/>
            </a:prstGeom>
          </p:spPr>
        </p:pic>
        <p:grpSp>
          <p:nvGrpSpPr>
            <p:cNvPr id="14" name="Group 13">
              <a:extLst>
                <a:ext uri="{FF2B5EF4-FFF2-40B4-BE49-F238E27FC236}">
                  <a16:creationId xmlns:a16="http://schemas.microsoft.com/office/drawing/2014/main" id="{B7557F01-B7DC-4BC3-AB93-B8468FEA4F74}"/>
                </a:ext>
              </a:extLst>
            </p:cNvPr>
            <p:cNvGrpSpPr/>
            <p:nvPr/>
          </p:nvGrpSpPr>
          <p:grpSpPr>
            <a:xfrm>
              <a:off x="9370963" y="5383085"/>
              <a:ext cx="2644301" cy="1017715"/>
              <a:chOff x="9370963" y="5383085"/>
              <a:chExt cx="2644301" cy="1017715"/>
            </a:xfrm>
          </p:grpSpPr>
          <p:sp>
            <p:nvSpPr>
              <p:cNvPr id="15" name="Rectangle 14">
                <a:extLst>
                  <a:ext uri="{FF2B5EF4-FFF2-40B4-BE49-F238E27FC236}">
                    <a16:creationId xmlns:a16="http://schemas.microsoft.com/office/drawing/2014/main" id="{263C1BBB-9E3E-4DDB-B238-3727E341BADF}"/>
                  </a:ext>
                </a:extLst>
              </p:cNvPr>
              <p:cNvSpPr/>
              <p:nvPr/>
            </p:nvSpPr>
            <p:spPr bwMode="auto">
              <a:xfrm>
                <a:off x="9372599" y="5578368"/>
                <a:ext cx="2514601" cy="496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6" name="TextBox 15">
                <a:extLst>
                  <a:ext uri="{FF2B5EF4-FFF2-40B4-BE49-F238E27FC236}">
                    <a16:creationId xmlns:a16="http://schemas.microsoft.com/office/drawing/2014/main" id="{7B1586FF-CE14-4479-B49C-37BB287E00A2}"/>
                  </a:ext>
                </a:extLst>
              </p:cNvPr>
              <p:cNvSpPr txBox="1"/>
              <p:nvPr/>
            </p:nvSpPr>
            <p:spPr>
              <a:xfrm>
                <a:off x="9663399" y="6093023"/>
                <a:ext cx="2276585" cy="307777"/>
              </a:xfrm>
              <a:prstGeom prst="rect">
                <a:avLst/>
              </a:prstGeom>
              <a:noFill/>
            </p:spPr>
            <p:txBody>
              <a:bodyPr wrap="none" rtlCol="0">
                <a:spAutoFit/>
              </a:bodyPr>
              <a:lstStyle/>
              <a:p>
                <a:r>
                  <a:rPr lang="en-US" sz="1400" dirty="0">
                    <a:solidFill>
                      <a:schemeClr val="tx1"/>
                    </a:solidFill>
                  </a:rPr>
                  <a:t> Distribution of ~4350 CIDs</a:t>
                </a:r>
              </a:p>
            </p:txBody>
          </p:sp>
          <p:sp>
            <p:nvSpPr>
              <p:cNvPr id="17" name="Rectangle 16">
                <a:extLst>
                  <a:ext uri="{FF2B5EF4-FFF2-40B4-BE49-F238E27FC236}">
                    <a16:creationId xmlns:a16="http://schemas.microsoft.com/office/drawing/2014/main" id="{628824E0-A577-4284-8179-B1186D6E7896}"/>
                  </a:ext>
                </a:extLst>
              </p:cNvPr>
              <p:cNvSpPr/>
              <p:nvPr/>
            </p:nvSpPr>
            <p:spPr bwMode="auto">
              <a:xfrm>
                <a:off x="9370963" y="5578368"/>
                <a:ext cx="611237" cy="496886"/>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8" name="Rectangle 17">
                <a:extLst>
                  <a:ext uri="{FF2B5EF4-FFF2-40B4-BE49-F238E27FC236}">
                    <a16:creationId xmlns:a16="http://schemas.microsoft.com/office/drawing/2014/main" id="{2E2BCCB5-95F4-4FBF-9E46-C5F0500A8A35}"/>
                  </a:ext>
                </a:extLst>
              </p:cNvPr>
              <p:cNvSpPr/>
              <p:nvPr/>
            </p:nvSpPr>
            <p:spPr bwMode="auto">
              <a:xfrm>
                <a:off x="9982199" y="5578368"/>
                <a:ext cx="1818051" cy="49688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9" name="Rectangle 18">
                <a:extLst>
                  <a:ext uri="{FF2B5EF4-FFF2-40B4-BE49-F238E27FC236}">
                    <a16:creationId xmlns:a16="http://schemas.microsoft.com/office/drawing/2014/main" id="{5C375ED8-6E9D-4C6A-8C77-71FD40F2862C}"/>
                  </a:ext>
                </a:extLst>
              </p:cNvPr>
              <p:cNvSpPr/>
              <p:nvPr/>
            </p:nvSpPr>
            <p:spPr bwMode="auto">
              <a:xfrm>
                <a:off x="11800250" y="5578368"/>
                <a:ext cx="86948" cy="496886"/>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0" name="TextBox 19">
                <a:extLst>
                  <a:ext uri="{FF2B5EF4-FFF2-40B4-BE49-F238E27FC236}">
                    <a16:creationId xmlns:a16="http://schemas.microsoft.com/office/drawing/2014/main" id="{E3630052-50A5-49C0-92B3-30ABDDC668AE}"/>
                  </a:ext>
                </a:extLst>
              </p:cNvPr>
              <p:cNvSpPr txBox="1"/>
              <p:nvPr/>
            </p:nvSpPr>
            <p:spPr>
              <a:xfrm>
                <a:off x="11643046" y="5388508"/>
                <a:ext cx="372218" cy="261610"/>
              </a:xfrm>
              <a:prstGeom prst="rect">
                <a:avLst/>
              </a:prstGeom>
              <a:noFill/>
            </p:spPr>
            <p:txBody>
              <a:bodyPr wrap="none" rtlCol="0">
                <a:spAutoFit/>
              </a:bodyPr>
              <a:lstStyle/>
              <a:p>
                <a:r>
                  <a:rPr lang="en-US" sz="1050" dirty="0">
                    <a:solidFill>
                      <a:schemeClr val="tx1"/>
                    </a:solidFill>
                  </a:rPr>
                  <a:t>9%</a:t>
                </a:r>
              </a:p>
            </p:txBody>
          </p:sp>
          <p:sp>
            <p:nvSpPr>
              <p:cNvPr id="21" name="TextBox 20">
                <a:extLst>
                  <a:ext uri="{FF2B5EF4-FFF2-40B4-BE49-F238E27FC236}">
                    <a16:creationId xmlns:a16="http://schemas.microsoft.com/office/drawing/2014/main" id="{3EC0D445-BF55-4AA5-BC72-828B84162DD6}"/>
                  </a:ext>
                </a:extLst>
              </p:cNvPr>
              <p:cNvSpPr txBox="1"/>
              <p:nvPr/>
            </p:nvSpPr>
            <p:spPr>
              <a:xfrm>
                <a:off x="10705115" y="5388508"/>
                <a:ext cx="431528" cy="253916"/>
              </a:xfrm>
              <a:prstGeom prst="rect">
                <a:avLst/>
              </a:prstGeom>
              <a:noFill/>
            </p:spPr>
            <p:txBody>
              <a:bodyPr wrap="none" rtlCol="0">
                <a:spAutoFit/>
              </a:bodyPr>
              <a:lstStyle/>
              <a:p>
                <a:r>
                  <a:rPr lang="en-US" sz="1050" dirty="0">
                    <a:solidFill>
                      <a:schemeClr val="tx1"/>
                    </a:solidFill>
                  </a:rPr>
                  <a:t>67%</a:t>
                </a:r>
              </a:p>
            </p:txBody>
          </p:sp>
          <p:sp>
            <p:nvSpPr>
              <p:cNvPr id="22" name="TextBox 21">
                <a:extLst>
                  <a:ext uri="{FF2B5EF4-FFF2-40B4-BE49-F238E27FC236}">
                    <a16:creationId xmlns:a16="http://schemas.microsoft.com/office/drawing/2014/main" id="{3428687D-A48E-47B7-984F-B4798D48D222}"/>
                  </a:ext>
                </a:extLst>
              </p:cNvPr>
              <p:cNvSpPr txBox="1"/>
              <p:nvPr/>
            </p:nvSpPr>
            <p:spPr>
              <a:xfrm>
                <a:off x="9542828" y="5383085"/>
                <a:ext cx="431528" cy="253916"/>
              </a:xfrm>
              <a:prstGeom prst="rect">
                <a:avLst/>
              </a:prstGeom>
              <a:noFill/>
            </p:spPr>
            <p:txBody>
              <a:bodyPr wrap="none" rtlCol="0">
                <a:spAutoFit/>
              </a:bodyPr>
              <a:lstStyle/>
              <a:p>
                <a:r>
                  <a:rPr lang="en-US" sz="1050" dirty="0">
                    <a:solidFill>
                      <a:schemeClr val="tx1"/>
                    </a:solidFill>
                  </a:rPr>
                  <a:t>24%</a:t>
                </a:r>
              </a:p>
            </p:txBody>
          </p:sp>
        </p:grpSp>
        <p:sp>
          <p:nvSpPr>
            <p:cNvPr id="25" name="Rectangle 24">
              <a:extLst>
                <a:ext uri="{FF2B5EF4-FFF2-40B4-BE49-F238E27FC236}">
                  <a16:creationId xmlns:a16="http://schemas.microsoft.com/office/drawing/2014/main" id="{9C11C14C-7EC1-41C9-ABC1-9A07AA319995}"/>
                </a:ext>
              </a:extLst>
            </p:cNvPr>
            <p:cNvSpPr/>
            <p:nvPr/>
          </p:nvSpPr>
          <p:spPr bwMode="auto">
            <a:xfrm>
              <a:off x="9446298" y="4038600"/>
              <a:ext cx="495193" cy="1034371"/>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6" name="Rectangle 25">
              <a:extLst>
                <a:ext uri="{FF2B5EF4-FFF2-40B4-BE49-F238E27FC236}">
                  <a16:creationId xmlns:a16="http://schemas.microsoft.com/office/drawing/2014/main" id="{FDAC231B-B229-45CA-98BE-BCC46049E1A0}"/>
                </a:ext>
              </a:extLst>
            </p:cNvPr>
            <p:cNvSpPr/>
            <p:nvPr/>
          </p:nvSpPr>
          <p:spPr bwMode="auto">
            <a:xfrm>
              <a:off x="10070359" y="4347400"/>
              <a:ext cx="495193" cy="725571"/>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7" name="Rectangle 26">
              <a:extLst>
                <a:ext uri="{FF2B5EF4-FFF2-40B4-BE49-F238E27FC236}">
                  <a16:creationId xmlns:a16="http://schemas.microsoft.com/office/drawing/2014/main" id="{4AD07FA2-B31A-4DDB-8E71-8CE91F09851C}"/>
                </a:ext>
              </a:extLst>
            </p:cNvPr>
            <p:cNvSpPr/>
            <p:nvPr/>
          </p:nvSpPr>
          <p:spPr bwMode="auto">
            <a:xfrm>
              <a:off x="11329030" y="4193442"/>
              <a:ext cx="495193" cy="88860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2" name="TextBox 31">
              <a:extLst>
                <a:ext uri="{FF2B5EF4-FFF2-40B4-BE49-F238E27FC236}">
                  <a16:creationId xmlns:a16="http://schemas.microsoft.com/office/drawing/2014/main" id="{AB188FE6-CB6E-4435-9845-4A54629535FC}"/>
                </a:ext>
              </a:extLst>
            </p:cNvPr>
            <p:cNvSpPr txBox="1"/>
            <p:nvPr/>
          </p:nvSpPr>
          <p:spPr>
            <a:xfrm>
              <a:off x="9775242" y="2841423"/>
              <a:ext cx="1762625" cy="261610"/>
            </a:xfrm>
            <a:prstGeom prst="rect">
              <a:avLst/>
            </a:prstGeom>
            <a:noFill/>
          </p:spPr>
          <p:txBody>
            <a:bodyPr wrap="square">
              <a:spAutoFit/>
            </a:bodyPr>
            <a:lstStyle/>
            <a:p>
              <a:pPr algn="ctr"/>
              <a:r>
                <a:rPr lang="en-US" sz="1100" dirty="0">
                  <a:solidFill>
                    <a:schemeClr val="tx1"/>
                  </a:solidFill>
                </a:rPr>
                <a:t>Resolution Status</a:t>
              </a:r>
            </a:p>
          </p:txBody>
        </p:sp>
        <p:sp>
          <p:nvSpPr>
            <p:cNvPr id="24" name="Rectangle 23">
              <a:extLst>
                <a:ext uri="{FF2B5EF4-FFF2-40B4-BE49-F238E27FC236}">
                  <a16:creationId xmlns:a16="http://schemas.microsoft.com/office/drawing/2014/main" id="{70BC876F-0A56-4E8A-AAD1-728016F935C6}"/>
                </a:ext>
              </a:extLst>
            </p:cNvPr>
            <p:cNvSpPr/>
            <p:nvPr/>
          </p:nvSpPr>
          <p:spPr bwMode="auto">
            <a:xfrm>
              <a:off x="10704817" y="3503193"/>
              <a:ext cx="495192" cy="1581869"/>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grpSp>
      <p:sp>
        <p:nvSpPr>
          <p:cNvPr id="7" name="Footer Placeholder 6">
            <a:extLst>
              <a:ext uri="{FF2B5EF4-FFF2-40B4-BE49-F238E27FC236}">
                <a16:creationId xmlns:a16="http://schemas.microsoft.com/office/drawing/2014/main" id="{0F7B6701-486A-477E-9F44-89C319AF4489}"/>
              </a:ext>
            </a:extLst>
          </p:cNvPr>
          <p:cNvSpPr>
            <a:spLocks noGrp="1"/>
          </p:cNvSpPr>
          <p:nvPr>
            <p:ph type="ftr" idx="14"/>
          </p:nvPr>
        </p:nvSpPr>
        <p:spPr/>
        <p:txBody>
          <a:bodyPr/>
          <a:lstStyle/>
          <a:p>
            <a:r>
              <a:rPr lang="en-GB"/>
              <a:t>Alfred Asterjadhi, Qualcomm</a:t>
            </a:r>
            <a:endParaRPr lang="en-GB" dirty="0"/>
          </a:p>
        </p:txBody>
      </p:sp>
      <p:sp>
        <p:nvSpPr>
          <p:cNvPr id="10" name="Slide Number Placeholder 9">
            <a:extLst>
              <a:ext uri="{FF2B5EF4-FFF2-40B4-BE49-F238E27FC236}">
                <a16:creationId xmlns:a16="http://schemas.microsoft.com/office/drawing/2014/main" id="{55F1D7B2-7215-4B04-AF01-AA8A7CB8AEF8}"/>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11" name="Date Placeholder 10">
            <a:extLst>
              <a:ext uri="{FF2B5EF4-FFF2-40B4-BE49-F238E27FC236}">
                <a16:creationId xmlns:a16="http://schemas.microsoft.com/office/drawing/2014/main" id="{3EE06492-9B24-4BB3-AE50-1875AE2DD3FF}"/>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678824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(September to November)</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2021</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11" name="Content Placeholder 10">
            <a:extLst>
              <a:ext uri="{FF2B5EF4-FFF2-40B4-BE49-F238E27FC236}">
                <a16:creationId xmlns:a16="http://schemas.microsoft.com/office/drawing/2014/main" id="{9C2F5254-42F6-45FC-8372-1AC37641D2D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70506" y="1523999"/>
            <a:ext cx="9021294" cy="4929695"/>
          </a:xfrm>
        </p:spPr>
      </p:pic>
    </p:spTree>
    <p:extLst>
      <p:ext uri="{BB962C8B-B14F-4D97-AF65-F5344CB8AC3E}">
        <p14:creationId xmlns:p14="http://schemas.microsoft.com/office/powerpoint/2010/main" val="22857139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p:txBody>
          <a:bodyPr/>
          <a:lstStyle/>
          <a:p>
            <a:r>
              <a:rPr lang="en-US" dirty="0">
                <a:solidFill>
                  <a:schemeClr val="tx1"/>
                </a:solidFill>
              </a:rPr>
              <a:t>Teleconference Plan</a:t>
            </a:r>
          </a:p>
        </p:txBody>
      </p:sp>
      <p:sp>
        <p:nvSpPr>
          <p:cNvPr id="8" name="Content Placeholder 2">
            <a:extLst>
              <a:ext uri="{FF2B5EF4-FFF2-40B4-BE49-F238E27FC236}">
                <a16:creationId xmlns:a16="http://schemas.microsoft.com/office/drawing/2014/main" id="{77F4F601-23E3-46B6-A79D-1B06F13D1768}"/>
              </a:ext>
            </a:extLst>
          </p:cNvPr>
          <p:cNvSpPr txBox="1">
            <a:spLocks/>
          </p:cNvSpPr>
          <p:nvPr/>
        </p:nvSpPr>
        <p:spPr bwMode="auto">
          <a:xfrm>
            <a:off x="6466708" y="1447801"/>
            <a:ext cx="5437717" cy="5027612"/>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marR="0" lvl="0" indent="0">
              <a:spcBef>
                <a:spcPts val="0"/>
              </a:spcBef>
              <a:spcAft>
                <a:spcPts val="1200"/>
              </a:spcAft>
            </a:pPr>
            <a:r>
              <a:rPr lang="en-US" sz="1200" b="1" dirty="0">
                <a:effectLst/>
                <a:latin typeface="Times New Roman" panose="02020603050405020304" pitchFamily="18" charset="0"/>
                <a:ea typeface="Times New Roman" panose="02020603050405020304" pitchFamily="18" charset="0"/>
              </a:rPr>
              <a:t>Dec 13</a:t>
            </a:r>
            <a:r>
              <a:rPr lang="en-GB" sz="1200" b="1" dirty="0">
                <a:effectLst/>
                <a:latin typeface="Times New Roman" panose="02020603050405020304" pitchFamily="18" charset="0"/>
                <a:ea typeface="Times New Roman" panose="02020603050405020304" pitchFamily="18" charset="0"/>
              </a:rPr>
              <a:t> 		Monday	– MAC/PHY			</a:t>
            </a:r>
            <a:r>
              <a:rPr lang="en-US" sz="1200" b="1" dirty="0">
                <a:effectLst/>
                <a:latin typeface="Times New Roman" panose="02020603050405020304" pitchFamily="18" charset="0"/>
                <a:ea typeface="Times New Roman" panose="02020603050405020304" pitchFamily="18" charset="0"/>
              </a:rPr>
              <a:t>19:00-21:00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200" b="1" dirty="0">
                <a:effectLst/>
                <a:latin typeface="Times New Roman" panose="02020603050405020304" pitchFamily="18" charset="0"/>
                <a:ea typeface="Times New Roman" panose="02020603050405020304" pitchFamily="18" charset="0"/>
              </a:rPr>
              <a:t>Dec 15</a:t>
            </a:r>
            <a:r>
              <a:rPr lang="en-GB" sz="1200" b="1" dirty="0">
                <a:effectLst/>
                <a:latin typeface="Times New Roman" panose="02020603050405020304" pitchFamily="18" charset="0"/>
                <a:ea typeface="Times New Roman" panose="02020603050405020304" pitchFamily="18" charset="0"/>
              </a:rPr>
              <a:t> 		Wednesday	– Joint (Motions)		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200" b="1" dirty="0">
                <a:effectLst/>
                <a:latin typeface="Times New Roman" panose="02020603050405020304" pitchFamily="18" charset="0"/>
                <a:ea typeface="Times New Roman" panose="02020603050405020304" pitchFamily="18" charset="0"/>
              </a:rPr>
              <a:t>Dec 16</a:t>
            </a:r>
            <a:r>
              <a:rPr lang="en-GB" sz="1200" b="1" dirty="0">
                <a:effectLst/>
                <a:latin typeface="Times New Roman" panose="02020603050405020304" pitchFamily="18" charset="0"/>
                <a:ea typeface="Times New Roman" panose="02020603050405020304" pitchFamily="18" charset="0"/>
              </a:rPr>
              <a:t> 		Thursday	– MAC			</a:t>
            </a:r>
            <a:r>
              <a:rPr lang="en-US" sz="1200" b="1" dirty="0">
                <a:effectLst/>
                <a:latin typeface="Times New Roman" panose="02020603050405020304" pitchFamily="18" charset="0"/>
                <a:ea typeface="Times New Roman" panose="02020603050405020304" pitchFamily="18" charset="0"/>
              </a:rPr>
              <a:t>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200" b="1" dirty="0">
                <a:effectLst/>
                <a:latin typeface="Times New Roman" panose="02020603050405020304" pitchFamily="18" charset="0"/>
                <a:ea typeface="Times New Roman" panose="02020603050405020304" pitchFamily="18" charset="0"/>
              </a:rPr>
              <a:t>Dec 20	 		Monday	– </a:t>
            </a:r>
            <a:r>
              <a:rPr lang="en-GB" sz="1200" b="1" dirty="0">
                <a:effectLst/>
                <a:latin typeface="Times New Roman" panose="02020603050405020304" pitchFamily="18" charset="0"/>
                <a:ea typeface="Times New Roman" panose="02020603050405020304" pitchFamily="18" charset="0"/>
              </a:rPr>
              <a:t>MAC/PHY</a:t>
            </a:r>
            <a:r>
              <a:rPr lang="en-US" sz="1200" b="1" dirty="0">
                <a:effectLst/>
                <a:latin typeface="Times New Roman" panose="02020603050405020304" pitchFamily="18" charset="0"/>
                <a:ea typeface="Times New Roman" panose="02020603050405020304" pitchFamily="18" charset="0"/>
              </a:rPr>
              <a:t>			</a:t>
            </a:r>
            <a:r>
              <a:rPr lang="en-GB" sz="1200" b="1" dirty="0">
                <a:effectLst/>
                <a:latin typeface="Times New Roman" panose="02020603050405020304" pitchFamily="18" charset="0"/>
                <a:ea typeface="Times New Roman" panose="02020603050405020304" pitchFamily="18" charset="0"/>
              </a:rPr>
              <a:t>19:00-21:00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200" b="1" dirty="0">
                <a:solidFill>
                  <a:srgbClr val="FF0000"/>
                </a:solidFill>
                <a:effectLst/>
                <a:highlight>
                  <a:srgbClr val="00FFFF"/>
                </a:highlight>
                <a:latin typeface="Times New Roman" panose="02020603050405020304" pitchFamily="18" charset="0"/>
                <a:ea typeface="Times New Roman" panose="02020603050405020304" pitchFamily="18" charset="0"/>
              </a:rPr>
              <a:t>Dec 22 		Wednesday	– No Conf Call		Holiday</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Dec 23 		Thursday	– </a:t>
            </a:r>
            <a:r>
              <a:rPr lang="en-US" sz="1200" b="1" dirty="0">
                <a:solidFill>
                  <a:srgbClr val="FF0000"/>
                </a:solidFill>
                <a:effectLst/>
                <a:highlight>
                  <a:srgbClr val="00FFFF"/>
                </a:highlight>
                <a:latin typeface="Times New Roman" panose="02020603050405020304" pitchFamily="18" charset="0"/>
                <a:ea typeface="Times New Roman" panose="02020603050405020304" pitchFamily="18" charset="0"/>
              </a:rPr>
              <a:t>No Conf Call </a:t>
            </a: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		Holiday</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Dec 27	 		Monday	– No Conf Call 		Holiday</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Dec </a:t>
            </a:r>
            <a:r>
              <a:rPr lang="en-US" sz="1200" b="1" dirty="0">
                <a:solidFill>
                  <a:srgbClr val="FF0000"/>
                </a:solidFill>
                <a:effectLst/>
                <a:highlight>
                  <a:srgbClr val="00FFFF"/>
                </a:highlight>
                <a:latin typeface="Times New Roman" panose="02020603050405020304" pitchFamily="18" charset="0"/>
                <a:ea typeface="Times New Roman" panose="02020603050405020304" pitchFamily="18" charset="0"/>
              </a:rPr>
              <a:t>29 		Wednesday	– No Conf Call </a:t>
            </a: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		Holiday</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Dec 30 		Thursday	– </a:t>
            </a:r>
            <a:r>
              <a:rPr lang="en-US" sz="1200" b="1" dirty="0">
                <a:solidFill>
                  <a:srgbClr val="FF0000"/>
                </a:solidFill>
                <a:effectLst/>
                <a:highlight>
                  <a:srgbClr val="00FFFF"/>
                </a:highlight>
                <a:latin typeface="Times New Roman" panose="02020603050405020304" pitchFamily="18" charset="0"/>
                <a:ea typeface="Times New Roman" panose="02020603050405020304" pitchFamily="18" charset="0"/>
              </a:rPr>
              <a:t>No Conf Call </a:t>
            </a: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		Holiday</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Jan 03			Monday	– </a:t>
            </a:r>
            <a:r>
              <a:rPr lang="en-US" sz="1200" b="1" dirty="0">
                <a:solidFill>
                  <a:srgbClr val="FF0000"/>
                </a:solidFill>
                <a:effectLst/>
                <a:highlight>
                  <a:srgbClr val="00FFFF"/>
                </a:highlight>
                <a:latin typeface="Times New Roman" panose="02020603050405020304" pitchFamily="18" charset="0"/>
                <a:ea typeface="Times New Roman" panose="02020603050405020304" pitchFamily="18" charset="0"/>
              </a:rPr>
              <a:t>No Conf Call</a:t>
            </a: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		Holiday</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Jan 05			Wednesday	– Joint (Motions)		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Jan 06			Thursday	– MAC			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Jan 10			Monday	– MAC/PHY			19:00-21:00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Jan 12			Wednesday	– Joint				10:00-12:00 ET</a:t>
            </a:r>
            <a:endParaRPr lang="en-US" sz="1200" dirty="0">
              <a:effectLst/>
              <a:latin typeface="Times New Roman" panose="02020603050405020304" pitchFamily="18" charset="0"/>
              <a:ea typeface="Times New Roman" panose="02020603050405020304" pitchFamily="18" charset="0"/>
            </a:endParaRPr>
          </a:p>
          <a:p>
            <a:r>
              <a:rPr lang="en-GB" sz="1200" b="1" dirty="0">
                <a:effectLst/>
                <a:latin typeface="Times New Roman" panose="02020603050405020304" pitchFamily="18" charset="0"/>
                <a:ea typeface="Times New Roman" panose="02020603050405020304" pitchFamily="18" charset="0"/>
              </a:rPr>
              <a:t>Jan 13			Thursday	– MAC			10:00-12:00 ET</a:t>
            </a:r>
            <a:endParaRPr lang="en-US" sz="1050" dirty="0">
              <a:latin typeface="Times New Roman" panose="02020603050405020304" pitchFamily="18" charset="0"/>
            </a:endParaRPr>
          </a:p>
        </p:txBody>
      </p:sp>
      <p:sp>
        <p:nvSpPr>
          <p:cNvPr id="12" name="Content Placeholder 2">
            <a:extLst>
              <a:ext uri="{FF2B5EF4-FFF2-40B4-BE49-F238E27FC236}">
                <a16:creationId xmlns:a16="http://schemas.microsoft.com/office/drawing/2014/main" id="{1737DF73-1D87-41BC-91FB-A745EB8262F3}"/>
              </a:ext>
            </a:extLst>
          </p:cNvPr>
          <p:cNvSpPr txBox="1">
            <a:spLocks/>
          </p:cNvSpPr>
          <p:nvPr/>
        </p:nvSpPr>
        <p:spPr bwMode="auto">
          <a:xfrm>
            <a:off x="834435" y="1447802"/>
            <a:ext cx="5437717" cy="5027612"/>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marR="0" lvl="0" indent="0">
              <a:spcBef>
                <a:spcPts val="0"/>
              </a:spcBef>
              <a:spcAft>
                <a:spcPts val="1200"/>
              </a:spcAft>
            </a:pPr>
            <a:r>
              <a:rPr lang="en-GB" sz="1200" b="1" u="sng" dirty="0">
                <a:effectLst/>
                <a:highlight>
                  <a:srgbClr val="00FF00"/>
                </a:highlight>
                <a:latin typeface="Times New Roman" panose="02020603050405020304" pitchFamily="18" charset="0"/>
                <a:ea typeface="Times New Roman" panose="02020603050405020304" pitchFamily="18" charset="0"/>
              </a:rPr>
              <a:t>Nov 08 		Monday 	– MAC/PHY			19:00-21:00 ET</a:t>
            </a:r>
            <a:endParaRPr lang="en-US" sz="1200" dirty="0">
              <a:effectLst/>
              <a:highlight>
                <a:srgbClr val="00FF00"/>
              </a:highligh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u="sng" dirty="0">
                <a:effectLst/>
                <a:highlight>
                  <a:srgbClr val="00FF00"/>
                </a:highlight>
                <a:latin typeface="Times New Roman" panose="02020603050405020304" pitchFamily="18" charset="0"/>
                <a:ea typeface="Times New Roman" panose="02020603050405020304" pitchFamily="18" charset="0"/>
              </a:rPr>
              <a:t>Nov 10		Wednesday	– Joint (Motions)		09:00-11:00 ET</a:t>
            </a:r>
            <a:endParaRPr lang="en-US" sz="1200" dirty="0">
              <a:effectLst/>
              <a:highlight>
                <a:srgbClr val="00FF00"/>
              </a:highligh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u="sng" dirty="0">
                <a:effectLst/>
                <a:highlight>
                  <a:srgbClr val="00FF00"/>
                </a:highlight>
                <a:latin typeface="Times New Roman" panose="02020603050405020304" pitchFamily="18" charset="0"/>
                <a:ea typeface="Times New Roman" panose="02020603050405020304" pitchFamily="18" charset="0"/>
              </a:rPr>
              <a:t>Nov 11			Thursday 	– MAC/PHY			09:00-11:00 ET</a:t>
            </a:r>
            <a:endParaRPr lang="en-US" sz="1200" dirty="0">
              <a:effectLst/>
              <a:highlight>
                <a:srgbClr val="00FF00"/>
              </a:highligh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u="sng" dirty="0">
                <a:effectLst/>
                <a:highlight>
                  <a:srgbClr val="00FF00"/>
                </a:highlight>
                <a:latin typeface="Times New Roman" panose="02020603050405020304" pitchFamily="18" charset="0"/>
                <a:ea typeface="Times New Roman" panose="02020603050405020304" pitchFamily="18" charset="0"/>
              </a:rPr>
              <a:t>Nov 15		Monday 	– Joint (Motions)		09:00-11:00 ET</a:t>
            </a:r>
            <a:endParaRPr lang="en-US" sz="1200" dirty="0">
              <a:effectLst/>
              <a:highlight>
                <a:srgbClr val="00FF00"/>
              </a:highligh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200" b="1" dirty="0">
                <a:effectLst/>
                <a:latin typeface="Times New Roman" panose="02020603050405020304" pitchFamily="18" charset="0"/>
                <a:ea typeface="Times New Roman" panose="02020603050405020304" pitchFamily="18" charset="0"/>
              </a:rPr>
              <a:t>Nov 17		</a:t>
            </a:r>
            <a:r>
              <a:rPr lang="en-GB" sz="1200" b="1" dirty="0">
                <a:effectLst/>
                <a:latin typeface="Times New Roman" panose="02020603050405020304" pitchFamily="18" charset="0"/>
                <a:ea typeface="Times New Roman" panose="02020603050405020304" pitchFamily="18" charset="0"/>
              </a:rPr>
              <a:t>Wednesday	– MAC			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200" b="1" dirty="0">
                <a:effectLst/>
                <a:latin typeface="Times New Roman" panose="02020603050405020304" pitchFamily="18" charset="0"/>
                <a:ea typeface="Times New Roman" panose="02020603050405020304" pitchFamily="18" charset="0"/>
              </a:rPr>
              <a:t>Nov 18 		</a:t>
            </a:r>
            <a:r>
              <a:rPr lang="en-GB" sz="1200" b="1" dirty="0">
                <a:effectLst/>
                <a:latin typeface="Times New Roman" panose="02020603050405020304" pitchFamily="18" charset="0"/>
                <a:ea typeface="Times New Roman" panose="02020603050405020304" pitchFamily="18" charset="0"/>
              </a:rPr>
              <a:t>Thursday 	– MAC			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200" b="1" dirty="0">
                <a:effectLst/>
                <a:latin typeface="Times New Roman" panose="02020603050405020304" pitchFamily="18" charset="0"/>
                <a:ea typeface="Times New Roman" panose="02020603050405020304" pitchFamily="18" charset="0"/>
              </a:rPr>
              <a:t>Nov 22		</a:t>
            </a:r>
            <a:r>
              <a:rPr lang="en-GB" sz="1200" b="1" dirty="0">
                <a:effectLst/>
                <a:latin typeface="Times New Roman" panose="02020603050405020304" pitchFamily="18" charset="0"/>
                <a:ea typeface="Times New Roman" panose="02020603050405020304" pitchFamily="18" charset="0"/>
              </a:rPr>
              <a:t>Monday 	– MAC/PHY			19:00-21:00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Nov 24 		Wednesday	– </a:t>
            </a:r>
            <a:r>
              <a:rPr lang="en-US" sz="1200" b="1" dirty="0">
                <a:solidFill>
                  <a:srgbClr val="FF0000"/>
                </a:solidFill>
                <a:effectLst/>
                <a:highlight>
                  <a:srgbClr val="00FFFF"/>
                </a:highlight>
                <a:latin typeface="Times New Roman" panose="02020603050405020304" pitchFamily="18" charset="0"/>
                <a:ea typeface="Times New Roman" panose="02020603050405020304" pitchFamily="18" charset="0"/>
              </a:rPr>
              <a:t>No Conf Call</a:t>
            </a: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		</a:t>
            </a:r>
            <a:r>
              <a:rPr lang="en-US" sz="1200" b="1" dirty="0">
                <a:solidFill>
                  <a:srgbClr val="FF0000"/>
                </a:solidFill>
                <a:effectLst/>
                <a:highlight>
                  <a:srgbClr val="00FFFF"/>
                </a:highlight>
                <a:latin typeface="Times New Roman" panose="02020603050405020304" pitchFamily="18" charset="0"/>
                <a:ea typeface="Times New Roman" panose="02020603050405020304" pitchFamily="18" charset="0"/>
              </a:rPr>
              <a:t>Thanksgiving</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200" b="1" dirty="0">
                <a:solidFill>
                  <a:srgbClr val="FF0000"/>
                </a:solidFill>
                <a:effectLst/>
                <a:highlight>
                  <a:srgbClr val="00FFFF"/>
                </a:highlight>
                <a:latin typeface="Times New Roman" panose="02020603050405020304" pitchFamily="18" charset="0"/>
                <a:ea typeface="Times New Roman" panose="02020603050405020304" pitchFamily="18" charset="0"/>
              </a:rPr>
              <a:t>Nov 25</a:t>
            </a: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 		Thursday	– </a:t>
            </a:r>
            <a:r>
              <a:rPr lang="en-US" sz="1200" b="1" dirty="0">
                <a:solidFill>
                  <a:srgbClr val="FF0000"/>
                </a:solidFill>
                <a:effectLst/>
                <a:highlight>
                  <a:srgbClr val="00FFFF"/>
                </a:highlight>
                <a:latin typeface="Times New Roman" panose="02020603050405020304" pitchFamily="18" charset="0"/>
                <a:ea typeface="Times New Roman" panose="02020603050405020304" pitchFamily="18" charset="0"/>
              </a:rPr>
              <a:t>No Conf Call		Thanksgiving</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200" b="1" dirty="0">
                <a:effectLst/>
                <a:latin typeface="Times New Roman" panose="02020603050405020304" pitchFamily="18" charset="0"/>
                <a:ea typeface="Times New Roman" panose="02020603050405020304" pitchFamily="18" charset="0"/>
              </a:rPr>
              <a:t>Nov 29</a:t>
            </a:r>
            <a:r>
              <a:rPr lang="en-GB" sz="1200" b="1" dirty="0">
                <a:effectLst/>
                <a:latin typeface="Times New Roman" panose="02020603050405020304" pitchFamily="18" charset="0"/>
                <a:ea typeface="Times New Roman" panose="02020603050405020304" pitchFamily="18" charset="0"/>
              </a:rPr>
              <a:t> 		Monday	– MAC/PHY			19:00-21:00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200" b="1" dirty="0">
                <a:effectLst/>
                <a:latin typeface="Times New Roman" panose="02020603050405020304" pitchFamily="18" charset="0"/>
                <a:ea typeface="Times New Roman" panose="02020603050405020304" pitchFamily="18" charset="0"/>
              </a:rPr>
              <a:t>Dec 01</a:t>
            </a:r>
            <a:r>
              <a:rPr lang="en-GB" sz="1200" b="1" dirty="0">
                <a:effectLst/>
                <a:latin typeface="Times New Roman" panose="02020603050405020304" pitchFamily="18" charset="0"/>
                <a:ea typeface="Times New Roman" panose="02020603050405020304" pitchFamily="18" charset="0"/>
              </a:rPr>
              <a:t> 		Wednesday	– Joint				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200" b="1" dirty="0">
                <a:effectLst/>
                <a:latin typeface="Times New Roman" panose="02020603050405020304" pitchFamily="18" charset="0"/>
                <a:ea typeface="Times New Roman" panose="02020603050405020304" pitchFamily="18" charset="0"/>
              </a:rPr>
              <a:t>Dec 02</a:t>
            </a:r>
            <a:r>
              <a:rPr lang="en-GB" sz="1200" b="1" dirty="0">
                <a:effectLst/>
                <a:latin typeface="Times New Roman" panose="02020603050405020304" pitchFamily="18" charset="0"/>
                <a:ea typeface="Times New Roman" panose="02020603050405020304" pitchFamily="18" charset="0"/>
              </a:rPr>
              <a:t>			Thursday	– MAC			</a:t>
            </a:r>
            <a:r>
              <a:rPr lang="en-US" sz="1200" b="1" dirty="0">
                <a:effectLst/>
                <a:latin typeface="Times New Roman" panose="02020603050405020304" pitchFamily="18" charset="0"/>
                <a:ea typeface="Times New Roman" panose="02020603050405020304" pitchFamily="18" charset="0"/>
              </a:rPr>
              <a:t>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200" b="1" dirty="0">
                <a:effectLst/>
                <a:latin typeface="Times New Roman" panose="02020603050405020304" pitchFamily="18" charset="0"/>
                <a:ea typeface="Times New Roman" panose="02020603050405020304" pitchFamily="18" charset="0"/>
              </a:rPr>
              <a:t>Dec 06 		</a:t>
            </a:r>
            <a:r>
              <a:rPr lang="en-GB" sz="1200" b="1" dirty="0">
                <a:effectLst/>
                <a:latin typeface="Times New Roman" panose="02020603050405020304" pitchFamily="18" charset="0"/>
                <a:ea typeface="Times New Roman" panose="02020603050405020304" pitchFamily="18" charset="0"/>
              </a:rPr>
              <a:t>Monday	– MAC/PHY			19:00-21:00 </a:t>
            </a:r>
            <a:r>
              <a:rPr lang="en-US" sz="1200" b="1" dirty="0">
                <a:effectLst/>
                <a:latin typeface="Times New Roman" panose="02020603050405020304" pitchFamily="18" charset="0"/>
                <a:ea typeface="Times New Roman" panose="02020603050405020304" pitchFamily="18" charset="0"/>
              </a:rPr>
              <a:t>ET</a:t>
            </a:r>
          </a:p>
          <a:p>
            <a:pPr marL="0" indent="0">
              <a:spcBef>
                <a:spcPts val="0"/>
              </a:spcBef>
              <a:spcAft>
                <a:spcPts val="1200"/>
              </a:spcAft>
            </a:pPr>
            <a:r>
              <a:rPr lang="en-US" sz="1200" b="1" dirty="0">
                <a:effectLst/>
                <a:latin typeface="Times New Roman" panose="02020603050405020304" pitchFamily="18" charset="0"/>
                <a:ea typeface="Times New Roman" panose="02020603050405020304" pitchFamily="18" charset="0"/>
              </a:rPr>
              <a:t>Dec 08</a:t>
            </a:r>
            <a:r>
              <a:rPr lang="en-GB" sz="1200" b="1" dirty="0">
                <a:effectLst/>
                <a:latin typeface="Times New Roman" panose="02020603050405020304" pitchFamily="18" charset="0"/>
                <a:ea typeface="Times New Roman" panose="02020603050405020304" pitchFamily="18" charset="0"/>
              </a:rPr>
              <a:t> 		Wednesday	– Joint				10:00-12:00 ET</a:t>
            </a:r>
          </a:p>
          <a:p>
            <a:pPr marL="0" indent="0">
              <a:spcBef>
                <a:spcPts val="0"/>
              </a:spcBef>
              <a:spcAft>
                <a:spcPts val="1200"/>
              </a:spcAft>
            </a:pPr>
            <a:r>
              <a:rPr lang="en-US" sz="1200" b="1" dirty="0">
                <a:effectLst/>
                <a:latin typeface="Times New Roman" panose="02020603050405020304" pitchFamily="18" charset="0"/>
                <a:ea typeface="Times New Roman" panose="02020603050405020304" pitchFamily="18" charset="0"/>
              </a:rPr>
              <a:t>Dec 09</a:t>
            </a:r>
            <a:r>
              <a:rPr lang="en-GB" sz="1200" b="1" dirty="0">
                <a:effectLst/>
                <a:latin typeface="Times New Roman" panose="02020603050405020304" pitchFamily="18" charset="0"/>
                <a:ea typeface="Times New Roman" panose="02020603050405020304" pitchFamily="18" charset="0"/>
              </a:rPr>
              <a:t> 		Thursday	– MAC			10:00-12:00 ET</a:t>
            </a:r>
            <a:endParaRPr lang="en-US" sz="1200" dirty="0">
              <a:effectLst/>
              <a:latin typeface="Times New Roman" panose="02020603050405020304" pitchFamily="18" charset="0"/>
              <a:ea typeface="Times New Roman" panose="02020603050405020304" pitchFamily="18" charset="0"/>
            </a:endParaRPr>
          </a:p>
          <a:p>
            <a:pPr lvl="0"/>
            <a:endParaRPr lang="en-US" sz="1200" dirty="0">
              <a:latin typeface="Times New Roman" panose="02020603050405020304" pitchFamily="18" charset="0"/>
            </a:endParaRPr>
          </a:p>
        </p:txBody>
      </p:sp>
      <p:sp>
        <p:nvSpPr>
          <p:cNvPr id="3" name="Footer Placeholder 2">
            <a:extLst>
              <a:ext uri="{FF2B5EF4-FFF2-40B4-BE49-F238E27FC236}">
                <a16:creationId xmlns:a16="http://schemas.microsoft.com/office/drawing/2014/main" id="{ACB49D86-B695-4D83-8939-C42A9985DAB7}"/>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464C37C2-5703-4D1D-AC95-277DC2BBC439}"/>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9" name="Date Placeholder 8">
            <a:extLst>
              <a:ext uri="{FF2B5EF4-FFF2-40B4-BE49-F238E27FC236}">
                <a16:creationId xmlns:a16="http://schemas.microsoft.com/office/drawing/2014/main" id="{350026C7-4A8A-4487-8976-20B8CD767830}"/>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8297423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dirty="0">
                <a:solidFill>
                  <a:srgbClr val="00B050"/>
                </a:solidFill>
              </a:rPr>
              <a:t>PAR approved													Mar           2019</a:t>
            </a:r>
          </a:p>
          <a:p>
            <a:pPr>
              <a:buFont typeface="Arial" panose="020B0604020202020204" pitchFamily="34" charset="0"/>
              <a:buChar char="•"/>
            </a:pPr>
            <a:r>
              <a:rPr lang="en-US" dirty="0">
                <a:solidFill>
                  <a:srgbClr val="00B050"/>
                </a:solidFill>
              </a:rPr>
              <a:t>First TG meeting													May           2019</a:t>
            </a:r>
          </a:p>
          <a:p>
            <a:pPr>
              <a:buFont typeface="Arial" panose="020B0604020202020204" pitchFamily="34" charset="0"/>
              <a:buChar char="•"/>
            </a:pPr>
            <a:r>
              <a:rPr lang="en-US" dirty="0">
                <a:solidFill>
                  <a:srgbClr val="00B050"/>
                </a:solidFill>
              </a:rPr>
              <a:t>D0.1																Sep            2020</a:t>
            </a:r>
          </a:p>
          <a:p>
            <a:pPr>
              <a:buFont typeface="Arial" panose="020B0604020202020204" pitchFamily="34" charset="0"/>
              <a:buChar char="•"/>
            </a:pPr>
            <a:r>
              <a:rPr lang="en-US" dirty="0">
                <a:solidFill>
                  <a:srgbClr val="00B050"/>
                </a:solidFill>
              </a:rPr>
              <a:t>D1.0 WG Comment Collection 									May 		2021</a:t>
            </a:r>
          </a:p>
          <a:p>
            <a:pPr>
              <a:buFont typeface="Arial" panose="020B0604020202020204" pitchFamily="34" charset="0"/>
              <a:buChar char="•"/>
            </a:pPr>
            <a:r>
              <a:rPr lang="en-US" dirty="0">
                <a:solidFill>
                  <a:schemeClr val="tx1"/>
                </a:solidFill>
              </a:rPr>
              <a:t>D2.0 WG Comment Collection									Mar 		2022</a:t>
            </a:r>
          </a:p>
          <a:p>
            <a:pPr>
              <a:buFont typeface="Arial" panose="020B0604020202020204" pitchFamily="34" charset="0"/>
              <a:buChar char="•"/>
            </a:pPr>
            <a:r>
              <a:rPr lang="en-US" dirty="0">
                <a:solidFill>
                  <a:schemeClr val="tx1"/>
                </a:solidFill>
              </a:rPr>
              <a:t>D3.0 Letter Ballot </a:t>
            </a:r>
            <a:r>
              <a:rPr lang="en-US" dirty="0"/>
              <a:t>												Nov  		2022</a:t>
            </a:r>
          </a:p>
          <a:p>
            <a:pPr>
              <a:buFont typeface="Arial" panose="020B0604020202020204" pitchFamily="34" charset="0"/>
              <a:buChar char="•"/>
            </a:pPr>
            <a:r>
              <a:rPr lang="en-US" dirty="0"/>
              <a:t>Initial Sponsor Ballot (D4.0)										May           2023</a:t>
            </a:r>
          </a:p>
          <a:p>
            <a:pPr>
              <a:buFont typeface="Arial" panose="020B0604020202020204" pitchFamily="34" charset="0"/>
              <a:buChar char="•"/>
            </a:pPr>
            <a:r>
              <a:rPr lang="en-US" dirty="0"/>
              <a:t>Final 802.11 WG approval										Mar           2024</a:t>
            </a:r>
          </a:p>
          <a:p>
            <a:pPr>
              <a:buFont typeface="Arial" panose="020B0604020202020204" pitchFamily="34" charset="0"/>
              <a:buChar char="•"/>
            </a:pPr>
            <a:r>
              <a:rPr lang="en-US" dirty="0"/>
              <a:t>802 EC approval													Mar           2024</a:t>
            </a:r>
          </a:p>
          <a:p>
            <a:pPr>
              <a:buFont typeface="Arial" panose="020B0604020202020204" pitchFamily="34" charset="0"/>
              <a:buChar char="•"/>
            </a:pPr>
            <a:r>
              <a:rPr lang="en-US" dirty="0" err="1"/>
              <a:t>RevCom</a:t>
            </a:r>
            <a:r>
              <a:rPr lang="en-US" dirty="0"/>
              <a:t> and SASB approval									May           2024</a:t>
            </a:r>
          </a:p>
        </p:txBody>
      </p:sp>
      <p:sp>
        <p:nvSpPr>
          <p:cNvPr id="7" name="Footer Placeholder 6">
            <a:extLst>
              <a:ext uri="{FF2B5EF4-FFF2-40B4-BE49-F238E27FC236}">
                <a16:creationId xmlns:a16="http://schemas.microsoft.com/office/drawing/2014/main" id="{8ACE0C6A-AADB-4481-A037-F02E89030644}"/>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B59AD622-7F2E-46BC-8600-D7081FDB40D5}"/>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9" name="Date Placeholder 8">
            <a:extLst>
              <a:ext uri="{FF2B5EF4-FFF2-40B4-BE49-F238E27FC236}">
                <a16:creationId xmlns:a16="http://schemas.microsoft.com/office/drawing/2014/main" id="{1735E391-FB9F-40EC-B319-052D931A08D6}"/>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1283473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2209800" y="914400"/>
            <a:ext cx="7772400" cy="1066800"/>
          </a:xfrm>
          <a:noFill/>
        </p:spPr>
        <p:txBody>
          <a:bodyPr/>
          <a:lstStyle/>
          <a:p>
            <a:r>
              <a:rPr lang="en-US" altLang="zh-CN" sz="2800" dirty="0"/>
              <a:t>Task Group bf</a:t>
            </a:r>
            <a:br>
              <a:rPr lang="en-US" altLang="en-US" sz="2800" dirty="0"/>
            </a:br>
            <a:r>
              <a:rPr lang="en-US" altLang="zh-CN" sz="2800" dirty="0">
                <a:solidFill>
                  <a:srgbClr val="0000FF"/>
                </a:solidFill>
              </a:rPr>
              <a:t>November </a:t>
            </a:r>
            <a:r>
              <a:rPr lang="en-US" altLang="en-US" sz="2800" dirty="0"/>
              <a:t>2021 Closing Report</a:t>
            </a:r>
            <a:endParaRPr lang="en-US" sz="2800" strike="sngStrike" dirty="0">
              <a:solidFill>
                <a:srgbClr val="FF0000"/>
              </a:solidFill>
            </a:endParaRPr>
          </a:p>
        </p:txBody>
      </p:sp>
      <p:sp>
        <p:nvSpPr>
          <p:cNvPr id="7173" name="Rectangle 6"/>
          <p:cNvSpPr>
            <a:spLocks noGrp="1" noChangeArrowheads="1"/>
          </p:cNvSpPr>
          <p:nvPr>
            <p:ph idx="1"/>
          </p:nvPr>
        </p:nvSpPr>
        <p:spPr>
          <a:xfrm>
            <a:off x="2209800" y="2515232"/>
            <a:ext cx="7772400" cy="532769"/>
          </a:xfrm>
          <a:noFill/>
        </p:spPr>
        <p:txBody>
          <a:bodyPr/>
          <a:lstStyle/>
          <a:p>
            <a:pPr algn="ctr">
              <a:buFontTx/>
              <a:buNone/>
            </a:pPr>
            <a:r>
              <a:rPr lang="en-US" sz="2000" dirty="0"/>
              <a:t>Date:</a:t>
            </a:r>
            <a:r>
              <a:rPr lang="en-US" sz="2000" b="0" dirty="0"/>
              <a:t> 2021-11-15</a:t>
            </a:r>
          </a:p>
        </p:txBody>
      </p:sp>
      <p:sp>
        <p:nvSpPr>
          <p:cNvPr id="8"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graphicFrame>
        <p:nvGraphicFramePr>
          <p:cNvPr id="9" name="Table 8"/>
          <p:cNvGraphicFramePr>
            <a:graphicFrameLocks noGrp="1"/>
          </p:cNvGraphicFramePr>
          <p:nvPr>
            <p:extLst>
              <p:ext uri="{D42A27DB-BD31-4B8C-83A1-F6EECF244321}">
                <p14:modId xmlns:p14="http://schemas.microsoft.com/office/powerpoint/2010/main" val="2220705771"/>
              </p:ext>
            </p:extLst>
          </p:nvPr>
        </p:nvGraphicFramePr>
        <p:xfrm>
          <a:off x="2362200" y="3443108"/>
          <a:ext cx="7620000" cy="824092"/>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p>
                      <a:pPr algn="ctr"/>
                      <a:r>
                        <a:rPr lang="en-US" sz="1100" dirty="0">
                          <a:solidFill>
                            <a:schemeClr val="tx1"/>
                          </a:solidFill>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54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57C4BD52-CB37-4984-904F-1DF93F252FFF}"/>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815B9632-A033-4724-A3EE-8C9751A96E8B}"/>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4" name="Date Placeholder 3">
            <a:extLst>
              <a:ext uri="{FF2B5EF4-FFF2-40B4-BE49-F238E27FC236}">
                <a16:creationId xmlns:a16="http://schemas.microsoft.com/office/drawing/2014/main" id="{EFD0407C-99A7-4CB1-A8DF-B26AA9AD48EB}"/>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7977440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09801" y="685801"/>
            <a:ext cx="7770813" cy="457200"/>
          </a:xfrm>
        </p:spPr>
        <p:txBody>
          <a:bodyPr/>
          <a:lstStyle/>
          <a:p>
            <a:r>
              <a:rPr lang="en-US" sz="2800" dirty="0"/>
              <a:t>Abstract</a:t>
            </a:r>
          </a:p>
        </p:txBody>
      </p:sp>
      <p:sp>
        <p:nvSpPr>
          <p:cNvPr id="7" name="Content Placeholder 2"/>
          <p:cNvSpPr txBox="1">
            <a:spLocks noChangeArrowheads="1"/>
          </p:cNvSpPr>
          <p:nvPr/>
        </p:nvSpPr>
        <p:spPr bwMode="auto">
          <a:xfrm>
            <a:off x="2209800" y="1325058"/>
            <a:ext cx="7770813"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b="1" kern="0" dirty="0">
                <a:solidFill>
                  <a:srgbClr val="000000"/>
                </a:solidFill>
                <a:latin typeface="Times New Roman"/>
                <a:ea typeface="MS PGothic" pitchFamily="34" charset="-128"/>
              </a:rPr>
              <a:t>This document is the closing report for </a:t>
            </a:r>
            <a:r>
              <a:rPr lang="en-US" altLang="zh-CN" b="1" kern="0" dirty="0">
                <a:solidFill>
                  <a:srgbClr val="000000"/>
                </a:solidFill>
                <a:latin typeface="Times New Roman"/>
                <a:ea typeface="MS PGothic" pitchFamily="34" charset="-128"/>
              </a:rPr>
              <a:t>Task Group bf </a:t>
            </a:r>
            <a:r>
              <a:rPr lang="en-US" altLang="en-US" b="1" kern="0" dirty="0">
                <a:solidFill>
                  <a:srgbClr val="000000"/>
                </a:solidFill>
                <a:latin typeface="Times New Roman"/>
                <a:ea typeface="MS PGothic" pitchFamily="34" charset="-128"/>
              </a:rPr>
              <a:t>for the </a:t>
            </a:r>
            <a:r>
              <a:rPr lang="en-US" altLang="zh-CN" b="1" kern="0" dirty="0">
                <a:solidFill>
                  <a:srgbClr val="0000FF"/>
                </a:solidFill>
                <a:latin typeface="Times New Roman"/>
                <a:ea typeface="MS PGothic" pitchFamily="34" charset="-128"/>
              </a:rPr>
              <a:t>November </a:t>
            </a:r>
            <a:r>
              <a:rPr lang="en-US" altLang="zh-CN" b="1" kern="0" dirty="0">
                <a:solidFill>
                  <a:srgbClr val="000000"/>
                </a:solidFill>
                <a:latin typeface="Times New Roman"/>
                <a:ea typeface="MS PGothic" pitchFamily="34" charset="-128"/>
              </a:rPr>
              <a:t>2021 </a:t>
            </a:r>
            <a:r>
              <a:rPr lang="en-US" altLang="en-US" b="1" kern="0" dirty="0">
                <a:solidFill>
                  <a:srgbClr val="000000"/>
                </a:solidFill>
                <a:latin typeface="Times New Roman"/>
                <a:ea typeface="MS PGothic" pitchFamily="34" charset="-128"/>
              </a:rPr>
              <a:t>session.</a:t>
            </a:r>
          </a:p>
        </p:txBody>
      </p:sp>
      <p:sp>
        <p:nvSpPr>
          <p:cNvPr id="2" name="Footer Placeholder 1">
            <a:extLst>
              <a:ext uri="{FF2B5EF4-FFF2-40B4-BE49-F238E27FC236}">
                <a16:creationId xmlns:a16="http://schemas.microsoft.com/office/drawing/2014/main" id="{5CFF815B-2126-4A01-B860-A7ECDA0749FA}"/>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042B43C9-31C1-4BCF-80C3-5417E0B7F9C9}"/>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
        <p:nvSpPr>
          <p:cNvPr id="8" name="Date Placeholder 7">
            <a:extLst>
              <a:ext uri="{FF2B5EF4-FFF2-40B4-BE49-F238E27FC236}">
                <a16:creationId xmlns:a16="http://schemas.microsoft.com/office/drawing/2014/main" id="{98B1E0A6-105E-4AC8-9A30-485B07A75BAC}"/>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8090901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09801" y="685801"/>
            <a:ext cx="7770813" cy="457200"/>
          </a:xfrm>
        </p:spPr>
        <p:txBody>
          <a:bodyPr/>
          <a:lstStyle/>
          <a:p>
            <a:r>
              <a:rPr lang="en-US" altLang="zh-CN" sz="2800" dirty="0" err="1"/>
              <a:t>TGbf</a:t>
            </a:r>
            <a:r>
              <a:rPr lang="en-US" altLang="zh-CN" sz="2800" dirty="0"/>
              <a:t> (WLAN Sensing) – </a:t>
            </a:r>
            <a:r>
              <a:rPr lang="en-US" altLang="zh-CN" sz="2800" dirty="0">
                <a:solidFill>
                  <a:srgbClr val="0000FF"/>
                </a:solidFill>
              </a:rPr>
              <a:t>November </a:t>
            </a:r>
            <a:r>
              <a:rPr lang="en-US" altLang="zh-CN" sz="2800" dirty="0"/>
              <a:t>2021 </a:t>
            </a:r>
            <a:endParaRPr lang="en-US" altLang="en-US" sz="2800" dirty="0"/>
          </a:p>
        </p:txBody>
      </p:sp>
      <p:sp>
        <p:nvSpPr>
          <p:cNvPr id="8" name="Content Placeholder 2"/>
          <p:cNvSpPr txBox="1">
            <a:spLocks noChangeArrowheads="1"/>
          </p:cNvSpPr>
          <p:nvPr/>
        </p:nvSpPr>
        <p:spPr bwMode="auto">
          <a:xfrm>
            <a:off x="1905001" y="1325058"/>
            <a:ext cx="8458199"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lgn="just" eaLnBrk="1" hangingPunct="1">
              <a:spcBef>
                <a:spcPts val="0"/>
              </a:spcBef>
              <a:spcAft>
                <a:spcPts val="600"/>
              </a:spcAft>
              <a:buFont typeface="Arial" panose="020B0604020202020204" pitchFamily="34" charset="0"/>
              <a:buChar char="•"/>
            </a:pPr>
            <a:r>
              <a:rPr lang="en-US" altLang="zh-CN" b="1" kern="0" dirty="0">
                <a:solidFill>
                  <a:srgbClr val="000000"/>
                </a:solidFill>
                <a:latin typeface="Times New Roman"/>
                <a:ea typeface="MS Gothic"/>
              </a:rPr>
              <a:t>Progress during </a:t>
            </a:r>
            <a:r>
              <a:rPr lang="en-US" altLang="zh-CN" b="1" kern="0" dirty="0">
                <a:solidFill>
                  <a:srgbClr val="0000FF"/>
                </a:solidFill>
                <a:latin typeface="Times New Roman"/>
                <a:ea typeface="MS PGothic" pitchFamily="34" charset="-128"/>
              </a:rPr>
              <a:t>November </a:t>
            </a:r>
            <a:r>
              <a:rPr lang="en-US" altLang="zh-CN" b="1" kern="0" dirty="0">
                <a:solidFill>
                  <a:srgbClr val="000000"/>
                </a:solidFill>
                <a:latin typeface="Times New Roman"/>
                <a:ea typeface="MS Gothic"/>
              </a:rPr>
              <a:t>2021 meeting</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3 teleconference calls for </a:t>
            </a:r>
            <a:r>
              <a:rPr lang="en-US" altLang="zh-CN" sz="2000" kern="0" dirty="0" err="1">
                <a:solidFill>
                  <a:srgbClr val="000000"/>
                </a:solidFill>
                <a:latin typeface="Times New Roman"/>
                <a:ea typeface="MS Gothic"/>
              </a:rPr>
              <a:t>TGbf</a:t>
            </a:r>
            <a:r>
              <a:rPr lang="en-US" altLang="zh-CN" sz="2000" kern="0" dirty="0">
                <a:solidFill>
                  <a:srgbClr val="000000"/>
                </a:solidFill>
                <a:latin typeface="Times New Roman"/>
                <a:ea typeface="MS Gothic"/>
              </a:rPr>
              <a:t> (</a:t>
            </a:r>
            <a:r>
              <a:rPr lang="en-US" altLang="zh-CN" sz="2000" kern="0" dirty="0">
                <a:solidFill>
                  <a:srgbClr val="0000FF"/>
                </a:solidFill>
                <a:latin typeface="Times New Roman"/>
                <a:ea typeface="MS Gothic"/>
              </a:rPr>
              <a:t>November 9, 12, 15</a:t>
            </a:r>
            <a:r>
              <a:rPr lang="en-US" altLang="zh-CN" sz="2000" kern="0" dirty="0">
                <a:solidFill>
                  <a:srgbClr val="000000"/>
                </a:solidFill>
                <a:latin typeface="Times New Roman"/>
                <a:ea typeface="MS Gothic"/>
              </a:rPr>
              <a:t>, 9am - 11:00am ET)</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Presentation of technical submissions </a:t>
            </a:r>
            <a:r>
              <a:rPr lang="it-IT" altLang="zh-CN" sz="2000" kern="0" dirty="0">
                <a:solidFill>
                  <a:srgbClr val="000000"/>
                </a:solidFill>
                <a:latin typeface="Times New Roman"/>
                <a:ea typeface="MS Gothic"/>
              </a:rPr>
              <a:t>(e.g., Feedback type, general protocol and procedure……)</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Developing the SFD</a:t>
            </a:r>
          </a:p>
          <a:p>
            <a:pPr marL="720725" lvl="1" indent="-342900" algn="just" eaLnBrk="1" hangingPunct="1">
              <a:spcBef>
                <a:spcPts val="0"/>
              </a:spcBef>
              <a:spcAft>
                <a:spcPts val="600"/>
              </a:spcAft>
              <a:buFont typeface="Times New Roman" panose="02020603050405020304" pitchFamily="18" charset="0"/>
              <a:buChar char="−"/>
            </a:pPr>
            <a:endParaRPr lang="en-US" altLang="zh-CN" sz="2000" kern="0" dirty="0">
              <a:solidFill>
                <a:srgbClr val="000000"/>
              </a:solidFill>
              <a:latin typeface="Times New Roman"/>
              <a:ea typeface="MS Gothic"/>
            </a:endParaRPr>
          </a:p>
          <a:p>
            <a:pPr marL="1657350" lvl="3" indent="-342900" algn="just" eaLnBrk="1" hangingPunct="1">
              <a:spcBef>
                <a:spcPts val="0"/>
              </a:spcBef>
              <a:spcAft>
                <a:spcPts val="600"/>
              </a:spcAft>
              <a:buFont typeface="Arial" panose="020B0604020202020204" pitchFamily="34" charset="0"/>
              <a:buChar char="•"/>
            </a:pPr>
            <a:endParaRPr lang="en-US" altLang="zh-CN" sz="1600" kern="0" dirty="0">
              <a:solidFill>
                <a:srgbClr val="000000"/>
              </a:solidFill>
              <a:latin typeface="Times New Roman"/>
              <a:ea typeface="MS Gothic"/>
            </a:endParaRPr>
          </a:p>
          <a:p>
            <a:pPr marL="342900" indent="-342900" algn="just" eaLnBrk="1" hangingPunct="1">
              <a:spcBef>
                <a:spcPts val="0"/>
              </a:spcBef>
              <a:spcAft>
                <a:spcPts val="600"/>
              </a:spcAft>
              <a:buFont typeface="Arial" panose="020B0604020202020204" pitchFamily="34" charset="0"/>
              <a:buChar char="•"/>
            </a:pPr>
            <a:r>
              <a:rPr lang="en-US" altLang="zh-CN" b="1" kern="0" dirty="0">
                <a:solidFill>
                  <a:srgbClr val="000000"/>
                </a:solidFill>
                <a:latin typeface="Times New Roman"/>
                <a:ea typeface="MS Gothic"/>
              </a:rPr>
              <a:t>Goals for the next two months</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Presentation of technical submissions </a:t>
            </a:r>
            <a:r>
              <a:rPr lang="it-IT" altLang="zh-CN" sz="2000" kern="0" dirty="0">
                <a:solidFill>
                  <a:srgbClr val="000000"/>
                </a:solidFill>
                <a:latin typeface="Times New Roman"/>
                <a:ea typeface="MS Gothic"/>
              </a:rPr>
              <a:t>(e.g., Feedback type, general protocol and procedure……)</a:t>
            </a:r>
            <a:endParaRPr lang="en-US" altLang="zh-CN" sz="2000" kern="0" dirty="0">
              <a:solidFill>
                <a:srgbClr val="000000"/>
              </a:solidFill>
              <a:latin typeface="Times New Roman"/>
              <a:ea typeface="MS Gothic"/>
            </a:endParaRP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Speed up the technical discussion and developing the SFD (Requested 2 calls per week)</a:t>
            </a:r>
          </a:p>
          <a:p>
            <a:pPr marL="720725" lvl="1" indent="-342900" algn="just" eaLnBrk="1" hangingPunct="1">
              <a:spcBef>
                <a:spcPts val="0"/>
              </a:spcBef>
              <a:spcAft>
                <a:spcPts val="600"/>
              </a:spcAft>
              <a:buFont typeface="Times New Roman" panose="02020603050405020304" pitchFamily="18" charset="0"/>
              <a:buChar char="−"/>
            </a:pPr>
            <a:endParaRPr lang="en-US" altLang="zh-CN" sz="2000" kern="0" dirty="0">
              <a:solidFill>
                <a:srgbClr val="000000"/>
              </a:solidFill>
              <a:latin typeface="Times New Roman"/>
              <a:ea typeface="MS Gothic"/>
            </a:endParaRPr>
          </a:p>
          <a:p>
            <a:pPr marL="1657350" lvl="3" indent="-342900" algn="just" eaLnBrk="1" hangingPunct="1">
              <a:spcBef>
                <a:spcPts val="0"/>
              </a:spcBef>
              <a:spcAft>
                <a:spcPts val="600"/>
              </a:spcAft>
              <a:buFont typeface="Arial" panose="020B0604020202020204" pitchFamily="34" charset="0"/>
              <a:buChar char="•"/>
            </a:pPr>
            <a:endParaRPr lang="en-US" altLang="zh-CN" sz="1600" kern="0" dirty="0">
              <a:solidFill>
                <a:srgbClr val="000000"/>
              </a:solidFill>
              <a:latin typeface="Times New Roman"/>
              <a:ea typeface="MS Gothic"/>
            </a:endParaRPr>
          </a:p>
        </p:txBody>
      </p:sp>
      <p:sp>
        <p:nvSpPr>
          <p:cNvPr id="2" name="Footer Placeholder 1">
            <a:extLst>
              <a:ext uri="{FF2B5EF4-FFF2-40B4-BE49-F238E27FC236}">
                <a16:creationId xmlns:a16="http://schemas.microsoft.com/office/drawing/2014/main" id="{362D7577-C2E4-41EE-BE7C-F02A17591AED}"/>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0A8520B0-2C63-46FA-84F0-48618D18C778}"/>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6" name="Date Placeholder 5">
            <a:extLst>
              <a:ext uri="{FF2B5EF4-FFF2-40B4-BE49-F238E27FC236}">
                <a16:creationId xmlns:a16="http://schemas.microsoft.com/office/drawing/2014/main" id="{14FF76B6-AA8C-4395-8227-8E86AC8AC807}"/>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1194083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09801" y="762002"/>
            <a:ext cx="7770813" cy="685799"/>
          </a:xfrm>
        </p:spPr>
        <p:txBody>
          <a:bodyPr/>
          <a:lstStyle/>
          <a:p>
            <a:r>
              <a:rPr lang="en-US" altLang="zh-CN" dirty="0"/>
              <a:t>IEEE 802.11bf Timeline </a:t>
            </a:r>
            <a:r>
              <a:rPr lang="en-US" altLang="zh-CN" dirty="0">
                <a:solidFill>
                  <a:schemeClr val="tx1"/>
                </a:solidFill>
              </a:rPr>
              <a:t>(unchanged)</a:t>
            </a:r>
            <a:endParaRPr lang="en-US" altLang="en-US" dirty="0"/>
          </a:p>
        </p:txBody>
      </p:sp>
      <p:sp>
        <p:nvSpPr>
          <p:cNvPr id="8" name="Content Placeholder 2"/>
          <p:cNvSpPr txBox="1">
            <a:spLocks noChangeArrowheads="1"/>
          </p:cNvSpPr>
          <p:nvPr/>
        </p:nvSpPr>
        <p:spPr bwMode="auto">
          <a:xfrm>
            <a:off x="2209800" y="1676400"/>
            <a:ext cx="777081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PAR approved			Sep, 2020</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First TG meeting		Oct, 2020</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D0.1 				Jan, 2022</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Initial Letter Ballot (D1.0)	Jul, 2022 </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Recirculation LB (D2.0)	Jan, 2023</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Recirculation LB (D3.0)	May, 2023</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Initial SA Ballot (D4.0)	Sep 2023</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Final 802.11 WG approval	July 2024 </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802 EC approval		July 2024 </a:t>
            </a:r>
          </a:p>
          <a:p>
            <a:pPr marL="800100" lvl="1" indent="-342900" algn="just">
              <a:spcAft>
                <a:spcPts val="600"/>
              </a:spcAft>
              <a:buFont typeface="Arial" panose="020B0604020202020204" pitchFamily="34" charset="0"/>
              <a:buChar char="•"/>
            </a:pPr>
            <a:r>
              <a:rPr lang="en-US" altLang="zh-CN" dirty="0" err="1">
                <a:solidFill>
                  <a:srgbClr val="000000"/>
                </a:solidFill>
                <a:latin typeface="Times New Roman" pitchFamily="18" charset="0"/>
                <a:ea typeface="+mn-ea"/>
              </a:rPr>
              <a:t>RevCom</a:t>
            </a:r>
            <a:r>
              <a:rPr lang="en-US" altLang="zh-CN" dirty="0">
                <a:solidFill>
                  <a:srgbClr val="000000"/>
                </a:solidFill>
                <a:latin typeface="Times New Roman" pitchFamily="18" charset="0"/>
                <a:ea typeface="+mn-ea"/>
              </a:rPr>
              <a:t> and SASB approval	Sep 2024</a:t>
            </a:r>
            <a:endParaRPr lang="en-US" altLang="zh-CN" sz="2800" dirty="0">
              <a:solidFill>
                <a:srgbClr val="000000"/>
              </a:solidFill>
              <a:latin typeface="Times New Roman" pitchFamily="18" charset="0"/>
              <a:ea typeface="+mn-ea"/>
            </a:endParaRPr>
          </a:p>
        </p:txBody>
      </p:sp>
      <p:sp>
        <p:nvSpPr>
          <p:cNvPr id="2" name="Footer Placeholder 1">
            <a:extLst>
              <a:ext uri="{FF2B5EF4-FFF2-40B4-BE49-F238E27FC236}">
                <a16:creationId xmlns:a16="http://schemas.microsoft.com/office/drawing/2014/main" id="{E459C1E2-D9AC-45BF-BAA7-9FADDE9752B5}"/>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4B54EFCF-A895-440D-9E39-1BE170C27EEE}"/>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6" name="Date Placeholder 5">
            <a:extLst>
              <a:ext uri="{FF2B5EF4-FFF2-40B4-BE49-F238E27FC236}">
                <a16:creationId xmlns:a16="http://schemas.microsoft.com/office/drawing/2014/main" id="{A3C9462D-CD22-4775-843A-0BC703FF2B8F}"/>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135376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09801" y="685801"/>
            <a:ext cx="7770813" cy="457200"/>
          </a:xfrm>
        </p:spPr>
        <p:txBody>
          <a:bodyPr/>
          <a:lstStyle/>
          <a:p>
            <a:r>
              <a:rPr lang="en-US" altLang="en-US" sz="2800" dirty="0"/>
              <a:t>Teleconference Schedule</a:t>
            </a:r>
          </a:p>
        </p:txBody>
      </p:sp>
      <p:sp>
        <p:nvSpPr>
          <p:cNvPr id="8" name="Content Placeholder 2"/>
          <p:cNvSpPr txBox="1">
            <a:spLocks noChangeArrowheads="1"/>
          </p:cNvSpPr>
          <p:nvPr/>
        </p:nvSpPr>
        <p:spPr bwMode="auto">
          <a:xfrm>
            <a:off x="2209800" y="1325058"/>
            <a:ext cx="8077201"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lvl="1" algn="just">
              <a:spcAft>
                <a:spcPts val="600"/>
              </a:spcAft>
              <a:buFont typeface="Arial" panose="020B0604020202020204" pitchFamily="34" charset="0"/>
              <a:buChar char="•"/>
              <a:defRPr/>
            </a:pPr>
            <a:r>
              <a:rPr lang="en-US" altLang="zh-CN" b="1" dirty="0">
                <a:latin typeface="Times New Roman" panose="02020603050405020304" pitchFamily="18" charset="0"/>
                <a:ea typeface="MS PGothic" panose="020B0600070205080204" pitchFamily="34" charset="-128"/>
                <a:cs typeface="Times New Roman" panose="02020603050405020304" pitchFamily="18" charset="0"/>
              </a:rPr>
              <a:t>Confirmed:</a:t>
            </a:r>
          </a:p>
          <a:p>
            <a:pPr marL="685800" lvl="2" indent="-285750" algn="just">
              <a:spcAft>
                <a:spcPts val="0"/>
              </a:spcAft>
              <a:buFont typeface="Times New Roman" panose="02020603050405020304" pitchFamily="18" charset="0"/>
              <a:buChar char="―"/>
              <a:defRPr/>
            </a:pPr>
            <a:r>
              <a:rPr lang="en-US" altLang="zh-CN" sz="1400" dirty="0">
                <a:latin typeface="Times New Roman" pitchFamily="16" charset="0"/>
                <a:ea typeface="MS Gothic" charset="-128"/>
                <a:cs typeface="Times New Roman" panose="02020603050405020304" pitchFamily="18" charset="0"/>
              </a:rPr>
              <a:t>November 22  (Monday),  9am - 11:00am ET		November 23  (Tuesday),  9am - 11:00am ET</a:t>
            </a:r>
          </a:p>
          <a:p>
            <a:pPr marL="685800" lvl="2" indent="-285750" algn="just">
              <a:spcAft>
                <a:spcPts val="0"/>
              </a:spcAft>
              <a:buFont typeface="Times New Roman" panose="02020603050405020304" pitchFamily="18" charset="0"/>
              <a:buChar char="―"/>
              <a:defRPr/>
            </a:pPr>
            <a:r>
              <a:rPr lang="en-US" altLang="zh-CN" sz="1400" dirty="0">
                <a:latin typeface="Times New Roman" pitchFamily="16" charset="0"/>
                <a:ea typeface="MS Gothic" charset="-128"/>
                <a:cs typeface="Times New Roman" panose="02020603050405020304" pitchFamily="18" charset="0"/>
              </a:rPr>
              <a:t>November 29  (Monday),  9am - 11:00am ET 		November 30  (Tuesday),  9am - 11:00am ET		</a:t>
            </a:r>
          </a:p>
          <a:p>
            <a:pPr marL="685800" lvl="2" indent="-285750" algn="just">
              <a:spcAft>
                <a:spcPts val="0"/>
              </a:spcAft>
              <a:buFont typeface="Times New Roman" panose="02020603050405020304" pitchFamily="18" charset="0"/>
              <a:buChar char="―"/>
              <a:defRPr/>
            </a:pPr>
            <a:r>
              <a:rPr lang="en-US" altLang="zh-CN" sz="1400" dirty="0">
                <a:latin typeface="Times New Roman" pitchFamily="16" charset="0"/>
                <a:ea typeface="MS Gothic" charset="-128"/>
                <a:cs typeface="Times New Roman" panose="02020603050405020304" pitchFamily="18" charset="0"/>
              </a:rPr>
              <a:t>December   6  (Monday),  9am - 11:00am ET 		December   7  (Tuesday),  9am - 11:00am E	</a:t>
            </a:r>
          </a:p>
          <a:p>
            <a:pPr marL="685800" lvl="2" indent="-285750" algn="just">
              <a:spcAft>
                <a:spcPts val="0"/>
              </a:spcAft>
              <a:buFont typeface="Times New Roman" panose="02020603050405020304" pitchFamily="18" charset="0"/>
              <a:buChar char="―"/>
              <a:defRPr/>
            </a:pPr>
            <a:r>
              <a:rPr lang="en-US" altLang="zh-CN" sz="1400" dirty="0">
                <a:latin typeface="Times New Roman" pitchFamily="16" charset="0"/>
                <a:ea typeface="MS Gothic" charset="-128"/>
                <a:cs typeface="Times New Roman" panose="02020603050405020304" pitchFamily="18" charset="0"/>
              </a:rPr>
              <a:t>December 13  (Monday),  9am - 11:00am ET 		December 14  (Tuesday),  9am - 11:00am ET</a:t>
            </a:r>
          </a:p>
          <a:p>
            <a:pPr marL="685800" lvl="2" indent="-285750" algn="just">
              <a:spcAft>
                <a:spcPts val="0"/>
              </a:spcAft>
              <a:buFont typeface="Times New Roman" panose="02020603050405020304" pitchFamily="18" charset="0"/>
              <a:buChar char="―"/>
              <a:defRPr/>
            </a:pPr>
            <a:r>
              <a:rPr lang="en-US" altLang="zh-CN" sz="1400" dirty="0">
                <a:latin typeface="Times New Roman" pitchFamily="16" charset="0"/>
                <a:ea typeface="MS Gothic" charset="-128"/>
                <a:cs typeface="Times New Roman" panose="02020603050405020304" pitchFamily="18" charset="0"/>
              </a:rPr>
              <a:t>December 20  (Monday),  9am - 11:00am ET 		December 21  (Tuesday),  9am - 11:00am ET</a:t>
            </a:r>
          </a:p>
          <a:p>
            <a:pPr marL="685800" lvl="2" indent="-285750" algn="just">
              <a:spcAft>
                <a:spcPts val="0"/>
              </a:spcAft>
              <a:buFont typeface="Times New Roman" panose="02020603050405020304" pitchFamily="18" charset="0"/>
              <a:buChar char="―"/>
              <a:defRPr/>
            </a:pPr>
            <a:endParaRPr lang="en-US" altLang="zh-CN" sz="1400" dirty="0">
              <a:latin typeface="Times New Roman" pitchFamily="16" charset="0"/>
              <a:ea typeface="MS Gothic" charset="-128"/>
              <a:cs typeface="Times New Roman" panose="02020603050405020304" pitchFamily="18" charset="0"/>
            </a:endParaRPr>
          </a:p>
          <a:p>
            <a:pPr marL="685800" lvl="2" indent="-285750" algn="just">
              <a:spcAft>
                <a:spcPts val="0"/>
              </a:spcAft>
              <a:buFont typeface="Times New Roman" panose="02020603050405020304" pitchFamily="18" charset="0"/>
              <a:buChar char="―"/>
              <a:defRPr/>
            </a:pPr>
            <a:r>
              <a:rPr lang="en-US" altLang="zh-CN" sz="1400" dirty="0">
                <a:latin typeface="Times New Roman" pitchFamily="16" charset="0"/>
                <a:ea typeface="MS Gothic" charset="-128"/>
                <a:cs typeface="Times New Roman" panose="02020603050405020304" pitchFamily="18" charset="0"/>
              </a:rPr>
              <a:t>January       3  (Monday),  9am - 11:00am ET		January       4   (Tuesday),  9am - 11:00am ET</a:t>
            </a:r>
          </a:p>
          <a:p>
            <a:pPr marL="685800" lvl="2" indent="-285750" algn="just">
              <a:spcAft>
                <a:spcPts val="0"/>
              </a:spcAft>
              <a:buFont typeface="Times New Roman" panose="02020603050405020304" pitchFamily="18" charset="0"/>
              <a:buChar char="―"/>
              <a:defRPr/>
            </a:pPr>
            <a:r>
              <a:rPr lang="en-US" altLang="zh-CN" sz="1400" dirty="0">
                <a:latin typeface="Times New Roman" pitchFamily="16" charset="0"/>
                <a:ea typeface="MS Gothic" charset="-128"/>
                <a:cs typeface="Times New Roman" panose="02020603050405020304" pitchFamily="18" charset="0"/>
              </a:rPr>
              <a:t>January     10  (Monday),  9am - 11:00am ET 		January     11   (Tuesday),  9am - 11:00am ET</a:t>
            </a:r>
            <a:endParaRPr lang="en-US" altLang="zh-CN" sz="1800" b="1" dirty="0">
              <a:latin typeface="Times New Roman" pitchFamily="16" charset="0"/>
              <a:ea typeface="MS Gothic" charset="-128"/>
              <a:cs typeface="Times New Roman" panose="02020603050405020304" pitchFamily="18" charset="0"/>
            </a:endParaRPr>
          </a:p>
        </p:txBody>
      </p:sp>
      <p:sp>
        <p:nvSpPr>
          <p:cNvPr id="2" name="Footer Placeholder 1">
            <a:extLst>
              <a:ext uri="{FF2B5EF4-FFF2-40B4-BE49-F238E27FC236}">
                <a16:creationId xmlns:a16="http://schemas.microsoft.com/office/drawing/2014/main" id="{A51C35A2-C78C-4410-9E5C-FFC4E473A633}"/>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6B9EF55E-4A20-4E4C-BD98-12607A8623FB}"/>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
        <p:nvSpPr>
          <p:cNvPr id="6" name="Date Placeholder 5">
            <a:extLst>
              <a:ext uri="{FF2B5EF4-FFF2-40B4-BE49-F238E27FC236}">
                <a16:creationId xmlns:a16="http://schemas.microsoft.com/office/drawing/2014/main" id="{E267EC72-21C9-4128-9E00-F08FBA6270CB}"/>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41826043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2021-11-15</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14346"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2A6E5E96-9C3E-43B8-83D2-338A8187BE0A}"/>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2E5004A1-D93C-47C6-9103-43E944D02420}"/>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
        <p:nvSpPr>
          <p:cNvPr id="4" name="Date Placeholder 3">
            <a:extLst>
              <a:ext uri="{FF2B5EF4-FFF2-40B4-BE49-F238E27FC236}">
                <a16:creationId xmlns:a16="http://schemas.microsoft.com/office/drawing/2014/main" id="{1F7155EF-5CD6-480E-BA80-A0491A6C88D4}"/>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6164681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t>
            </a:r>
            <a:r>
              <a:rPr lang="en-US" dirty="0" err="1"/>
              <a:t>TGbh</a:t>
            </a:r>
            <a:endParaRPr lang="en-US" dirty="0"/>
          </a:p>
          <a:p>
            <a:pPr algn="ctr" eaLnBrk="1" hangingPunct="1">
              <a:buFontTx/>
              <a:buNone/>
            </a:pPr>
            <a:r>
              <a:rPr lang="en-US" dirty="0"/>
              <a:t>“Randomized and Changing MAC addresses” (RCM)</a:t>
            </a:r>
          </a:p>
          <a:p>
            <a:pPr algn="ctr" eaLnBrk="1" hangingPunct="1">
              <a:buFontTx/>
              <a:buNone/>
            </a:pPr>
            <a:r>
              <a:rPr lang="en-US" dirty="0"/>
              <a:t>November 2021 Plenary Session (virtual)</a:t>
            </a:r>
          </a:p>
        </p:txBody>
      </p:sp>
      <p:sp>
        <p:nvSpPr>
          <p:cNvPr id="2" name="Footer Placeholder 1">
            <a:extLst>
              <a:ext uri="{FF2B5EF4-FFF2-40B4-BE49-F238E27FC236}">
                <a16:creationId xmlns:a16="http://schemas.microsoft.com/office/drawing/2014/main" id="{6C06B0FA-D5FC-4F5E-98B6-6EB97CCD0F92}"/>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CFE52C96-6D25-47A5-B665-1C774C7D4CC9}"/>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
        <p:nvSpPr>
          <p:cNvPr id="4" name="Date Placeholder 3">
            <a:extLst>
              <a:ext uri="{FF2B5EF4-FFF2-40B4-BE49-F238E27FC236}">
                <a16:creationId xmlns:a16="http://schemas.microsoft.com/office/drawing/2014/main" id="{4A40AA86-966A-4CEE-B184-1D2FA8644A8E}"/>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6779110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2057400" y="1676400"/>
            <a:ext cx="8229600" cy="4495800"/>
          </a:xfrm>
        </p:spPr>
        <p:txBody>
          <a:bodyPr/>
          <a:lstStyle/>
          <a:p>
            <a:pPr>
              <a:spcBef>
                <a:spcPts val="0"/>
              </a:spcBef>
            </a:pPr>
            <a:r>
              <a:rPr lang="en-US" dirty="0"/>
              <a:t>Agenda is here: </a:t>
            </a:r>
            <a:r>
              <a:rPr lang="en-US" dirty="0">
                <a:hlinkClick r:id="rId3"/>
              </a:rPr>
              <a:t>11-21/1628r6</a:t>
            </a:r>
            <a:r>
              <a:rPr lang="en-US" dirty="0"/>
              <a:t> </a:t>
            </a:r>
          </a:p>
          <a:p>
            <a:pPr>
              <a:spcBef>
                <a:spcPts val="0"/>
              </a:spcBef>
            </a:pPr>
            <a:r>
              <a:rPr lang="en-US" dirty="0"/>
              <a:t>Continued review of tracking document: </a:t>
            </a:r>
            <a:r>
              <a:rPr lang="en-US" dirty="0">
                <a:hlinkClick r:id="rId4"/>
              </a:rPr>
              <a:t>11-21/0332r24</a:t>
            </a:r>
            <a:r>
              <a:rPr lang="en-US" dirty="0"/>
              <a:t> </a:t>
            </a:r>
          </a:p>
          <a:p>
            <a:pPr lvl="1">
              <a:spcBef>
                <a:spcPts val="0"/>
              </a:spcBef>
            </a:pPr>
            <a:r>
              <a:rPr lang="en-US" dirty="0"/>
              <a:t>Contributions:</a:t>
            </a:r>
          </a:p>
          <a:p>
            <a:pPr lvl="2">
              <a:spcBef>
                <a:spcPts val="0"/>
              </a:spcBef>
            </a:pPr>
            <a:r>
              <a:rPr lang="en-US" altLang="en-US" dirty="0">
                <a:solidFill>
                  <a:schemeClr val="tx1"/>
                </a:solidFill>
                <a:hlinkClick r:id="rId5"/>
              </a:rPr>
              <a:t>11-21/1585r10</a:t>
            </a:r>
            <a:r>
              <a:rPr lang="en-US" altLang="en-US" dirty="0">
                <a:solidFill>
                  <a:schemeClr val="tx1"/>
                </a:solidFill>
              </a:rPr>
              <a:t>:  Identifiable Random MAC address</a:t>
            </a:r>
          </a:p>
          <a:p>
            <a:pPr lvl="2">
              <a:spcBef>
                <a:spcPts val="0"/>
              </a:spcBef>
            </a:pPr>
            <a:r>
              <a:rPr lang="en-US" altLang="en-US" dirty="0">
                <a:solidFill>
                  <a:schemeClr val="tx1"/>
                </a:solidFill>
                <a:hlinkClick r:id="rId6"/>
              </a:rPr>
              <a:t>11-21/1853r0</a:t>
            </a:r>
            <a:r>
              <a:rPr lang="en-US" altLang="en-US" dirty="0">
                <a:solidFill>
                  <a:schemeClr val="tx1"/>
                </a:solidFill>
              </a:rPr>
              <a:t>: ID Query analysis</a:t>
            </a:r>
          </a:p>
          <a:p>
            <a:pPr lvl="2">
              <a:spcBef>
                <a:spcPts val="0"/>
              </a:spcBef>
            </a:pPr>
            <a:r>
              <a:rPr lang="en-US" altLang="en-US" dirty="0">
                <a:solidFill>
                  <a:schemeClr val="tx1"/>
                </a:solidFill>
                <a:hlinkClick r:id="rId7"/>
              </a:rPr>
              <a:t>11-21/1839r0</a:t>
            </a:r>
            <a:r>
              <a:rPr lang="en-US" altLang="en-US" dirty="0">
                <a:solidFill>
                  <a:schemeClr val="tx1"/>
                </a:solidFill>
              </a:rPr>
              <a:t>: Transient STA ID</a:t>
            </a:r>
          </a:p>
          <a:p>
            <a:pPr lvl="2">
              <a:spcBef>
                <a:spcPts val="0"/>
              </a:spcBef>
            </a:pPr>
            <a:r>
              <a:rPr lang="en-US" dirty="0">
                <a:hlinkClick r:id="rId8"/>
              </a:rPr>
              <a:t>11-21/1634r0-00bh-private-identifier-requirements-for-tgbh.docx</a:t>
            </a:r>
            <a:r>
              <a:rPr lang="en-US" dirty="0"/>
              <a:t> Private identifier requirements for TGbh (still pending)</a:t>
            </a:r>
          </a:p>
          <a:p>
            <a:pPr lvl="1">
              <a:spcBef>
                <a:spcPts val="0"/>
              </a:spcBef>
            </a:pPr>
            <a:r>
              <a:rPr lang="en-US" dirty="0"/>
              <a:t>Clarifying group agreements on requirements</a:t>
            </a:r>
          </a:p>
          <a:p>
            <a:pPr>
              <a:spcBef>
                <a:spcPts val="0"/>
              </a:spcBef>
            </a:pPr>
            <a:r>
              <a:rPr lang="en-US" dirty="0"/>
              <a:t>Review of liaison from WBA (</a:t>
            </a:r>
            <a:r>
              <a:rPr lang="en-US" dirty="0">
                <a:hlinkClick r:id="rId9"/>
              </a:rPr>
              <a:t>11-21/0703r0</a:t>
            </a:r>
            <a:r>
              <a:rPr lang="en-US" dirty="0"/>
              <a:t>) is completed, analysis in: </a:t>
            </a:r>
            <a:r>
              <a:rPr lang="en-US" dirty="0">
                <a:hlinkClick r:id="rId10"/>
              </a:rPr>
              <a:t>11-21/1141r0</a:t>
            </a:r>
            <a:r>
              <a:rPr lang="en-US" dirty="0"/>
              <a:t>, and tracking document.  </a:t>
            </a:r>
          </a:p>
          <a:p>
            <a:pPr lvl="1">
              <a:spcBef>
                <a:spcPts val="0"/>
              </a:spcBef>
            </a:pPr>
            <a:r>
              <a:rPr lang="en-US" dirty="0"/>
              <a:t>Still working on response</a:t>
            </a:r>
          </a:p>
          <a:p>
            <a:pPr marL="457200" indent="-457200">
              <a:lnSpc>
                <a:spcPct val="90000"/>
              </a:lnSpc>
              <a:spcBef>
                <a:spcPts val="0"/>
              </a:spcBef>
              <a:spcAft>
                <a:spcPts val="0"/>
              </a:spcAft>
              <a:buFont typeface="Arial" panose="020B0604020202020204" pitchFamily="34" charset="0"/>
              <a:buChar char="•"/>
              <a:defRPr/>
            </a:pPr>
            <a:r>
              <a:rPr lang="en-US" dirty="0"/>
              <a:t>Missed target for D0.1 out of this session, timeline update needed</a:t>
            </a:r>
          </a:p>
          <a:p>
            <a:pPr marL="457200" indent="-457200">
              <a:lnSpc>
                <a:spcPct val="90000"/>
              </a:lnSpc>
              <a:spcBef>
                <a:spcPts val="0"/>
              </a:spcBef>
              <a:spcAft>
                <a:spcPts val="0"/>
              </a:spcAft>
              <a:buFont typeface="Arial" panose="020B0604020202020204" pitchFamily="34" charset="0"/>
              <a:buChar char="•"/>
              <a:defRPr/>
            </a:pPr>
            <a:endParaRPr lang="en-US" dirty="0">
              <a:hlinkClick r:id="rId11"/>
            </a:endParaRPr>
          </a:p>
          <a:p>
            <a:pPr>
              <a:spcBef>
                <a:spcPts val="0"/>
              </a:spcBef>
            </a:pPr>
            <a:endParaRPr lang="en-US" dirty="0"/>
          </a:p>
          <a:p>
            <a:pPr>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0D9253F3-D3E3-4BD1-9E95-0723D107212A}"/>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E46561D-6891-449A-8777-948BB60F8938}"/>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4" name="Date Placeholder 3">
            <a:extLst>
              <a:ext uri="{FF2B5EF4-FFF2-40B4-BE49-F238E27FC236}">
                <a16:creationId xmlns:a16="http://schemas.microsoft.com/office/drawing/2014/main" id="{BCE48BDE-1BF3-4FB2-BE90-8C9B9700F337}"/>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079538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2C0D-51DB-4487-8279-B27937789234}"/>
              </a:ext>
            </a:extLst>
          </p:cNvPr>
          <p:cNvSpPr>
            <a:spLocks noGrp="1"/>
          </p:cNvSpPr>
          <p:nvPr>
            <p:ph type="title"/>
          </p:nvPr>
        </p:nvSpPr>
        <p:spPr/>
        <p:txBody>
          <a:bodyPr/>
          <a:lstStyle/>
          <a:p>
            <a:r>
              <a:rPr lang="en-US" dirty="0"/>
              <a:t>Attendance by subgroup (November plenary session)</a:t>
            </a:r>
          </a:p>
        </p:txBody>
      </p:sp>
      <p:pic>
        <p:nvPicPr>
          <p:cNvPr id="8" name="Content Placeholder 7">
            <a:extLst>
              <a:ext uri="{FF2B5EF4-FFF2-40B4-BE49-F238E27FC236}">
                <a16:creationId xmlns:a16="http://schemas.microsoft.com/office/drawing/2014/main" id="{CBA00242-AA00-46BA-A7E9-9E1DFABB163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0955" y="1663918"/>
            <a:ext cx="8668446" cy="4736882"/>
          </a:xfrm>
        </p:spPr>
      </p:pic>
      <p:sp>
        <p:nvSpPr>
          <p:cNvPr id="4" name="Slide Number Placeholder 3">
            <a:extLst>
              <a:ext uri="{FF2B5EF4-FFF2-40B4-BE49-F238E27FC236}">
                <a16:creationId xmlns:a16="http://schemas.microsoft.com/office/drawing/2014/main" id="{07D8B968-8B19-404F-979E-9511B882E312}"/>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79E05F0E-7479-4DD1-BDCA-48682EF0E2E9}"/>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ED8BB776-3E78-426D-A19D-AE495E9BC7D9}"/>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40797447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Next steps</a:t>
            </a:r>
          </a:p>
        </p:txBody>
      </p:sp>
      <p:sp>
        <p:nvSpPr>
          <p:cNvPr id="15366" name="Rectangle 3"/>
          <p:cNvSpPr>
            <a:spLocks noGrp="1" noChangeArrowheads="1"/>
          </p:cNvSpPr>
          <p:nvPr>
            <p:ph type="body" idx="1"/>
          </p:nvPr>
        </p:nvSpPr>
        <p:spPr>
          <a:xfrm>
            <a:off x="2057400" y="1676400"/>
            <a:ext cx="8229600" cy="4495800"/>
          </a:xfrm>
        </p:spPr>
        <p:txBody>
          <a:bodyPr/>
          <a:lstStyle/>
          <a:p>
            <a:pPr>
              <a:spcBef>
                <a:spcPts val="0"/>
              </a:spcBef>
            </a:pPr>
            <a:endParaRPr lang="en-US" dirty="0"/>
          </a:p>
          <a:p>
            <a:pPr>
              <a:spcBef>
                <a:spcPts val="0"/>
              </a:spcBef>
            </a:pPr>
            <a:r>
              <a:rPr lang="en-US" dirty="0"/>
              <a:t>Complete review of requirements/metrics for proposed solutions</a:t>
            </a:r>
          </a:p>
          <a:p>
            <a:pPr>
              <a:spcBef>
                <a:spcPts val="0"/>
              </a:spcBef>
            </a:pPr>
            <a:endParaRPr lang="en-US" dirty="0"/>
          </a:p>
          <a:p>
            <a:pPr>
              <a:spcBef>
                <a:spcPts val="0"/>
              </a:spcBef>
            </a:pPr>
            <a:r>
              <a:rPr lang="en-US" dirty="0"/>
              <a:t>Consider proposed solutions for impacted features/functions, and incorporate into D0.1</a:t>
            </a:r>
          </a:p>
          <a:p>
            <a:pPr>
              <a:spcBef>
                <a:spcPts val="0"/>
              </a:spcBef>
            </a:pPr>
            <a:endParaRPr lang="en-US" dirty="0"/>
          </a:p>
          <a:p>
            <a:pPr>
              <a:spcBef>
                <a:spcPts val="0"/>
              </a:spcBef>
            </a:pPr>
            <a:r>
              <a:rPr lang="en-US" dirty="0"/>
              <a:t>WBA liaison response</a:t>
            </a:r>
          </a:p>
          <a:p>
            <a:pPr>
              <a:spcBef>
                <a:spcPts val="0"/>
              </a:spcBef>
            </a:pPr>
            <a:endParaRPr lang="en-US" dirty="0"/>
          </a:p>
          <a:p>
            <a:pPr>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4EF3D387-5B02-4A8E-B0ED-D7C86A265864}"/>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0F828052-F65A-4E29-AFBF-D47BE82647F5}"/>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4" name="Date Placeholder 3">
            <a:extLst>
              <a:ext uri="{FF2B5EF4-FFF2-40B4-BE49-F238E27FC236}">
                <a16:creationId xmlns:a16="http://schemas.microsoft.com/office/drawing/2014/main" id="{CBEDF5D3-6DDC-46C5-B4EA-7528CD5BFF94}"/>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7883285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a:t>
            </a:r>
          </a:p>
        </p:txBody>
      </p:sp>
      <p:sp>
        <p:nvSpPr>
          <p:cNvPr id="15366" name="Rectangle 3"/>
          <p:cNvSpPr>
            <a:spLocks noGrp="1" noChangeArrowheads="1"/>
          </p:cNvSpPr>
          <p:nvPr>
            <p:ph type="body" idx="1"/>
          </p:nvPr>
        </p:nvSpPr>
        <p:spPr>
          <a:xfrm>
            <a:off x="1905000" y="1295400"/>
            <a:ext cx="8382000" cy="4876800"/>
          </a:xfrm>
        </p:spPr>
        <p:txBody>
          <a:bodyPr/>
          <a:lstStyle/>
          <a:p>
            <a:pPr lvl="1">
              <a:spcBef>
                <a:spcPts val="0"/>
              </a:spcBef>
            </a:pPr>
            <a:endParaRPr lang="en-US" sz="1800" b="1" dirty="0"/>
          </a:p>
          <a:p>
            <a:pPr lvl="1" algn="just">
              <a:spcBef>
                <a:spcPts val="0"/>
              </a:spcBef>
            </a:pPr>
            <a:r>
              <a:rPr lang="en-US" altLang="zh-CN" sz="2400" dirty="0"/>
              <a:t>PAR approved				</a:t>
            </a:r>
            <a:r>
              <a:rPr lang="en-US" altLang="zh-CN" sz="2400" dirty="0">
                <a:highlight>
                  <a:srgbClr val="00FF00"/>
                </a:highlight>
              </a:rPr>
              <a:t>Feb 2021</a:t>
            </a:r>
          </a:p>
          <a:p>
            <a:pPr lvl="1" algn="just">
              <a:spcBef>
                <a:spcPts val="0"/>
              </a:spcBef>
            </a:pPr>
            <a:r>
              <a:rPr lang="en-US" altLang="zh-CN" sz="2400" dirty="0"/>
              <a:t>First TG meeting			</a:t>
            </a:r>
            <a:r>
              <a:rPr lang="en-US" altLang="zh-CN" sz="2400" dirty="0">
                <a:highlight>
                  <a:srgbClr val="00FF00"/>
                </a:highlight>
              </a:rPr>
              <a:t>Mar 2021</a:t>
            </a:r>
          </a:p>
          <a:p>
            <a:pPr lvl="1" algn="just">
              <a:spcBef>
                <a:spcPts val="0"/>
              </a:spcBef>
            </a:pPr>
            <a:r>
              <a:rPr lang="en-US" altLang="zh-CN" sz="2400" dirty="0"/>
              <a:t>D0.1 					</a:t>
            </a:r>
            <a:r>
              <a:rPr lang="en-US" altLang="zh-CN" sz="2400" dirty="0">
                <a:highlight>
                  <a:srgbClr val="FF0000"/>
                </a:highlight>
              </a:rPr>
              <a:t>Nov 2021</a:t>
            </a:r>
          </a:p>
          <a:p>
            <a:pPr lvl="1" algn="just">
              <a:spcBef>
                <a:spcPts val="0"/>
              </a:spcBef>
            </a:pPr>
            <a:r>
              <a:rPr lang="en-US" altLang="zh-CN" sz="2400" dirty="0"/>
              <a:t>Initial Letter Ballot (D1.0)		Mar 2022 </a:t>
            </a:r>
          </a:p>
          <a:p>
            <a:pPr lvl="1" algn="just">
              <a:spcBef>
                <a:spcPts val="0"/>
              </a:spcBef>
            </a:pPr>
            <a:r>
              <a:rPr lang="en-US" altLang="zh-CN" sz="2400" dirty="0"/>
              <a:t>Recirculation LB (D2.0)		Jul 2022</a:t>
            </a:r>
          </a:p>
          <a:p>
            <a:pPr lvl="1" algn="just">
              <a:spcBef>
                <a:spcPts val="0"/>
              </a:spcBef>
            </a:pPr>
            <a:r>
              <a:rPr lang="en-US" altLang="zh-CN" sz="2400" dirty="0"/>
              <a:t>Initial SA Ballot (D3.0)			Nov 2022</a:t>
            </a:r>
          </a:p>
          <a:p>
            <a:pPr lvl="1" algn="just">
              <a:spcBef>
                <a:spcPts val="0"/>
              </a:spcBef>
            </a:pPr>
            <a:r>
              <a:rPr lang="en-US" altLang="zh-CN" sz="2400" dirty="0"/>
              <a:t>Final 802.11 WG approval		Mar 2023 </a:t>
            </a:r>
          </a:p>
          <a:p>
            <a:pPr lvl="1" algn="just">
              <a:spcBef>
                <a:spcPts val="0"/>
              </a:spcBef>
            </a:pPr>
            <a:r>
              <a:rPr lang="en-US" altLang="zh-CN" sz="2400" dirty="0"/>
              <a:t>802 EC approval			May 2023</a:t>
            </a:r>
          </a:p>
          <a:p>
            <a:pPr lvl="1" algn="just">
              <a:spcBef>
                <a:spcPts val="0"/>
              </a:spcBef>
            </a:pPr>
            <a:r>
              <a:rPr lang="en-US" altLang="zh-CN" sz="2400" dirty="0" err="1"/>
              <a:t>RevCom</a:t>
            </a:r>
            <a:r>
              <a:rPr lang="en-US" altLang="zh-CN" sz="2400" dirty="0"/>
              <a:t> and SASB approval		May 2023</a:t>
            </a:r>
            <a:endParaRPr lang="en-US" sz="2400" b="1" dirty="0"/>
          </a:p>
          <a:p>
            <a:pPr marL="0" indent="0">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52BCAF5A-0316-413A-93DC-F6F23144BD4B}"/>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5CB89D5B-6565-47DD-B3AF-F7A2884C79BB}"/>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4" name="Date Placeholder 3">
            <a:extLst>
              <a:ext uri="{FF2B5EF4-FFF2-40B4-BE49-F238E27FC236}">
                <a16:creationId xmlns:a16="http://schemas.microsoft.com/office/drawing/2014/main" id="{87C61351-F9EE-4926-B8B7-3E06427E023B}"/>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8446740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type="body" idx="1"/>
          </p:nvPr>
        </p:nvSpPr>
        <p:spPr>
          <a:xfrm>
            <a:off x="2209800" y="1676400"/>
            <a:ext cx="7772400" cy="4419600"/>
          </a:xfrm>
          <a:ln>
            <a:solidFill>
              <a:schemeClr val="bg1"/>
            </a:solidFill>
          </a:ln>
        </p:spPr>
        <p:txBody>
          <a:bodyPr/>
          <a:lstStyle/>
          <a:p>
            <a:pPr lvl="0"/>
            <a:r>
              <a:rPr lang="en-US" sz="2800" dirty="0"/>
              <a:t>Tuesday, Dec 7, 9:00-11:00 ET</a:t>
            </a:r>
          </a:p>
          <a:p>
            <a:pPr lvl="0"/>
            <a:r>
              <a:rPr lang="en-US" sz="2800" dirty="0"/>
              <a:t>Thursday, Dec 16, 19:00-21:00 ET</a:t>
            </a:r>
          </a:p>
          <a:p>
            <a:pPr lvl="0"/>
            <a:r>
              <a:rPr lang="en-US" sz="2800" dirty="0"/>
              <a:t>Thursday, Jan 6, 19:00-21:00 ET</a:t>
            </a:r>
          </a:p>
          <a:p>
            <a:pPr lvl="0"/>
            <a:r>
              <a:rPr lang="en-US" sz="2800" dirty="0"/>
              <a:t>Tuesday, Jan 11, 9:00-11:00 ET</a:t>
            </a:r>
          </a:p>
          <a:p>
            <a:pPr lvl="0"/>
            <a:endParaRPr lang="en-US" sz="2800" dirty="0"/>
          </a:p>
        </p:txBody>
      </p:sp>
      <p:sp>
        <p:nvSpPr>
          <p:cNvPr id="2" name="Footer Placeholder 1">
            <a:extLst>
              <a:ext uri="{FF2B5EF4-FFF2-40B4-BE49-F238E27FC236}">
                <a16:creationId xmlns:a16="http://schemas.microsoft.com/office/drawing/2014/main" id="{E6054179-9210-4C22-B1E8-90222CB15FFD}"/>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A5353AF9-541E-4E4A-BF6E-0C88E944822E}"/>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
        <p:nvSpPr>
          <p:cNvPr id="4" name="Date Placeholder 3">
            <a:extLst>
              <a:ext uri="{FF2B5EF4-FFF2-40B4-BE49-F238E27FC236}">
                <a16:creationId xmlns:a16="http://schemas.microsoft.com/office/drawing/2014/main" id="{2577EAC7-6F85-4974-9423-A3C5D4771BD2}"/>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3019576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January 2022 Plans</a:t>
            </a:r>
          </a:p>
        </p:txBody>
      </p:sp>
      <p:sp>
        <p:nvSpPr>
          <p:cNvPr id="17414" name="Rectangle 3"/>
          <p:cNvSpPr>
            <a:spLocks noGrp="1" noChangeArrowheads="1"/>
          </p:cNvSpPr>
          <p:nvPr>
            <p:ph type="body" idx="1"/>
          </p:nvPr>
        </p:nvSpPr>
        <p:spPr>
          <a:xfrm>
            <a:off x="1752600" y="1600200"/>
            <a:ext cx="8686800" cy="4724400"/>
          </a:xfrm>
          <a:ln>
            <a:solidFill>
              <a:schemeClr val="bg1"/>
            </a:solidFill>
          </a:ln>
        </p:spPr>
        <p:txBody>
          <a:bodyPr/>
          <a:lstStyle/>
          <a:p>
            <a:pPr>
              <a:lnSpc>
                <a:spcPct val="90000"/>
              </a:lnSpc>
            </a:pPr>
            <a:r>
              <a:rPr lang="en-US" sz="3200" dirty="0"/>
              <a:t>Four meeting slots planned</a:t>
            </a:r>
          </a:p>
          <a:p>
            <a:pPr marL="0" indent="0">
              <a:lnSpc>
                <a:spcPct val="90000"/>
              </a:lnSpc>
            </a:pPr>
            <a:endParaRPr lang="en-US" sz="3200" dirty="0"/>
          </a:p>
          <a:p>
            <a:pPr>
              <a:lnSpc>
                <a:spcPct val="90000"/>
              </a:lnSpc>
            </a:pPr>
            <a:r>
              <a:rPr lang="en-US" sz="3200" dirty="0"/>
              <a:t>Consider “solutions” to use cases that are in 802.11 scope to resolve</a:t>
            </a:r>
          </a:p>
          <a:p>
            <a:pPr>
              <a:lnSpc>
                <a:spcPct val="90000"/>
              </a:lnSpc>
            </a:pPr>
            <a:endParaRPr lang="en-US" sz="3200" dirty="0"/>
          </a:p>
          <a:p>
            <a:pPr>
              <a:lnSpc>
                <a:spcPct val="90000"/>
              </a:lnSpc>
            </a:pPr>
            <a:r>
              <a:rPr lang="en-US" sz="3200" dirty="0"/>
              <a:t>Formulate D0.1</a:t>
            </a:r>
          </a:p>
          <a:p>
            <a:pPr marL="684213">
              <a:lnSpc>
                <a:spcPct val="90000"/>
              </a:lnSpc>
            </a:pPr>
            <a:endParaRPr lang="en-US" dirty="0"/>
          </a:p>
        </p:txBody>
      </p:sp>
      <p:sp>
        <p:nvSpPr>
          <p:cNvPr id="2" name="Footer Placeholder 1">
            <a:extLst>
              <a:ext uri="{FF2B5EF4-FFF2-40B4-BE49-F238E27FC236}">
                <a16:creationId xmlns:a16="http://schemas.microsoft.com/office/drawing/2014/main" id="{1EE0BBAE-45FD-4B89-A2DB-2CCB20AA3CF8}"/>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AC2ABD78-DB8F-45BC-8AB3-1E5F60F1F687}"/>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4" name="Date Placeholder 3">
            <a:extLst>
              <a:ext uri="{FF2B5EF4-FFF2-40B4-BE49-F238E27FC236}">
                <a16:creationId xmlns:a16="http://schemas.microsoft.com/office/drawing/2014/main" id="{54B40587-A819-4E68-8A89-E674FA1636AD}"/>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2724046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2021-11-16</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9E59BB4B-8668-4CC0-9C21-7FDD67ACE345}"/>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4EAAC57D-D59A-4E26-B87D-F717B9E19328}"/>
              </a:ext>
            </a:extLst>
          </p:cNvPr>
          <p:cNvSpPr>
            <a:spLocks noGrp="1"/>
          </p:cNvSpPr>
          <p:nvPr>
            <p:ph type="sldNum" idx="12"/>
          </p:nvPr>
        </p:nvSpPr>
        <p:spPr/>
        <p:txBody>
          <a:bodyPr/>
          <a:lstStyle/>
          <a:p>
            <a:r>
              <a:rPr lang="en-GB"/>
              <a:t>Slide </a:t>
            </a:r>
            <a:fld id="{DE40C9FC-4879-4F20-9ECA-A574A90476B7}" type="slidenum">
              <a:rPr lang="en-GB" smtClean="0"/>
              <a:pPr/>
              <a:t>84</a:t>
            </a:fld>
            <a:endParaRPr lang="en-GB"/>
          </a:p>
        </p:txBody>
      </p:sp>
      <p:sp>
        <p:nvSpPr>
          <p:cNvPr id="5" name="Date Placeholder 4">
            <a:extLst>
              <a:ext uri="{FF2B5EF4-FFF2-40B4-BE49-F238E27FC236}">
                <a16:creationId xmlns:a16="http://schemas.microsoft.com/office/drawing/2014/main" id="{7C537932-960D-4C8B-8A23-4937FC6DAF07}"/>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1742839561"/>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r>
              <a:rPr lang="en-US" dirty="0"/>
              <a:t> </a:t>
            </a:r>
            <a:r>
              <a:rPr dirty="0"/>
              <a:t>– </a:t>
            </a:r>
            <a:r>
              <a:rPr lang="en-US" dirty="0"/>
              <a:t>November </a:t>
            </a:r>
            <a:r>
              <a:rPr dirty="0"/>
              <a:t>202</a:t>
            </a:r>
            <a:r>
              <a:rPr lang="en-US" dirty="0"/>
              <a:t>1</a:t>
            </a:r>
            <a:endParaRPr dirty="0"/>
          </a:p>
        </p:txBody>
      </p:sp>
      <p:sp>
        <p:nvSpPr>
          <p:cNvPr id="82" name="Content Placeholder 2"/>
          <p:cNvSpPr txBox="1">
            <a:spLocks noGrp="1"/>
          </p:cNvSpPr>
          <p:nvPr>
            <p:ph type="body" idx="4294967295"/>
          </p:nvPr>
        </p:nvSpPr>
        <p:spPr>
          <a:xfrm>
            <a:off x="762000" y="1524000"/>
            <a:ext cx="10210800" cy="4876800"/>
          </a:xfrm>
          <a:prstGeom prst="rect">
            <a:avLst/>
          </a:prstGeom>
        </p:spPr>
        <p:txBody>
          <a:bodyPr lIns="45719" tIns="45719" rIns="45719" bIns="45719">
            <a:normAutofit fontScale="77500" lnSpcReduction="20000"/>
          </a:bodyPr>
          <a:lstStyle/>
          <a:p>
            <a:pPr>
              <a:buClr>
                <a:srgbClr val="000000"/>
              </a:buClr>
              <a:buSzPct val="100000"/>
              <a:buFont typeface="Arial"/>
              <a:buChar char="•"/>
            </a:pPr>
            <a:r>
              <a:rPr lang="en-US" dirty="0" err="1"/>
              <a:t>TGbi</a:t>
            </a:r>
            <a:r>
              <a:rPr lang="en-US" dirty="0"/>
              <a:t> met three times during this interim session.</a:t>
            </a:r>
          </a:p>
          <a:p>
            <a:pPr>
              <a:buClr>
                <a:srgbClr val="000000"/>
              </a:buClr>
              <a:buSzPct val="100000"/>
              <a:buFont typeface="Arial"/>
              <a:buChar char="•"/>
            </a:pPr>
            <a:endParaRPr lang="en-US" dirty="0"/>
          </a:p>
          <a:p>
            <a:pPr>
              <a:buClr>
                <a:srgbClr val="000000"/>
              </a:buClr>
              <a:buSzPct val="100000"/>
              <a:buFont typeface="Arial"/>
              <a:buChar char="•"/>
            </a:pPr>
            <a:r>
              <a:rPr lang="en-US" dirty="0"/>
              <a:t>We developed a Requirements Tracking Document (21/1848r2) and a process for updating that document (also included in 21/1848r2).</a:t>
            </a:r>
          </a:p>
          <a:p>
            <a:pPr>
              <a:buClr>
                <a:srgbClr val="000000"/>
              </a:buClr>
              <a:buSzPct val="100000"/>
              <a:buFont typeface="Arial"/>
              <a:buChar char="•"/>
            </a:pPr>
            <a:endParaRPr lang="en-US" dirty="0"/>
          </a:p>
          <a:p>
            <a:pPr>
              <a:buClr>
                <a:srgbClr val="000000"/>
              </a:buClr>
              <a:buSzPct val="100000"/>
              <a:buFont typeface="Arial"/>
              <a:buChar char="•"/>
            </a:pPr>
            <a:r>
              <a:rPr lang="en-US" dirty="0"/>
              <a:t>The open call for submission of issues and use cases will continue until the Interim Meeting in January.  In the January Interim meeting, the group will motion the Use Case and Issue document (21/641) as complete.</a:t>
            </a:r>
          </a:p>
          <a:p>
            <a:pPr>
              <a:buClr>
                <a:srgbClr val="000000"/>
              </a:buClr>
              <a:buSzPct val="100000"/>
              <a:buFont typeface="Arial"/>
              <a:buChar char="•"/>
            </a:pPr>
            <a:endParaRPr lang="en-US" dirty="0"/>
          </a:p>
          <a:p>
            <a:pPr>
              <a:buClr>
                <a:srgbClr val="000000"/>
              </a:buClr>
              <a:buSzPct val="100000"/>
              <a:buFont typeface="Arial"/>
              <a:buChar char="•"/>
            </a:pPr>
            <a:r>
              <a:rPr lang="en-US" dirty="0"/>
              <a:t>Submissions of proposed requirements are also accepted now for issues and use cases already in doc 21/641r6.</a:t>
            </a:r>
          </a:p>
          <a:p>
            <a:pPr>
              <a:buClr>
                <a:srgbClr val="000000"/>
              </a:buClr>
              <a:buSzPct val="100000"/>
              <a:buFont typeface="Arial"/>
              <a:buChar char="•"/>
            </a:pPr>
            <a:endParaRPr lang="en-US" dirty="0"/>
          </a:p>
          <a:p>
            <a:pPr>
              <a:buClr>
                <a:srgbClr val="000000"/>
              </a:buClr>
              <a:buSzPct val="100000"/>
              <a:buFont typeface="Arial"/>
              <a:buChar char="•"/>
            </a:pPr>
            <a:r>
              <a:rPr lang="en-US" dirty="0"/>
              <a:t>The timeline is unchanged.</a:t>
            </a:r>
          </a:p>
          <a:p>
            <a:pPr>
              <a:buClr>
                <a:srgbClr val="000000"/>
              </a:buClr>
              <a:buSzPct val="100000"/>
              <a:buFont typeface="Arial"/>
              <a:buChar char="•"/>
            </a:pPr>
            <a:endParaRPr lang="en-US" dirty="0"/>
          </a:p>
          <a:p>
            <a:pPr>
              <a:buClr>
                <a:srgbClr val="000000"/>
              </a:buClr>
              <a:buSzPct val="100000"/>
              <a:buFont typeface="Arial"/>
              <a:buChar char="•"/>
            </a:pPr>
            <a:r>
              <a:rPr lang="en-US" dirty="0"/>
              <a:t>Upcoming teleconferences:</a:t>
            </a:r>
          </a:p>
          <a:p>
            <a:pPr lvl="1">
              <a:buClr>
                <a:srgbClr val="000000"/>
              </a:buClr>
              <a:buSzPct val="100000"/>
              <a:buFont typeface="Arial"/>
              <a:buChar char="•"/>
            </a:pPr>
            <a:r>
              <a:rPr lang="en-US" dirty="0"/>
              <a:t> December 2, 9am-10am ET</a:t>
            </a:r>
          </a:p>
          <a:p>
            <a:pPr lvl="1">
              <a:buClr>
                <a:srgbClr val="000000"/>
              </a:buClr>
              <a:buSzPct val="100000"/>
              <a:buFont typeface="Arial"/>
              <a:buChar char="•"/>
            </a:pPr>
            <a:r>
              <a:rPr lang="en-US" dirty="0"/>
              <a:t> December 16, 9am-10amET</a:t>
            </a:r>
          </a:p>
          <a:p>
            <a:pPr lvl="1">
              <a:buClr>
                <a:srgbClr val="000000"/>
              </a:buClr>
              <a:buSzPct val="100000"/>
              <a:buFont typeface="Arial"/>
              <a:buChar char="•"/>
            </a:pPr>
            <a:endParaRPr lang="en-US" dirty="0"/>
          </a:p>
        </p:txBody>
      </p:sp>
      <p:sp>
        <p:nvSpPr>
          <p:cNvPr id="2" name="Footer Placeholder 1">
            <a:extLst>
              <a:ext uri="{FF2B5EF4-FFF2-40B4-BE49-F238E27FC236}">
                <a16:creationId xmlns:a16="http://schemas.microsoft.com/office/drawing/2014/main" id="{044A7F06-EF6D-4073-867E-AD6B9AF101DC}"/>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1F2022BE-3667-4A9A-A029-C95F4C9DC478}"/>
              </a:ext>
            </a:extLst>
          </p:cNvPr>
          <p:cNvSpPr>
            <a:spLocks noGrp="1"/>
          </p:cNvSpPr>
          <p:nvPr>
            <p:ph type="sldNum" idx="12"/>
          </p:nvPr>
        </p:nvSpPr>
        <p:spPr/>
        <p:txBody>
          <a:bodyPr/>
          <a:lstStyle/>
          <a:p>
            <a:r>
              <a:rPr lang="en-GB"/>
              <a:t>Slide </a:t>
            </a:r>
            <a:fld id="{F5D8E26B-7BCF-4D25-9C89-0168A6618F18}" type="slidenum">
              <a:rPr lang="en-GB" smtClean="0"/>
              <a:pPr/>
              <a:t>85</a:t>
            </a:fld>
            <a:endParaRPr lang="en-GB"/>
          </a:p>
        </p:txBody>
      </p:sp>
      <p:sp>
        <p:nvSpPr>
          <p:cNvPr id="4" name="Date Placeholder 3">
            <a:extLst>
              <a:ext uri="{FF2B5EF4-FFF2-40B4-BE49-F238E27FC236}">
                <a16:creationId xmlns:a16="http://schemas.microsoft.com/office/drawing/2014/main" id="{9FB48A4F-02EB-44E2-8A1C-90A6EC5D6FC6}"/>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32587590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914400" y="1632857"/>
            <a:ext cx="10361085" cy="4461557"/>
          </a:xfrm>
        </p:spPr>
        <p:txBody>
          <a:bodyPr>
            <a:normAutofit fontScale="92500" lnSpcReduction="10000"/>
          </a:bodyPr>
          <a:lstStyle/>
          <a:p>
            <a:r>
              <a:rPr lang="en-US" dirty="0"/>
              <a:t>TG use case start:					March 2021</a:t>
            </a:r>
          </a:p>
          <a:p>
            <a:r>
              <a:rPr lang="en-US" dirty="0"/>
              <a:t>Use case completion:				January 2022</a:t>
            </a:r>
          </a:p>
          <a:p>
            <a:r>
              <a:rPr lang="en-US" dirty="0"/>
              <a:t>Features identified:				July 2022</a:t>
            </a:r>
          </a:p>
          <a:p>
            <a:r>
              <a:rPr lang="en-US" dirty="0"/>
              <a:t>LB initial:   						March 2023</a:t>
            </a:r>
            <a:endParaRPr lang="en-US" dirty="0">
              <a:solidFill>
                <a:srgbClr val="FF0000"/>
              </a:solidFill>
            </a:endParaRPr>
          </a:p>
          <a:p>
            <a:r>
              <a:rPr lang="en-US" dirty="0"/>
              <a:t>LB re-circ:  						September 2023</a:t>
            </a:r>
            <a:endParaRPr lang="en-US" dirty="0">
              <a:solidFill>
                <a:srgbClr val="FF0000"/>
              </a:solidFill>
            </a:endParaRPr>
          </a:p>
          <a:p>
            <a:r>
              <a:rPr lang="en-US" dirty="0"/>
              <a:t>Ballot Pool: 						May 2024</a:t>
            </a:r>
          </a:p>
          <a:p>
            <a:r>
              <a:rPr lang="en-US" dirty="0"/>
              <a:t>MDR: 								May 2024</a:t>
            </a:r>
          </a:p>
          <a:p>
            <a:r>
              <a:rPr lang="en-US" dirty="0"/>
              <a:t>SA ballot: 							July 2024</a:t>
            </a:r>
          </a:p>
          <a:p>
            <a:r>
              <a:rPr lang="en-US" dirty="0"/>
              <a:t>SA re-circ: 						January 2025</a:t>
            </a:r>
          </a:p>
          <a:p>
            <a:r>
              <a:rPr lang="en-US" dirty="0"/>
              <a:t>802.11/EC approval: 				July 2025</a:t>
            </a:r>
          </a:p>
          <a:p>
            <a:r>
              <a:rPr lang="en-US" dirty="0" err="1"/>
              <a:t>RevCom</a:t>
            </a:r>
            <a:r>
              <a:rPr lang="en-US" dirty="0"/>
              <a:t>/SASB approval: 			September 2025</a:t>
            </a:r>
          </a:p>
          <a:p>
            <a:endParaRPr lang="en-US" dirty="0"/>
          </a:p>
          <a:p>
            <a:endParaRPr lang="en-US" dirty="0"/>
          </a:p>
        </p:txBody>
      </p:sp>
      <p:sp>
        <p:nvSpPr>
          <p:cNvPr id="2" name="Footer Placeholder 1">
            <a:extLst>
              <a:ext uri="{FF2B5EF4-FFF2-40B4-BE49-F238E27FC236}">
                <a16:creationId xmlns:a16="http://schemas.microsoft.com/office/drawing/2014/main" id="{E32A3650-1EC0-4603-9408-E4C7E4390B44}"/>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2CC871F8-943E-41DD-86CE-B1D4499539A7}"/>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
        <p:nvSpPr>
          <p:cNvPr id="8" name="Date Placeholder 7">
            <a:extLst>
              <a:ext uri="{FF2B5EF4-FFF2-40B4-BE49-F238E27FC236}">
                <a16:creationId xmlns:a16="http://schemas.microsoft.com/office/drawing/2014/main" id="{0145708D-EC45-48B9-A929-9950C2AAB2AD}"/>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0995023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8128F-272A-4BB9-93C5-1D6C7FF1F883}"/>
              </a:ext>
            </a:extLst>
          </p:cNvPr>
          <p:cNvSpPr>
            <a:spLocks noGrp="1"/>
          </p:cNvSpPr>
          <p:nvPr>
            <p:ph type="ctrTitle"/>
          </p:nvPr>
        </p:nvSpPr>
        <p:spPr/>
        <p:txBody>
          <a:bodyPr/>
          <a:lstStyle/>
          <a:p>
            <a:r>
              <a:rPr lang="en-US"/>
              <a:t>ITU AH (ITU Liaison)</a:t>
            </a:r>
          </a:p>
        </p:txBody>
      </p:sp>
      <p:sp>
        <p:nvSpPr>
          <p:cNvPr id="3" name="Subtitle 2">
            <a:extLst>
              <a:ext uri="{FF2B5EF4-FFF2-40B4-BE49-F238E27FC236}">
                <a16:creationId xmlns:a16="http://schemas.microsoft.com/office/drawing/2014/main" id="{AB75D3EC-9FD8-4402-BCC2-AE38AB23BC72}"/>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C13825D3-C7C8-4FE7-996B-334F1EBE4E89}"/>
              </a:ext>
            </a:extLst>
          </p:cNvPr>
          <p:cNvSpPr>
            <a:spLocks noGrp="1"/>
          </p:cNvSpPr>
          <p:nvPr>
            <p:ph type="ftr" idx="11"/>
          </p:nvPr>
        </p:nvSpPr>
        <p:spPr/>
        <p:txBody>
          <a:bodyPr/>
          <a:lstStyle/>
          <a:p>
            <a:r>
              <a:rPr lang="en-GB"/>
              <a:t>Hassan Yaghoobi, Intel</a:t>
            </a:r>
          </a:p>
        </p:txBody>
      </p:sp>
      <p:sp>
        <p:nvSpPr>
          <p:cNvPr id="8" name="Slide Number Placeholder 7">
            <a:extLst>
              <a:ext uri="{FF2B5EF4-FFF2-40B4-BE49-F238E27FC236}">
                <a16:creationId xmlns:a16="http://schemas.microsoft.com/office/drawing/2014/main" id="{31418AC7-3B67-4E25-9800-E7C6E4908291}"/>
              </a:ext>
            </a:extLst>
          </p:cNvPr>
          <p:cNvSpPr>
            <a:spLocks noGrp="1"/>
          </p:cNvSpPr>
          <p:nvPr>
            <p:ph type="sldNum" idx="12"/>
          </p:nvPr>
        </p:nvSpPr>
        <p:spPr/>
        <p:txBody>
          <a:bodyPr/>
          <a:lstStyle/>
          <a:p>
            <a:r>
              <a:rPr lang="en-GB"/>
              <a:t>Slide </a:t>
            </a:r>
            <a:fld id="{DE40C9FC-4879-4F20-9ECA-A574A90476B7}" type="slidenum">
              <a:rPr lang="en-GB" smtClean="0"/>
              <a:pPr/>
              <a:t>87</a:t>
            </a:fld>
            <a:endParaRPr lang="en-GB"/>
          </a:p>
        </p:txBody>
      </p:sp>
      <p:sp>
        <p:nvSpPr>
          <p:cNvPr id="9" name="Date Placeholder 8">
            <a:extLst>
              <a:ext uri="{FF2B5EF4-FFF2-40B4-BE49-F238E27FC236}">
                <a16:creationId xmlns:a16="http://schemas.microsoft.com/office/drawing/2014/main" id="{163DB31E-8463-4BE2-AEA2-37B6065F41C5}"/>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34736895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06480DD-B110-4B7E-8D1D-EE11FE5D266B}"/>
              </a:ext>
            </a:extLst>
          </p:cNvPr>
          <p:cNvSpPr>
            <a:spLocks noGrp="1"/>
          </p:cNvSpPr>
          <p:nvPr>
            <p:ph type="title"/>
          </p:nvPr>
        </p:nvSpPr>
        <p:spPr/>
        <p:txBody>
          <a:bodyPr/>
          <a:lstStyle/>
          <a:p>
            <a:r>
              <a:rPr lang="en-US" dirty="0"/>
              <a:t>Internal Liaison reports</a:t>
            </a:r>
          </a:p>
        </p:txBody>
      </p:sp>
      <p:sp>
        <p:nvSpPr>
          <p:cNvPr id="8" name="Text Placeholder 7">
            <a:extLst>
              <a:ext uri="{FF2B5EF4-FFF2-40B4-BE49-F238E27FC236}">
                <a16:creationId xmlns:a16="http://schemas.microsoft.com/office/drawing/2014/main" id="{40D87B7A-6784-4581-A200-11DC1973EBAB}"/>
              </a:ext>
            </a:extLst>
          </p:cNvPr>
          <p:cNvSpPr>
            <a:spLocks noGrp="1"/>
          </p:cNvSpPr>
          <p:nvPr>
            <p:ph type="body" idx="1"/>
          </p:nvPr>
        </p:nvSpPr>
        <p:spPr/>
        <p:txBody>
          <a:bodyPr/>
          <a:lstStyle/>
          <a:p>
            <a:r>
              <a:rPr lang="en-US" dirty="0"/>
              <a:t>From opening plenary</a:t>
            </a:r>
          </a:p>
        </p:txBody>
      </p:sp>
      <p:sp>
        <p:nvSpPr>
          <p:cNvPr id="6" name="Date Placeholder 5">
            <a:extLst>
              <a:ext uri="{FF2B5EF4-FFF2-40B4-BE49-F238E27FC236}">
                <a16:creationId xmlns:a16="http://schemas.microsoft.com/office/drawing/2014/main" id="{31DA8EF3-CB25-48DD-A8FD-029092F2BA92}"/>
              </a:ext>
            </a:extLst>
          </p:cNvPr>
          <p:cNvSpPr>
            <a:spLocks noGrp="1"/>
          </p:cNvSpPr>
          <p:nvPr>
            <p:ph type="dt" idx="10"/>
          </p:nvPr>
        </p:nvSpPr>
        <p:spPr/>
        <p:txBody>
          <a:bodyPr/>
          <a:lstStyle/>
          <a:p>
            <a:r>
              <a:rPr lang="en-US"/>
              <a:t>November 2021</a:t>
            </a:r>
            <a:endParaRPr lang="en-GB" dirty="0"/>
          </a:p>
        </p:txBody>
      </p:sp>
      <p:sp>
        <p:nvSpPr>
          <p:cNvPr id="5" name="Footer Placeholder 4">
            <a:extLst>
              <a:ext uri="{FF2B5EF4-FFF2-40B4-BE49-F238E27FC236}">
                <a16:creationId xmlns:a16="http://schemas.microsoft.com/office/drawing/2014/main" id="{859D4186-FABE-44CD-8BA3-D392206EE59D}"/>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BC7F2201-35A3-472B-BE03-BC2FB2E9F8F1}"/>
              </a:ext>
            </a:extLst>
          </p:cNvPr>
          <p:cNvSpPr>
            <a:spLocks noGrp="1"/>
          </p:cNvSpPr>
          <p:nvPr>
            <p:ph type="sldNum" idx="12"/>
          </p:nvPr>
        </p:nvSpPr>
        <p:spPr/>
        <p:txBody>
          <a:bodyPr/>
          <a:lstStyle/>
          <a:p>
            <a:r>
              <a:rPr lang="en-GB"/>
              <a:t>Slide </a:t>
            </a:r>
            <a:fld id="{440F5867-744E-4AA6-B0ED-4C44D2DFBB7B}" type="slidenum">
              <a:rPr lang="en-GB" smtClean="0"/>
              <a:pPr/>
              <a:t>88</a:t>
            </a:fld>
            <a:endParaRPr lang="en-GB" dirty="0"/>
          </a:p>
        </p:txBody>
      </p:sp>
    </p:spTree>
    <p:extLst>
      <p:ext uri="{BB962C8B-B14F-4D97-AF65-F5344CB8AC3E}">
        <p14:creationId xmlns:p14="http://schemas.microsoft.com/office/powerpoint/2010/main" val="21643145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AF1D5-0FA6-4131-81C3-78FD2345FA9B}"/>
              </a:ext>
            </a:extLst>
          </p:cNvPr>
          <p:cNvSpPr>
            <a:spLocks noGrp="1"/>
          </p:cNvSpPr>
          <p:nvPr>
            <p:ph type="ctrTitle"/>
          </p:nvPr>
        </p:nvSpPr>
        <p:spPr/>
        <p:txBody>
          <a:bodyPr/>
          <a:lstStyle/>
          <a:p>
            <a:r>
              <a:rPr lang="en-US"/>
              <a:t>802.15 </a:t>
            </a:r>
          </a:p>
        </p:txBody>
      </p:sp>
      <p:sp>
        <p:nvSpPr>
          <p:cNvPr id="3" name="Subtitle 2">
            <a:extLst>
              <a:ext uri="{FF2B5EF4-FFF2-40B4-BE49-F238E27FC236}">
                <a16:creationId xmlns:a16="http://schemas.microsoft.com/office/drawing/2014/main" id="{861D1414-F229-4EE9-AF3D-16DAE791705B}"/>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6371B3A0-9AE1-4D76-AFCD-32F2F556DBFD}"/>
              </a:ext>
            </a:extLst>
          </p:cNvPr>
          <p:cNvSpPr>
            <a:spLocks noGrp="1"/>
          </p:cNvSpPr>
          <p:nvPr>
            <p:ph type="ftr" idx="11"/>
          </p:nvPr>
        </p:nvSpPr>
        <p:spPr/>
        <p:txBody>
          <a:bodyPr/>
          <a:lstStyle/>
          <a:p>
            <a:r>
              <a:rPr lang="en-GB"/>
              <a:t>Clint Chaplin, Samsung Electronics</a:t>
            </a:r>
          </a:p>
        </p:txBody>
      </p:sp>
      <p:sp>
        <p:nvSpPr>
          <p:cNvPr id="8" name="Slide Number Placeholder 7">
            <a:extLst>
              <a:ext uri="{FF2B5EF4-FFF2-40B4-BE49-F238E27FC236}">
                <a16:creationId xmlns:a16="http://schemas.microsoft.com/office/drawing/2014/main" id="{AE6A1E76-BA2E-4CF3-A09E-B943E27F37D3}"/>
              </a:ext>
            </a:extLst>
          </p:cNvPr>
          <p:cNvSpPr>
            <a:spLocks noGrp="1"/>
          </p:cNvSpPr>
          <p:nvPr>
            <p:ph type="sldNum" idx="12"/>
          </p:nvPr>
        </p:nvSpPr>
        <p:spPr/>
        <p:txBody>
          <a:bodyPr/>
          <a:lstStyle/>
          <a:p>
            <a:r>
              <a:rPr lang="en-GB"/>
              <a:t>Slide </a:t>
            </a:r>
            <a:fld id="{DE40C9FC-4879-4F20-9ECA-A574A90476B7}" type="slidenum">
              <a:rPr lang="en-GB" smtClean="0"/>
              <a:pPr/>
              <a:t>89</a:t>
            </a:fld>
            <a:endParaRPr lang="en-GB"/>
          </a:p>
        </p:txBody>
      </p:sp>
      <p:sp>
        <p:nvSpPr>
          <p:cNvPr id="9" name="Date Placeholder 8">
            <a:extLst>
              <a:ext uri="{FF2B5EF4-FFF2-40B4-BE49-F238E27FC236}">
                <a16:creationId xmlns:a16="http://schemas.microsoft.com/office/drawing/2014/main" id="{BF72A751-41B9-493E-ABCE-0B9D0A8CBB65}"/>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2603854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80FC98-BB06-48D2-9BED-8F06728E43D2}"/>
              </a:ext>
            </a:extLst>
          </p:cNvPr>
          <p:cNvSpPr>
            <a:spLocks noGrp="1"/>
          </p:cNvSpPr>
          <p:nvPr>
            <p:ph type="title"/>
          </p:nvPr>
        </p:nvSpPr>
        <p:spPr/>
        <p:txBody>
          <a:bodyPr/>
          <a:lstStyle/>
          <a:p>
            <a:r>
              <a:rPr lang="en-US" dirty="0"/>
              <a:t>Closing Reports</a:t>
            </a:r>
          </a:p>
        </p:txBody>
      </p:sp>
      <p:sp>
        <p:nvSpPr>
          <p:cNvPr id="8" name="Text Placeholder 7">
            <a:extLst>
              <a:ext uri="{FF2B5EF4-FFF2-40B4-BE49-F238E27FC236}">
                <a16:creationId xmlns:a16="http://schemas.microsoft.com/office/drawing/2014/main" id="{9A909BD0-3105-45B1-96ED-679BBDE37B19}"/>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E714F748-0A3E-466F-AB7C-41FA476FEFA1}"/>
              </a:ext>
            </a:extLst>
          </p:cNvPr>
          <p:cNvSpPr>
            <a:spLocks noGrp="1"/>
          </p:cNvSpPr>
          <p:nvPr>
            <p:ph type="dt" idx="10"/>
          </p:nvPr>
        </p:nvSpPr>
        <p:spPr/>
        <p:txBody>
          <a:bodyPr/>
          <a:lstStyle/>
          <a:p>
            <a:r>
              <a:rPr lang="en-US"/>
              <a:t>November 2021</a:t>
            </a:r>
            <a:endParaRPr lang="en-GB" dirty="0"/>
          </a:p>
        </p:txBody>
      </p:sp>
      <p:sp>
        <p:nvSpPr>
          <p:cNvPr id="5" name="Footer Placeholder 4">
            <a:extLst>
              <a:ext uri="{FF2B5EF4-FFF2-40B4-BE49-F238E27FC236}">
                <a16:creationId xmlns:a16="http://schemas.microsoft.com/office/drawing/2014/main" id="{4A46EF3C-8400-4A42-8F86-EB856656DE4E}"/>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687A0CD2-B4AA-4901-8E70-E4F89D0FC7BB}"/>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Tree>
    <p:extLst>
      <p:ext uri="{BB962C8B-B14F-4D97-AF65-F5344CB8AC3E}">
        <p14:creationId xmlns:p14="http://schemas.microsoft.com/office/powerpoint/2010/main" val="18706673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90678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a:latin typeface="+mn-lt"/>
              </a:rPr>
              <a:t>IEEE 802.18 RR-TAG</a:t>
            </a:r>
            <a:br>
              <a:rPr lang="en-US" sz="2400" dirty="0">
                <a:latin typeface="+mn-lt"/>
              </a:rPr>
            </a:br>
            <a:r>
              <a:rPr lang="en-US" sz="2400" dirty="0"/>
              <a:t>Electronic Plenary</a:t>
            </a:r>
            <a:br>
              <a:rPr lang="en-US" sz="2400" dirty="0"/>
            </a:br>
            <a:r>
              <a:rPr lang="en-GB" sz="2400" dirty="0"/>
              <a:t>Liaison  from 802.18 to 802.11</a:t>
            </a:r>
            <a:endParaRPr lang="en-GB" sz="2400" dirty="0">
              <a:latin typeface="+mn-lt"/>
            </a:endParaRPr>
          </a:p>
        </p:txBody>
      </p:sp>
      <p:sp>
        <p:nvSpPr>
          <p:cNvPr id="3074" name="Rectangle 2"/>
          <p:cNvSpPr>
            <a:spLocks noGrp="1" noChangeArrowheads="1"/>
          </p:cNvSpPr>
          <p:nvPr>
            <p:ph type="body" idx="1"/>
          </p:nvPr>
        </p:nvSpPr>
        <p:spPr>
          <a:xfrm>
            <a:off x="2169326" y="1905000"/>
            <a:ext cx="9067800" cy="701675"/>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	Date:</a:t>
            </a:r>
            <a:r>
              <a:rPr lang="en-GB" sz="2000" b="0" dirty="0"/>
              <a:t> 08 November 2021</a:t>
            </a:r>
          </a:p>
        </p:txBody>
      </p:sp>
      <p:sp>
        <p:nvSpPr>
          <p:cNvPr id="3076" name="Rectangle 4"/>
          <p:cNvSpPr>
            <a:spLocks noChangeArrowheads="1"/>
          </p:cNvSpPr>
          <p:nvPr/>
        </p:nvSpPr>
        <p:spPr bwMode="auto">
          <a:xfrm>
            <a:off x="2073492" y="304006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 </a:t>
            </a:r>
            <a:endParaRPr lang="en-GB" sz="2000" dirty="0">
              <a:solidFill>
                <a:srgbClr val="000000"/>
              </a:solidFill>
            </a:endParaRPr>
          </a:p>
        </p:txBody>
      </p:sp>
      <p:graphicFrame>
        <p:nvGraphicFramePr>
          <p:cNvPr id="9" name="Object 3">
            <a:extLst>
              <a:ext uri="{FF2B5EF4-FFF2-40B4-BE49-F238E27FC236}">
                <a16:creationId xmlns:a16="http://schemas.microsoft.com/office/drawing/2014/main" id="{A9943946-CAC7-4B5F-A0AD-61A516AFFB3A}"/>
              </a:ext>
            </a:extLst>
          </p:cNvPr>
          <p:cNvGraphicFramePr>
            <a:graphicFrameLocks noChangeAspect="1"/>
          </p:cNvGraphicFramePr>
          <p:nvPr>
            <p:extLst>
              <p:ext uri="{D42A27DB-BD31-4B8C-83A1-F6EECF244321}">
                <p14:modId xmlns:p14="http://schemas.microsoft.com/office/powerpoint/2010/main" val="3763194650"/>
              </p:ext>
            </p:extLst>
          </p:nvPr>
        </p:nvGraphicFramePr>
        <p:xfrm>
          <a:off x="1600200" y="3365500"/>
          <a:ext cx="9636124" cy="1739901"/>
        </p:xfrm>
        <a:graphic>
          <a:graphicData uri="http://schemas.openxmlformats.org/presentationml/2006/ole">
            <mc:AlternateContent xmlns:mc="http://schemas.openxmlformats.org/markup-compatibility/2006">
              <mc:Choice xmlns:v="urn:schemas-microsoft-com:vml" Requires="v">
                <p:oleObj spid="_x0000_s15370" name="Document" r:id="rId4" imgW="8468318" imgH="1903886" progId="Word.Document.8">
                  <p:embed/>
                </p:oleObj>
              </mc:Choice>
              <mc:Fallback>
                <p:oleObj name="Document" r:id="rId4" imgW="8468318" imgH="1903886" progId="Word.Document.8">
                  <p:embed/>
                  <p:pic>
                    <p:nvPicPr>
                      <p:cNvPr id="9" name="Object 3">
                        <a:extLst>
                          <a:ext uri="{FF2B5EF4-FFF2-40B4-BE49-F238E27FC236}">
                            <a16:creationId xmlns:a16="http://schemas.microsoft.com/office/drawing/2014/main" id="{A9943946-CAC7-4B5F-A0AD-61A516AFFB3A}"/>
                          </a:ext>
                        </a:extLst>
                      </p:cNvPr>
                      <p:cNvPicPr>
                        <a:picLocks noChangeAspect="1" noChangeArrowheads="1"/>
                      </p:cNvPicPr>
                      <p:nvPr/>
                    </p:nvPicPr>
                    <p:blipFill>
                      <a:blip r:embed="rId5"/>
                      <a:srcRect/>
                      <a:stretch>
                        <a:fillRect/>
                      </a:stretch>
                    </p:blipFill>
                    <p:spPr bwMode="auto">
                      <a:xfrm>
                        <a:off x="1600200" y="3365500"/>
                        <a:ext cx="9636124" cy="1739901"/>
                      </a:xfrm>
                      <a:prstGeom prst="rect">
                        <a:avLst/>
                      </a:prstGeom>
                      <a:noFill/>
                    </p:spPr>
                  </p:pic>
                </p:oleObj>
              </mc:Fallback>
            </mc:AlternateContent>
          </a:graphicData>
        </a:graphic>
      </p:graphicFrame>
      <p:sp>
        <p:nvSpPr>
          <p:cNvPr id="2" name="Footer Placeholder 1">
            <a:extLst>
              <a:ext uri="{FF2B5EF4-FFF2-40B4-BE49-F238E27FC236}">
                <a16:creationId xmlns:a16="http://schemas.microsoft.com/office/drawing/2014/main" id="{2120B6D7-3485-4CC8-8E8B-C715AF015564}"/>
              </a:ext>
            </a:extLst>
          </p:cNvPr>
          <p:cNvSpPr>
            <a:spLocks noGrp="1"/>
          </p:cNvSpPr>
          <p:nvPr>
            <p:ph type="ftr" idx="14"/>
          </p:nvPr>
        </p:nvSpPr>
        <p:spPr/>
        <p:txBody>
          <a:bodyPr/>
          <a:lstStyle/>
          <a:p>
            <a:r>
              <a:rPr lang="en-GB"/>
              <a:t>Jay Holcomb, Itron</a:t>
            </a:r>
            <a:endParaRPr lang="en-GB" dirty="0"/>
          </a:p>
        </p:txBody>
      </p:sp>
      <p:sp>
        <p:nvSpPr>
          <p:cNvPr id="3" name="Slide Number Placeholder 2">
            <a:extLst>
              <a:ext uri="{FF2B5EF4-FFF2-40B4-BE49-F238E27FC236}">
                <a16:creationId xmlns:a16="http://schemas.microsoft.com/office/drawing/2014/main" id="{534E560D-9409-4125-AB74-AC86D3C4269C}"/>
              </a:ext>
            </a:extLst>
          </p:cNvPr>
          <p:cNvSpPr>
            <a:spLocks noGrp="1"/>
          </p:cNvSpPr>
          <p:nvPr>
            <p:ph type="sldNum" idx="12"/>
          </p:nvPr>
        </p:nvSpPr>
        <p:spPr/>
        <p:txBody>
          <a:bodyPr/>
          <a:lstStyle/>
          <a:p>
            <a:r>
              <a:rPr lang="en-GB"/>
              <a:t>Slide </a:t>
            </a:r>
            <a:fld id="{440F5867-744E-4AA6-B0ED-4C44D2DFBB7B}" type="slidenum">
              <a:rPr lang="en-GB" smtClean="0"/>
              <a:pPr/>
              <a:t>90</a:t>
            </a:fld>
            <a:endParaRPr lang="en-GB" dirty="0"/>
          </a:p>
        </p:txBody>
      </p:sp>
      <p:sp>
        <p:nvSpPr>
          <p:cNvPr id="4" name="Date Placeholder 3">
            <a:extLst>
              <a:ext uri="{FF2B5EF4-FFF2-40B4-BE49-F238E27FC236}">
                <a16:creationId xmlns:a16="http://schemas.microsoft.com/office/drawing/2014/main" id="{8B5C82C4-94B6-427C-827D-370144F08D4E}"/>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5646642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891950" y="609602"/>
            <a:ext cx="8547450" cy="761999"/>
          </a:xfrm>
        </p:spPr>
        <p:txBody>
          <a:bodyPr/>
          <a:lstStyle/>
          <a:p>
            <a:pPr eaLnBrk="1" hangingPunct="1"/>
            <a:r>
              <a:rPr lang="en-US" sz="2400" dirty="0">
                <a:latin typeface="Times New Roman" charset="0"/>
              </a:rPr>
              <a:t>802.18 Radio Regulatory Technical Advisory Group – RR-TAG</a:t>
            </a:r>
          </a:p>
        </p:txBody>
      </p:sp>
      <p:sp>
        <p:nvSpPr>
          <p:cNvPr id="5123" name="Content Placeholder 2"/>
          <p:cNvSpPr>
            <a:spLocks noGrp="1"/>
          </p:cNvSpPr>
          <p:nvPr>
            <p:ph idx="1"/>
          </p:nvPr>
        </p:nvSpPr>
        <p:spPr>
          <a:xfrm>
            <a:off x="914400" y="1371600"/>
            <a:ext cx="10515600" cy="5103813"/>
          </a:xfrm>
        </p:spPr>
        <p:txBody>
          <a:bodyPr/>
          <a:lstStyle/>
          <a:p>
            <a:pPr>
              <a:buFont typeface="Arial" panose="020B0604020202020204" pitchFamily="34" charset="0"/>
              <a:buChar char="•"/>
            </a:pPr>
            <a:r>
              <a:rPr lang="en-US" altLang="en-US" sz="2000" dirty="0"/>
              <a:t>Number of voters:  38 (8 on LMSC)</a:t>
            </a:r>
            <a:r>
              <a:rPr lang="en-US" altLang="en-US" sz="2000" dirty="0">
                <a:solidFill>
                  <a:schemeClr val="tx1"/>
                </a:solidFill>
              </a:rPr>
              <a:t>;  Nearly Voters: 3;  Aspirant members: 9</a:t>
            </a:r>
          </a:p>
          <a:p>
            <a:pPr eaLnBrk="1" hangingPunct="1">
              <a:defRPr/>
            </a:pPr>
            <a:endParaRPr lang="en-US" sz="1000" dirty="0">
              <a:solidFill>
                <a:srgbClr val="FF0000"/>
              </a:solidFill>
            </a:endParaRPr>
          </a:p>
          <a:p>
            <a:pPr eaLnBrk="1" hangingPunct="1">
              <a:buFont typeface="Arial" panose="020B0604020202020204" pitchFamily="34" charset="0"/>
              <a:buChar char="•"/>
              <a:defRPr/>
            </a:pPr>
            <a:r>
              <a:rPr lang="en-US" sz="2000" dirty="0"/>
              <a:t>Officers or the RR-TAG / IEEE 802.18:</a:t>
            </a:r>
          </a:p>
          <a:p>
            <a:pPr lvl="1">
              <a:defRPr/>
            </a:pPr>
            <a:r>
              <a:rPr lang="en-US" sz="1800" dirty="0"/>
              <a:t>Chair is Jay Holcomb (Itron) </a:t>
            </a:r>
          </a:p>
          <a:p>
            <a:pPr lvl="1">
              <a:defRPr/>
            </a:pPr>
            <a:r>
              <a:rPr lang="en-US" sz="1800" dirty="0"/>
              <a:t>Co-Vice-chair  Stuart Kerry (OK-Brit, self)</a:t>
            </a:r>
          </a:p>
          <a:p>
            <a:pPr lvl="1">
              <a:defRPr/>
            </a:pPr>
            <a:r>
              <a:rPr lang="en-US" sz="1800" dirty="0"/>
              <a:t>Co-Vice-Chair Al Petrick (Skyworks Solutions) </a:t>
            </a:r>
          </a:p>
          <a:p>
            <a:pPr lvl="1">
              <a:defRPr/>
            </a:pPr>
            <a:r>
              <a:rPr lang="en-US" sz="1800" dirty="0"/>
              <a:t>Secretary is open –  </a:t>
            </a:r>
          </a:p>
          <a:p>
            <a:pPr lvl="1">
              <a:defRPr/>
            </a:pPr>
            <a:r>
              <a:rPr lang="en-US" sz="1600" dirty="0"/>
              <a:t>	</a:t>
            </a:r>
          </a:p>
          <a:p>
            <a:pPr marL="342900" lvl="1" indent="-342900">
              <a:spcBef>
                <a:spcPts val="600"/>
              </a:spcBef>
              <a:buFont typeface="Arial" panose="020B0604020202020204" pitchFamily="34" charset="0"/>
              <a:buChar char="•"/>
              <a:defRPr/>
            </a:pPr>
            <a:r>
              <a:rPr lang="en-US" b="1" dirty="0">
                <a:cs typeface="+mn-cs"/>
              </a:rPr>
              <a:t>Schedule this plenary, same time slot as our normal weekly meetings </a:t>
            </a:r>
          </a:p>
          <a:p>
            <a:pPr marL="742950" lvl="2" indent="-342900">
              <a:spcBef>
                <a:spcPts val="600"/>
              </a:spcBef>
              <a:buFont typeface="Arial" panose="020B0604020202020204" pitchFamily="34" charset="0"/>
              <a:buChar char="•"/>
              <a:defRPr/>
            </a:pPr>
            <a:r>
              <a:rPr lang="en-US" dirty="0">
                <a:cs typeface="+mn-cs"/>
              </a:rPr>
              <a:t>Thursday 11</a:t>
            </a:r>
            <a:r>
              <a:rPr lang="en-US" baseline="30000" dirty="0">
                <a:cs typeface="+mn-cs"/>
              </a:rPr>
              <a:t>th</a:t>
            </a:r>
            <a:r>
              <a:rPr lang="en-US" dirty="0">
                <a:cs typeface="+mn-cs"/>
              </a:rPr>
              <a:t>  15:00et, 1hr, opening</a:t>
            </a:r>
          </a:p>
          <a:p>
            <a:pPr marL="742950" lvl="2" indent="-342900">
              <a:spcBef>
                <a:spcPts val="600"/>
              </a:spcBef>
              <a:buFont typeface="Arial" panose="020B0604020202020204" pitchFamily="34" charset="0"/>
              <a:buChar char="•"/>
              <a:defRPr/>
            </a:pPr>
            <a:r>
              <a:rPr lang="en-US" dirty="0">
                <a:cs typeface="+mn-cs"/>
              </a:rPr>
              <a:t>Thursday 18</a:t>
            </a:r>
            <a:r>
              <a:rPr lang="en-US" baseline="30000" dirty="0">
                <a:cs typeface="+mn-cs"/>
              </a:rPr>
              <a:t>th</a:t>
            </a:r>
            <a:r>
              <a:rPr lang="en-US" dirty="0">
                <a:cs typeface="+mn-cs"/>
              </a:rPr>
              <a:t>  15:00et, 1hr, closing</a:t>
            </a:r>
          </a:p>
          <a:p>
            <a:pPr>
              <a:spcBef>
                <a:spcPts val="0"/>
              </a:spcBef>
              <a:buFont typeface="Arial" panose="020B0604020202020204" pitchFamily="34" charset="0"/>
              <a:buChar char="•"/>
            </a:pPr>
            <a:endParaRPr lang="en-US" sz="1600" dirty="0">
              <a:latin typeface="Times New Roman" pitchFamily="16" charset="0"/>
            </a:endParaRPr>
          </a:p>
          <a:p>
            <a:pPr>
              <a:spcBef>
                <a:spcPts val="0"/>
              </a:spcBef>
              <a:buFont typeface="Arial" panose="020B0604020202020204" pitchFamily="34" charset="0"/>
              <a:buChar char="•"/>
            </a:pPr>
            <a:r>
              <a:rPr lang="en-US" sz="1600" dirty="0">
                <a:latin typeface="Times New Roman" pitchFamily="16" charset="0"/>
              </a:rPr>
              <a:t>WEBEX MEETING</a:t>
            </a:r>
          </a:p>
          <a:p>
            <a:pPr>
              <a:spcBef>
                <a:spcPts val="0"/>
              </a:spcBef>
              <a:buFont typeface="Arial" panose="020B0604020202020204" pitchFamily="34" charset="0"/>
              <a:buChar char="•"/>
            </a:pPr>
            <a:r>
              <a:rPr lang="en-US" sz="1600" dirty="0">
                <a:latin typeface="Times New Roman" panose="02020603050405020304" pitchFamily="18" charset="0"/>
                <a:ea typeface="Times New Roman" panose="02020603050405020304" pitchFamily="18" charset="0"/>
              </a:rPr>
              <a:t>See IEEE 802 overall calendar ( &amp; under 802.18 calendar) </a:t>
            </a:r>
          </a:p>
          <a:p>
            <a:pPr>
              <a:spcBef>
                <a:spcPts val="0"/>
              </a:spcBef>
              <a:buFont typeface="Arial" panose="020B0604020202020204" pitchFamily="34" charset="0"/>
              <a:buChar char="•"/>
            </a:pPr>
            <a:r>
              <a:rPr lang="en-US" sz="1600" dirty="0">
                <a:latin typeface="Times New Roman" panose="02020603050405020304" pitchFamily="18" charset="0"/>
              </a:rPr>
              <a:t>Using same call-in as our weekly meetings. </a:t>
            </a:r>
            <a:endParaRPr lang="en-US" sz="1600" dirty="0">
              <a:latin typeface="Times New Roman" pitchFamily="16" charset="0"/>
            </a:endParaRPr>
          </a:p>
          <a:p>
            <a:pPr marL="742950" lvl="2" indent="-342900">
              <a:spcBef>
                <a:spcPts val="600"/>
              </a:spcBef>
              <a:buFont typeface="Arial" panose="020B0604020202020204" pitchFamily="34" charset="0"/>
              <a:buChar char="•"/>
              <a:defRPr/>
            </a:pPr>
            <a:endParaRPr lang="en-US" sz="1600" dirty="0"/>
          </a:p>
        </p:txBody>
      </p:sp>
      <p:sp>
        <p:nvSpPr>
          <p:cNvPr id="4" name="Footer Placeholder 3">
            <a:extLst>
              <a:ext uri="{FF2B5EF4-FFF2-40B4-BE49-F238E27FC236}">
                <a16:creationId xmlns:a16="http://schemas.microsoft.com/office/drawing/2014/main" id="{3A417247-E5C4-45EF-B4C9-F1B7B2563592}"/>
              </a:ext>
            </a:extLst>
          </p:cNvPr>
          <p:cNvSpPr>
            <a:spLocks noGrp="1"/>
          </p:cNvSpPr>
          <p:nvPr>
            <p:ph type="ftr" idx="14"/>
          </p:nvPr>
        </p:nvSpPr>
        <p:spPr/>
        <p:txBody>
          <a:bodyPr/>
          <a:lstStyle/>
          <a:p>
            <a:r>
              <a:rPr lang="en-GB"/>
              <a:t>Jay Holcomb, Itron</a:t>
            </a:r>
            <a:endParaRPr lang="en-GB" dirty="0"/>
          </a:p>
        </p:txBody>
      </p:sp>
      <p:sp>
        <p:nvSpPr>
          <p:cNvPr id="5" name="Slide Number Placeholder 4">
            <a:extLst>
              <a:ext uri="{FF2B5EF4-FFF2-40B4-BE49-F238E27FC236}">
                <a16:creationId xmlns:a16="http://schemas.microsoft.com/office/drawing/2014/main" id="{B27545AA-61A1-4637-95DD-F55A575E5CBA}"/>
              </a:ext>
            </a:extLst>
          </p:cNvPr>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
        <p:nvSpPr>
          <p:cNvPr id="6" name="Date Placeholder 5">
            <a:extLst>
              <a:ext uri="{FF2B5EF4-FFF2-40B4-BE49-F238E27FC236}">
                <a16:creationId xmlns:a16="http://schemas.microsoft.com/office/drawing/2014/main" id="{7034E92B-EEFA-4597-B9FA-65218F59A122}"/>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3524070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198689" y="381000"/>
            <a:ext cx="7770813" cy="838200"/>
          </a:xfrm>
        </p:spPr>
        <p:txBody>
          <a:bodyPr/>
          <a:lstStyle/>
          <a:p>
            <a:r>
              <a:rPr lang="en-US" altLang="en-US" sz="2400" dirty="0"/>
              <a:t>802.18 meeting discussion item</a:t>
            </a:r>
            <a:r>
              <a:rPr lang="en-US" altLang="en-US" sz="2000" dirty="0">
                <a:solidFill>
                  <a:schemeClr val="tx1"/>
                </a:solidFill>
              </a:rPr>
              <a:t>s – EU Standards</a:t>
            </a:r>
          </a:p>
        </p:txBody>
      </p:sp>
      <p:sp>
        <p:nvSpPr>
          <p:cNvPr id="31746" name="Content Placeholder 2"/>
          <p:cNvSpPr>
            <a:spLocks noGrp="1"/>
          </p:cNvSpPr>
          <p:nvPr>
            <p:ph idx="1"/>
          </p:nvPr>
        </p:nvSpPr>
        <p:spPr>
          <a:xfrm>
            <a:off x="914400" y="990601"/>
            <a:ext cx="10591800" cy="5484813"/>
          </a:xfrm>
        </p:spPr>
        <p:txBody>
          <a:bodyPr/>
          <a:lstStyle/>
          <a:p>
            <a:pPr marL="457200" lvl="1" indent="0">
              <a:spcBef>
                <a:spcPts val="0"/>
              </a:spcBef>
            </a:pPr>
            <a:r>
              <a:rPr lang="en-US" altLang="en-US" sz="1600" dirty="0"/>
              <a:t> </a:t>
            </a:r>
          </a:p>
          <a:p>
            <a:pPr>
              <a:spcBef>
                <a:spcPts val="0"/>
              </a:spcBef>
              <a:buFont typeface="Arial" panose="020B0604020202020204" pitchFamily="34" charset="0"/>
              <a:buChar char="•"/>
            </a:pPr>
            <a:r>
              <a:rPr lang="en-US" altLang="en-US" sz="2000" dirty="0"/>
              <a:t>Will discuss what members have to share on EU activities in ETSI, CEPT, etc.        e.g. :</a:t>
            </a:r>
          </a:p>
          <a:p>
            <a:pPr marL="400050" lvl="1">
              <a:spcBef>
                <a:spcPts val="0"/>
              </a:spcBef>
              <a:spcAft>
                <a:spcPts val="0"/>
              </a:spcAft>
              <a:buFont typeface="Arial" panose="020B0604020202020204" pitchFamily="34" charset="0"/>
              <a:buChar char="•"/>
            </a:pPr>
            <a:endParaRPr lang="en-US" altLang="en-US" dirty="0"/>
          </a:p>
          <a:p>
            <a:pPr marL="400050" lvl="1">
              <a:spcBef>
                <a:spcPts val="0"/>
              </a:spcBef>
              <a:spcAft>
                <a:spcPts val="0"/>
              </a:spcAft>
              <a:buFont typeface="Arial" panose="020B0604020202020204" pitchFamily="34" charset="0"/>
              <a:buChar char="•"/>
            </a:pPr>
            <a:r>
              <a:rPr lang="en-US" sz="2000" dirty="0">
                <a:solidFill>
                  <a:schemeClr val="tx1"/>
                </a:solidFill>
              </a:rPr>
              <a:t>ETSI – </a:t>
            </a:r>
            <a:r>
              <a:rPr lang="en-US" altLang="en-US" sz="2000" b="0" dirty="0">
                <a:hlinkClick r:id="rId2"/>
              </a:rPr>
              <a:t>&lt;BRAN&gt;</a:t>
            </a:r>
            <a:r>
              <a:rPr lang="en-US" altLang="en-US" sz="2000" b="0" dirty="0"/>
              <a:t> </a:t>
            </a:r>
            <a:r>
              <a:rPr lang="en-US" altLang="en-US" sz="2000" dirty="0">
                <a:solidFill>
                  <a:schemeClr val="tx1"/>
                </a:solidFill>
                <a:sym typeface="Wingdings" panose="05000000000000000000" pitchFamily="2" charset="2"/>
              </a:rPr>
              <a:t>ne</a:t>
            </a:r>
            <a:r>
              <a:rPr lang="en-US" sz="2000" dirty="0">
                <a:solidFill>
                  <a:schemeClr val="tx1"/>
                </a:solidFill>
                <a:sym typeface="Wingdings" panose="05000000000000000000" pitchFamily="2" charset="2"/>
              </a:rPr>
              <a:t>xt call #112 13-17dec21; lots of  ad </a:t>
            </a:r>
            <a:r>
              <a:rPr lang="en-US" sz="2000" dirty="0" err="1">
                <a:solidFill>
                  <a:schemeClr val="tx1"/>
                </a:solidFill>
                <a:sym typeface="Wingdings" panose="05000000000000000000" pitchFamily="2" charset="2"/>
              </a:rPr>
              <a:t>hocs</a:t>
            </a:r>
            <a:r>
              <a:rPr lang="en-US" sz="2000" dirty="0">
                <a:solidFill>
                  <a:schemeClr val="tx1"/>
                </a:solidFill>
                <a:sym typeface="Wingdings" panose="05000000000000000000" pitchFamily="2" charset="2"/>
              </a:rPr>
              <a:t> (10) before then.  (14 total calls)</a:t>
            </a:r>
            <a:endParaRPr lang="en-US" sz="1800" b="0" dirty="0">
              <a:solidFill>
                <a:schemeClr val="tx1"/>
              </a:solidFill>
              <a:sym typeface="Wingdings" panose="05000000000000000000" pitchFamily="2" charset="2"/>
            </a:endParaRPr>
          </a:p>
          <a:p>
            <a:pPr marL="800100" lvl="2">
              <a:spcBef>
                <a:spcPts val="0"/>
              </a:spcBef>
              <a:spcAft>
                <a:spcPts val="0"/>
              </a:spcAft>
              <a:buFont typeface="Arial" panose="020B0604020202020204" pitchFamily="34" charset="0"/>
              <a:buChar char="•"/>
            </a:pPr>
            <a:r>
              <a:rPr lang="en-US" dirty="0">
                <a:effectLst/>
                <a:ea typeface="Calibri" panose="020F0502020204030204" pitchFamily="34" charset="0"/>
              </a:rPr>
              <a:t>Will discuss what is new,  folks have to share. </a:t>
            </a:r>
          </a:p>
          <a:p>
            <a:pPr marL="800100" lvl="2">
              <a:spcBef>
                <a:spcPts val="0"/>
              </a:spcBef>
              <a:spcAft>
                <a:spcPts val="0"/>
              </a:spcAft>
              <a:buFont typeface="Arial" panose="020B0604020202020204" pitchFamily="34" charset="0"/>
              <a:buChar char="•"/>
            </a:pPr>
            <a:r>
              <a:rPr lang="en-US" dirty="0">
                <a:ea typeface="Calibri" panose="020F0502020204030204" pitchFamily="34" charset="0"/>
              </a:rPr>
              <a:t> </a:t>
            </a:r>
          </a:p>
          <a:p>
            <a:pPr marL="800100" lvl="2">
              <a:spcBef>
                <a:spcPts val="0"/>
              </a:spcBef>
              <a:spcAft>
                <a:spcPts val="0"/>
              </a:spcAft>
              <a:buFont typeface="Arial" panose="020B0604020202020204" pitchFamily="34" charset="0"/>
              <a:buChar char="•"/>
            </a:pPr>
            <a:r>
              <a:rPr lang="en-US" b="1" dirty="0">
                <a:ea typeface="Calibri" panose="020F0502020204030204" pitchFamily="34" charset="0"/>
              </a:rPr>
              <a:t> </a:t>
            </a:r>
            <a:r>
              <a:rPr lang="en-US" sz="1600" b="1" dirty="0">
                <a:ea typeface="Calibri" panose="020F0502020204030204" pitchFamily="34" charset="0"/>
              </a:rPr>
              <a:t>From </a:t>
            </a:r>
            <a:r>
              <a:rPr lang="en-US" sz="1600" b="1" dirty="0">
                <a:effectLst/>
                <a:ea typeface="Calibri" panose="020F0502020204030204" pitchFamily="34" charset="0"/>
              </a:rPr>
              <a:t>28oct:  </a:t>
            </a:r>
            <a:r>
              <a:rPr lang="en-US" sz="1600" dirty="0">
                <a:effectLst/>
                <a:ea typeface="Calibri" panose="020F0502020204030204" pitchFamily="34" charset="0"/>
              </a:rPr>
              <a:t>BRAN(21)111002r2 and 111036r3 are the keys to knowing which 111x meeting is on which topic. 111j is on both EN 301 893 and EN 303 687.</a:t>
            </a:r>
            <a:r>
              <a:rPr lang="en-US" sz="1600" b="1" dirty="0">
                <a:ea typeface="Calibri" panose="020F0502020204030204" pitchFamily="34" charset="0"/>
              </a:rPr>
              <a:t>  </a:t>
            </a:r>
            <a:r>
              <a:rPr lang="en-US" sz="1400" dirty="0">
                <a:effectLst/>
                <a:ea typeface="Calibri" panose="020F0502020204030204" pitchFamily="34" charset="0"/>
              </a:rPr>
              <a:t>Some comments on TVWS, EC working with multiple consultants, with multiple output from them</a:t>
            </a:r>
            <a:r>
              <a:rPr lang="en-US" sz="1400" dirty="0">
                <a:ea typeface="Calibri" panose="020F0502020204030204" pitchFamily="34" charset="0"/>
              </a:rPr>
              <a:t>, this is </a:t>
            </a:r>
            <a:r>
              <a:rPr lang="en-US" sz="1400" dirty="0">
                <a:effectLst/>
                <a:ea typeface="Calibri" panose="020F0502020204030204" pitchFamily="34" charset="0"/>
              </a:rPr>
              <a:t>challenging. </a:t>
            </a:r>
          </a:p>
          <a:p>
            <a:pPr marL="1257300" lvl="3">
              <a:spcBef>
                <a:spcPts val="0"/>
              </a:spcBef>
              <a:spcAft>
                <a:spcPts val="0"/>
              </a:spcAft>
              <a:buFont typeface="Arial" panose="020B0604020202020204" pitchFamily="34" charset="0"/>
              <a:buChar char="•"/>
            </a:pPr>
            <a:r>
              <a:rPr lang="en-US" sz="1400" dirty="0">
                <a:ea typeface="Calibri" panose="020F0502020204030204" pitchFamily="34" charset="0"/>
              </a:rPr>
              <a:t>ENAP has ended on EN 303 722, one country with technical comments.  should be able to resolve okay. meeting is scheduled to resolve then a 2</a:t>
            </a:r>
            <a:r>
              <a:rPr lang="en-US" sz="1400" baseline="30000" dirty="0">
                <a:ea typeface="Calibri" panose="020F0502020204030204" pitchFamily="34" charset="0"/>
              </a:rPr>
              <a:t>nd</a:t>
            </a:r>
            <a:r>
              <a:rPr lang="en-US" sz="1400" dirty="0">
                <a:ea typeface="Calibri" panose="020F0502020204030204" pitchFamily="34" charset="0"/>
              </a:rPr>
              <a:t> ENAP will be needed.  </a:t>
            </a:r>
          </a:p>
          <a:p>
            <a:pPr marL="1257300" lvl="3">
              <a:spcBef>
                <a:spcPts val="0"/>
              </a:spcBef>
              <a:spcAft>
                <a:spcPts val="0"/>
              </a:spcAft>
              <a:buFont typeface="Arial" panose="020B0604020202020204" pitchFamily="34" charset="0"/>
              <a:buChar char="•"/>
            </a:pPr>
            <a:r>
              <a:rPr lang="en-US" sz="1400" dirty="0">
                <a:ea typeface="Calibri" panose="020F0502020204030204" pitchFamily="34" charset="0"/>
              </a:rPr>
              <a:t> 6 GHz, EN 303 687, discussions continue on NB FH, still trying to understand the compromise made. </a:t>
            </a:r>
          </a:p>
          <a:p>
            <a:pPr marL="1257300" lvl="3">
              <a:spcBef>
                <a:spcPts val="0"/>
              </a:spcBef>
              <a:spcAft>
                <a:spcPts val="0"/>
              </a:spcAft>
              <a:buFont typeface="Arial" panose="020B0604020202020204" pitchFamily="34" charset="0"/>
              <a:buChar char="•"/>
            </a:pPr>
            <a:r>
              <a:rPr lang="en-US" sz="1400" dirty="0">
                <a:effectLst/>
                <a:ea typeface="Calibri" panose="020F0502020204030204" pitchFamily="34" charset="0"/>
              </a:rPr>
              <a:t> 5 GHz going smoothly. Have heard some question on radars</a:t>
            </a:r>
            <a:r>
              <a:rPr lang="en-US" sz="1400" dirty="0">
                <a:ea typeface="Calibri" panose="020F0502020204030204" pitchFamily="34" charset="0"/>
              </a:rPr>
              <a:t> thought </a:t>
            </a:r>
            <a:r>
              <a:rPr lang="en-US" sz="1400" dirty="0">
                <a:effectLst/>
                <a:ea typeface="Calibri" panose="020F0502020204030204" pitchFamily="34" charset="0"/>
              </a:rPr>
              <a:t>not to BRAN at this time. Just need </a:t>
            </a:r>
            <a:r>
              <a:rPr lang="en-US" sz="1400" dirty="0">
                <a:ea typeface="Calibri" panose="020F0502020204030204" pitchFamily="34" charset="0"/>
              </a:rPr>
              <a:t>to </a:t>
            </a:r>
            <a:r>
              <a:rPr lang="en-US" sz="1400" dirty="0">
                <a:effectLst/>
                <a:ea typeface="Calibri" panose="020F0502020204030204" pitchFamily="34" charset="0"/>
              </a:rPr>
              <a:t>be awar</a:t>
            </a:r>
            <a:r>
              <a:rPr lang="en-US" sz="1400" dirty="0">
                <a:ea typeface="Calibri" panose="020F0502020204030204" pitchFamily="34" charset="0"/>
              </a:rPr>
              <a:t>e as some specific companies seem to not be following the rules.</a:t>
            </a:r>
            <a:endParaRPr lang="en-US" sz="1400" dirty="0">
              <a:effectLst/>
              <a:ea typeface="Calibri" panose="020F0502020204030204" pitchFamily="34" charset="0"/>
            </a:endParaRPr>
          </a:p>
          <a:p>
            <a:pPr marL="400050" lvl="1">
              <a:spcBef>
                <a:spcPts val="0"/>
              </a:spcBef>
              <a:spcAft>
                <a:spcPts val="0"/>
              </a:spcAft>
              <a:buFont typeface="Arial" panose="020B0604020202020204" pitchFamily="34" charset="0"/>
              <a:buChar char="•"/>
            </a:pPr>
            <a:endParaRPr lang="en-US" dirty="0">
              <a:effectLst/>
              <a:ea typeface="Calibri" panose="020F0502020204030204" pitchFamily="34" charset="0"/>
            </a:endParaRPr>
          </a:p>
          <a:p>
            <a:pPr marL="400050" lvl="1">
              <a:spcBef>
                <a:spcPts val="0"/>
              </a:spcBef>
              <a:spcAft>
                <a:spcPts val="0"/>
              </a:spcAft>
              <a:buFont typeface="Arial" panose="020B0604020202020204" pitchFamily="34" charset="0"/>
              <a:buChar char="•"/>
            </a:pPr>
            <a:r>
              <a:rPr lang="en-US" dirty="0">
                <a:effectLst/>
                <a:ea typeface="Calibri" panose="020F0502020204030204" pitchFamily="34" charset="0"/>
              </a:rPr>
              <a:t>CEPT activities shared has been quiet. </a:t>
            </a:r>
          </a:p>
          <a:p>
            <a:pPr marL="800100" lvl="2">
              <a:spcBef>
                <a:spcPts val="0"/>
              </a:spcBef>
              <a:spcAft>
                <a:spcPts val="0"/>
              </a:spcAft>
              <a:buFont typeface="Arial" panose="020B0604020202020204" pitchFamily="34" charset="0"/>
              <a:buChar char="•"/>
            </a:pPr>
            <a:r>
              <a:rPr lang="en-US" dirty="0">
                <a:ea typeface="Calibri" panose="020F0502020204030204" pitchFamily="34" charset="0"/>
              </a:rPr>
              <a:t>Note:  FM 57 (WAS/TLAN above 5GHz polices and EC decisions)  has concluded its work and has been dissolved.</a:t>
            </a:r>
            <a:endParaRPr lang="en-US" dirty="0">
              <a:effectLst/>
              <a:ea typeface="Calibri" panose="020F0502020204030204" pitchFamily="34" charset="0"/>
            </a:endParaRPr>
          </a:p>
        </p:txBody>
      </p:sp>
      <p:sp>
        <p:nvSpPr>
          <p:cNvPr id="4" name="Footer Placeholder 3">
            <a:extLst>
              <a:ext uri="{FF2B5EF4-FFF2-40B4-BE49-F238E27FC236}">
                <a16:creationId xmlns:a16="http://schemas.microsoft.com/office/drawing/2014/main" id="{45A4D4F6-8E6B-4F0D-A30E-68A2DE6BFD08}"/>
              </a:ext>
            </a:extLst>
          </p:cNvPr>
          <p:cNvSpPr>
            <a:spLocks noGrp="1"/>
          </p:cNvSpPr>
          <p:nvPr>
            <p:ph type="ftr" idx="14"/>
          </p:nvPr>
        </p:nvSpPr>
        <p:spPr/>
        <p:txBody>
          <a:bodyPr/>
          <a:lstStyle/>
          <a:p>
            <a:r>
              <a:rPr lang="en-GB"/>
              <a:t>Jay Holcomb, Itron</a:t>
            </a:r>
            <a:endParaRPr lang="en-GB" dirty="0"/>
          </a:p>
        </p:txBody>
      </p:sp>
      <p:sp>
        <p:nvSpPr>
          <p:cNvPr id="5" name="Slide Number Placeholder 4">
            <a:extLst>
              <a:ext uri="{FF2B5EF4-FFF2-40B4-BE49-F238E27FC236}">
                <a16:creationId xmlns:a16="http://schemas.microsoft.com/office/drawing/2014/main" id="{B831E830-92C8-4A8A-9143-EE55C8709B47}"/>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6" name="Date Placeholder 5">
            <a:extLst>
              <a:ext uri="{FF2B5EF4-FFF2-40B4-BE49-F238E27FC236}">
                <a16:creationId xmlns:a16="http://schemas.microsoft.com/office/drawing/2014/main" id="{C2C1044F-20BF-4AC5-B2DF-135C37F8647A}"/>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3776102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1752601" y="381000"/>
            <a:ext cx="8686800" cy="838200"/>
          </a:xfrm>
        </p:spPr>
        <p:txBody>
          <a:bodyPr/>
          <a:lstStyle/>
          <a:p>
            <a:r>
              <a:rPr lang="en-US" altLang="en-US" sz="2400" dirty="0"/>
              <a:t>802.18 meeting discussion item</a:t>
            </a:r>
            <a:r>
              <a:rPr lang="en-US" altLang="en-US" sz="2000" dirty="0">
                <a:solidFill>
                  <a:schemeClr val="tx1"/>
                </a:solidFill>
              </a:rPr>
              <a:t>s - </a:t>
            </a:r>
            <a:r>
              <a:rPr lang="en-US" altLang="en-US" sz="2000" dirty="0"/>
              <a:t>non-EU stds and USA activities</a:t>
            </a:r>
            <a:endParaRPr lang="en-US" altLang="en-US" sz="2000" dirty="0">
              <a:solidFill>
                <a:schemeClr val="tx1"/>
              </a:solidFill>
            </a:endParaRPr>
          </a:p>
        </p:txBody>
      </p:sp>
      <p:sp>
        <p:nvSpPr>
          <p:cNvPr id="31746" name="Content Placeholder 2"/>
          <p:cNvSpPr>
            <a:spLocks noGrp="1"/>
          </p:cNvSpPr>
          <p:nvPr>
            <p:ph idx="1"/>
          </p:nvPr>
        </p:nvSpPr>
        <p:spPr>
          <a:xfrm>
            <a:off x="914400" y="990601"/>
            <a:ext cx="10475384" cy="5484813"/>
          </a:xfrm>
        </p:spPr>
        <p:txBody>
          <a:bodyPr/>
          <a:lstStyle/>
          <a:p>
            <a:pPr marL="457200" lvl="1" indent="0">
              <a:spcBef>
                <a:spcPts val="0"/>
              </a:spcBef>
            </a:pPr>
            <a:r>
              <a:rPr lang="en-US" altLang="en-US" sz="1600" dirty="0"/>
              <a:t> </a:t>
            </a:r>
          </a:p>
          <a:p>
            <a:pPr>
              <a:spcBef>
                <a:spcPts val="0"/>
              </a:spcBef>
              <a:buFont typeface="Arial" panose="020B0604020202020204" pitchFamily="34" charset="0"/>
              <a:buChar char="•"/>
            </a:pPr>
            <a:r>
              <a:rPr lang="en-US" sz="2000" dirty="0">
                <a:solidFill>
                  <a:srgbClr val="222222"/>
                </a:solidFill>
              </a:rPr>
              <a:t>One new item just in. </a:t>
            </a:r>
          </a:p>
          <a:p>
            <a:pPr lvl="1">
              <a:spcBef>
                <a:spcPts val="0"/>
              </a:spcBef>
              <a:buFont typeface="Arial" panose="020B0604020202020204" pitchFamily="34" charset="0"/>
              <a:buChar char="•"/>
            </a:pPr>
            <a:r>
              <a:rPr lang="en-US" sz="1800" i="0" dirty="0">
                <a:solidFill>
                  <a:srgbClr val="222222"/>
                </a:solidFill>
                <a:effectLst/>
              </a:rPr>
              <a:t>Vietnam – MIC has announced a Circular that will be brought up at this Thursday’s meeting. </a:t>
            </a:r>
          </a:p>
          <a:p>
            <a:pPr lvl="2">
              <a:spcBef>
                <a:spcPts val="0"/>
              </a:spcBef>
              <a:buFont typeface="Arial" panose="020B0604020202020204" pitchFamily="34" charset="0"/>
              <a:buChar char="•"/>
            </a:pPr>
            <a:r>
              <a:rPr lang="en-US" b="0" i="0" u="none" strike="noStrike" baseline="0" dirty="0">
                <a:solidFill>
                  <a:srgbClr val="000000"/>
                </a:solidFill>
              </a:rPr>
              <a:t>Addition of new equipment types and new frequency bands for specific products. </a:t>
            </a:r>
          </a:p>
          <a:p>
            <a:pPr marL="457200" lvl="1" indent="0">
              <a:spcBef>
                <a:spcPts val="0"/>
              </a:spcBef>
            </a:pPr>
            <a:endParaRPr lang="en-US" sz="1600" dirty="0"/>
          </a:p>
          <a:p>
            <a:pPr marL="457200" lvl="1" indent="0">
              <a:spcBef>
                <a:spcPts val="0"/>
              </a:spcBef>
            </a:pPr>
            <a:endParaRPr lang="en-US" sz="1000" i="0" dirty="0">
              <a:solidFill>
                <a:srgbClr val="222222"/>
              </a:solidFill>
              <a:effectLst/>
            </a:endParaRPr>
          </a:p>
          <a:p>
            <a:pPr>
              <a:spcBef>
                <a:spcPts val="0"/>
              </a:spcBef>
              <a:buFont typeface="Arial" panose="020B0604020202020204" pitchFamily="34" charset="0"/>
              <a:buChar char="•"/>
            </a:pPr>
            <a:r>
              <a:rPr lang="en-US" sz="1800" i="0" dirty="0">
                <a:solidFill>
                  <a:srgbClr val="222222"/>
                </a:solidFill>
                <a:effectLst/>
              </a:rPr>
              <a:t>Some recent discussions </a:t>
            </a:r>
            <a:r>
              <a:rPr lang="en-US" sz="1800" dirty="0">
                <a:solidFill>
                  <a:srgbClr val="222222"/>
                </a:solidFill>
              </a:rPr>
              <a:t>on </a:t>
            </a:r>
            <a:r>
              <a:rPr lang="en-US" sz="1800" i="0" dirty="0">
                <a:solidFill>
                  <a:srgbClr val="222222"/>
                </a:solidFill>
                <a:effectLst/>
              </a:rPr>
              <a:t>other country regulatory activities</a:t>
            </a:r>
            <a:r>
              <a:rPr lang="en-US" sz="1800" dirty="0">
                <a:solidFill>
                  <a:srgbClr val="222222"/>
                </a:solidFill>
              </a:rPr>
              <a:t>, fyi. </a:t>
            </a:r>
          </a:p>
          <a:p>
            <a:pPr lvl="1">
              <a:buFont typeface="Arial" panose="020B0604020202020204" pitchFamily="34" charset="0"/>
              <a:buChar char="•"/>
            </a:pPr>
            <a:r>
              <a:rPr lang="en-US" sz="1600" b="1" dirty="0">
                <a:ea typeface="SimSun" panose="02010600030101010101" pitchFamily="2" charset="-122"/>
              </a:rPr>
              <a:t>Canada - RABC </a:t>
            </a:r>
            <a:r>
              <a:rPr lang="en-US" sz="1600" dirty="0">
                <a:ea typeface="SimSun" panose="02010600030101010101" pitchFamily="2" charset="-122"/>
              </a:rPr>
              <a:t>–</a:t>
            </a:r>
            <a:r>
              <a:rPr lang="en-US" sz="1600" b="0" dirty="0">
                <a:solidFill>
                  <a:srgbClr val="000000"/>
                </a:solidFill>
                <a:effectLst/>
                <a:ea typeface="Calibri" panose="020F0502020204030204" pitchFamily="34" charset="0"/>
                <a:cs typeface="Times New Roman" panose="02020603050405020304" pitchFamily="18" charset="0"/>
              </a:rPr>
              <a:t>Spectrum Management Innovation </a:t>
            </a:r>
            <a:r>
              <a:rPr lang="en-US" sz="1600" b="0" dirty="0">
                <a:ea typeface="Calibri" panose="020F0502020204030204" pitchFamily="34" charset="0"/>
                <a:cs typeface="Times New Roman" panose="02020603050405020304" pitchFamily="18" charset="0"/>
              </a:rPr>
              <a:t>Committee </a:t>
            </a:r>
          </a:p>
          <a:p>
            <a:pPr lvl="1">
              <a:buFont typeface="Arial" panose="020B0604020202020204" pitchFamily="34" charset="0"/>
              <a:buChar char="•"/>
            </a:pPr>
            <a:r>
              <a:rPr lang="en-US" sz="1600" b="1" dirty="0">
                <a:solidFill>
                  <a:schemeClr val="tx1"/>
                </a:solidFill>
                <a:effectLst/>
                <a:ea typeface="Calibri" panose="020F0502020204030204" pitchFamily="34" charset="0"/>
                <a:cs typeface="Times New Roman" panose="02020603050405020304" pitchFamily="18" charset="0"/>
              </a:rPr>
              <a:t>UK -</a:t>
            </a:r>
            <a:r>
              <a:rPr lang="en-US" sz="1600" dirty="0">
                <a:solidFill>
                  <a:schemeClr val="tx1"/>
                </a:solidFill>
                <a:effectLst/>
                <a:ea typeface="Calibri" panose="020F0502020204030204" pitchFamily="34" charset="0"/>
                <a:cs typeface="Times New Roman" panose="02020603050405020304" pitchFamily="18" charset="0"/>
              </a:rPr>
              <a:t>  </a:t>
            </a:r>
            <a:r>
              <a:rPr lang="nn-NO" sz="1600" b="1" i="0" dirty="0">
                <a:solidFill>
                  <a:srgbClr val="1D70B8"/>
                </a:solidFill>
                <a:effectLst/>
                <a:hlinkClick r:id="rId2"/>
              </a:rPr>
              <a:t>Department for Digital, Culture, Media &amp; Sport</a:t>
            </a:r>
            <a:r>
              <a:rPr lang="nn-NO" sz="1600" dirty="0">
                <a:solidFill>
                  <a:srgbClr val="1D70B8"/>
                </a:solidFill>
              </a:rPr>
              <a:t>; </a:t>
            </a:r>
            <a:r>
              <a:rPr lang="en-US" sz="1600" b="1" i="0" dirty="0">
                <a:solidFill>
                  <a:srgbClr val="0B0C0C"/>
                </a:solidFill>
                <a:effectLst/>
              </a:rPr>
              <a:t>Wireless Infrastructure Strategy: call for evidence</a:t>
            </a:r>
          </a:p>
          <a:p>
            <a:pPr lvl="1">
              <a:buFont typeface="Arial" panose="020B0604020202020204" pitchFamily="34" charset="0"/>
              <a:buChar char="•"/>
            </a:pPr>
            <a:r>
              <a:rPr lang="en-US" sz="1600" b="1" dirty="0">
                <a:ea typeface="Calibri" panose="020F0502020204030204" pitchFamily="34" charset="0"/>
              </a:rPr>
              <a:t>UK- OFCOM </a:t>
            </a:r>
            <a:r>
              <a:rPr lang="en-US" sz="1600" b="0" dirty="0">
                <a:ea typeface="Calibri" panose="020F0502020204030204" pitchFamily="34" charset="0"/>
              </a:rPr>
              <a:t>- U</a:t>
            </a:r>
            <a:r>
              <a:rPr lang="en-US" sz="1600" b="0" dirty="0">
                <a:effectLst/>
                <a:ea typeface="SimSun" panose="02010600030101010101" pitchFamily="2" charset="-122"/>
              </a:rPr>
              <a:t>pcoming Ofcom spectrum event: Enabling growth and innovation beyond 5G - the role of spectrum management. </a:t>
            </a:r>
          </a:p>
          <a:p>
            <a:pPr marL="800100" lvl="1">
              <a:spcBef>
                <a:spcPts val="0"/>
              </a:spcBef>
              <a:spcAft>
                <a:spcPts val="0"/>
              </a:spcAft>
              <a:buFont typeface="Arial" panose="020B0604020202020204" pitchFamily="34" charset="0"/>
              <a:buChar char="•"/>
            </a:pPr>
            <a:r>
              <a:rPr lang="en-US" sz="1600" b="1" dirty="0">
                <a:effectLst/>
                <a:ea typeface="SimSun" panose="02010600030101010101" pitchFamily="2" charset="-122"/>
              </a:rPr>
              <a:t>Brazil – ANATEL </a:t>
            </a:r>
            <a:r>
              <a:rPr lang="en-US" sz="1600" dirty="0">
                <a:effectLst/>
                <a:ea typeface="SimSun" panose="02010600030101010101" pitchFamily="2" charset="-122"/>
              </a:rPr>
              <a:t>-   Public Consultation 46 </a:t>
            </a:r>
          </a:p>
          <a:p>
            <a:pPr marL="1200150" lvl="2" indent="-285750">
              <a:spcBef>
                <a:spcPts val="0"/>
              </a:spcBef>
              <a:spcAft>
                <a:spcPts val="0"/>
              </a:spcAft>
              <a:buFont typeface="Arial" panose="020B0604020202020204" pitchFamily="34" charset="0"/>
              <a:buChar char="•"/>
            </a:pPr>
            <a:r>
              <a:rPr lang="en-US" sz="1600" dirty="0">
                <a:effectLst/>
                <a:ea typeface="SimSun" panose="02010600030101010101" pitchFamily="2" charset="-122"/>
              </a:rPr>
              <a:t>This public consultation aims to reassess the limits of undesirable emissions from very low power devices operating in the 5,925 MHz to 7,125 MHz band. </a:t>
            </a:r>
            <a:endParaRPr lang="en-US" sz="1600" i="0" dirty="0">
              <a:solidFill>
                <a:srgbClr val="222222"/>
              </a:solidFill>
              <a:effectLst/>
            </a:endParaRPr>
          </a:p>
          <a:p>
            <a:pPr>
              <a:spcBef>
                <a:spcPts val="0"/>
              </a:spcBef>
              <a:buFont typeface="Arial" panose="020B0604020202020204" pitchFamily="34" charset="0"/>
              <a:buChar char="•"/>
            </a:pPr>
            <a:endParaRPr lang="en-US" sz="2000" i="0" dirty="0">
              <a:solidFill>
                <a:srgbClr val="222222"/>
              </a:solidFill>
              <a:effectLst/>
            </a:endParaRPr>
          </a:p>
        </p:txBody>
      </p:sp>
      <p:sp>
        <p:nvSpPr>
          <p:cNvPr id="4" name="Footer Placeholder 3">
            <a:extLst>
              <a:ext uri="{FF2B5EF4-FFF2-40B4-BE49-F238E27FC236}">
                <a16:creationId xmlns:a16="http://schemas.microsoft.com/office/drawing/2014/main" id="{7A0763D3-7543-41E6-AFCD-0CF124398B1A}"/>
              </a:ext>
            </a:extLst>
          </p:cNvPr>
          <p:cNvSpPr>
            <a:spLocks noGrp="1"/>
          </p:cNvSpPr>
          <p:nvPr>
            <p:ph type="ftr" idx="14"/>
          </p:nvPr>
        </p:nvSpPr>
        <p:spPr/>
        <p:txBody>
          <a:bodyPr/>
          <a:lstStyle/>
          <a:p>
            <a:r>
              <a:rPr lang="en-GB"/>
              <a:t>Jay Holcomb, Itron</a:t>
            </a:r>
            <a:endParaRPr lang="en-GB" dirty="0"/>
          </a:p>
        </p:txBody>
      </p:sp>
      <p:sp>
        <p:nvSpPr>
          <p:cNvPr id="5" name="Slide Number Placeholder 4">
            <a:extLst>
              <a:ext uri="{FF2B5EF4-FFF2-40B4-BE49-F238E27FC236}">
                <a16:creationId xmlns:a16="http://schemas.microsoft.com/office/drawing/2014/main" id="{75FA4122-BAF3-4DCA-B36E-2AF89EFA2D9F}"/>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6" name="Date Placeholder 5">
            <a:extLst>
              <a:ext uri="{FF2B5EF4-FFF2-40B4-BE49-F238E27FC236}">
                <a16:creationId xmlns:a16="http://schemas.microsoft.com/office/drawing/2014/main" id="{B7D5FA8B-4DD8-418B-AE6D-0BD971796140}"/>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42708300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198689" y="381000"/>
            <a:ext cx="7770813" cy="838200"/>
          </a:xfrm>
        </p:spPr>
        <p:txBody>
          <a:bodyPr/>
          <a:lstStyle/>
          <a:p>
            <a:r>
              <a:rPr lang="en-US" altLang="en-US" sz="2400" dirty="0"/>
              <a:t>802.18 meeting discussion item</a:t>
            </a:r>
            <a:r>
              <a:rPr lang="en-US" altLang="en-US" sz="2000" dirty="0">
                <a:solidFill>
                  <a:schemeClr val="tx1"/>
                </a:solidFill>
              </a:rPr>
              <a:t>s – ITU-R </a:t>
            </a:r>
          </a:p>
        </p:txBody>
      </p:sp>
      <p:sp>
        <p:nvSpPr>
          <p:cNvPr id="31746" name="Content Placeholder 2"/>
          <p:cNvSpPr>
            <a:spLocks noGrp="1"/>
          </p:cNvSpPr>
          <p:nvPr>
            <p:ph idx="1"/>
          </p:nvPr>
        </p:nvSpPr>
        <p:spPr>
          <a:xfrm>
            <a:off x="914400" y="990601"/>
            <a:ext cx="10363200" cy="5484813"/>
          </a:xfrm>
        </p:spPr>
        <p:txBody>
          <a:bodyPr/>
          <a:lstStyle/>
          <a:p>
            <a:pPr>
              <a:spcBef>
                <a:spcPts val="0"/>
              </a:spcBef>
              <a:buFont typeface="Arial" panose="020B0604020202020204" pitchFamily="34" charset="0"/>
              <a:buChar char="•"/>
            </a:pPr>
            <a:endParaRPr lang="en-US" altLang="en-US" sz="2000" dirty="0"/>
          </a:p>
          <a:p>
            <a:pPr>
              <a:spcBef>
                <a:spcPts val="0"/>
              </a:spcBef>
              <a:buFont typeface="Arial" panose="020B0604020202020204" pitchFamily="34" charset="0"/>
              <a:buChar char="•"/>
            </a:pPr>
            <a:r>
              <a:rPr lang="en-US" altLang="en-US" sz="2000" dirty="0"/>
              <a:t>Will discuss what members have to share on ITU-R. </a:t>
            </a:r>
          </a:p>
          <a:p>
            <a:pPr lvl="1">
              <a:spcBef>
                <a:spcPts val="0"/>
              </a:spcBef>
              <a:buFont typeface="Arial" panose="020B0604020202020204" pitchFamily="34" charset="0"/>
              <a:buChar char="•"/>
            </a:pPr>
            <a:r>
              <a:rPr lang="en-US" altLang="en-US" sz="1600" dirty="0"/>
              <a:t>  </a:t>
            </a:r>
          </a:p>
          <a:p>
            <a:pPr lvl="1">
              <a:spcBef>
                <a:spcPts val="0"/>
              </a:spcBef>
              <a:buFont typeface="Arial" panose="020B0604020202020204" pitchFamily="34" charset="0"/>
              <a:buChar char="•"/>
            </a:pPr>
            <a:r>
              <a:rPr lang="en-US" sz="1800" b="1" dirty="0">
                <a:effectLst/>
                <a:ea typeface="Calibri" panose="020F0502020204030204" pitchFamily="34" charset="0"/>
              </a:rPr>
              <a:t>Note:</a:t>
            </a:r>
            <a:r>
              <a:rPr lang="en-US" sz="1800" dirty="0">
                <a:effectLst/>
                <a:ea typeface="Calibri" panose="020F0502020204030204" pitchFamily="34" charset="0"/>
              </a:rPr>
              <a:t>  WP 1A and WP 5A have meetings in November and IEEE 802 has contributions for both.</a:t>
            </a:r>
            <a:r>
              <a:rPr lang="en-US" altLang="en-US" sz="1800" dirty="0"/>
              <a:t> </a:t>
            </a:r>
          </a:p>
          <a:p>
            <a:pPr lvl="1">
              <a:spcBef>
                <a:spcPts val="0"/>
              </a:spcBef>
              <a:buFont typeface="Arial" panose="020B0604020202020204" pitchFamily="34" charset="0"/>
              <a:buChar char="•"/>
            </a:pPr>
            <a:r>
              <a:rPr lang="en-US" altLang="en-US" sz="1800" dirty="0"/>
              <a:t> </a:t>
            </a:r>
          </a:p>
          <a:p>
            <a:pPr lvl="1">
              <a:spcBef>
                <a:spcPts val="0"/>
              </a:spcBef>
              <a:buFont typeface="Arial" panose="020B0604020202020204" pitchFamily="34" charset="0"/>
              <a:buChar char="•"/>
            </a:pPr>
            <a:r>
              <a:rPr lang="en-US" altLang="en-US" sz="1800" dirty="0"/>
              <a:t> </a:t>
            </a:r>
          </a:p>
          <a:p>
            <a:pPr lvl="1">
              <a:spcBef>
                <a:spcPts val="0"/>
              </a:spcBef>
              <a:buFont typeface="Arial" panose="020B0604020202020204" pitchFamily="34" charset="0"/>
              <a:buChar char="•"/>
            </a:pPr>
            <a:r>
              <a:rPr lang="en-US" altLang="en-US" sz="1800" dirty="0"/>
              <a:t> </a:t>
            </a:r>
          </a:p>
          <a:p>
            <a:pPr lvl="1">
              <a:spcBef>
                <a:spcPts val="0"/>
              </a:spcBef>
              <a:buFont typeface="Arial" panose="020B0604020202020204" pitchFamily="34" charset="0"/>
              <a:buChar char="•"/>
            </a:pPr>
            <a:r>
              <a:rPr lang="en-US" altLang="en-US" sz="1800" dirty="0"/>
              <a:t>  </a:t>
            </a:r>
          </a:p>
          <a:p>
            <a:pPr lvl="1">
              <a:spcBef>
                <a:spcPts val="0"/>
              </a:spcBef>
              <a:buFont typeface="Arial" panose="020B0604020202020204" pitchFamily="34" charset="0"/>
              <a:buChar char="•"/>
            </a:pPr>
            <a:r>
              <a:rPr lang="en-US" altLang="en-US" sz="1800" dirty="0"/>
              <a:t> </a:t>
            </a:r>
          </a:p>
          <a:p>
            <a:pPr lvl="1">
              <a:spcBef>
                <a:spcPts val="0"/>
              </a:spcBef>
              <a:buFont typeface="Arial" panose="020B0604020202020204" pitchFamily="34" charset="0"/>
              <a:buChar char="•"/>
            </a:pPr>
            <a:r>
              <a:rPr lang="en-US" altLang="en-US" sz="1800" dirty="0"/>
              <a:t> </a:t>
            </a:r>
          </a:p>
          <a:p>
            <a:pPr lvl="1">
              <a:spcBef>
                <a:spcPts val="0"/>
              </a:spcBef>
              <a:buFont typeface="Arial" panose="020B0604020202020204" pitchFamily="34" charset="0"/>
              <a:buChar char="•"/>
            </a:pPr>
            <a:r>
              <a:rPr lang="en-US" altLang="en-US" sz="1800" b="1" dirty="0"/>
              <a:t>Ongoing: </a:t>
            </a:r>
            <a:r>
              <a:rPr lang="en-US" altLang="en-US" sz="1800" dirty="0"/>
              <a:t>IEEE 802 viewpoints on the WRC-23 Agenda Items. </a:t>
            </a:r>
          </a:p>
          <a:p>
            <a:pPr>
              <a:spcBef>
                <a:spcPts val="0"/>
              </a:spcBef>
              <a:buFont typeface="Arial" panose="020B0604020202020204" pitchFamily="34" charset="0"/>
              <a:buChar char="•"/>
            </a:pPr>
            <a:endParaRPr lang="en-US" altLang="en-US" sz="1800" b="0" dirty="0"/>
          </a:p>
        </p:txBody>
      </p:sp>
      <p:sp>
        <p:nvSpPr>
          <p:cNvPr id="4" name="Footer Placeholder 3">
            <a:extLst>
              <a:ext uri="{FF2B5EF4-FFF2-40B4-BE49-F238E27FC236}">
                <a16:creationId xmlns:a16="http://schemas.microsoft.com/office/drawing/2014/main" id="{B285A433-FC9F-449E-A911-03B546D77CD5}"/>
              </a:ext>
            </a:extLst>
          </p:cNvPr>
          <p:cNvSpPr>
            <a:spLocks noGrp="1"/>
          </p:cNvSpPr>
          <p:nvPr>
            <p:ph type="ftr" idx="14"/>
          </p:nvPr>
        </p:nvSpPr>
        <p:spPr/>
        <p:txBody>
          <a:bodyPr/>
          <a:lstStyle/>
          <a:p>
            <a:r>
              <a:rPr lang="en-GB"/>
              <a:t>Jay Holcomb, Itron</a:t>
            </a:r>
            <a:endParaRPr lang="en-GB" dirty="0"/>
          </a:p>
        </p:txBody>
      </p:sp>
      <p:sp>
        <p:nvSpPr>
          <p:cNvPr id="5" name="Slide Number Placeholder 4">
            <a:extLst>
              <a:ext uri="{FF2B5EF4-FFF2-40B4-BE49-F238E27FC236}">
                <a16:creationId xmlns:a16="http://schemas.microsoft.com/office/drawing/2014/main" id="{A3FC182E-4EA6-40EB-8997-8C48DACEEE7A}"/>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6" name="Date Placeholder 5">
            <a:extLst>
              <a:ext uri="{FF2B5EF4-FFF2-40B4-BE49-F238E27FC236}">
                <a16:creationId xmlns:a16="http://schemas.microsoft.com/office/drawing/2014/main" id="{EE7EDD43-0DD0-4F67-AAFE-00FA8CFCAEBB}"/>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51263152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198689" y="381000"/>
            <a:ext cx="7770813" cy="838200"/>
          </a:xfrm>
        </p:spPr>
        <p:txBody>
          <a:bodyPr/>
          <a:lstStyle/>
          <a:p>
            <a:r>
              <a:rPr lang="en-US" altLang="en-US" sz="2400" dirty="0"/>
              <a:t>802.18 meeting discussion item</a:t>
            </a:r>
            <a:r>
              <a:rPr lang="en-US" altLang="en-US" sz="2000" dirty="0">
                <a:solidFill>
                  <a:schemeClr val="tx1"/>
                </a:solidFill>
              </a:rPr>
              <a:t>s – General</a:t>
            </a:r>
          </a:p>
        </p:txBody>
      </p:sp>
      <p:sp>
        <p:nvSpPr>
          <p:cNvPr id="31746" name="Content Placeholder 2"/>
          <p:cNvSpPr>
            <a:spLocks noGrp="1"/>
          </p:cNvSpPr>
          <p:nvPr>
            <p:ph idx="1"/>
          </p:nvPr>
        </p:nvSpPr>
        <p:spPr>
          <a:xfrm>
            <a:off x="914400" y="990601"/>
            <a:ext cx="10363200" cy="5484813"/>
          </a:xfrm>
        </p:spPr>
        <p:txBody>
          <a:bodyPr/>
          <a:lstStyle/>
          <a:p>
            <a:pPr lvl="4">
              <a:spcBef>
                <a:spcPts val="0"/>
              </a:spcBef>
              <a:buFont typeface="Arial" panose="020B0604020202020204" pitchFamily="34" charset="0"/>
              <a:buChar char="•"/>
            </a:pPr>
            <a:endParaRPr lang="en-US" altLang="en-US" sz="1200" dirty="0"/>
          </a:p>
          <a:p>
            <a:pPr>
              <a:spcBef>
                <a:spcPts val="0"/>
              </a:spcBef>
              <a:buFont typeface="Arial" panose="020B0604020202020204" pitchFamily="34" charset="0"/>
              <a:buChar char="•"/>
            </a:pPr>
            <a:r>
              <a:rPr lang="en-US" altLang="en-US" sz="2000" dirty="0"/>
              <a:t>New one came up last week, sent out on Tuesday 02Nov to all: </a:t>
            </a:r>
          </a:p>
          <a:p>
            <a:pPr lvl="1">
              <a:spcBef>
                <a:spcPts val="0"/>
              </a:spcBef>
              <a:buFont typeface="Arial" panose="020B0604020202020204" pitchFamily="34" charset="0"/>
              <a:buChar char="•"/>
            </a:pPr>
            <a:r>
              <a:rPr lang="en-US" sz="1800" b="1" dirty="0">
                <a:solidFill>
                  <a:srgbClr val="333333"/>
                </a:solidFill>
                <a:ea typeface="Times New Roman" panose="02020603050405020304" pitchFamily="18" charset="0"/>
              </a:rPr>
              <a:t>USA FCC </a:t>
            </a:r>
            <a:r>
              <a:rPr lang="en-US" sz="1800" b="1" dirty="0">
                <a:solidFill>
                  <a:srgbClr val="333333"/>
                </a:solidFill>
                <a:effectLst/>
                <a:ea typeface="Times New Roman" panose="02020603050405020304" pitchFamily="18" charset="0"/>
              </a:rPr>
              <a:t>Wireless Telecommunication Bureau (WTB) Seeks to Supplement the Record on 70/80/90 GHZ Bands</a:t>
            </a:r>
            <a:endParaRPr lang="en-US" sz="1800" dirty="0">
              <a:effectLst/>
              <a:ea typeface="Calibri" panose="020F0502020204030204" pitchFamily="34" charset="0"/>
            </a:endParaRPr>
          </a:p>
          <a:p>
            <a:pPr marL="800100" lvl="2">
              <a:spcBef>
                <a:spcPts val="0"/>
              </a:spcBef>
              <a:spcAft>
                <a:spcPts val="0"/>
              </a:spcAft>
              <a:buFont typeface="Arial" panose="020B0604020202020204" pitchFamily="34" charset="0"/>
              <a:buChar char="•"/>
            </a:pPr>
            <a:r>
              <a:rPr lang="en-US" altLang="en-US" dirty="0"/>
              <a:t> </a:t>
            </a:r>
            <a:r>
              <a:rPr lang="en-US" sz="1600" b="1" dirty="0">
                <a:solidFill>
                  <a:srgbClr val="000000"/>
                </a:solidFill>
                <a:effectLst/>
                <a:ea typeface="Times New Roman" panose="02020603050405020304" pitchFamily="18" charset="0"/>
                <a:cs typeface="Calibri" panose="020F0502020204030204" pitchFamily="34" charset="0"/>
              </a:rPr>
              <a:t>Abstract:</a:t>
            </a:r>
            <a:r>
              <a:rPr lang="en-US" sz="1600" dirty="0">
                <a:solidFill>
                  <a:srgbClr val="000000"/>
                </a:solidFill>
                <a:effectLst/>
                <a:ea typeface="Times New Roman" panose="02020603050405020304" pitchFamily="18" charset="0"/>
              </a:rPr>
              <a:t> In this document, the Commission seeks comment to supplement the record in the rulemaking on a Notice of Proposed Rulemaking to address the potential for use of the 71-76 GHz, 81-86 GHz, 92-94 GHz, and the 94.1-95 GHz (70/80/90 GHz) bands to provide broadband internet access to consumers and communities that may otherwise lack robust, consistent connectivity. </a:t>
            </a:r>
            <a:r>
              <a:rPr lang="en-US" sz="1600" b="1" dirty="0">
                <a:solidFill>
                  <a:srgbClr val="000000"/>
                </a:solidFill>
                <a:effectLst/>
                <a:ea typeface="Times New Roman" panose="02020603050405020304" pitchFamily="18" charset="0"/>
              </a:rPr>
              <a:t>In particular, the Commission seeks comment on whether High Altitude Platform Stations (HAPS) or other stratospheric- based platform</a:t>
            </a:r>
            <a:r>
              <a:rPr lang="en-US" sz="1600" b="1" dirty="0">
                <a:ea typeface="Times New Roman" panose="02020603050405020304" pitchFamily="18" charset="0"/>
              </a:rPr>
              <a:t> </a:t>
            </a:r>
            <a:r>
              <a:rPr lang="en-US" sz="1600" b="0" i="0" dirty="0">
                <a:solidFill>
                  <a:srgbClr val="333333"/>
                </a:solidFill>
                <a:effectLst/>
                <a:latin typeface="Georgia" panose="02040502050405020303" pitchFamily="18" charset="0"/>
              </a:rPr>
              <a:t>services could be deployed for this purpose in the 70/80/90 GHz bands. The Commission also seeks additional information regarding the potential use of these bands to provide broadband internet access to customers on airplanes and aboard ships, as proposed by </a:t>
            </a:r>
            <a:r>
              <a:rPr lang="en-US" sz="1600" b="0" i="0" dirty="0" err="1">
                <a:solidFill>
                  <a:srgbClr val="333333"/>
                </a:solidFill>
                <a:effectLst/>
                <a:latin typeface="Georgia" panose="02040502050405020303" pitchFamily="18" charset="0"/>
              </a:rPr>
              <a:t>Aeronet</a:t>
            </a:r>
            <a:r>
              <a:rPr lang="en-US" sz="1600" b="0" i="0" dirty="0">
                <a:solidFill>
                  <a:srgbClr val="333333"/>
                </a:solidFill>
                <a:effectLst/>
                <a:latin typeface="Georgia" panose="02040502050405020303" pitchFamily="18" charset="0"/>
              </a:rPr>
              <a:t> Global Communications, Inc.</a:t>
            </a:r>
            <a:r>
              <a:rPr lang="en-US" sz="1600" dirty="0">
                <a:solidFill>
                  <a:srgbClr val="000000"/>
                </a:solidFill>
                <a:effectLst/>
                <a:ea typeface="Times New Roman" panose="02020603050405020304" pitchFamily="18" charset="0"/>
              </a:rPr>
              <a:t> </a:t>
            </a:r>
            <a:endParaRPr lang="en-US" sz="1600" dirty="0">
              <a:effectLst/>
              <a:ea typeface="Calibri" panose="020F0502020204030204" pitchFamily="34" charset="0"/>
            </a:endParaRPr>
          </a:p>
          <a:p>
            <a:pPr marL="866775" lvl="2">
              <a:spcBef>
                <a:spcPts val="0"/>
              </a:spcBef>
              <a:spcAft>
                <a:spcPts val="0"/>
              </a:spcAft>
              <a:buFont typeface="Arial" panose="020B0604020202020204" pitchFamily="34" charset="0"/>
              <a:buChar char="•"/>
            </a:pPr>
            <a:r>
              <a:rPr lang="en-US" sz="1400" b="0" i="0" dirty="0">
                <a:solidFill>
                  <a:srgbClr val="333333"/>
                </a:solidFill>
                <a:effectLst/>
              </a:rPr>
              <a:t>Comments on or before December 2, 2021. </a:t>
            </a:r>
            <a:r>
              <a:rPr lang="en-US" sz="1400" dirty="0">
                <a:solidFill>
                  <a:srgbClr val="333333"/>
                </a:solidFill>
              </a:rPr>
              <a:t>R</a:t>
            </a:r>
            <a:r>
              <a:rPr lang="en-US" sz="1400" b="0" i="0" dirty="0">
                <a:solidFill>
                  <a:srgbClr val="333333"/>
                </a:solidFill>
                <a:effectLst/>
              </a:rPr>
              <a:t>eply comments on or before January 3, 2022.</a:t>
            </a:r>
            <a:r>
              <a:rPr lang="en-US" sz="1400" dirty="0">
                <a:ea typeface="Calibri" panose="020F0502020204030204" pitchFamily="34" charset="0"/>
              </a:rPr>
              <a:t>  Need out of 802.18 18nov21</a:t>
            </a:r>
            <a:endParaRPr lang="en-US" altLang="en-US" sz="1800" dirty="0"/>
          </a:p>
          <a:p>
            <a:pPr marL="866775" lvl="2">
              <a:spcBef>
                <a:spcPts val="0"/>
              </a:spcBef>
              <a:spcAft>
                <a:spcPts val="0"/>
              </a:spcAft>
              <a:buFont typeface="Arial" panose="020B0604020202020204" pitchFamily="34" charset="0"/>
              <a:buChar char="•"/>
            </a:pPr>
            <a:r>
              <a:rPr lang="en-US" dirty="0">
                <a:ea typeface="Calibri" panose="020F0502020204030204" pitchFamily="34" charset="0"/>
              </a:rPr>
              <a:t>IEEE 802 did do comments last year on the NPRM:</a:t>
            </a:r>
          </a:p>
          <a:p>
            <a:pPr marL="866775" lvl="2">
              <a:spcBef>
                <a:spcPts val="0"/>
              </a:spcBef>
              <a:spcAft>
                <a:spcPts val="0"/>
              </a:spcAft>
              <a:buFont typeface="Arial" panose="020B0604020202020204" pitchFamily="34" charset="0"/>
              <a:buChar char="•"/>
            </a:pPr>
            <a:r>
              <a:rPr lang="en-US" dirty="0">
                <a:ea typeface="Calibri" panose="020F0502020204030204" pitchFamily="34" charset="0"/>
                <a:hlinkClick r:id="rId2"/>
              </a:rPr>
              <a:t>https://mentor.ieee.org/802.18/dcn/20/18-20-0108-06-0000-comments-ieee802-fcc-nprm-20-133-70-80-90ghz-bands-expand-access.docx</a:t>
            </a:r>
            <a:r>
              <a:rPr lang="en-US" dirty="0">
                <a:ea typeface="Calibri" panose="020F0502020204030204" pitchFamily="34" charset="0"/>
              </a:rPr>
              <a:t>  </a:t>
            </a:r>
            <a:endParaRPr lang="en-US" altLang="en-US" sz="1600" dirty="0"/>
          </a:p>
          <a:p>
            <a:pPr marL="457200" lvl="1" indent="0">
              <a:spcBef>
                <a:spcPts val="0"/>
              </a:spcBef>
            </a:pPr>
            <a:endParaRPr lang="en-US" altLang="en-US" sz="1400" b="0" dirty="0"/>
          </a:p>
          <a:p>
            <a:pPr>
              <a:spcBef>
                <a:spcPts val="0"/>
              </a:spcBef>
              <a:buFont typeface="Arial" panose="020B0604020202020204" pitchFamily="34" charset="0"/>
              <a:buChar char="•"/>
            </a:pPr>
            <a:endParaRPr lang="en-US" altLang="en-US" sz="1800" b="0" dirty="0"/>
          </a:p>
          <a:p>
            <a:pPr>
              <a:spcBef>
                <a:spcPts val="0"/>
              </a:spcBef>
              <a:buFont typeface="Arial" panose="020B0604020202020204" pitchFamily="34" charset="0"/>
              <a:buChar char="•"/>
            </a:pPr>
            <a:r>
              <a:rPr lang="en-US" altLang="en-US" sz="2000" dirty="0"/>
              <a:t>Note:  </a:t>
            </a:r>
            <a:r>
              <a:rPr lang="en-US" altLang="en-US" sz="2000" b="0" dirty="0"/>
              <a:t>For the USA FCC Notice of Inquiry (</a:t>
            </a:r>
            <a:r>
              <a:rPr lang="en-US" altLang="en-US" sz="2000" b="0" dirty="0" err="1"/>
              <a:t>NoI</a:t>
            </a:r>
            <a:r>
              <a:rPr lang="en-US" altLang="en-US" sz="2000" b="0" dirty="0"/>
              <a:t>) on the spectrum for IoT devices (OET 21-353), time did not allow for IEEE 802 to respond, though have a good base of information to build on when the NPRM comes out. </a:t>
            </a:r>
          </a:p>
        </p:txBody>
      </p:sp>
      <p:sp>
        <p:nvSpPr>
          <p:cNvPr id="4" name="Footer Placeholder 3">
            <a:extLst>
              <a:ext uri="{FF2B5EF4-FFF2-40B4-BE49-F238E27FC236}">
                <a16:creationId xmlns:a16="http://schemas.microsoft.com/office/drawing/2014/main" id="{FD340A07-E3A4-4608-92E3-817E0E37046B}"/>
              </a:ext>
            </a:extLst>
          </p:cNvPr>
          <p:cNvSpPr>
            <a:spLocks noGrp="1"/>
          </p:cNvSpPr>
          <p:nvPr>
            <p:ph type="ftr" idx="14"/>
          </p:nvPr>
        </p:nvSpPr>
        <p:spPr/>
        <p:txBody>
          <a:bodyPr/>
          <a:lstStyle/>
          <a:p>
            <a:r>
              <a:rPr lang="en-GB"/>
              <a:t>Jay Holcomb, Itron</a:t>
            </a:r>
            <a:endParaRPr lang="en-GB" dirty="0"/>
          </a:p>
        </p:txBody>
      </p:sp>
      <p:sp>
        <p:nvSpPr>
          <p:cNvPr id="5" name="Slide Number Placeholder 4">
            <a:extLst>
              <a:ext uri="{FF2B5EF4-FFF2-40B4-BE49-F238E27FC236}">
                <a16:creationId xmlns:a16="http://schemas.microsoft.com/office/drawing/2014/main" id="{068A9293-F8B4-4EA0-92F0-C7E9F1ADC193}"/>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6" name="Date Placeholder 5">
            <a:extLst>
              <a:ext uri="{FF2B5EF4-FFF2-40B4-BE49-F238E27FC236}">
                <a16:creationId xmlns:a16="http://schemas.microsoft.com/office/drawing/2014/main" id="{0FB8FBE8-11E0-479F-915A-5B1F013DB749}"/>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1294929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914401" y="381000"/>
            <a:ext cx="10475384" cy="838200"/>
          </a:xfrm>
        </p:spPr>
        <p:txBody>
          <a:bodyPr/>
          <a:lstStyle/>
          <a:p>
            <a:r>
              <a:rPr lang="en-US" altLang="en-US" sz="2400" dirty="0"/>
              <a:t>General Discussion Items – ongoing fyi – will find out what is the latest</a:t>
            </a:r>
            <a:endParaRPr lang="en-US" altLang="en-US" sz="2000" dirty="0">
              <a:solidFill>
                <a:schemeClr val="tx1"/>
              </a:solidFill>
            </a:endParaRPr>
          </a:p>
        </p:txBody>
      </p:sp>
      <p:sp>
        <p:nvSpPr>
          <p:cNvPr id="31746" name="Content Placeholder 2"/>
          <p:cNvSpPr>
            <a:spLocks noGrp="1"/>
          </p:cNvSpPr>
          <p:nvPr>
            <p:ph idx="1"/>
          </p:nvPr>
        </p:nvSpPr>
        <p:spPr>
          <a:xfrm>
            <a:off x="914400" y="990601"/>
            <a:ext cx="11125200" cy="5484813"/>
          </a:xfrm>
        </p:spPr>
        <p:txBody>
          <a:bodyPr/>
          <a:lstStyle/>
          <a:p>
            <a:pPr>
              <a:buFont typeface="Arial" panose="020B0604020202020204" pitchFamily="34" charset="0"/>
              <a:buChar char="•"/>
            </a:pPr>
            <a:r>
              <a:rPr lang="en-US" altLang="en-US" sz="2000" dirty="0"/>
              <a:t> </a:t>
            </a:r>
            <a:r>
              <a:rPr lang="en-US" sz="1800" dirty="0"/>
              <a:t> 1. The </a:t>
            </a:r>
            <a:r>
              <a:rPr lang="en-US" sz="1800" dirty="0" err="1"/>
              <a:t>WInnforum</a:t>
            </a:r>
            <a:r>
              <a:rPr lang="en-US" sz="1800" dirty="0"/>
              <a:t> “6 GHz </a:t>
            </a:r>
            <a:r>
              <a:rPr lang="en-US" sz="1800" u="sng" dirty="0"/>
              <a:t>Committee</a:t>
            </a:r>
            <a:r>
              <a:rPr lang="en-US" sz="1800" dirty="0"/>
              <a:t>”, 	   some </a:t>
            </a:r>
            <a:r>
              <a:rPr lang="en-US" sz="1600" dirty="0"/>
              <a:t>docs:  </a:t>
            </a:r>
            <a:r>
              <a:rPr lang="en-US" sz="1600" u="sng" dirty="0">
                <a:solidFill>
                  <a:srgbClr val="0000FF"/>
                </a:solidFill>
                <a:effectLst/>
                <a:ea typeface="Calibri" panose="020F0502020204030204" pitchFamily="34" charset="0"/>
                <a:hlinkClick r:id="rId2"/>
              </a:rPr>
              <a:t>https://6ghz.wirelessinnovation.org/work-group-products</a:t>
            </a:r>
            <a:r>
              <a:rPr lang="en-US" sz="1600" u="sng" dirty="0">
                <a:solidFill>
                  <a:srgbClr val="0000FF"/>
                </a:solidFill>
                <a:effectLst/>
                <a:ea typeface="Calibri" panose="020F0502020204030204" pitchFamily="34" charset="0"/>
              </a:rPr>
              <a:t> </a:t>
            </a:r>
            <a:endParaRPr lang="en-US" sz="1600" b="0" dirty="0"/>
          </a:p>
          <a:p>
            <a:pPr lvl="2">
              <a:buFont typeface="Arial" panose="020B0604020202020204" pitchFamily="34" charset="0"/>
              <a:buChar char="•"/>
            </a:pPr>
            <a:r>
              <a:rPr lang="en-US" sz="1600" u="sng" dirty="0">
                <a:solidFill>
                  <a:srgbClr val="0563C1"/>
                </a:solidFill>
                <a:ea typeface="Calibri" panose="020F0502020204030204" pitchFamily="34" charset="0"/>
                <a:hlinkClick r:id="rId3"/>
              </a:rPr>
              <a:t>https://www.wirelessinnovation.org/6ghz-multistakeholder-committee</a:t>
            </a:r>
            <a:r>
              <a:rPr lang="en-US" sz="1600" dirty="0">
                <a:ea typeface="Calibri" panose="020F0502020204030204" pitchFamily="34" charset="0"/>
              </a:rPr>
              <a:t> </a:t>
            </a:r>
          </a:p>
          <a:p>
            <a:pPr lvl="2">
              <a:spcBef>
                <a:spcPts val="0"/>
              </a:spcBef>
              <a:buFont typeface="Arial" panose="020B0604020202020204" pitchFamily="34" charset="0"/>
              <a:buChar char="•"/>
            </a:pPr>
            <a:r>
              <a:rPr lang="en-US" sz="1600" dirty="0">
                <a:solidFill>
                  <a:schemeClr val="tx1"/>
                </a:solidFill>
                <a:ea typeface="Times New Roman" panose="02020603050405020304" pitchFamily="18" charset="0"/>
              </a:rPr>
              <a:t>For access to documents from the committee, can request to be an observer from the MSG “Group”  below.  </a:t>
            </a:r>
          </a:p>
          <a:p>
            <a:pPr marL="866775" lvl="2">
              <a:spcBef>
                <a:spcPts val="0"/>
              </a:spcBef>
              <a:spcAft>
                <a:spcPts val="0"/>
              </a:spcAft>
              <a:buFont typeface="Arial" panose="020B0604020202020204" pitchFamily="34" charset="0"/>
              <a:buChar char="•"/>
            </a:pPr>
            <a:r>
              <a:rPr lang="en-US" sz="1600" dirty="0">
                <a:solidFill>
                  <a:schemeClr val="tx1"/>
                </a:solidFill>
                <a:ea typeface="Times New Roman" panose="02020603050405020304" pitchFamily="18" charset="0"/>
              </a:rPr>
              <a:t>Org: 2 focus areas: </a:t>
            </a:r>
          </a:p>
          <a:p>
            <a:pPr marL="1323975" lvl="3">
              <a:spcBef>
                <a:spcPts val="0"/>
              </a:spcBef>
              <a:spcAft>
                <a:spcPts val="0"/>
              </a:spcAft>
              <a:buFont typeface="Arial" panose="020B0604020202020204" pitchFamily="34" charset="0"/>
              <a:buChar char="•"/>
            </a:pPr>
            <a:r>
              <a:rPr lang="en-US" dirty="0">
                <a:solidFill>
                  <a:schemeClr val="tx1"/>
                </a:solidFill>
                <a:ea typeface="Times New Roman" panose="02020603050405020304" pitchFamily="18" charset="0"/>
              </a:rPr>
              <a:t>1) AFC Functional Specification -WG – includes: Interference-TG,  Incumbent Info-TG,  security and Protocols TG</a:t>
            </a:r>
          </a:p>
          <a:p>
            <a:pPr marL="1323975" lvl="3">
              <a:spcBef>
                <a:spcPts val="0"/>
              </a:spcBef>
              <a:spcAft>
                <a:spcPts val="0"/>
              </a:spcAft>
              <a:buFont typeface="Arial" panose="020B0604020202020204" pitchFamily="34" charset="0"/>
              <a:buChar char="•"/>
            </a:pPr>
            <a:r>
              <a:rPr lang="en-US" dirty="0">
                <a:solidFill>
                  <a:schemeClr val="tx1"/>
                </a:solidFill>
                <a:ea typeface="Times New Roman" panose="02020603050405020304" pitchFamily="18" charset="0"/>
              </a:rPr>
              <a:t>2) AFC Test and Certification-WG</a:t>
            </a:r>
            <a:endParaRPr lang="en-US" dirty="0">
              <a:solidFill>
                <a:schemeClr val="bg1">
                  <a:lumMod val="50000"/>
                </a:schemeClr>
              </a:solidFill>
            </a:endParaRPr>
          </a:p>
          <a:p>
            <a:pPr marL="866775" lvl="2">
              <a:spcBef>
                <a:spcPts val="0"/>
              </a:spcBef>
              <a:spcAft>
                <a:spcPts val="0"/>
              </a:spcAft>
              <a:buFont typeface="Arial" panose="020B0604020202020204" pitchFamily="34" charset="0"/>
              <a:buChar char="•"/>
            </a:pPr>
            <a:r>
              <a:rPr lang="en-US" b="1" dirty="0">
                <a:ea typeface="Calibri" panose="020F0502020204030204" pitchFamily="34" charset="0"/>
              </a:rPr>
              <a:t>Has visited the FCC recently, in particular when ULS will be reviewed and brought up to date.</a:t>
            </a:r>
          </a:p>
          <a:p>
            <a:pPr>
              <a:buFont typeface="Arial" panose="020B0604020202020204" pitchFamily="34" charset="0"/>
              <a:buChar char="•"/>
            </a:pPr>
            <a:r>
              <a:rPr lang="en-US" sz="1800" dirty="0">
                <a:ea typeface="Calibri" panose="020F0502020204030204" pitchFamily="34" charset="0"/>
              </a:rPr>
              <a:t>2.  From the FCC 6 GHz R&amp;O, an informal MSG (“Group”)</a:t>
            </a:r>
          </a:p>
          <a:p>
            <a:pPr lvl="1">
              <a:spcBef>
                <a:spcPts val="0"/>
              </a:spcBef>
              <a:buFont typeface="Arial" panose="020B0604020202020204" pitchFamily="34" charset="0"/>
              <a:buChar char="•"/>
            </a:pPr>
            <a:r>
              <a:rPr lang="en-US" sz="1600" dirty="0">
                <a:solidFill>
                  <a:srgbClr val="1155CC"/>
                </a:solidFill>
                <a:hlinkClick r:id="rId4"/>
              </a:rPr>
              <a:t>https://groups.wirelessinnovation.org/wg/6MSG/dashboard</a:t>
            </a:r>
            <a:r>
              <a:rPr lang="en-US" sz="1600" dirty="0">
                <a:solidFill>
                  <a:srgbClr val="1155CC"/>
                </a:solidFill>
              </a:rPr>
              <a:t>. </a:t>
            </a:r>
            <a:endParaRPr lang="en-US" sz="1600" kern="1200" dirty="0">
              <a:cs typeface="+mn-cs"/>
            </a:endParaRPr>
          </a:p>
          <a:p>
            <a:pPr marL="1323975" lvl="3">
              <a:spcBef>
                <a:spcPts val="0"/>
              </a:spcBef>
              <a:spcAft>
                <a:spcPts val="0"/>
              </a:spcAft>
              <a:buFont typeface="Arial" panose="020B0604020202020204" pitchFamily="34" charset="0"/>
              <a:buChar char="•"/>
            </a:pPr>
            <a:r>
              <a:rPr lang="en-US" dirty="0">
                <a:solidFill>
                  <a:schemeClr val="tx1"/>
                </a:solidFill>
              </a:rPr>
              <a:t>Work stream 1 - interference protection and resolution (</a:t>
            </a:r>
            <a:r>
              <a:rPr lang="en-US" dirty="0" err="1">
                <a:solidFill>
                  <a:schemeClr val="tx1"/>
                </a:solidFill>
              </a:rPr>
              <a:t>CableLabs</a:t>
            </a:r>
            <a:r>
              <a:rPr lang="en-US" dirty="0">
                <a:solidFill>
                  <a:schemeClr val="tx1"/>
                </a:solidFill>
              </a:rPr>
              <a:t>, EPRI, Lake </a:t>
            </a:r>
            <a:r>
              <a:rPr lang="en-US" dirty="0" err="1">
                <a:solidFill>
                  <a:schemeClr val="tx1"/>
                </a:solidFill>
              </a:rPr>
              <a:t>Cty</a:t>
            </a:r>
            <a:r>
              <a:rPr lang="en-US" dirty="0">
                <a:solidFill>
                  <a:schemeClr val="tx1"/>
                </a:solidFill>
              </a:rPr>
              <a:t>, APCO)</a:t>
            </a:r>
          </a:p>
          <a:p>
            <a:pPr marL="1323975" lvl="3">
              <a:spcBef>
                <a:spcPts val="0"/>
              </a:spcBef>
              <a:spcAft>
                <a:spcPts val="0"/>
              </a:spcAft>
              <a:buFont typeface="Arial" panose="020B0604020202020204" pitchFamily="34" charset="0"/>
              <a:buChar char="•"/>
            </a:pPr>
            <a:r>
              <a:rPr lang="en-US" dirty="0">
                <a:solidFill>
                  <a:schemeClr val="tx1"/>
                </a:solidFill>
              </a:rPr>
              <a:t>Work stream 2 - correct incumbent data (ULS) (</a:t>
            </a:r>
            <a:r>
              <a:rPr lang="en-US" dirty="0" err="1">
                <a:solidFill>
                  <a:schemeClr val="tx1"/>
                </a:solidFill>
              </a:rPr>
              <a:t>Comsearch</a:t>
            </a:r>
            <a:r>
              <a:rPr lang="en-US" dirty="0">
                <a:solidFill>
                  <a:schemeClr val="tx1"/>
                </a:solidFill>
              </a:rPr>
              <a:t>, APCO) </a:t>
            </a:r>
          </a:p>
          <a:p>
            <a:pPr marL="1323975" lvl="3">
              <a:spcBef>
                <a:spcPts val="0"/>
              </a:spcBef>
              <a:spcAft>
                <a:spcPts val="0"/>
              </a:spcAft>
              <a:buFont typeface="Arial" panose="020B0604020202020204" pitchFamily="34" charset="0"/>
              <a:buChar char="•"/>
            </a:pPr>
            <a:r>
              <a:rPr lang="en-US" dirty="0">
                <a:solidFill>
                  <a:schemeClr val="tx1"/>
                </a:solidFill>
              </a:rPr>
              <a:t>Work stream 3 - AFC and how it provides protection, etc. (Charter, Google, UTC)</a:t>
            </a:r>
          </a:p>
          <a:p>
            <a:pPr marL="1323975" lvl="3">
              <a:spcBef>
                <a:spcPts val="0"/>
              </a:spcBef>
              <a:spcAft>
                <a:spcPts val="0"/>
              </a:spcAft>
              <a:buFont typeface="Arial" panose="020B0604020202020204" pitchFamily="34" charset="0"/>
              <a:buChar char="•"/>
            </a:pPr>
            <a:r>
              <a:rPr lang="en-US" dirty="0">
                <a:solidFill>
                  <a:schemeClr val="tx1"/>
                </a:solidFill>
              </a:rPr>
              <a:t>Overall Co-chairs:  NPSTC, UTC, WFA, WISPA. </a:t>
            </a:r>
            <a:r>
              <a:rPr lang="en-US" dirty="0">
                <a:solidFill>
                  <a:schemeClr val="tx1"/>
                </a:solidFill>
                <a:ea typeface="Times New Roman" panose="02020603050405020304" pitchFamily="18" charset="0"/>
              </a:rPr>
              <a:t> </a:t>
            </a:r>
          </a:p>
          <a:p>
            <a:pPr marL="866775" lvl="2">
              <a:spcBef>
                <a:spcPts val="0"/>
              </a:spcBef>
              <a:spcAft>
                <a:spcPts val="0"/>
              </a:spcAft>
              <a:buFont typeface="Arial" panose="020B0604020202020204" pitchFamily="34" charset="0"/>
              <a:buChar char="•"/>
            </a:pPr>
            <a:endParaRPr lang="en-US" b="1" dirty="0">
              <a:ea typeface="Calibri" panose="020F0502020204030204" pitchFamily="34" charset="0"/>
            </a:endParaRPr>
          </a:p>
          <a:p>
            <a:pPr marL="866775" lvl="2">
              <a:spcBef>
                <a:spcPts val="0"/>
              </a:spcBef>
              <a:spcAft>
                <a:spcPts val="0"/>
              </a:spcAft>
              <a:buFont typeface="Arial" panose="020B0604020202020204" pitchFamily="34" charset="0"/>
              <a:buChar char="•"/>
            </a:pPr>
            <a:endParaRPr lang="en-US" b="1" dirty="0">
              <a:ea typeface="Calibri" panose="020F0502020204030204" pitchFamily="34" charset="0"/>
            </a:endParaRPr>
          </a:p>
          <a:p>
            <a:pPr>
              <a:spcBef>
                <a:spcPts val="0"/>
              </a:spcBef>
              <a:buFont typeface="Arial" panose="020B0604020202020204" pitchFamily="34" charset="0"/>
              <a:buChar char="•"/>
            </a:pPr>
            <a:r>
              <a:rPr lang="en-US" altLang="en-US" sz="1800" dirty="0"/>
              <a:t>3. Progress on IEEE 802 Wireless Standards - Table of Frequency Ranges</a:t>
            </a:r>
          </a:p>
          <a:p>
            <a:pPr lvl="1">
              <a:spcBef>
                <a:spcPts val="0"/>
              </a:spcBef>
              <a:buFont typeface="Arial" panose="020B0604020202020204" pitchFamily="34" charset="0"/>
              <a:buChar char="•"/>
            </a:pPr>
            <a:r>
              <a:rPr lang="en-US" altLang="en-US" sz="1600" dirty="0"/>
              <a:t>This is a joint effort by 802.18 and 802.19</a:t>
            </a:r>
          </a:p>
          <a:p>
            <a:pPr lvl="1">
              <a:spcBef>
                <a:spcPts val="0"/>
              </a:spcBef>
              <a:buFont typeface="Arial" panose="020B0604020202020204" pitchFamily="34" charset="0"/>
              <a:buChar char="•"/>
            </a:pPr>
            <a:r>
              <a:rPr lang="en-US" sz="1600" u="sng" dirty="0">
                <a:solidFill>
                  <a:schemeClr val="tx1"/>
                </a:solidFill>
                <a:ea typeface="Times New Roman" panose="02020603050405020304" pitchFamily="18" charset="0"/>
              </a:rPr>
              <a:t>The spreadsheet is going, always look for latest:</a:t>
            </a:r>
          </a:p>
          <a:p>
            <a:pPr lvl="2">
              <a:spcBef>
                <a:spcPts val="0"/>
              </a:spcBef>
              <a:buFont typeface="Arial" panose="020B0604020202020204" pitchFamily="34" charset="0"/>
              <a:buChar char="•"/>
            </a:pPr>
            <a:r>
              <a:rPr lang="en-US" sz="1600" dirty="0">
                <a:solidFill>
                  <a:srgbClr val="0070C0"/>
                </a:solidFill>
                <a:ea typeface="Times New Roman" panose="02020603050405020304" pitchFamily="18" charset="0"/>
                <a:hlinkClick r:id="rId5"/>
              </a:rPr>
              <a:t>https://mentor.ieee.org/802.18/dcn/21/18-21-0036-08-0000-frequency-table-template.xlsx</a:t>
            </a:r>
            <a:endParaRPr lang="en-US" sz="1600" dirty="0">
              <a:solidFill>
                <a:srgbClr val="0070C0"/>
              </a:solidFill>
              <a:ea typeface="Times New Roman" panose="02020603050405020304" pitchFamily="18" charset="0"/>
            </a:endParaRPr>
          </a:p>
          <a:p>
            <a:pPr lvl="1">
              <a:spcBef>
                <a:spcPts val="0"/>
              </a:spcBef>
              <a:buFont typeface="Arial" panose="020B0604020202020204" pitchFamily="34" charset="0"/>
              <a:buChar char="•"/>
            </a:pPr>
            <a:r>
              <a:rPr lang="en-US" sz="1800" dirty="0">
                <a:solidFill>
                  <a:schemeClr val="tx1"/>
                </a:solidFill>
                <a:ea typeface="Times New Roman" panose="02020603050405020304" pitchFamily="18" charset="0"/>
              </a:rPr>
              <a:t>Ad hoc calls, the 4</a:t>
            </a:r>
            <a:r>
              <a:rPr lang="en-US" sz="1800" baseline="30000" dirty="0">
                <a:solidFill>
                  <a:schemeClr val="tx1"/>
                </a:solidFill>
                <a:ea typeface="Times New Roman" panose="02020603050405020304" pitchFamily="18" charset="0"/>
              </a:rPr>
              <a:t>th</a:t>
            </a:r>
            <a:r>
              <a:rPr lang="en-US" sz="1800" dirty="0">
                <a:solidFill>
                  <a:schemeClr val="tx1"/>
                </a:solidFill>
                <a:ea typeface="Times New Roman" panose="02020603050405020304" pitchFamily="18" charset="0"/>
              </a:rPr>
              <a:t> Tuesday of the month, the next is 23Nov21, 15:00et. </a:t>
            </a:r>
          </a:p>
          <a:p>
            <a:pPr lvl="3">
              <a:spcBef>
                <a:spcPts val="0"/>
              </a:spcBef>
              <a:buFont typeface="Arial" panose="020B0604020202020204" pitchFamily="34" charset="0"/>
              <a:buChar char="•"/>
            </a:pPr>
            <a:endParaRPr lang="en-US" altLang="en-US" sz="1400" dirty="0"/>
          </a:p>
          <a:p>
            <a:pPr lvl="1">
              <a:spcBef>
                <a:spcPts val="0"/>
              </a:spcBef>
              <a:buFont typeface="Arial" panose="020B0604020202020204" pitchFamily="34" charset="0"/>
              <a:buChar char="•"/>
            </a:pPr>
            <a:endParaRPr lang="en-US" altLang="en-US" sz="1800" dirty="0"/>
          </a:p>
        </p:txBody>
      </p:sp>
      <p:sp>
        <p:nvSpPr>
          <p:cNvPr id="4" name="Footer Placeholder 3">
            <a:extLst>
              <a:ext uri="{FF2B5EF4-FFF2-40B4-BE49-F238E27FC236}">
                <a16:creationId xmlns:a16="http://schemas.microsoft.com/office/drawing/2014/main" id="{7F502F35-CE84-48C1-98C1-9B2716F1A8D7}"/>
              </a:ext>
            </a:extLst>
          </p:cNvPr>
          <p:cNvSpPr>
            <a:spLocks noGrp="1"/>
          </p:cNvSpPr>
          <p:nvPr>
            <p:ph type="ftr" idx="14"/>
          </p:nvPr>
        </p:nvSpPr>
        <p:spPr/>
        <p:txBody>
          <a:bodyPr/>
          <a:lstStyle/>
          <a:p>
            <a:r>
              <a:rPr lang="en-GB"/>
              <a:t>Jay Holcomb, Itron</a:t>
            </a:r>
            <a:endParaRPr lang="en-GB" dirty="0"/>
          </a:p>
        </p:txBody>
      </p:sp>
      <p:sp>
        <p:nvSpPr>
          <p:cNvPr id="5" name="Slide Number Placeholder 4">
            <a:extLst>
              <a:ext uri="{FF2B5EF4-FFF2-40B4-BE49-F238E27FC236}">
                <a16:creationId xmlns:a16="http://schemas.microsoft.com/office/drawing/2014/main" id="{BF464E9D-5309-4C83-9D1C-68639DE07988}"/>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6" name="Date Placeholder 5">
            <a:extLst>
              <a:ext uri="{FF2B5EF4-FFF2-40B4-BE49-F238E27FC236}">
                <a16:creationId xmlns:a16="http://schemas.microsoft.com/office/drawing/2014/main" id="{2AE98D85-F561-4C6D-8A61-5ACCB228667B}"/>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64480205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7FEC4E-D58D-4A00-A290-A9FAA1966072}"/>
              </a:ext>
            </a:extLst>
          </p:cNvPr>
          <p:cNvSpPr>
            <a:spLocks noGrp="1"/>
          </p:cNvSpPr>
          <p:nvPr>
            <p:ph idx="1"/>
          </p:nvPr>
        </p:nvSpPr>
        <p:spPr>
          <a:xfrm>
            <a:off x="915458" y="990600"/>
            <a:ext cx="10361084" cy="5410200"/>
          </a:xfrm>
        </p:spPr>
        <p:txBody>
          <a:bodyPr/>
          <a:lstStyle/>
          <a:p>
            <a:r>
              <a:rPr lang="en-US" dirty="0"/>
              <a:t>Thank You</a:t>
            </a:r>
          </a:p>
          <a:p>
            <a:r>
              <a:rPr lang="en-US" dirty="0"/>
              <a:t>	</a:t>
            </a:r>
            <a:r>
              <a:rPr lang="en-US" sz="2000" b="1" dirty="0">
                <a:cs typeface="+mn-cs"/>
              </a:rPr>
              <a:t>Schedule this Wireless Interim </a:t>
            </a:r>
            <a:endParaRPr lang="en-US" b="1" dirty="0">
              <a:cs typeface="+mn-cs"/>
            </a:endParaRPr>
          </a:p>
          <a:p>
            <a:pPr marL="742950" lvl="2" indent="-342900">
              <a:spcBef>
                <a:spcPts val="600"/>
              </a:spcBef>
              <a:buFont typeface="Arial" panose="020B0604020202020204" pitchFamily="34" charset="0"/>
              <a:buChar char="•"/>
              <a:defRPr/>
            </a:pPr>
            <a:r>
              <a:rPr lang="en-US" dirty="0">
                <a:cs typeface="+mn-cs"/>
              </a:rPr>
              <a:t>Thursday 11</a:t>
            </a:r>
            <a:r>
              <a:rPr lang="en-US" baseline="30000" dirty="0">
                <a:cs typeface="+mn-cs"/>
              </a:rPr>
              <a:t>th</a:t>
            </a:r>
            <a:r>
              <a:rPr lang="en-US" dirty="0">
                <a:cs typeface="+mn-cs"/>
              </a:rPr>
              <a:t>  15:00et, 1hr, opening</a:t>
            </a:r>
          </a:p>
          <a:p>
            <a:pPr marL="742950" lvl="2" indent="-342900">
              <a:spcBef>
                <a:spcPts val="600"/>
              </a:spcBef>
              <a:buFont typeface="Arial" panose="020B0604020202020204" pitchFamily="34" charset="0"/>
              <a:buChar char="•"/>
              <a:defRPr/>
            </a:pPr>
            <a:r>
              <a:rPr lang="en-US" dirty="0">
                <a:cs typeface="+mn-cs"/>
              </a:rPr>
              <a:t>Thursday 18</a:t>
            </a:r>
            <a:r>
              <a:rPr lang="en-US" baseline="30000" dirty="0">
                <a:cs typeface="+mn-cs"/>
              </a:rPr>
              <a:t>th</a:t>
            </a:r>
            <a:r>
              <a:rPr lang="en-US" dirty="0">
                <a:cs typeface="+mn-cs"/>
              </a:rPr>
              <a:t>  15:00et, 1hr, closing</a:t>
            </a:r>
          </a:p>
          <a:p>
            <a:pPr marL="742950" lvl="2" indent="-342900">
              <a:spcBef>
                <a:spcPts val="600"/>
              </a:spcBef>
              <a:buFont typeface="Arial" panose="020B0604020202020204" pitchFamily="34" charset="0"/>
              <a:buChar char="•"/>
              <a:defRPr/>
            </a:pPr>
            <a:endParaRPr lang="en-US" dirty="0">
              <a:cs typeface="+mn-cs"/>
            </a:endParaRPr>
          </a:p>
          <a:p>
            <a:pPr marL="342900" lvl="1" indent="-342900">
              <a:spcBef>
                <a:spcPts val="600"/>
              </a:spcBef>
              <a:buFont typeface="Arial" panose="020B0604020202020204" pitchFamily="34" charset="0"/>
              <a:buChar char="•"/>
              <a:defRPr/>
            </a:pPr>
            <a:r>
              <a:rPr lang="en-US" dirty="0">
                <a:cs typeface="+mn-cs"/>
              </a:rPr>
              <a:t>More can be found in the </a:t>
            </a:r>
            <a:r>
              <a:rPr lang="en-US" b="1" dirty="0">
                <a:cs typeface="+mn-cs"/>
              </a:rPr>
              <a:t>agenda that will be in  document 18-21/0135. </a:t>
            </a:r>
          </a:p>
          <a:p>
            <a:pPr>
              <a:spcBef>
                <a:spcPts val="0"/>
              </a:spcBef>
              <a:buFont typeface="Arial" panose="020B0604020202020204" pitchFamily="34" charset="0"/>
              <a:buChar char="•"/>
            </a:pPr>
            <a:endParaRPr lang="en-US" sz="1600" dirty="0">
              <a:latin typeface="Times New Roman" pitchFamily="16" charset="0"/>
            </a:endParaRPr>
          </a:p>
          <a:p>
            <a:pPr>
              <a:spcBef>
                <a:spcPts val="0"/>
              </a:spcBef>
              <a:buFont typeface="Arial" panose="020B0604020202020204" pitchFamily="34" charset="0"/>
              <a:buChar char="•"/>
            </a:pPr>
            <a:r>
              <a:rPr lang="en-US" sz="1800" dirty="0"/>
              <a:t>WEBEX MEETING</a:t>
            </a:r>
          </a:p>
          <a:p>
            <a:pPr>
              <a:spcBef>
                <a:spcPts val="0"/>
              </a:spcBef>
              <a:buFont typeface="Arial" panose="020B0604020202020204" pitchFamily="34" charset="0"/>
              <a:buChar char="•"/>
            </a:pPr>
            <a:r>
              <a:rPr lang="en-US" sz="1800" dirty="0">
                <a:ea typeface="Times New Roman" panose="02020603050405020304" pitchFamily="18" charset="0"/>
              </a:rPr>
              <a:t>See 802.18 webpage or IEEE 802 overall calendar ( &amp; under 802.18 calendar)</a:t>
            </a:r>
          </a:p>
          <a:p>
            <a:pPr>
              <a:spcBef>
                <a:spcPts val="0"/>
              </a:spcBef>
              <a:buFont typeface="Arial" panose="020B0604020202020204" pitchFamily="34" charset="0"/>
              <a:buChar char="•"/>
            </a:pPr>
            <a:r>
              <a:rPr lang="en-US" sz="1800" dirty="0">
                <a:ea typeface="Times New Roman" panose="02020603050405020304" pitchFamily="18" charset="0"/>
              </a:rPr>
              <a:t>or : </a:t>
            </a:r>
            <a:r>
              <a:rPr lang="en-US" sz="1800" b="1" dirty="0">
                <a:solidFill>
                  <a:srgbClr val="000000"/>
                </a:solidFill>
                <a:effectLst/>
                <a:ea typeface="Times New Roman" panose="02020603050405020304" pitchFamily="18" charset="0"/>
                <a:cs typeface="Times New Roman" panose="02020603050405020304" pitchFamily="18" charset="0"/>
              </a:rPr>
              <a:t>Join from this meeting link</a:t>
            </a:r>
            <a:endParaRPr lang="en-US" sz="18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800" u="sng" dirty="0">
                <a:solidFill>
                  <a:srgbClr val="005E7D"/>
                </a:solidFill>
                <a:effectLst/>
                <a:ea typeface="Times New Roman" panose="02020603050405020304" pitchFamily="18" charset="0"/>
                <a:cs typeface="Times New Roman" panose="02020603050405020304" pitchFamily="18" charset="0"/>
                <a:hlinkClick r:id="rId2"/>
              </a:rPr>
              <a:t>https://ieeesa.webex.com/ieeesa/j.php?MTID=mb227025e23b552d59ce66c69fe99c16c</a:t>
            </a:r>
            <a:endParaRPr lang="en-US" sz="18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solidFill>
                  <a:srgbClr val="000000"/>
                </a:solidFill>
                <a:effectLst/>
                <a:ea typeface="Times New Roman" panose="02020603050405020304" pitchFamily="18" charset="0"/>
                <a:cs typeface="Times New Roman" panose="02020603050405020304" pitchFamily="18" charset="0"/>
              </a:rPr>
              <a:t> </a:t>
            </a:r>
            <a:endParaRPr lang="en-US" sz="18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solidFill>
                  <a:srgbClr val="000000"/>
                </a:solidFill>
                <a:effectLst/>
                <a:ea typeface="Times New Roman" panose="02020603050405020304" pitchFamily="18" charset="0"/>
                <a:cs typeface="Times New Roman" panose="02020603050405020304" pitchFamily="18" charset="0"/>
              </a:rPr>
              <a:t>Join by meeting number </a:t>
            </a:r>
            <a:endParaRPr lang="en-US" sz="18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ea typeface="Times New Roman" panose="02020603050405020304" pitchFamily="18" charset="0"/>
                <a:cs typeface="Times New Roman" panose="02020603050405020304" pitchFamily="18" charset="0"/>
              </a:rPr>
              <a:t>Meeting number (access code): 179 033 9055 </a:t>
            </a:r>
          </a:p>
          <a:p>
            <a:pPr marL="0" marR="0">
              <a:spcBef>
                <a:spcPts val="0"/>
              </a:spcBef>
              <a:spcAft>
                <a:spcPts val="0"/>
              </a:spcAft>
            </a:pPr>
            <a:r>
              <a:rPr lang="en-US" sz="1800" dirty="0">
                <a:effectLst/>
                <a:ea typeface="Times New Roman" panose="02020603050405020304" pitchFamily="18" charset="0"/>
                <a:cs typeface="Times New Roman" panose="02020603050405020304" pitchFamily="18" charset="0"/>
              </a:rPr>
              <a:t>Meeting password: rrtag21c</a:t>
            </a:r>
          </a:p>
          <a:p>
            <a:pPr>
              <a:spcBef>
                <a:spcPts val="0"/>
              </a:spcBef>
              <a:buFont typeface="Arial" panose="020B0604020202020204" pitchFamily="34" charset="0"/>
              <a:buChar char="•"/>
            </a:pPr>
            <a:r>
              <a:rPr lang="en-US" sz="1800" dirty="0">
                <a:ea typeface="Times New Roman" panose="02020603050405020304" pitchFamily="18" charset="0"/>
              </a:rPr>
              <a:t> </a:t>
            </a:r>
            <a:endParaRPr lang="en-US" sz="1800" dirty="0"/>
          </a:p>
          <a:p>
            <a:r>
              <a:rPr lang="en-US" sz="1600" dirty="0"/>
              <a:t>(this is the call-in used for the weekly 802.18 call </a:t>
            </a:r>
            <a:r>
              <a:rPr lang="en-US" sz="1600" dirty="0" err="1"/>
              <a:t>thursday’s</a:t>
            </a:r>
            <a:r>
              <a:rPr lang="en-US" sz="1600" dirty="0"/>
              <a:t> at 1500et) </a:t>
            </a:r>
          </a:p>
        </p:txBody>
      </p:sp>
      <p:sp>
        <p:nvSpPr>
          <p:cNvPr id="2" name="Footer Placeholder 1">
            <a:extLst>
              <a:ext uri="{FF2B5EF4-FFF2-40B4-BE49-F238E27FC236}">
                <a16:creationId xmlns:a16="http://schemas.microsoft.com/office/drawing/2014/main" id="{4BD1A090-C7F4-4FDD-BF65-3BAD5A81F844}"/>
              </a:ext>
            </a:extLst>
          </p:cNvPr>
          <p:cNvSpPr>
            <a:spLocks noGrp="1"/>
          </p:cNvSpPr>
          <p:nvPr>
            <p:ph type="ftr" idx="14"/>
          </p:nvPr>
        </p:nvSpPr>
        <p:spPr/>
        <p:txBody>
          <a:bodyPr/>
          <a:lstStyle/>
          <a:p>
            <a:r>
              <a:rPr lang="en-GB"/>
              <a:t>Jay Holcomb, Itron</a:t>
            </a:r>
            <a:endParaRPr lang="en-GB" dirty="0"/>
          </a:p>
        </p:txBody>
      </p:sp>
      <p:sp>
        <p:nvSpPr>
          <p:cNvPr id="7" name="Slide Number Placeholder 6">
            <a:extLst>
              <a:ext uri="{FF2B5EF4-FFF2-40B4-BE49-F238E27FC236}">
                <a16:creationId xmlns:a16="http://schemas.microsoft.com/office/drawing/2014/main" id="{A6E6736C-B920-4150-86AB-8BBDD7BC9517}"/>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8" name="Date Placeholder 7">
            <a:extLst>
              <a:ext uri="{FF2B5EF4-FFF2-40B4-BE49-F238E27FC236}">
                <a16:creationId xmlns:a16="http://schemas.microsoft.com/office/drawing/2014/main" id="{BA09C066-1C77-471E-864E-4798CF1B08AA}"/>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51936680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838200"/>
          </a:xfrm>
          <a:ln/>
        </p:spPr>
        <p:txBody>
          <a:bodyPr/>
          <a:lstStyle/>
          <a:p>
            <a:pPr>
              <a:tabLst>
                <a:tab pos="0" algn="l"/>
                <a:tab pos="914424" algn="l"/>
                <a:tab pos="1828849" algn="l"/>
                <a:tab pos="2743273" algn="l"/>
                <a:tab pos="3657698" algn="l"/>
                <a:tab pos="4572122" algn="l"/>
                <a:tab pos="5486545" algn="l"/>
                <a:tab pos="6400970" algn="l"/>
                <a:tab pos="7315394" algn="l"/>
                <a:tab pos="8229818" algn="l"/>
                <a:tab pos="9144243" algn="l"/>
                <a:tab pos="10058667" algn="l"/>
              </a:tabLst>
            </a:pPr>
            <a:r>
              <a:rPr lang="tr-TR" sz="3375" dirty="0" err="1"/>
              <a:t>November</a:t>
            </a:r>
            <a:r>
              <a:rPr lang="tr-TR" sz="3375" dirty="0"/>
              <a:t> </a:t>
            </a:r>
            <a:r>
              <a:rPr lang="en-GB" sz="3375" dirty="0"/>
              <a:t>2021 </a:t>
            </a:r>
            <a:r>
              <a:rPr lang="tr-TR" sz="3375" dirty="0"/>
              <a:t>802.19 </a:t>
            </a:r>
            <a:r>
              <a:rPr lang="tr-TR" sz="3375" dirty="0" err="1"/>
              <a:t>Liaison</a:t>
            </a:r>
            <a:r>
              <a:rPr lang="tr-TR" sz="3375" dirty="0"/>
              <a:t> Report</a:t>
            </a:r>
            <a:endParaRPr lang="en-GB" sz="3375" dirty="0"/>
          </a:p>
        </p:txBody>
      </p:sp>
      <p:sp>
        <p:nvSpPr>
          <p:cNvPr id="3074" name="Rectangle 2"/>
          <p:cNvSpPr>
            <a:spLocks noGrp="1" noChangeArrowheads="1"/>
          </p:cNvSpPr>
          <p:nvPr>
            <p:ph type="body" idx="1"/>
          </p:nvPr>
        </p:nvSpPr>
        <p:spPr>
          <a:xfrm>
            <a:off x="2209800" y="1524000"/>
            <a:ext cx="7772400" cy="396876"/>
          </a:xfrm>
          <a:ln/>
        </p:spPr>
        <p:txBody>
          <a:bodyPr/>
          <a:lstStyle/>
          <a:p>
            <a:pPr marL="0" indent="0" algn="ctr">
              <a:spcBef>
                <a:spcPts val="500"/>
              </a:spcBef>
              <a:tabLst>
                <a:tab pos="912837" algn="l"/>
                <a:tab pos="1827262" algn="l"/>
                <a:tab pos="2741686" algn="l"/>
                <a:tab pos="3656110" algn="l"/>
                <a:tab pos="4570535" algn="l"/>
                <a:tab pos="5484959" algn="l"/>
                <a:tab pos="6399383" algn="l"/>
                <a:tab pos="7313808" algn="l"/>
                <a:tab pos="8228232" algn="l"/>
                <a:tab pos="9142657" algn="l"/>
                <a:tab pos="10057080" algn="l"/>
              </a:tabLst>
            </a:pPr>
            <a:r>
              <a:rPr lang="en-GB" sz="2000" dirty="0"/>
              <a:t>Date:</a:t>
            </a:r>
            <a:r>
              <a:rPr lang="en-GB" sz="2000" b="0" dirty="0"/>
              <a:t> 2021-</a:t>
            </a:r>
            <a:r>
              <a:rPr lang="tr-TR" sz="2000" b="0" dirty="0"/>
              <a:t>11</a:t>
            </a:r>
            <a:r>
              <a:rPr lang="en-GB" sz="2000" b="0" dirty="0"/>
              <a:t>-</a:t>
            </a:r>
            <a:r>
              <a:rPr lang="tr-TR" sz="2000" b="0" dirty="0"/>
              <a:t>08</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2927497041"/>
              </p:ext>
            </p:extLst>
          </p:nvPr>
        </p:nvGraphicFramePr>
        <p:xfrm>
          <a:off x="2030016" y="2286000"/>
          <a:ext cx="8131969" cy="2512219"/>
        </p:xfrm>
        <a:graphic>
          <a:graphicData uri="http://schemas.openxmlformats.org/presentationml/2006/ole">
            <mc:AlternateContent xmlns:mc="http://schemas.openxmlformats.org/markup-compatibility/2006">
              <mc:Choice xmlns:v="urn:schemas-microsoft-com:vml" Requires="v">
                <p:oleObj spid="_x0000_s16394" name="Document" r:id="rId4" imgW="8249760" imgH="2557440" progId="Word.Document.8">
                  <p:embed/>
                </p:oleObj>
              </mc:Choice>
              <mc:Fallback>
                <p:oleObj name="Document" r:id="rId4" imgW="8249760" imgH="2557440" progId="Word.Document.8">
                  <p:embed/>
                  <p:pic>
                    <p:nvPicPr>
                      <p:cNvPr id="3075" name="Object 3"/>
                      <p:cNvPicPr>
                        <a:picLocks noChangeAspect="1" noChangeArrowheads="1"/>
                      </p:cNvPicPr>
                      <p:nvPr/>
                    </p:nvPicPr>
                    <p:blipFill>
                      <a:blip r:embed="rId5"/>
                      <a:srcRect/>
                      <a:stretch>
                        <a:fillRect/>
                      </a:stretch>
                    </p:blipFill>
                    <p:spPr bwMode="auto">
                      <a:xfrm>
                        <a:off x="2030016" y="2286000"/>
                        <a:ext cx="8131969" cy="2512219"/>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9" algn="l"/>
                <a:tab pos="1257334" algn="l"/>
                <a:tab pos="2171758" algn="l"/>
                <a:tab pos="3086182" algn="l"/>
                <a:tab pos="4000606" algn="l"/>
                <a:tab pos="4915030" algn="l"/>
                <a:tab pos="5829455" algn="l"/>
                <a:tab pos="6743879" algn="l"/>
                <a:tab pos="7658303" algn="l"/>
                <a:tab pos="8572728" algn="l"/>
                <a:tab pos="9487152" algn="l"/>
                <a:tab pos="10401577" algn="l"/>
              </a:tabLst>
            </a:pPr>
            <a:r>
              <a:rPr lang="en-GB" sz="2000" dirty="0">
                <a:solidFill>
                  <a:srgbClr val="000000"/>
                </a:solidFill>
                <a:latin typeface="Calibri" panose="020F0502020204030204" pitchFamily="34" charset="0"/>
              </a:rPr>
              <a:t>Authors:</a:t>
            </a:r>
          </a:p>
        </p:txBody>
      </p:sp>
      <p:grpSp>
        <p:nvGrpSpPr>
          <p:cNvPr id="12" name="Group 11"/>
          <p:cNvGrpSpPr/>
          <p:nvPr/>
        </p:nvGrpSpPr>
        <p:grpSpPr>
          <a:xfrm>
            <a:off x="2095500" y="5754469"/>
            <a:ext cx="8001000" cy="646331"/>
            <a:chOff x="571500" y="5449669"/>
            <a:chExt cx="8001000" cy="646331"/>
          </a:xfrm>
        </p:grpSpPr>
        <p:sp>
          <p:nvSpPr>
            <p:cNvPr id="4" name="TextBox 3"/>
            <p:cNvSpPr txBox="1"/>
            <p:nvPr/>
          </p:nvSpPr>
          <p:spPr>
            <a:xfrm>
              <a:off x="571500" y="5449669"/>
              <a:ext cx="8001000" cy="646331"/>
            </a:xfrm>
            <a:prstGeom prst="rect">
              <a:avLst/>
            </a:prstGeom>
            <a:noFill/>
          </p:spPr>
          <p:txBody>
            <a:bodyPr wrap="square" rtlCol="0">
              <a:spAutoFit/>
            </a:bodyPr>
            <a:lstStyle/>
            <a:p>
              <a:r>
                <a:rPr lang="en-US" sz="120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74"/>
              <a:endParaRPr lang="en-US" dirty="0"/>
            </a:p>
          </p:txBody>
        </p:sp>
      </p:grpSp>
      <p:sp>
        <p:nvSpPr>
          <p:cNvPr id="2" name="Footer Placeholder 1">
            <a:extLst>
              <a:ext uri="{FF2B5EF4-FFF2-40B4-BE49-F238E27FC236}">
                <a16:creationId xmlns:a16="http://schemas.microsoft.com/office/drawing/2014/main" id="{10FA4035-D4F2-42AE-8D76-D2D0DD6CEB08}"/>
              </a:ext>
            </a:extLst>
          </p:cNvPr>
          <p:cNvSpPr>
            <a:spLocks noGrp="1"/>
          </p:cNvSpPr>
          <p:nvPr>
            <p:ph type="ftr" idx="14"/>
          </p:nvPr>
        </p:nvSpPr>
        <p:spPr/>
        <p:txBody>
          <a:bodyPr/>
          <a:lstStyle/>
          <a:p>
            <a:r>
              <a:rPr lang="en-GB"/>
              <a:t>Tuncer Baykas, Vestel</a:t>
            </a:r>
            <a:endParaRPr lang="en-GB" dirty="0"/>
          </a:p>
        </p:txBody>
      </p:sp>
      <p:sp>
        <p:nvSpPr>
          <p:cNvPr id="3" name="Slide Number Placeholder 2">
            <a:extLst>
              <a:ext uri="{FF2B5EF4-FFF2-40B4-BE49-F238E27FC236}">
                <a16:creationId xmlns:a16="http://schemas.microsoft.com/office/drawing/2014/main" id="{E40C2989-7C54-40D0-AF85-1DBAD6F0272E}"/>
              </a:ext>
            </a:extLst>
          </p:cNvPr>
          <p:cNvSpPr>
            <a:spLocks noGrp="1"/>
          </p:cNvSpPr>
          <p:nvPr>
            <p:ph type="sldNum" idx="12"/>
          </p:nvPr>
        </p:nvSpPr>
        <p:spPr/>
        <p:txBody>
          <a:bodyPr/>
          <a:lstStyle/>
          <a:p>
            <a:r>
              <a:rPr lang="en-GB"/>
              <a:t>Slide </a:t>
            </a:r>
            <a:fld id="{440F5867-744E-4AA6-B0ED-4C44D2DFBB7B}" type="slidenum">
              <a:rPr lang="en-GB" smtClean="0"/>
              <a:pPr/>
              <a:t>98</a:t>
            </a:fld>
            <a:endParaRPr lang="en-GB" dirty="0"/>
          </a:p>
        </p:txBody>
      </p:sp>
      <p:sp>
        <p:nvSpPr>
          <p:cNvPr id="9" name="Date Placeholder 8">
            <a:extLst>
              <a:ext uri="{FF2B5EF4-FFF2-40B4-BE49-F238E27FC236}">
                <a16:creationId xmlns:a16="http://schemas.microsoft.com/office/drawing/2014/main" id="{21388DF1-D542-4E63-9763-9CBBF18906B1}"/>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7895031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FC835-B316-4211-B639-18D8C35BC0DB}"/>
              </a:ext>
            </a:extLst>
          </p:cNvPr>
          <p:cNvSpPr>
            <a:spLocks noGrp="1"/>
          </p:cNvSpPr>
          <p:nvPr>
            <p:ph type="title"/>
          </p:nvPr>
        </p:nvSpPr>
        <p:spPr/>
        <p:txBody>
          <a:bodyPr/>
          <a:lstStyle/>
          <a:p>
            <a:r>
              <a:rPr lang="tr-TR" sz="3375" dirty="0" err="1"/>
              <a:t>Voters</a:t>
            </a:r>
            <a:r>
              <a:rPr lang="tr-TR" sz="3375" dirty="0"/>
              <a:t> </a:t>
            </a:r>
            <a:r>
              <a:rPr lang="tr-TR" sz="3375" dirty="0" err="1"/>
              <a:t>and</a:t>
            </a:r>
            <a:r>
              <a:rPr lang="tr-TR" sz="3375" dirty="0"/>
              <a:t> </a:t>
            </a:r>
            <a:r>
              <a:rPr lang="en-US" sz="3375" dirty="0"/>
              <a:t>Voting Rights</a:t>
            </a:r>
          </a:p>
        </p:txBody>
      </p:sp>
      <p:sp>
        <p:nvSpPr>
          <p:cNvPr id="3" name="Content Placeholder 2">
            <a:extLst>
              <a:ext uri="{FF2B5EF4-FFF2-40B4-BE49-F238E27FC236}">
                <a16:creationId xmlns:a16="http://schemas.microsoft.com/office/drawing/2014/main" id="{CD03C6C8-DD82-41FD-813E-9E11425B6458}"/>
              </a:ext>
            </a:extLst>
          </p:cNvPr>
          <p:cNvSpPr>
            <a:spLocks noGrp="1"/>
          </p:cNvSpPr>
          <p:nvPr>
            <p:ph idx="1"/>
          </p:nvPr>
        </p:nvSpPr>
        <p:spPr>
          <a:xfrm>
            <a:off x="2209800" y="1981202"/>
            <a:ext cx="8029575" cy="4113213"/>
          </a:xfrm>
        </p:spPr>
        <p:txBody>
          <a:bodyPr/>
          <a:lstStyle/>
          <a:p>
            <a:r>
              <a:rPr lang="en-US" sz="2250" dirty="0"/>
              <a:t>IEEE 802.19 has 51 voting members</a:t>
            </a:r>
            <a:endParaRPr lang="tr-TR" sz="2250" dirty="0"/>
          </a:p>
          <a:p>
            <a:r>
              <a:rPr lang="en-US" sz="2250" dirty="0"/>
              <a:t>This meeting provide</a:t>
            </a:r>
            <a:r>
              <a:rPr lang="tr-TR" sz="2250" dirty="0"/>
              <a:t>s</a:t>
            </a:r>
            <a:r>
              <a:rPr lang="en-US" sz="2250" dirty="0"/>
              <a:t> attendance credit towards voting rights</a:t>
            </a:r>
          </a:p>
          <a:p>
            <a:r>
              <a:rPr lang="en-US" sz="2250" dirty="0"/>
              <a:t>Future Electronic Interims are likely to provide attendance credit for voting rights</a:t>
            </a:r>
            <a:endParaRPr lang="tr-TR" sz="2250" dirty="0"/>
          </a:p>
          <a:p>
            <a:pPr>
              <a:buFont typeface="Arial" panose="020B0604020202020204" pitchFamily="34" charset="0"/>
              <a:buChar char="•"/>
            </a:pPr>
            <a:r>
              <a:rPr lang="en-US" sz="2250" dirty="0"/>
              <a:t>You must pay the registration fee in order to attend</a:t>
            </a:r>
          </a:p>
          <a:p>
            <a:pPr>
              <a:buFont typeface="Arial" panose="020B0604020202020204" pitchFamily="34" charset="0"/>
              <a:buChar char="•"/>
            </a:pPr>
            <a:r>
              <a:rPr lang="en-US" sz="2250" dirty="0"/>
              <a:t>If you have not already done so, you can register </a:t>
            </a:r>
            <a:r>
              <a:rPr lang="en-US" sz="2250" dirty="0">
                <a:hlinkClick r:id="rId2"/>
              </a:rPr>
              <a:t>here</a:t>
            </a:r>
            <a:r>
              <a:rPr lang="en-US" sz="2250" dirty="0"/>
              <a:t> or follow the registration link here </a:t>
            </a:r>
            <a:r>
              <a:rPr lang="en-US" sz="2250" dirty="0">
                <a:hlinkClick r:id="rId3"/>
              </a:rPr>
              <a:t>http://802world.org/plenary/</a:t>
            </a:r>
            <a:endParaRPr lang="en-US" sz="2250" dirty="0"/>
          </a:p>
          <a:p>
            <a:pPr>
              <a:buFont typeface="Arial" panose="020B0604020202020204" pitchFamily="34" charset="0"/>
              <a:buChar char="•"/>
            </a:pPr>
            <a:r>
              <a:rPr lang="en-US" sz="2250" dirty="0"/>
              <a:t>If you do not intend to register for this session you must leave this meeting and, if you have logged attendance on IMAT, email the 802.19 chair or vice chair to have your attendance cancelled</a:t>
            </a:r>
          </a:p>
          <a:p>
            <a:endParaRPr lang="en-US" sz="2250" dirty="0"/>
          </a:p>
        </p:txBody>
      </p:sp>
      <p:sp>
        <p:nvSpPr>
          <p:cNvPr id="7" name="Footer Placeholder 6">
            <a:extLst>
              <a:ext uri="{FF2B5EF4-FFF2-40B4-BE49-F238E27FC236}">
                <a16:creationId xmlns:a16="http://schemas.microsoft.com/office/drawing/2014/main" id="{1F4470CC-2498-4BC7-AD74-E74C4135935D}"/>
              </a:ext>
            </a:extLst>
          </p:cNvPr>
          <p:cNvSpPr>
            <a:spLocks noGrp="1"/>
          </p:cNvSpPr>
          <p:nvPr>
            <p:ph type="ftr" idx="14"/>
          </p:nvPr>
        </p:nvSpPr>
        <p:spPr/>
        <p:txBody>
          <a:bodyPr/>
          <a:lstStyle/>
          <a:p>
            <a:r>
              <a:rPr lang="en-GB"/>
              <a:t>Tuncer Baykas, Vestel</a:t>
            </a:r>
            <a:endParaRPr lang="en-GB" dirty="0"/>
          </a:p>
        </p:txBody>
      </p:sp>
      <p:sp>
        <p:nvSpPr>
          <p:cNvPr id="8" name="Slide Number Placeholder 7">
            <a:extLst>
              <a:ext uri="{FF2B5EF4-FFF2-40B4-BE49-F238E27FC236}">
                <a16:creationId xmlns:a16="http://schemas.microsoft.com/office/drawing/2014/main" id="{898438F1-DB58-47C3-B06E-09590BF4522C}"/>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9" name="Date Placeholder 8">
            <a:extLst>
              <a:ext uri="{FF2B5EF4-FFF2-40B4-BE49-F238E27FC236}">
                <a16:creationId xmlns:a16="http://schemas.microsoft.com/office/drawing/2014/main" id="{25A35274-A7C1-49B5-A453-24221CBBE3B4}"/>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1764188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7c6689a7-e099-4b05-bbab-bcc547e00d3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3741</TotalTime>
  <Words>12089</Words>
  <Application>Microsoft Office PowerPoint</Application>
  <PresentationFormat>Widescreen</PresentationFormat>
  <Paragraphs>1942</Paragraphs>
  <Slides>127</Slides>
  <Notes>75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127</vt:i4>
      </vt:variant>
    </vt:vector>
  </HeadingPairs>
  <TitlesOfParts>
    <vt:vector size="138" baseType="lpstr">
      <vt:lpstr>Arial</vt:lpstr>
      <vt:lpstr>Arial Black</vt:lpstr>
      <vt:lpstr>Calibri</vt:lpstr>
      <vt:lpstr>Garamond</vt:lpstr>
      <vt:lpstr>Georgia</vt:lpstr>
      <vt:lpstr>Symbol</vt:lpstr>
      <vt:lpstr>Times</vt:lpstr>
      <vt:lpstr>Times New Roman</vt:lpstr>
      <vt:lpstr>Office Theme</vt:lpstr>
      <vt:lpstr>Document</vt:lpstr>
      <vt:lpstr>Dokument</vt:lpstr>
      <vt:lpstr>802.11 WG November 2021 Session Report</vt:lpstr>
      <vt:lpstr>Abstract</vt:lpstr>
      <vt:lpstr>Attendance data</vt:lpstr>
      <vt:lpstr>PowerPoint Presentation</vt:lpstr>
      <vt:lpstr>PowerPoint Presentation</vt:lpstr>
      <vt:lpstr>Attendees by affiliation (attended at least one meeting September to November)</vt:lpstr>
      <vt:lpstr>Attendance by subgroup (September to November)</vt:lpstr>
      <vt:lpstr>Attendance by subgroup (November plenary session)</vt:lpstr>
      <vt:lpstr>Closing Reports</vt:lpstr>
      <vt:lpstr>802.11 WG Editor’s Meeting (November 2021)</vt:lpstr>
      <vt:lpstr>Volunteer Editor Contacts</vt:lpstr>
      <vt:lpstr>November 8th roundtable status report</vt:lpstr>
      <vt:lpstr>MDR Status</vt:lpstr>
      <vt:lpstr>802.11 Style Guide</vt:lpstr>
      <vt:lpstr>MIB Style, Visio and Frame Practices</vt:lpstr>
      <vt:lpstr>Editor Amendment Ordering</vt:lpstr>
      <vt:lpstr>Draft Development Snapshot</vt:lpstr>
      <vt:lpstr>PowerPoint Presentation</vt:lpstr>
      <vt:lpstr>PowerPoint Presentation</vt:lpstr>
      <vt:lpstr>PowerPoint Presentation</vt:lpstr>
      <vt:lpstr>PowerPoint Presentation</vt:lpstr>
      <vt:lpstr>ARC Closing Report </vt:lpstr>
      <vt:lpstr>Abstract</vt:lpstr>
      <vt:lpstr>Work Completed</vt:lpstr>
      <vt:lpstr>Work Completed</vt:lpstr>
      <vt:lpstr>Monitoring/future activities</vt:lpstr>
      <vt:lpstr>Plans</vt:lpstr>
      <vt:lpstr>IEEE 802.11 Coexistence SC Nov 2021 (virtual) closing report</vt:lpstr>
      <vt:lpstr>IEEE 802.11 Coexistence SC achieved its goals as a discussion forum for coexistence issues</vt:lpstr>
      <vt:lpstr>IEEE 802.11 Coexistence SC will continue promoting good coexistence in Jan 2022</vt:lpstr>
      <vt:lpstr>PAR Review SC</vt:lpstr>
      <vt:lpstr>WNG SC Closing Report</vt:lpstr>
      <vt:lpstr>Abstract</vt:lpstr>
      <vt:lpstr>PowerPoint Presentation</vt:lpstr>
      <vt:lpstr>IEEE 802 JTC1 Standing Committee November 2021 (virtual) closing report</vt:lpstr>
      <vt:lpstr>The IEEE 802 JTC1 SC reviewed the PSDO process status</vt:lpstr>
      <vt:lpstr>Is there any interest in commenting on Industrial Wireless Network PWI in SC6?</vt:lpstr>
      <vt:lpstr>The IEEE 802 JTC1 SC will undertake its usual work at its virtual meeting in January 2022</vt:lpstr>
      <vt:lpstr>REVme Closing Report – November 2021</vt:lpstr>
      <vt:lpstr>Work Completed</vt:lpstr>
      <vt:lpstr>Plans for January</vt:lpstr>
      <vt:lpstr>REVme initial LB</vt:lpstr>
      <vt:lpstr>TGaz Next Generation Positioning  Nov. Electronic Meeting Closing Report</vt:lpstr>
      <vt:lpstr>Abstract</vt:lpstr>
      <vt:lpstr>Nov. Progress and Targets Towards the Jan. Meeting</vt:lpstr>
      <vt:lpstr>Timeline – TG progress update past the Nov. meeting</vt:lpstr>
      <vt:lpstr>Scheduled telecons</vt:lpstr>
      <vt:lpstr>Light Communications Task Group (TGbb)  TGbb November 2021 Closing Report</vt:lpstr>
      <vt:lpstr>Abstract</vt:lpstr>
      <vt:lpstr>TGbb activities at the November 2021 meeting</vt:lpstr>
      <vt:lpstr>Motion </vt:lpstr>
      <vt:lpstr>Motion Reaffirmation of TGbb CSD</vt:lpstr>
      <vt:lpstr>Motion</vt:lpstr>
      <vt:lpstr>TGbb moving forward</vt:lpstr>
      <vt:lpstr>TGbc Closing Report</vt:lpstr>
      <vt:lpstr>Abstract</vt:lpstr>
      <vt:lpstr>Meeting Goals &amp; Accomplishments of the week</vt:lpstr>
      <vt:lpstr>Plans for Next Meeting &amp; Upcoming Telcos</vt:lpstr>
      <vt:lpstr>TGbc schedule (unchanged)</vt:lpstr>
      <vt:lpstr>References</vt:lpstr>
      <vt:lpstr>IEEE 802.11 Plenary Nov 2021 IEEE 802.11 TGbd Closing Report</vt:lpstr>
      <vt:lpstr>TGbd’s Progress during the plenary week</vt:lpstr>
      <vt:lpstr>TGbd Progress Documents</vt:lpstr>
      <vt:lpstr>Motion #1 (approval of Comment Resolutions)</vt:lpstr>
      <vt:lpstr>Motion #2 (Generation of D3.0 and recirculation)</vt:lpstr>
      <vt:lpstr>TGbd Timeline (updated)  (Note, the timeline may be accelerated based on 11az’s actual progress)</vt:lpstr>
      <vt:lpstr>IEEE 802.11 TGbd TC Plan</vt:lpstr>
      <vt:lpstr>TGbe November 2021 Closing Report</vt:lpstr>
      <vt:lpstr>TGbe (Extremely High Throughput)</vt:lpstr>
      <vt:lpstr>Teleconference Plan</vt:lpstr>
      <vt:lpstr>Timeline</vt:lpstr>
      <vt:lpstr>Task Group bf November 2021 Closing Report</vt:lpstr>
      <vt:lpstr>Abstract</vt:lpstr>
      <vt:lpstr>TGbf (WLAN Sensing) – November 2021 </vt:lpstr>
      <vt:lpstr>IEEE 802.11bf Timeline (unchanged)</vt:lpstr>
      <vt:lpstr>Teleconference Schedule</vt:lpstr>
      <vt:lpstr>TGbh Closing Report </vt:lpstr>
      <vt:lpstr>Abstract</vt:lpstr>
      <vt:lpstr>Work Completed</vt:lpstr>
      <vt:lpstr>Next steps</vt:lpstr>
      <vt:lpstr>Timeline</vt:lpstr>
      <vt:lpstr>Teleconference(s)</vt:lpstr>
      <vt:lpstr>January 2022 Plans</vt:lpstr>
      <vt:lpstr>TGbi Closing Report</vt:lpstr>
      <vt:lpstr>IEEE 802.11 TGbi – November 2021</vt:lpstr>
      <vt:lpstr>Timeline</vt:lpstr>
      <vt:lpstr>ITU AH (ITU Liaison)</vt:lpstr>
      <vt:lpstr>Internal Liaison reports</vt:lpstr>
      <vt:lpstr>802.15 </vt:lpstr>
      <vt:lpstr>IEEE 802.18 RR-TAG Electronic Plenary Liaison  from 802.18 to 802.11</vt:lpstr>
      <vt:lpstr>802.18 Radio Regulatory Technical Advisory Group – RR-TAG</vt:lpstr>
      <vt:lpstr>802.18 meeting discussion items – EU Standards</vt:lpstr>
      <vt:lpstr>802.18 meeting discussion items - non-EU stds and USA activities</vt:lpstr>
      <vt:lpstr>802.18 meeting discussion items – ITU-R </vt:lpstr>
      <vt:lpstr>802.18 meeting discussion items – General</vt:lpstr>
      <vt:lpstr>General Discussion Items – ongoing fyi – will find out what is the latest</vt:lpstr>
      <vt:lpstr>PowerPoint Presentation</vt:lpstr>
      <vt:lpstr>November 2021 802.19 Liaison Report</vt:lpstr>
      <vt:lpstr>Voters and Voting Rights</vt:lpstr>
      <vt:lpstr>Current ePoll</vt:lpstr>
      <vt:lpstr>IEEE 802 Frequency Tables – Activity</vt:lpstr>
      <vt:lpstr>Schedule</vt:lpstr>
      <vt:lpstr>External liaison reports</vt:lpstr>
      <vt:lpstr>Wi-Fi Alliance Liaison Update</vt:lpstr>
      <vt:lpstr>PowerPoint Presentation</vt:lpstr>
      <vt:lpstr>PowerPoint Presentation</vt:lpstr>
      <vt:lpstr>PowerPoint Presentation</vt:lpstr>
      <vt:lpstr>IEEE 802.11-IETF Liaison Report</vt:lpstr>
      <vt:lpstr>Abstract</vt:lpstr>
      <vt:lpstr>IETF Meetings</vt:lpstr>
      <vt:lpstr>IETF- IEEE 802 Liaison Activity  </vt:lpstr>
      <vt:lpstr>IETF protocol use with 802.11 technology</vt:lpstr>
      <vt:lpstr>BOFs at IETF 112 November 6-12, 2021</vt:lpstr>
      <vt:lpstr>IETF new groups being (re-)chartered</vt:lpstr>
      <vt:lpstr>YANG Model Catalog</vt:lpstr>
      <vt:lpstr>IoT-related work</vt:lpstr>
      <vt:lpstr>IoT-related work (cont.)</vt:lpstr>
      <vt:lpstr>EMU WG</vt:lpstr>
      <vt:lpstr>Operations Area Working Group</vt:lpstr>
      <vt:lpstr>Transport Layer Security (TLS)</vt:lpstr>
      <vt:lpstr>Deterministic Networking (DETNET)</vt:lpstr>
      <vt:lpstr>Reliable and Available Wireless (RAW) </vt:lpstr>
      <vt:lpstr>IP Wireless Access in Vehicular Environments  (IPWAVE)</vt:lpstr>
      <vt:lpstr>Autonomic Networking Integrated Model and Approach (ANIMA) </vt:lpstr>
      <vt:lpstr>References</vt:lpstr>
      <vt:lpstr>PowerPoint Presentation</vt:lpstr>
      <vt:lpstr>PowerPoint Presentation</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160</cp:revision>
  <cp:lastPrinted>1601-01-01T00:00:00Z</cp:lastPrinted>
  <dcterms:created xsi:type="dcterms:W3CDTF">2018-05-10T15:59:06Z</dcterms:created>
  <dcterms:modified xsi:type="dcterms:W3CDTF">2021-11-16T13:46:49Z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