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3"/>
  </p:notesMasterIdLst>
  <p:handoutMasterIdLst>
    <p:handoutMasterId r:id="rId34"/>
  </p:handoutMasterIdLst>
  <p:sldIdLst>
    <p:sldId id="720" r:id="rId2"/>
    <p:sldId id="736" r:id="rId3"/>
    <p:sldId id="737" r:id="rId4"/>
    <p:sldId id="1159" r:id="rId5"/>
    <p:sldId id="738" r:id="rId6"/>
    <p:sldId id="739" r:id="rId7"/>
    <p:sldId id="741" r:id="rId8"/>
    <p:sldId id="740" r:id="rId9"/>
    <p:sldId id="1061" r:id="rId10"/>
    <p:sldId id="1062" r:id="rId11"/>
    <p:sldId id="1063" r:id="rId12"/>
    <p:sldId id="742" r:id="rId13"/>
    <p:sldId id="793" r:id="rId14"/>
    <p:sldId id="833" r:id="rId15"/>
    <p:sldId id="753" r:id="rId16"/>
    <p:sldId id="885" r:id="rId17"/>
    <p:sldId id="935" r:id="rId18"/>
    <p:sldId id="1107" r:id="rId19"/>
    <p:sldId id="1142" r:id="rId20"/>
    <p:sldId id="1143" r:id="rId21"/>
    <p:sldId id="1151" r:id="rId22"/>
    <p:sldId id="1040" r:id="rId23"/>
    <p:sldId id="1178" r:id="rId24"/>
    <p:sldId id="1182" r:id="rId25"/>
    <p:sldId id="1183" r:id="rId26"/>
    <p:sldId id="1184" r:id="rId27"/>
    <p:sldId id="1185" r:id="rId28"/>
    <p:sldId id="1179" r:id="rId29"/>
    <p:sldId id="1180" r:id="rId30"/>
    <p:sldId id="1100" r:id="rId31"/>
    <p:sldId id="1181" r:id="rId32"/>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16" autoAdjust="0"/>
    <p:restoredTop sz="95405"/>
  </p:normalViewPr>
  <p:slideViewPr>
    <p:cSldViewPr showGuides="1">
      <p:cViewPr varScale="1">
        <p:scale>
          <a:sx n="81" d="100"/>
          <a:sy n="81" d="100"/>
        </p:scale>
        <p:origin x="136"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Oct 2021</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altLang="zh-CN" dirty="0" smtClean="0"/>
              <a:t>Oct</a:t>
            </a:r>
            <a:r>
              <a:rPr lang="en-US" dirty="0" smtClean="0"/>
              <a:t> 2021</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Oct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a:t>
            </a: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622</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r2</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Oct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2021-10-02</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092"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1800" b="1" u="sng" dirty="0">
              <a:latin typeface="Times New Roman" panose="02020603050405020304" pitchFamily="18" charset="0"/>
            </a:endParaRPr>
          </a:p>
        </p:txBody>
      </p:sp>
      <p:sp>
        <p:nvSpPr>
          <p:cNvPr id="8" name="TextBox 6">
            <a:extLst>
              <a:ext uri="{FF2B5EF4-FFF2-40B4-BE49-F238E27FC236}">
                <a16:creationId xmlns=""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Oct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buFont typeface="Arial" panose="020B0604020202020204" pitchFamily="34" charset="0"/>
              <a:buChar char="•"/>
            </a:pPr>
            <a:r>
              <a:rPr lang="en-US" altLang="zh-CN" sz="2400" dirty="0">
                <a:solidFill>
                  <a:schemeClr val="bg1">
                    <a:lumMod val="85000"/>
                  </a:schemeClr>
                </a:solidFill>
                <a:cs typeface="+mn-ea"/>
                <a:sym typeface="+mn-ea"/>
              </a:rPr>
              <a:t>Oct 12</a:t>
            </a:r>
            <a:r>
              <a:rPr lang="en-US" altLang="zh-CN" sz="2400" baseline="30000" dirty="0">
                <a:solidFill>
                  <a:schemeClr val="bg1">
                    <a:lumMod val="85000"/>
                  </a:schemeClr>
                </a:solidFill>
                <a:cs typeface="+mn-ea"/>
                <a:sym typeface="+mn-ea"/>
              </a:rPr>
              <a:t>th</a:t>
            </a:r>
            <a:r>
              <a:rPr lang="en-US" altLang="zh-CN" sz="2400" dirty="0">
                <a:solidFill>
                  <a:schemeClr val="bg1">
                    <a:lumMod val="85000"/>
                  </a:schemeClr>
                </a:solidFill>
                <a:cs typeface="+mn-ea"/>
                <a:sym typeface="+mn-ea"/>
              </a:rPr>
              <a:t>, 10:00am ~ 11:59am, ET; </a:t>
            </a:r>
            <a:r>
              <a:rPr lang="en-US" altLang="zh-CN" sz="2400" dirty="0" err="1">
                <a:solidFill>
                  <a:schemeClr val="bg1">
                    <a:lumMod val="85000"/>
                  </a:schemeClr>
                </a:solidFill>
                <a:cs typeface="+mn-ea"/>
                <a:sym typeface="+mn-ea"/>
              </a:rPr>
              <a:t>Webex</a:t>
            </a:r>
            <a:endParaRPr lang="en-US" altLang="zh-CN" sz="2400" dirty="0">
              <a:solidFill>
                <a:schemeClr val="bg1">
                  <a:lumMod val="85000"/>
                </a:schemeClr>
              </a:solidFill>
              <a:cs typeface="+mn-ea"/>
              <a:sym typeface="+mn-ea"/>
            </a:endParaRPr>
          </a:p>
          <a:p>
            <a:pPr marL="342900" indent="-342900" eaLnBrk="1" hangingPunct="1">
              <a:buFont typeface="Arial" panose="020B0604020202020204" pitchFamily="34" charset="0"/>
              <a:buChar char="•"/>
            </a:pPr>
            <a:r>
              <a:rPr lang="en-US" altLang="zh-CN" sz="2400" dirty="0">
                <a:solidFill>
                  <a:schemeClr val="bg1">
                    <a:lumMod val="85000"/>
                  </a:schemeClr>
                </a:solidFill>
                <a:cs typeface="+mn-ea"/>
                <a:sym typeface="+mn-ea"/>
              </a:rPr>
              <a:t>Oct 19</a:t>
            </a:r>
            <a:r>
              <a:rPr lang="en-US" altLang="zh-CN" sz="2400" baseline="30000" dirty="0">
                <a:solidFill>
                  <a:schemeClr val="bg1">
                    <a:lumMod val="85000"/>
                  </a:schemeClr>
                </a:solidFill>
                <a:cs typeface="+mn-ea"/>
                <a:sym typeface="+mn-ea"/>
              </a:rPr>
              <a:t>th</a:t>
            </a:r>
            <a:r>
              <a:rPr lang="en-US" altLang="zh-CN" sz="2400" dirty="0">
                <a:solidFill>
                  <a:schemeClr val="bg1">
                    <a:lumMod val="85000"/>
                  </a:schemeClr>
                </a:solidFill>
                <a:cs typeface="+mn-ea"/>
                <a:sym typeface="+mn-ea"/>
              </a:rPr>
              <a:t>, 10:00am ~ 11:59am, ET; </a:t>
            </a:r>
            <a:r>
              <a:rPr lang="en-US" altLang="zh-CN" sz="2400" dirty="0" err="1">
                <a:solidFill>
                  <a:schemeClr val="bg1">
                    <a:lumMod val="85000"/>
                  </a:schemeClr>
                </a:solidFill>
                <a:cs typeface="+mn-ea"/>
                <a:sym typeface="+mn-ea"/>
              </a:rPr>
              <a:t>Webex</a:t>
            </a:r>
            <a:endParaRPr lang="en-US" altLang="zh-CN" sz="2400" dirty="0">
              <a:solidFill>
                <a:schemeClr val="bg1">
                  <a:lumMod val="85000"/>
                </a:schemeClr>
              </a:solidFill>
              <a:cs typeface="+mn-ea"/>
              <a:sym typeface="+mn-ea"/>
            </a:endParaRPr>
          </a:p>
          <a:p>
            <a:pPr marL="342900" indent="-342900" eaLnBrk="1" hangingPunct="1">
              <a:buFont typeface="Arial" panose="020B0604020202020204" pitchFamily="34" charset="0"/>
              <a:buChar char="•"/>
            </a:pPr>
            <a:r>
              <a:rPr lang="en-US" altLang="zh-CN" sz="2400" dirty="0">
                <a:solidFill>
                  <a:srgbClr val="00B050"/>
                </a:solidFill>
                <a:cs typeface="+mn-ea"/>
                <a:sym typeface="+mn-ea"/>
              </a:rPr>
              <a:t>Oct 22</a:t>
            </a:r>
            <a:r>
              <a:rPr lang="en-US" altLang="zh-CN" sz="2400" baseline="30000" dirty="0">
                <a:solidFill>
                  <a:srgbClr val="00B050"/>
                </a:solidFill>
                <a:cs typeface="+mn-ea"/>
                <a:sym typeface="+mn-ea"/>
              </a:rPr>
              <a:t>nd</a:t>
            </a:r>
            <a:r>
              <a:rPr lang="en-US" altLang="zh-CN" sz="2400" dirty="0">
                <a:solidFill>
                  <a:srgbClr val="00B050"/>
                </a:solidFill>
                <a:cs typeface="+mn-ea"/>
                <a:sym typeface="+mn-ea"/>
              </a:rPr>
              <a:t>, 10:00am ~ 11:59am,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marL="342900" indent="-342900" eaLnBrk="1" hangingPunct="1">
              <a:buFont typeface="Arial" panose="020B0604020202020204" pitchFamily="34" charset="0"/>
              <a:buChar char="•"/>
            </a:pPr>
            <a:r>
              <a:rPr lang="en-US" altLang="zh-CN" sz="2400" dirty="0">
                <a:solidFill>
                  <a:srgbClr val="00B050"/>
                </a:solidFill>
                <a:cs typeface="+mn-ea"/>
                <a:sym typeface="+mn-ea"/>
              </a:rPr>
              <a:t>Oct 26</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10:00am ~ 11:59am,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marL="342900" indent="-342900" eaLnBrk="1" hangingPunct="1">
              <a:buFont typeface="Arial" panose="020B0604020202020204" pitchFamily="34" charset="0"/>
              <a:buChar char="•"/>
            </a:pPr>
            <a:r>
              <a:rPr lang="en-US" altLang="zh-CN" sz="2400" dirty="0">
                <a:solidFill>
                  <a:srgbClr val="00B050"/>
                </a:solidFill>
                <a:cs typeface="+mn-ea"/>
                <a:sym typeface="+mn-ea"/>
              </a:rPr>
              <a:t>Nov 2</a:t>
            </a:r>
            <a:r>
              <a:rPr lang="en-US" altLang="zh-CN" sz="2400" baseline="30000" dirty="0">
                <a:solidFill>
                  <a:srgbClr val="00B050"/>
                </a:solidFill>
                <a:cs typeface="+mn-ea"/>
                <a:sym typeface="+mn-ea"/>
              </a:rPr>
              <a:t>nd</a:t>
            </a:r>
            <a:r>
              <a:rPr lang="en-US" altLang="zh-CN" sz="2400" dirty="0">
                <a:solidFill>
                  <a:srgbClr val="00B050"/>
                </a:solidFill>
                <a:cs typeface="+mn-ea"/>
                <a:sym typeface="+mn-ea"/>
              </a:rPr>
              <a:t>, 10:00am ~ 11:59am,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(Daylight Time)</a:t>
            </a:r>
          </a:p>
          <a:p>
            <a:pPr marL="342900" indent="-342900" eaLnBrk="1" hangingPunct="1">
              <a:buFont typeface="Arial" panose="020B0604020202020204" pitchFamily="34" charset="0"/>
              <a:buChar char="•"/>
            </a:pPr>
            <a:r>
              <a:rPr lang="en-US" altLang="zh-CN" sz="2400" dirty="0">
                <a:solidFill>
                  <a:srgbClr val="00B050"/>
                </a:solidFill>
                <a:cs typeface="+mn-ea"/>
                <a:sym typeface="+mn-ea"/>
              </a:rPr>
              <a:t>Nov 9</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10:00am ~ 11:00am,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(Standard Time)</a:t>
            </a:r>
          </a:p>
          <a:p>
            <a:pPr eaLnBrk="1" hangingPunct="1"/>
            <a:endParaRPr lang="en-US" altLang="zh-CN" sz="2400" dirty="0">
              <a:solidFill>
                <a:srgbClr val="00B050"/>
              </a:solidFill>
              <a:cs typeface="+mn-ea"/>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graphicFrame>
        <p:nvGraphicFramePr>
          <p:cNvPr id="6" name="表格 5"/>
          <p:cNvGraphicFramePr>
            <a:graphicFrameLocks noGrp="1"/>
          </p:cNvGraphicFramePr>
          <p:nvPr>
            <p:custDataLst>
              <p:tags r:id="rId1"/>
            </p:custDataLst>
            <p:extLst>
              <p:ext uri="{D42A27DB-BD31-4B8C-83A1-F6EECF244321}">
                <p14:modId xmlns:p14="http://schemas.microsoft.com/office/powerpoint/2010/main" val="1302541540"/>
              </p:ext>
            </p:extLst>
          </p:nvPr>
        </p:nvGraphicFramePr>
        <p:xfrm>
          <a:off x="1447922" y="1600248"/>
          <a:ext cx="9637599" cy="466344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 11-21/1303r4, 11-21/1326r8,</a:t>
                      </a:r>
                      <a:r>
                        <a:rPr lang="en-US" altLang="zh-CN" sz="1200" baseline="0" dirty="0" smtClean="0">
                          <a:solidFill>
                            <a:schemeClr val="tx1"/>
                          </a:solidFill>
                        </a:rPr>
                        <a:t> </a:t>
                      </a:r>
                      <a:r>
                        <a:rPr lang="en-US" altLang="zh-CN" sz="1200" baseline="0" dirty="0" smtClean="0">
                          <a:solidFill>
                            <a:srgbClr val="0070C0"/>
                          </a:solidFill>
                        </a:rPr>
                        <a:t>11-21/1622r2, </a:t>
                      </a:r>
                      <a:r>
                        <a:rPr lang="en-US" altLang="zh-CN" sz="1200" baseline="0" dirty="0" smtClean="0">
                          <a:solidFill>
                            <a:srgbClr val="0070C0"/>
                          </a:solidFill>
                        </a:rPr>
                        <a:t>11-21/1623r0</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11-21/1138r0, 11-21/1468r0, </a:t>
                      </a:r>
                      <a:r>
                        <a:rPr lang="en-US" altLang="zh-CN" sz="1200" baseline="0" dirty="0" smtClean="0">
                          <a:solidFill>
                            <a:srgbClr val="0070C0"/>
                          </a:solidFill>
                          <a:sym typeface="+mn-ea"/>
                        </a:rPr>
                        <a:t>11-21/1544r0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11-19/2045r13 (D2.0)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11-21/1296r3 (LB254)</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Form </a:t>
            </a:r>
            <a:r>
              <a:rPr lang="en-US" altLang="en-US" sz="2000" kern="0" dirty="0" smtClean="0">
                <a:solidFill>
                  <a:schemeClr val="tx1"/>
                </a:solidFill>
                <a:sym typeface="+mn-ea"/>
              </a:rPr>
              <a:t>SA </a:t>
            </a:r>
            <a:r>
              <a:rPr lang="en-US" altLang="en-US" sz="2000" kern="0" dirty="0">
                <a:solidFill>
                  <a:schemeClr val="tx1"/>
                </a:solidFill>
                <a:sym typeface="+mn-ea"/>
              </a:rPr>
              <a:t>Ballot Pool				</a:t>
            </a:r>
            <a:r>
              <a:rPr lang="en-US" altLang="en-US" sz="2000" kern="0" dirty="0" smtClean="0">
                <a:solidFill>
                  <a:schemeClr val="tx1"/>
                </a:solidFill>
                <a:sym typeface="+mn-ea"/>
              </a:rPr>
              <a:t>	</a:t>
            </a:r>
            <a:r>
              <a:rPr lang="en-US" altLang="en-US" sz="2000" u="sng" kern="0" dirty="0" smtClean="0">
                <a:solidFill>
                  <a:schemeClr val="tx1"/>
                </a:solidFill>
                <a:cs typeface="+mn-ea"/>
                <a:sym typeface="Wingdings" panose="05000000000000000000" pitchFamily="2" charset="2"/>
              </a:rPr>
              <a:t>Nov 1 to Nov 30, 2021</a:t>
            </a:r>
            <a:endParaRPr lang="en-US" altLang="en-US" sz="2000" u="sng"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Jan 2022 (Try Nov 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Jan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a:t>
            </a:r>
            <a:r>
              <a:rPr lang="en-US" altLang="en-US" sz="2000" kern="0" dirty="0" smtClean="0">
                <a:solidFill>
                  <a:schemeClr val="tx1"/>
                </a:solidFill>
                <a:sym typeface="+mn-ea"/>
              </a:rPr>
              <a:t>SA Ballot </a:t>
            </a:r>
            <a:r>
              <a:rPr lang="en-US" altLang="en-US" sz="2000" kern="0" dirty="0">
                <a:solidFill>
                  <a:schemeClr val="tx1"/>
                </a:solidFill>
                <a:sym typeface="+mn-ea"/>
              </a:rPr>
              <a:t>(D4.0)			</a:t>
            </a:r>
            <a:r>
              <a:rPr lang="en-US" altLang="en-US" sz="2000" kern="0" dirty="0" smtClean="0">
                <a:solidFill>
                  <a:schemeClr val="tx1"/>
                </a:solidFill>
                <a:sym typeface="+mn-ea"/>
              </a:rPr>
              <a:t>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11-21/1372r0</a:t>
            </a:r>
            <a:r>
              <a:rPr lang="en-US" altLang="zh-CN" sz="1600" dirty="0">
                <a:solidFill>
                  <a:srgbClr val="FFC000"/>
                </a:solidFill>
                <a:latin typeface="Calibri" panose="020F0502020204030204" pitchFamily="34" charset="0"/>
                <a:cs typeface="Calibri" panose="020F0502020204030204" pitchFamily="34" charset="0"/>
              </a:rPr>
              <a:t>, Clause 31.2.3 comment resolution for LB-254, Joseph Levy (</a:t>
            </a:r>
            <a:r>
              <a:rPr lang="en-US" altLang="zh-CN" sz="1600" dirty="0" err="1">
                <a:solidFill>
                  <a:srgbClr val="FFC000"/>
                </a:solidFill>
                <a:latin typeface="Calibri" panose="020F0502020204030204" pitchFamily="34" charset="0"/>
                <a:cs typeface="Calibri" panose="020F0502020204030204" pitchFamily="34" charset="0"/>
              </a:rPr>
              <a:t>InterDigital</a:t>
            </a:r>
            <a:r>
              <a:rPr lang="en-US" altLang="zh-CN" sz="16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11-21/1482, D2.0 CR clause 6 and 11 related to DMG and MLME, Hiroyuki </a:t>
            </a:r>
            <a:r>
              <a:rPr lang="en-US" altLang="zh-CN" sz="1600" dirty="0" err="1">
                <a:solidFill>
                  <a:srgbClr val="FFC000"/>
                </a:solidFill>
                <a:latin typeface="Calibri" panose="020F0502020204030204" pitchFamily="34" charset="0"/>
                <a:cs typeface="Calibri" panose="020F0502020204030204" pitchFamily="34" charset="0"/>
              </a:rPr>
              <a:t>Motozuka</a:t>
            </a:r>
            <a:r>
              <a:rPr lang="en-US" altLang="zh-CN" sz="1600" dirty="0">
                <a:solidFill>
                  <a:srgbClr val="FFC000"/>
                </a:solidFill>
                <a:latin typeface="Calibri" panose="020F0502020204030204" pitchFamily="34" charset="0"/>
                <a:cs typeface="Calibri" panose="020F0502020204030204" pitchFamily="34" charset="0"/>
              </a:rPr>
              <a:t> (Panasonic)</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11-21/1530, d2-0-cr-for-receive-specification,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11-21/1669, lb254-cr-clause-36-2, Bo Sun (ZTE)</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11-21/1434, Some clause B4 comment resolutions for LB-254, Joseph Levy (</a:t>
            </a:r>
            <a:r>
              <a:rPr lang="en-US" altLang="zh-CN" sz="1600" dirty="0" err="1">
                <a:solidFill>
                  <a:srgbClr val="FFC000"/>
                </a:solidFill>
                <a:latin typeface="Calibri" panose="020F0502020204030204" pitchFamily="34" charset="0"/>
                <a:cs typeface="Calibri" panose="020F0502020204030204" pitchFamily="34" charset="0"/>
              </a:rPr>
              <a:t>InterDigital</a:t>
            </a:r>
            <a:r>
              <a:rPr lang="en-US" altLang="zh-CN" sz="16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11-21/1435, Some clause 31.2 and clause 31.2.1 comment resolutions for LB-254, Joseph Levy (</a:t>
            </a:r>
            <a:r>
              <a:rPr lang="en-US" altLang="zh-CN" sz="1600" dirty="0" err="1">
                <a:solidFill>
                  <a:srgbClr val="FFC000"/>
                </a:solidFill>
                <a:latin typeface="Calibri" panose="020F0502020204030204" pitchFamily="34" charset="0"/>
                <a:cs typeface="Calibri" panose="020F0502020204030204" pitchFamily="34" charset="0"/>
              </a:rPr>
              <a:t>InterDigital</a:t>
            </a:r>
            <a:r>
              <a:rPr lang="en-US" altLang="zh-CN" sz="16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chemeClr val="tx2"/>
                </a:solidFill>
                <a:latin typeface="Calibri" panose="020F0502020204030204" pitchFamily="34" charset="0"/>
                <a:cs typeface="Calibri" panose="020F0502020204030204" pitchFamily="34" charset="0"/>
              </a:rPr>
              <a:t>Call for submissions</a:t>
            </a:r>
            <a:endParaRPr lang="en-US" altLang="zh-CN" sz="1600" dirty="0">
              <a:solidFill>
                <a:schemeClr val="tx2"/>
              </a:solidFill>
              <a:latin typeface="Calibri" panose="020F0502020204030204" pitchFamily="34" charset="0"/>
              <a:cs typeface="Calibri" panose="020F0502020204030204" pitchFamily="34" charset="0"/>
            </a:endParaRPr>
          </a:p>
          <a:p>
            <a:pPr marL="800100" lvl="1" indent="-342900" algn="just">
              <a:buFontTx/>
              <a:buChar char="•"/>
              <a:defRPr/>
            </a:pP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endParaRPr lang="en-US" sz="1600" dirty="0" smtClean="0">
              <a:solidFill>
                <a:schemeClr val="tx1"/>
              </a:solidFill>
              <a:latin typeface="Calibri" panose="020F0502020204030204" pitchFamily="34" charset="0"/>
              <a:cs typeface="Calibri" panose="020F0502020204030204" pitchFamily="34"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Oct 12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SPs for</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presented CRs</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a:buFontTx/>
              <a:buChar char="•"/>
              <a:defRPr/>
            </a:pPr>
            <a:r>
              <a:rPr lang="en-US" altLang="zh-CN" sz="2400" dirty="0" smtClean="0">
                <a:solidFill>
                  <a:srgbClr val="00B050"/>
                </a:solidFill>
                <a:latin typeface="Calibri" panose="020F0502020204030204" pitchFamily="34" charset="0"/>
                <a:cs typeface="Calibri" panose="020F0502020204030204" pitchFamily="34" charset="0"/>
              </a:rPr>
              <a:t>11-21/1530r1, </a:t>
            </a:r>
            <a:r>
              <a:rPr lang="en-US" altLang="zh-CN" sz="2400" dirty="0">
                <a:solidFill>
                  <a:srgbClr val="00B050"/>
                </a:solidFill>
                <a:latin typeface="Calibri" panose="020F0502020204030204" pitchFamily="34" charset="0"/>
                <a:cs typeface="Calibri" panose="020F0502020204030204" pitchFamily="34" charset="0"/>
              </a:rPr>
              <a:t>d2-0-cr-for-receive-specification, </a:t>
            </a:r>
            <a:r>
              <a:rPr lang="en-US" altLang="zh-CN" sz="2400" dirty="0" err="1">
                <a:solidFill>
                  <a:srgbClr val="00B050"/>
                </a:solidFill>
                <a:latin typeface="Calibri" panose="020F0502020204030204" pitchFamily="34" charset="0"/>
                <a:cs typeface="Calibri" panose="020F0502020204030204" pitchFamily="34" charset="0"/>
              </a:rPr>
              <a:t>Rui</a:t>
            </a:r>
            <a:r>
              <a:rPr lang="en-US" altLang="zh-CN" sz="2400" dirty="0">
                <a:solidFill>
                  <a:srgbClr val="00B050"/>
                </a:solidFill>
                <a:latin typeface="Calibri" panose="020F0502020204030204" pitchFamily="34" charset="0"/>
                <a:cs typeface="Calibri" panose="020F0502020204030204" pitchFamily="34" charset="0"/>
              </a:rPr>
              <a:t> Cao (</a:t>
            </a:r>
            <a:r>
              <a:rPr lang="en-US" altLang="zh-CN" sz="2400" dirty="0" smtClean="0">
                <a:solidFill>
                  <a:srgbClr val="00B050"/>
                </a:solidFill>
                <a:latin typeface="Calibri" panose="020F0502020204030204" pitchFamily="34" charset="0"/>
                <a:cs typeface="Calibri" panose="020F0502020204030204" pitchFamily="34" charset="0"/>
              </a:rPr>
              <a:t>NXP)</a:t>
            </a:r>
            <a:endParaRPr lang="en-US" altLang="zh-CN" sz="2400" dirty="0">
              <a:solidFill>
                <a:srgbClr val="00B050"/>
              </a:solidFill>
              <a:latin typeface="Calibri" panose="020F0502020204030204" pitchFamily="34" charset="0"/>
              <a:cs typeface="Calibri" panose="020F050202020403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a:buFontTx/>
              <a:buChar char="•"/>
              <a:defRPr/>
            </a:pPr>
            <a:r>
              <a:rPr lang="en-US" altLang="zh-CN" sz="2400" dirty="0" smtClean="0">
                <a:solidFill>
                  <a:srgbClr val="00B050"/>
                </a:solidFill>
                <a:latin typeface="Calibri" panose="020F0502020204030204" pitchFamily="34" charset="0"/>
                <a:cs typeface="Calibri" panose="020F0502020204030204" pitchFamily="34" charset="0"/>
              </a:rPr>
              <a:t>Editor comment resolution update, </a:t>
            </a:r>
            <a:r>
              <a:rPr lang="en-US" altLang="zh-CN" sz="2400" dirty="0" err="1" smtClean="0">
                <a:solidFill>
                  <a:srgbClr val="00B050"/>
                </a:solidFill>
                <a:latin typeface="Calibri" panose="020F0502020204030204" pitchFamily="34" charset="0"/>
                <a:cs typeface="Calibri" panose="020F0502020204030204" pitchFamily="34" charset="0"/>
              </a:rPr>
              <a:t>Yujin</a:t>
            </a:r>
            <a:r>
              <a:rPr lang="en-US" altLang="zh-CN" sz="2400" dirty="0" smtClean="0">
                <a:solidFill>
                  <a:srgbClr val="00B050"/>
                </a:solidFill>
                <a:latin typeface="Calibri" panose="020F0502020204030204" pitchFamily="34" charset="0"/>
                <a:cs typeface="Calibri" panose="020F0502020204030204" pitchFamily="34" charset="0"/>
              </a:rPr>
              <a:t> Noh (</a:t>
            </a:r>
            <a:r>
              <a:rPr lang="en-US" altLang="zh-CN" sz="2400" dirty="0" err="1" smtClean="0">
                <a:solidFill>
                  <a:srgbClr val="00B050"/>
                </a:solidFill>
                <a:latin typeface="Calibri" panose="020F0502020204030204" pitchFamily="34" charset="0"/>
                <a:cs typeface="Calibri" panose="020F0502020204030204" pitchFamily="34" charset="0"/>
              </a:rPr>
              <a:t>Senscomm</a:t>
            </a:r>
            <a:r>
              <a:rPr lang="en-US" altLang="zh-CN" sz="24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2400" dirty="0" smtClean="0">
                <a:solidFill>
                  <a:srgbClr val="00B050"/>
                </a:solidFill>
                <a:latin typeface="Calibri" panose="020F0502020204030204" pitchFamily="34" charset="0"/>
                <a:cs typeface="Calibri" panose="020F0502020204030204" pitchFamily="34" charset="0"/>
              </a:rPr>
              <a:t>11-21/1669</a:t>
            </a:r>
            <a:r>
              <a:rPr lang="en-US" altLang="zh-CN" sz="2400" dirty="0">
                <a:solidFill>
                  <a:srgbClr val="00B050"/>
                </a:solidFill>
                <a:latin typeface="Calibri" panose="020F0502020204030204" pitchFamily="34" charset="0"/>
                <a:cs typeface="Calibri" panose="020F0502020204030204" pitchFamily="34" charset="0"/>
              </a:rPr>
              <a:t>, lb254-cr-clause-36-2, Bo Sun (ZTE</a:t>
            </a:r>
            <a:r>
              <a:rPr lang="en-US" altLang="zh-CN" sz="24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2400" dirty="0">
                <a:solidFill>
                  <a:srgbClr val="00B050"/>
                </a:solidFill>
                <a:latin typeface="Calibri" panose="020F0502020204030204" pitchFamily="34" charset="0"/>
                <a:cs typeface="Calibri" panose="020F0502020204030204" pitchFamily="34" charset="0"/>
              </a:rPr>
              <a:t>11-21/1434, Some clause B4 comment resolutions for </a:t>
            </a:r>
            <a:r>
              <a:rPr lang="en-US" altLang="zh-CN" sz="2400" dirty="0" smtClean="0">
                <a:solidFill>
                  <a:srgbClr val="00B050"/>
                </a:solidFill>
                <a:latin typeface="Calibri" panose="020F0502020204030204" pitchFamily="34" charset="0"/>
                <a:cs typeface="Calibri" panose="020F0502020204030204" pitchFamily="34" charset="0"/>
              </a:rPr>
              <a:t>LB-254, Joseph Levy (</a:t>
            </a:r>
            <a:r>
              <a:rPr lang="en-US" altLang="zh-CN" sz="2400" dirty="0" err="1" smtClean="0">
                <a:solidFill>
                  <a:srgbClr val="00B050"/>
                </a:solidFill>
                <a:latin typeface="Calibri" panose="020F0502020204030204" pitchFamily="34" charset="0"/>
                <a:cs typeface="Calibri" panose="020F0502020204030204" pitchFamily="34" charset="0"/>
              </a:rPr>
              <a:t>InterDigital</a:t>
            </a:r>
            <a:r>
              <a:rPr lang="en-US" altLang="zh-CN" sz="2400" dirty="0" smtClean="0">
                <a:solidFill>
                  <a:srgbClr val="00B050"/>
                </a:solidFill>
                <a:latin typeface="Calibri" panose="020F0502020204030204" pitchFamily="34" charset="0"/>
                <a:cs typeface="Calibri" panose="020F0502020204030204" pitchFamily="34" charset="0"/>
              </a:rPr>
              <a:t>)</a:t>
            </a:r>
            <a:endParaRPr lang="en-US"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2400" dirty="0">
                <a:solidFill>
                  <a:srgbClr val="00B050"/>
                </a:solidFill>
                <a:latin typeface="Calibri" panose="020F0502020204030204" pitchFamily="34" charset="0"/>
                <a:cs typeface="Calibri" panose="020F0502020204030204" pitchFamily="34" charset="0"/>
              </a:rPr>
              <a:t>11-21/1435, Some clause 31.2 and clause 31.2.1 comment resolutions for </a:t>
            </a:r>
            <a:r>
              <a:rPr lang="en-US" altLang="zh-CN" sz="2400" dirty="0" smtClean="0">
                <a:solidFill>
                  <a:srgbClr val="00B050"/>
                </a:solidFill>
                <a:latin typeface="Calibri" panose="020F0502020204030204" pitchFamily="34" charset="0"/>
                <a:cs typeface="Calibri" panose="020F0502020204030204" pitchFamily="34" charset="0"/>
              </a:rPr>
              <a:t>LB-254</a:t>
            </a:r>
            <a:r>
              <a:rPr lang="en-US" altLang="zh-CN" sz="2400" dirty="0">
                <a:solidFill>
                  <a:srgbClr val="00B050"/>
                </a:solidFill>
                <a:latin typeface="Calibri" panose="020F0502020204030204" pitchFamily="34" charset="0"/>
                <a:cs typeface="Calibri" panose="020F0502020204030204" pitchFamily="34" charset="0"/>
              </a:rPr>
              <a:t>, Joseph Levy (</a:t>
            </a:r>
            <a:r>
              <a:rPr lang="en-US" altLang="zh-CN" sz="2400" dirty="0" err="1">
                <a:solidFill>
                  <a:srgbClr val="00B050"/>
                </a:solidFill>
                <a:latin typeface="Calibri" panose="020F0502020204030204" pitchFamily="34" charset="0"/>
                <a:cs typeface="Calibri" panose="020F0502020204030204" pitchFamily="34" charset="0"/>
              </a:rPr>
              <a:t>InterDigital</a:t>
            </a:r>
            <a:r>
              <a:rPr lang="en-US" altLang="zh-CN" sz="2400" dirty="0" smtClean="0">
                <a:solidFill>
                  <a:srgbClr val="00B050"/>
                </a:solidFill>
                <a:latin typeface="Calibri" panose="020F0502020204030204" pitchFamily="34" charset="0"/>
                <a:cs typeface="Calibri" panose="020F0502020204030204" pitchFamily="34" charset="0"/>
              </a:rPr>
              <a:t>)</a:t>
            </a:r>
            <a:endParaRPr lang="en-US" altLang="zh-CN" sz="2400" dirty="0">
              <a:solidFill>
                <a:srgbClr val="00B050"/>
              </a:solidFill>
              <a:latin typeface="Calibri" panose="020F0502020204030204" pitchFamily="34" charset="0"/>
              <a:cs typeface="Calibri" panose="020F0502020204030204" pitchFamily="34" charset="0"/>
            </a:endParaRPr>
          </a:p>
          <a:p>
            <a:pPr algn="just" eaLnBrk="0" hangingPunct="0">
              <a:defRPr/>
            </a:pPr>
            <a:r>
              <a:rPr lang="en-US" altLang="en-GB" dirty="0" smtClean="0"/>
              <a:t>ITU-T CITS liaison discussion (11-21/1564r0) [</a:t>
            </a:r>
            <a:r>
              <a:rPr lang="en-US" altLang="en-GB" dirty="0" err="1" smtClean="0"/>
              <a:t>tbc</a:t>
            </a:r>
            <a:r>
              <a:rPr lang="en-US" altLang="en-GB" dirty="0" smtClean="0"/>
              <a:t>]</a:t>
            </a:r>
          </a:p>
          <a:p>
            <a:pPr algn="just" eaLnBrk="0" hangingPunct="0">
              <a:defRPr/>
            </a:pPr>
            <a:r>
              <a:rPr lang="en-US" altLang="en-GB" dirty="0" smtClean="0"/>
              <a:t>Any </a:t>
            </a:r>
            <a:r>
              <a:rPr lang="en-US" altLang="en-GB" dirty="0"/>
              <a:t>other business?</a:t>
            </a:r>
          </a:p>
          <a:p>
            <a:pPr algn="just" eaLnBrk="0" hangingPunct="0">
              <a:defRPr/>
            </a:pPr>
            <a:r>
              <a:rPr lang="en-US" altLang="en-GB" dirty="0" smtClean="0"/>
              <a:t>Next </a:t>
            </a:r>
            <a:r>
              <a:rPr lang="en-US" altLang="en-GB" dirty="0"/>
              <a:t>teleconference on </a:t>
            </a:r>
            <a:r>
              <a:rPr lang="en-US" altLang="en-GB" dirty="0" smtClean="0"/>
              <a:t>Oct 19</a:t>
            </a:r>
            <a:r>
              <a:rPr lang="en-US" altLang="en-GB" baseline="30000" dirty="0" smtClean="0"/>
              <a:t>th</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454317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11-21/1530r1)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15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11-21/1530r1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2199, 2272, 2273, 2274, 2110, 2275, 2276, 2201, 2278, 2011, 2202, 2279, 2280, </a:t>
            </a:r>
            <a:r>
              <a:rPr lang="en-GB" altLang="zh-CN" sz="2100" dirty="0" smtClean="0">
                <a:latin typeface="Calibri" panose="020F0502020204030204" pitchFamily="34" charset="0"/>
                <a:cs typeface="Calibri" panose="020F0502020204030204" pitchFamily="34" charset="0"/>
              </a:rPr>
              <a:t>2112, and 2113</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155192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Oct 19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Tech </a:t>
            </a:r>
            <a:r>
              <a:rPr lang="en-US" altLang="en-US" sz="2000" kern="0" dirty="0">
                <a:latin typeface="Arial" panose="020B0604020202020204" pitchFamily="34" charset="0"/>
              </a:rPr>
              <a:t>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542002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SPs for</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presented CRs</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a:buFontTx/>
              <a:buChar char="•"/>
              <a:defRPr/>
            </a:pPr>
            <a:r>
              <a:rPr lang="en-US" altLang="zh-CN" sz="2400" dirty="0">
                <a:latin typeface="Calibri" panose="020F0502020204030204" pitchFamily="34" charset="0"/>
                <a:cs typeface="Calibri" panose="020F0502020204030204" pitchFamily="34" charset="0"/>
              </a:rPr>
              <a:t>11-21/1669, lb254-cr-clause-36-2, Bo Sun (ZTE)</a:t>
            </a:r>
          </a:p>
          <a:p>
            <a:pPr marL="800100" lvl="1" indent="-342900" algn="just">
              <a:buFontTx/>
              <a:buChar char="•"/>
              <a:defRPr/>
            </a:pPr>
            <a:r>
              <a:rPr lang="en-US" altLang="zh-CN" sz="2400" dirty="0">
                <a:latin typeface="Calibri" panose="020F0502020204030204" pitchFamily="34" charset="0"/>
                <a:cs typeface="Calibri" panose="020F0502020204030204" pitchFamily="34" charset="0"/>
              </a:rPr>
              <a:t>11-21/1434, Some clause B4 comment resolutions for LB-254, Joseph Levy (</a:t>
            </a:r>
            <a:r>
              <a:rPr lang="en-US" altLang="zh-CN" sz="2400" dirty="0" err="1">
                <a:latin typeface="Calibri" panose="020F0502020204030204" pitchFamily="34" charset="0"/>
                <a:cs typeface="Calibri" panose="020F0502020204030204" pitchFamily="34" charset="0"/>
              </a:rPr>
              <a:t>InterDigital</a:t>
            </a:r>
            <a:r>
              <a:rPr lang="en-US" altLang="zh-CN" sz="2400" dirty="0">
                <a:latin typeface="Calibri" panose="020F0502020204030204" pitchFamily="34" charset="0"/>
                <a:cs typeface="Calibri" panose="020F0502020204030204" pitchFamily="34" charset="0"/>
              </a:rPr>
              <a:t>)</a:t>
            </a:r>
          </a:p>
          <a:p>
            <a:pPr marL="800100" lvl="1" indent="-342900" algn="just">
              <a:buFontTx/>
              <a:buChar char="•"/>
              <a:defRPr/>
            </a:pPr>
            <a:r>
              <a:rPr lang="en-US" altLang="zh-CN" sz="2400" dirty="0">
                <a:latin typeface="Calibri" panose="020F0502020204030204" pitchFamily="34" charset="0"/>
                <a:cs typeface="Calibri" panose="020F0502020204030204" pitchFamily="34" charset="0"/>
              </a:rPr>
              <a:t>11-21/1435, Some clause 31.2 and clause 31.2.1 comment resolutions for LB-254, Joseph Levy (</a:t>
            </a:r>
            <a:r>
              <a:rPr lang="en-US" altLang="zh-CN" sz="2400" dirty="0" err="1">
                <a:latin typeface="Calibri" panose="020F0502020204030204" pitchFamily="34" charset="0"/>
                <a:cs typeface="Calibri" panose="020F0502020204030204" pitchFamily="34" charset="0"/>
              </a:rPr>
              <a:t>InterDigital</a:t>
            </a:r>
            <a:r>
              <a:rPr lang="en-US" altLang="zh-CN" sz="2400" dirty="0" smtClean="0">
                <a:latin typeface="Calibri" panose="020F0502020204030204" pitchFamily="34" charset="0"/>
                <a:cs typeface="Calibri" panose="020F0502020204030204" pitchFamily="34" charset="0"/>
              </a:rPr>
              <a:t>)</a:t>
            </a:r>
            <a:endParaRPr lang="en-US" altLang="zh-CN" sz="2400" dirty="0">
              <a:latin typeface="Calibri" panose="020F0502020204030204" pitchFamily="34" charset="0"/>
              <a:cs typeface="Calibri" panose="020F050202020403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a:buFontTx/>
              <a:buChar char="•"/>
              <a:defRPr/>
            </a:pPr>
            <a:r>
              <a:rPr lang="en-US" altLang="zh-CN" sz="2400" dirty="0" smtClean="0">
                <a:latin typeface="Calibri" panose="020F0502020204030204" pitchFamily="34" charset="0"/>
                <a:cs typeface="Calibri" panose="020F0502020204030204" pitchFamily="34" charset="0"/>
              </a:rPr>
              <a:t>Discussion of NGV PPDU duration/Maximum NGV MPDU </a:t>
            </a:r>
            <a:r>
              <a:rPr lang="en-US" altLang="zh-CN" sz="2400" dirty="0" smtClean="0">
                <a:latin typeface="Calibri" panose="020F0502020204030204" pitchFamily="34" charset="0"/>
                <a:cs typeface="Calibri" panose="020F0502020204030204" pitchFamily="34" charset="0"/>
              </a:rPr>
              <a:t>issue</a:t>
            </a:r>
          </a:p>
          <a:p>
            <a:pPr algn="just" eaLnBrk="0" hangingPunct="0">
              <a:defRPr/>
            </a:pPr>
            <a:r>
              <a:rPr lang="en-US" altLang="en-GB" dirty="0" smtClean="0"/>
              <a:t>ITU-T </a:t>
            </a:r>
            <a:r>
              <a:rPr lang="en-US" altLang="en-GB" dirty="0"/>
              <a:t>CITS liaison discussion (11-21/1564r0) </a:t>
            </a:r>
            <a:r>
              <a:rPr lang="en-US" altLang="en-GB" dirty="0" smtClean="0"/>
              <a:t>[continue]</a:t>
            </a:r>
            <a:endParaRPr lang="en-US" altLang="en-GB" dirty="0"/>
          </a:p>
          <a:p>
            <a:pPr algn="just" eaLnBrk="0" hangingPunct="0">
              <a:defRPr/>
            </a:pPr>
            <a:r>
              <a:rPr lang="en-US" altLang="en-GB" dirty="0" smtClean="0"/>
              <a:t>Any </a:t>
            </a:r>
            <a:r>
              <a:rPr lang="en-US" altLang="en-GB" dirty="0"/>
              <a:t>other business?</a:t>
            </a:r>
          </a:p>
          <a:p>
            <a:pPr algn="just" eaLnBrk="0" hangingPunct="0">
              <a:defRPr/>
            </a:pPr>
            <a:r>
              <a:rPr lang="en-US" altLang="en-GB" dirty="0" smtClean="0"/>
              <a:t>Next </a:t>
            </a:r>
            <a:r>
              <a:rPr lang="en-US" altLang="en-GB" dirty="0"/>
              <a:t>teleconference on </a:t>
            </a:r>
            <a:r>
              <a:rPr lang="en-US" altLang="en-GB" dirty="0" smtClean="0"/>
              <a:t>Oct 22</a:t>
            </a:r>
            <a:r>
              <a:rPr lang="en-US" altLang="en-GB" baseline="30000" dirty="0" smtClean="0"/>
              <a:t>nd</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191647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11-21/1669r1)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20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11-21/1669r1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2026, 2027, 2028, 2063, 2084, 2085, 2086, 2087, 2088, 2092, 2093, 2122, 2157, 2158, 2159, 2174, 2175, 2177, 2178, </a:t>
            </a:r>
            <a:r>
              <a:rPr lang="en-US" altLang="zh-CN" sz="2100" dirty="0">
                <a:latin typeface="Calibri" panose="020F0502020204030204" pitchFamily="34" charset="0"/>
                <a:cs typeface="Calibri" panose="020F0502020204030204" pitchFamily="34" charset="0"/>
              </a:rPr>
              <a:t>and </a:t>
            </a:r>
            <a:r>
              <a:rPr lang="en-US" altLang="zh-CN" sz="2100" dirty="0" smtClean="0">
                <a:latin typeface="Calibri" panose="020F0502020204030204" pitchFamily="34" charset="0"/>
                <a:cs typeface="Calibri" panose="020F0502020204030204" pitchFamily="34" charset="0"/>
              </a:rPr>
              <a:t>2227</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smtClean="0"/>
          </a:p>
          <a:p>
            <a:r>
              <a:rPr lang="en-US" altLang="zh-CN" dirty="0" smtClean="0"/>
              <a:t>No objection</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3887655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11-21/1434r1)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5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11-21/1434r1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US" altLang="zh-CN" sz="2100" dirty="0" smtClean="0">
                <a:latin typeface="Calibri" panose="020F0502020204030204" pitchFamily="34" charset="0"/>
                <a:cs typeface="Calibri" panose="020F0502020204030204" pitchFamily="34" charset="0"/>
              </a:rPr>
              <a:t>2206</a:t>
            </a:r>
            <a:r>
              <a:rPr lang="en-US" altLang="zh-CN" sz="2100" dirty="0">
                <a:latin typeface="Calibri" panose="020F0502020204030204" pitchFamily="34" charset="0"/>
                <a:cs typeface="Calibri" panose="020F0502020204030204" pitchFamily="34" charset="0"/>
              </a:rPr>
              <a:t>, 2207, 2208, 2209, and 2210</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4358016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11-21/1435r1)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11-21/1435r1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2264, and </a:t>
            </a:r>
            <a:r>
              <a:rPr lang="en-US" altLang="zh-CN" sz="2100" dirty="0" smtClean="0">
                <a:latin typeface="Calibri" panose="020F0502020204030204" pitchFamily="34" charset="0"/>
                <a:cs typeface="Calibri" panose="020F0502020204030204" pitchFamily="34" charset="0"/>
              </a:rPr>
              <a:t>2265</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2667123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1"/>
            <a:r>
              <a:rPr lang="en-US" altLang="zh-CN" dirty="0">
                <a:latin typeface="Calibri" panose="020F0502020204030204" pitchFamily="34" charset="0"/>
                <a:cs typeface="Calibri" panose="020F0502020204030204" pitchFamily="34" charset="0"/>
              </a:rPr>
              <a:t>Discussion of NGV PPDU duration/Maximum NGV MPDU </a:t>
            </a:r>
            <a:r>
              <a:rPr lang="en-US" altLang="zh-CN" dirty="0" smtClean="0">
                <a:latin typeface="Calibri" panose="020F0502020204030204" pitchFamily="34" charset="0"/>
                <a:cs typeface="Calibri" panose="020F0502020204030204" pitchFamily="34" charset="0"/>
              </a:rPr>
              <a:t>issue</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Oct 2021</a:t>
            </a:r>
            <a:endParaRPr lang="en-US" dirty="0"/>
          </a:p>
        </p:txBody>
      </p:sp>
      <p:sp>
        <p:nvSpPr>
          <p:cNvPr id="7" name="Rectangle 1"/>
          <p:cNvSpPr>
            <a:spLocks noGrp="1" noChangeArrowheads="1"/>
          </p:cNvSpPr>
          <p:nvPr>
            <p:ph idx="1"/>
          </p:nvPr>
        </p:nvSpPr>
        <p:spPr bwMode="auto">
          <a:xfrm>
            <a:off x="909175" y="1517337"/>
            <a:ext cx="10276589" cy="369331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hangingPunct="0">
              <a:defRPr>
                <a:solidFill>
                  <a:schemeClr val="tx1"/>
                </a:solidFill>
                <a:latin typeface="Arial" panose="020B0604020202020204" pitchFamily="34" charset="0"/>
              </a:defRPr>
            </a:lvl6pPr>
            <a:lvl7pPr eaLnBrk="0" hangingPunct="0">
              <a:defRPr>
                <a:solidFill>
                  <a:schemeClr val="tx1"/>
                </a:solidFill>
                <a:latin typeface="Arial" panose="020B0604020202020204" pitchFamily="34" charset="0"/>
              </a:defRPr>
            </a:lvl7pPr>
            <a:lvl8pPr eaLnBrk="0" hangingPunct="0">
              <a:defRPr>
                <a:solidFill>
                  <a:schemeClr val="tx1"/>
                </a:solidFill>
                <a:latin typeface="Arial" panose="020B0604020202020204" pitchFamily="34" charset="0"/>
              </a:defRPr>
            </a:lvl8pPr>
            <a:lvl9pPr eaLnBrk="0" hangingPunct="0">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zh-CN" dirty="0" smtClean="0">
                <a:solidFill>
                  <a:srgbClr val="000000"/>
                </a:solidFill>
                <a:latin typeface="Calibri" panose="020F0502020204030204" pitchFamily="34" charset="0"/>
                <a:cs typeface="Calibri" panose="020F0502020204030204" pitchFamily="34" charset="0"/>
              </a:rPr>
              <a:t>Approach A:</a:t>
            </a:r>
            <a:r>
              <a:rPr kumimoji="0" lang="en-US" altLang="zh-CN"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  </a:t>
            </a:r>
            <a:r>
              <a:rPr kumimoji="0" lang="zh-CN" altLang="zh-CN"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Use the specified 10 968 microseconds max PPDU duration, for all requirement/descriptions. Note, this will hide the “actual” requirements if the “actual” max PPDU is smaller.</a:t>
            </a:r>
            <a:r>
              <a:rPr kumimoji="0" lang="en-US" altLang="zh-CN"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 This</a:t>
            </a:r>
            <a:r>
              <a:rPr kumimoji="0" lang="en-US" altLang="zh-CN" b="1" i="0" u="none" strike="noStrike" cap="none" normalizeH="0" dirty="0" smtClean="0">
                <a:ln>
                  <a:noFill/>
                </a:ln>
                <a:solidFill>
                  <a:srgbClr val="000000"/>
                </a:solidFill>
                <a:effectLst/>
                <a:latin typeface="Calibri" panose="020F0502020204030204" pitchFamily="34" charset="0"/>
                <a:cs typeface="Calibri" panose="020F0502020204030204" pitchFamily="34" charset="0"/>
              </a:rPr>
              <a:t> will also include a note for the cases that regulatory domains require a shorter duration.</a:t>
            </a:r>
            <a:endParaRPr kumimoji="0" lang="zh-CN" altLang="zh-CN"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OR</a:t>
            </a:r>
            <a:endParaRPr kumimoji="0" lang="zh-CN" altLang="zh-CN"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zh-CN" dirty="0" smtClean="0">
                <a:solidFill>
                  <a:srgbClr val="000000"/>
                </a:solidFill>
                <a:latin typeface="Calibri" panose="020F0502020204030204" pitchFamily="34" charset="0"/>
                <a:cs typeface="Calibri" panose="020F0502020204030204" pitchFamily="34" charset="0"/>
              </a:rPr>
              <a:t>Approach B:</a:t>
            </a:r>
            <a:r>
              <a:rPr kumimoji="0" lang="zh-CN" altLang="zh-CN"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 Allow the requirements/descriptions to be based on the “actual” max PPDU duration of the device (as required by regulations and the device capability).</a:t>
            </a:r>
            <a:br>
              <a:rPr kumimoji="0" lang="zh-CN" altLang="zh-CN"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br>
            <a:r>
              <a:rPr kumimoji="0" lang="zh-CN" altLang="zh-CN"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e.g., This approach will need to specify the maximum MPDU size as a function of the max PPDU.</a:t>
            </a:r>
            <a:endParaRPr kumimoji="0" lang="en-US" altLang="zh-CN" b="1"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zh-CN" dirty="0">
              <a:solidFill>
                <a:srgbClr val="000000"/>
              </a:solidFill>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zh-CN" b="0" dirty="0" smtClean="0">
                <a:solidFill>
                  <a:srgbClr val="000000"/>
                </a:solidFill>
                <a:latin typeface="Calibri" panose="020F0502020204030204" pitchFamily="34" charset="0"/>
                <a:cs typeface="Calibri" panose="020F0502020204030204" pitchFamily="34" charset="0"/>
              </a:rPr>
              <a:t>Approach A: 5 + 1 ( 1 vote in chat window)</a:t>
            </a:r>
          </a:p>
          <a:p>
            <a:pPr marL="0" marR="0" lvl="0" indent="0" algn="l" defTabSz="914400" rtl="0" eaLnBrk="0" fontAlgn="base" latinLnBrk="0" hangingPunct="0">
              <a:lnSpc>
                <a:spcPct val="100000"/>
              </a:lnSpc>
              <a:spcBef>
                <a:spcPct val="0"/>
              </a:spcBef>
              <a:spcAft>
                <a:spcPct val="0"/>
              </a:spcAft>
              <a:buClrTx/>
              <a:buSzTx/>
              <a:buFontTx/>
              <a:buNone/>
              <a:tabLst/>
            </a:pPr>
            <a:r>
              <a:rPr lang="en-US" altLang="zh-CN" b="0" dirty="0" smtClean="0">
                <a:solidFill>
                  <a:srgbClr val="000000"/>
                </a:solidFill>
                <a:latin typeface="Calibri" panose="020F0502020204030204" pitchFamily="34" charset="0"/>
                <a:cs typeface="Calibri" panose="020F0502020204030204" pitchFamily="34" charset="0"/>
              </a:rPr>
              <a:t>Approach B: 0</a:t>
            </a:r>
          </a:p>
          <a:p>
            <a:pPr marL="0" marR="0" lvl="0" indent="0" algn="l" defTabSz="914400" rtl="0" eaLnBrk="0" fontAlgn="base" latinLnBrk="0" hangingPunct="0">
              <a:lnSpc>
                <a:spcPct val="100000"/>
              </a:lnSpc>
              <a:spcBef>
                <a:spcPct val="0"/>
              </a:spcBef>
              <a:spcAft>
                <a:spcPct val="0"/>
              </a:spcAft>
              <a:buClrTx/>
              <a:buSzTx/>
              <a:buFontTx/>
              <a:buNone/>
              <a:tabLst/>
            </a:pPr>
            <a:r>
              <a:rPr lang="en-US" altLang="zh-CN" b="0" dirty="0" smtClean="0">
                <a:solidFill>
                  <a:srgbClr val="000000"/>
                </a:solidFill>
                <a:latin typeface="Calibri" panose="020F0502020204030204" pitchFamily="34" charset="0"/>
                <a:cs typeface="Calibri" panose="020F0502020204030204" pitchFamily="34" charset="0"/>
              </a:rPr>
              <a:t>Abstain: 4</a:t>
            </a:r>
            <a:endParaRPr kumimoji="0" lang="zh-CN" altLang="zh-CN"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1801220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Oct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22</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nd</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Tech </a:t>
            </a:r>
            <a:r>
              <a:rPr lang="en-US" altLang="en-US" sz="2000" kern="0" dirty="0">
                <a:latin typeface="Arial" panose="020B0604020202020204" pitchFamily="34" charset="0"/>
              </a:rPr>
              <a:t>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199727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SPs for</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presented CRs</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a:buFontTx/>
              <a:buChar char="•"/>
              <a:defRPr/>
            </a:pPr>
            <a:r>
              <a:rPr lang="en-US" altLang="zh-CN" sz="2400" dirty="0" err="1" smtClean="0">
                <a:latin typeface="Calibri" panose="020F0502020204030204" pitchFamily="34" charset="0"/>
                <a:cs typeface="Calibri" panose="020F0502020204030204" pitchFamily="34" charset="0"/>
              </a:rPr>
              <a:t>tbd</a:t>
            </a:r>
            <a:endParaRPr lang="en-US" altLang="zh-CN" sz="2400" dirty="0">
              <a:latin typeface="Calibri" panose="020F0502020204030204" pitchFamily="34" charset="0"/>
              <a:cs typeface="Calibri" panose="020F050202020403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a:buFontTx/>
              <a:buChar char="•"/>
              <a:defRPr/>
            </a:pPr>
            <a:r>
              <a:rPr lang="en-US" altLang="zh-CN" sz="2400" dirty="0" err="1">
                <a:latin typeface="Calibri" panose="020F0502020204030204" pitchFamily="34" charset="0"/>
                <a:cs typeface="Calibri" panose="020F0502020204030204" pitchFamily="34" charset="0"/>
              </a:rPr>
              <a:t>tbd</a:t>
            </a:r>
            <a:endParaRPr lang="en-US" altLang="zh-CN" sz="2400" dirty="0">
              <a:latin typeface="Calibri" panose="020F0502020204030204" pitchFamily="34" charset="0"/>
              <a:cs typeface="Calibri" panose="020F0502020204030204" pitchFamily="34" charset="0"/>
            </a:endParaRPr>
          </a:p>
          <a:p>
            <a:pPr algn="just" eaLnBrk="0" hangingPunct="0">
              <a:defRPr/>
            </a:pPr>
            <a:r>
              <a:rPr lang="en-US" altLang="en-GB" dirty="0"/>
              <a:t>Any other business?</a:t>
            </a:r>
          </a:p>
          <a:p>
            <a:pPr algn="just" eaLnBrk="0" hangingPunct="0">
              <a:defRPr/>
            </a:pPr>
            <a:r>
              <a:rPr lang="en-US" altLang="en-GB" dirty="0" smtClean="0"/>
              <a:t>Next </a:t>
            </a:r>
            <a:r>
              <a:rPr lang="en-US" altLang="en-GB" dirty="0"/>
              <a:t>teleconference on </a:t>
            </a:r>
            <a:r>
              <a:rPr lang="en-US" altLang="en-GB" dirty="0" smtClean="0"/>
              <a:t>Oct 26</a:t>
            </a:r>
            <a:r>
              <a:rPr lang="en-US" altLang="en-GB" baseline="30000" dirty="0" smtClean="0"/>
              <a:t>th</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212369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Oct 26</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Tech 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088781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SPs for</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presented CRs</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a:buFontTx/>
              <a:buChar char="•"/>
              <a:defRPr/>
            </a:pPr>
            <a:r>
              <a:rPr lang="en-US" altLang="zh-CN" sz="2400" dirty="0" err="1" smtClean="0">
                <a:latin typeface="Calibri" panose="020F0502020204030204" pitchFamily="34" charset="0"/>
                <a:cs typeface="Calibri" panose="020F0502020204030204" pitchFamily="34" charset="0"/>
              </a:rPr>
              <a:t>tbd</a:t>
            </a:r>
            <a:endParaRPr lang="en-US" altLang="zh-CN" sz="2400" dirty="0">
              <a:latin typeface="Calibri" panose="020F0502020204030204" pitchFamily="34" charset="0"/>
              <a:cs typeface="Calibri" panose="020F050202020403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a:buFontTx/>
              <a:buChar char="•"/>
              <a:defRPr/>
            </a:pPr>
            <a:r>
              <a:rPr lang="en-US" altLang="zh-CN" sz="2400" dirty="0" err="1">
                <a:latin typeface="Calibri" panose="020F0502020204030204" pitchFamily="34" charset="0"/>
                <a:cs typeface="Calibri" panose="020F0502020204030204" pitchFamily="34" charset="0"/>
              </a:rPr>
              <a:t>tbd</a:t>
            </a:r>
            <a:endParaRPr lang="en-US" altLang="zh-CN" sz="2400" dirty="0">
              <a:latin typeface="Calibri" panose="020F0502020204030204" pitchFamily="34" charset="0"/>
              <a:cs typeface="Calibri" panose="020F0502020204030204" pitchFamily="34" charset="0"/>
            </a:endParaRPr>
          </a:p>
          <a:p>
            <a:pPr algn="just" eaLnBrk="0" hangingPunct="0">
              <a:defRPr/>
            </a:pPr>
            <a:r>
              <a:rPr lang="en-US" altLang="en-GB" dirty="0"/>
              <a:t>Any other business?</a:t>
            </a:r>
          </a:p>
          <a:p>
            <a:pPr algn="just" eaLnBrk="0" hangingPunct="0">
              <a:defRPr/>
            </a:pPr>
            <a:r>
              <a:rPr lang="en-US" altLang="en-GB" dirty="0" smtClean="0"/>
              <a:t>Next </a:t>
            </a:r>
            <a:r>
              <a:rPr lang="en-US" altLang="en-GB" dirty="0"/>
              <a:t>teleconference on </a:t>
            </a:r>
            <a:r>
              <a:rPr lang="en-US" altLang="en-GB" dirty="0" smtClean="0"/>
              <a:t>Nov 2</a:t>
            </a:r>
            <a:r>
              <a:rPr lang="en-US" altLang="en-GB" baseline="30000" dirty="0" smtClean="0"/>
              <a:t>nd</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858203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98935</TotalTime>
  <Words>2491</Words>
  <Application>Microsoft Office PowerPoint</Application>
  <PresentationFormat>宽屏</PresentationFormat>
  <Paragraphs>422</Paragraphs>
  <Slides>31</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31</vt:i4>
      </vt:variant>
    </vt:vector>
  </HeadingPairs>
  <TitlesOfParts>
    <vt:vector size="43"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Oct 2021</vt:lpstr>
      <vt:lpstr>TGbd Documents Update</vt:lpstr>
      <vt:lpstr>Current TGbd Timeline</vt:lpstr>
      <vt:lpstr>Submission List (Call for submissions)</vt:lpstr>
      <vt:lpstr>IEEE 802.11 TGbd Teleconference</vt:lpstr>
      <vt:lpstr>PowerPoint 演示文稿</vt:lpstr>
      <vt:lpstr>SP #1 (CR, 11-21/1530r1)</vt:lpstr>
      <vt:lpstr>IEEE 802.11 TGbd Teleconference</vt:lpstr>
      <vt:lpstr>PowerPoint 演示文稿</vt:lpstr>
      <vt:lpstr>SP #1 (CR, 11-21/1669r1)</vt:lpstr>
      <vt:lpstr>SP #2 (CR, 11-21/1434r1)</vt:lpstr>
      <vt:lpstr>SP #3 (CR, 11-21/1435r1)</vt:lpstr>
      <vt:lpstr>Discussion of NGV PPDU duration/Maximum NGV MPDU issue</vt:lpstr>
      <vt:lpstr>IEEE 802.11 TGbd Teleconference</vt:lpstr>
      <vt:lpstr>PowerPoint 演示文稿</vt:lpstr>
      <vt:lpstr>IEEE 802.11 TGbd Teleconference</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5176</cp:revision>
  <cp:lastPrinted>2014-11-04T15:04:00Z</cp:lastPrinted>
  <dcterms:created xsi:type="dcterms:W3CDTF">2007-04-17T18:10:00Z</dcterms:created>
  <dcterms:modified xsi:type="dcterms:W3CDTF">2021-10-20T08:52:45Z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