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handoutMasterIdLst>
    <p:handoutMasterId r:id="rId33"/>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43" r:id="rId21"/>
    <p:sldId id="1151" r:id="rId22"/>
    <p:sldId id="1040" r:id="rId23"/>
    <p:sldId id="1178" r:id="rId24"/>
    <p:sldId id="1182" r:id="rId25"/>
    <p:sldId id="1183" r:id="rId26"/>
    <p:sldId id="1184" r:id="rId27"/>
    <p:sldId id="1179" r:id="rId28"/>
    <p:sldId id="1180" r:id="rId29"/>
    <p:sldId id="1100" r:id="rId30"/>
    <p:sldId id="1181" r:id="rId3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16"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Oct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08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Oct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400" dirty="0">
                <a:solidFill>
                  <a:schemeClr val="bg1">
                    <a:lumMod val="85000"/>
                  </a:schemeClr>
                </a:solidFill>
                <a:cs typeface="+mn-ea"/>
                <a:sym typeface="+mn-ea"/>
              </a:rPr>
              <a:t>Oct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10:00am ~ 11:59am,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19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22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Oct 26</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2</a:t>
            </a:r>
            <a:r>
              <a:rPr lang="en-US" altLang="zh-CN" sz="2400" baseline="30000" dirty="0">
                <a:solidFill>
                  <a:srgbClr val="00B050"/>
                </a:solidFill>
                <a:cs typeface="+mn-ea"/>
                <a:sym typeface="+mn-ea"/>
              </a:rPr>
              <a:t>nd</a:t>
            </a:r>
            <a:r>
              <a:rPr lang="en-US" altLang="zh-CN" sz="2400" dirty="0">
                <a:solidFill>
                  <a:srgbClr val="00B050"/>
                </a:solidFill>
                <a:cs typeface="+mn-ea"/>
                <a:sym typeface="+mn-ea"/>
              </a:rPr>
              <a:t>, 10:00am ~ 11:59am,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(Daylight Time)</a:t>
            </a:r>
          </a:p>
          <a:p>
            <a:pPr marL="342900" indent="-342900" eaLnBrk="1" hangingPunct="1">
              <a:buFont typeface="Arial" panose="020B0604020202020204" pitchFamily="34" charset="0"/>
              <a:buChar char="•"/>
            </a:pPr>
            <a:r>
              <a:rPr lang="en-US" altLang="zh-CN" sz="2400" dirty="0">
                <a:solidFill>
                  <a:srgbClr val="00B050"/>
                </a:solidFill>
                <a:cs typeface="+mn-ea"/>
                <a:sym typeface="+mn-ea"/>
              </a:rPr>
              <a:t>Nov 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11:00am,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(Standard Time)</a:t>
            </a: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6" name="表格 5"/>
          <p:cNvGraphicFramePr>
            <a:graphicFrameLocks noGrp="1"/>
          </p:cNvGraphicFramePr>
          <p:nvPr>
            <p:custDataLst>
              <p:tags r:id="rId1"/>
            </p:custDataLst>
            <p:extLst>
              <p:ext uri="{D42A27DB-BD31-4B8C-83A1-F6EECF244321}">
                <p14:modId xmlns:p14="http://schemas.microsoft.com/office/powerpoint/2010/main" val="1259217666"/>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a:t>
                      </a:r>
                      <a:r>
                        <a:rPr lang="en-US" altLang="zh-CN" sz="1200" baseline="0" dirty="0" smtClean="0">
                          <a:solidFill>
                            <a:srgbClr val="0070C0"/>
                          </a:solidFill>
                        </a:rPr>
                        <a:t>11-21/1622r1, </a:t>
                      </a:r>
                      <a:r>
                        <a:rPr lang="en-US" altLang="zh-CN" sz="1200" baseline="0" dirty="0" smtClean="0">
                          <a:solidFill>
                            <a:srgbClr val="0070C0"/>
                          </a:solidFill>
                        </a:rPr>
                        <a:t>11-21/1623r0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11-19/2045r13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11-21/1296r3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a:t>
            </a:r>
            <a:r>
              <a:rPr lang="en-US" altLang="en-US" sz="2000" kern="0" dirty="0" smtClean="0">
                <a:solidFill>
                  <a:schemeClr val="tx1"/>
                </a:solidFill>
                <a:sym typeface="+mn-ea"/>
              </a:rPr>
              <a:t>SA </a:t>
            </a:r>
            <a:r>
              <a:rPr lang="en-US" altLang="en-US" sz="2000" kern="0" dirty="0">
                <a:solidFill>
                  <a:schemeClr val="tx1"/>
                </a:solidFill>
                <a:sym typeface="+mn-ea"/>
              </a:rPr>
              <a:t>Ballot Pool				</a:t>
            </a:r>
            <a:r>
              <a:rPr lang="en-US" altLang="en-US" sz="2000" kern="0" dirty="0" smtClean="0">
                <a:solidFill>
                  <a:schemeClr val="tx1"/>
                </a:solidFill>
                <a:sym typeface="+mn-ea"/>
              </a:rPr>
              <a:t>	</a:t>
            </a:r>
            <a:r>
              <a:rPr lang="en-US" altLang="en-US" sz="2000" u="sng" kern="0" dirty="0" smtClean="0">
                <a:solidFill>
                  <a:schemeClr val="tx1"/>
                </a:solidFill>
                <a:cs typeface="+mn-ea"/>
                <a:sym typeface="Wingdings" panose="05000000000000000000" pitchFamily="2" charset="2"/>
              </a:rPr>
              <a:t>Nov 1 to Nov 30, 2021</a:t>
            </a:r>
            <a:endParaRPr lang="en-US" altLang="en-US" sz="2000" u="sng"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11-21/1372r0</a:t>
            </a:r>
            <a:r>
              <a:rPr lang="en-US" altLang="zh-CN" sz="1600" dirty="0">
                <a:solidFill>
                  <a:srgbClr val="FFC00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11-21/1530, 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11-21/1669, lb254-cr-clause-36-2, Bo Sun (ZTE</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11-21/1434, Some clause B4 comment resolutions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11-21/1435, Some clause 31.2 and clause 31.2.1 comment resolutions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2"/>
                </a:solidFill>
                <a:latin typeface="Calibri" panose="020F0502020204030204" pitchFamily="34" charset="0"/>
                <a:cs typeface="Calibri" panose="020F0502020204030204" pitchFamily="34" charset="0"/>
              </a:rPr>
              <a:t>Call </a:t>
            </a:r>
            <a:r>
              <a:rPr lang="en-US" altLang="zh-CN" sz="1600" dirty="0" smtClean="0">
                <a:solidFill>
                  <a:schemeClr val="tx2"/>
                </a:solidFill>
                <a:latin typeface="Calibri" panose="020F0502020204030204" pitchFamily="34" charset="0"/>
                <a:cs typeface="Calibri" panose="020F0502020204030204" pitchFamily="34" charset="0"/>
              </a:rPr>
              <a:t>for submissions</a:t>
            </a:r>
            <a:endParaRPr lang="en-US" altLang="zh-CN" sz="1600" dirty="0">
              <a:solidFill>
                <a:schemeClr val="tx2"/>
              </a:solidFill>
              <a:latin typeface="Calibri" panose="020F0502020204030204" pitchFamily="34" charset="0"/>
              <a:cs typeface="Calibri" panose="020F0502020204030204" pitchFamily="34" charset="0"/>
            </a:endParaRPr>
          </a:p>
          <a:p>
            <a:pPr marL="800100" lvl="1" indent="-342900" algn="just">
              <a:buFontTx/>
              <a:buChar char="•"/>
              <a:defRPr/>
            </a:pP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11-21/1530r1, </a:t>
            </a:r>
            <a:r>
              <a:rPr lang="en-US" altLang="zh-CN" sz="2400" dirty="0">
                <a:solidFill>
                  <a:srgbClr val="00B050"/>
                </a:solidFill>
                <a:latin typeface="Calibri" panose="020F0502020204030204" pitchFamily="34" charset="0"/>
                <a:cs typeface="Calibri" panose="020F0502020204030204" pitchFamily="34" charset="0"/>
              </a:rPr>
              <a:t>d2-0-cr-for-receive-specification, </a:t>
            </a:r>
            <a:r>
              <a:rPr lang="en-US" altLang="zh-CN" sz="2400" dirty="0" err="1">
                <a:solidFill>
                  <a:srgbClr val="00B050"/>
                </a:solidFill>
                <a:latin typeface="Calibri" panose="020F0502020204030204" pitchFamily="34" charset="0"/>
                <a:cs typeface="Calibri" panose="020F0502020204030204" pitchFamily="34" charset="0"/>
              </a:rPr>
              <a:t>Rui</a:t>
            </a:r>
            <a:r>
              <a:rPr lang="en-US" altLang="zh-CN" sz="2400" dirty="0">
                <a:solidFill>
                  <a:srgbClr val="00B050"/>
                </a:solidFill>
                <a:latin typeface="Calibri" panose="020F0502020204030204" pitchFamily="34" charset="0"/>
                <a:cs typeface="Calibri" panose="020F0502020204030204" pitchFamily="34" charset="0"/>
              </a:rPr>
              <a:t> Cao (</a:t>
            </a:r>
            <a:r>
              <a:rPr lang="en-US" altLang="zh-CN" sz="2400" dirty="0" smtClean="0">
                <a:solidFill>
                  <a:srgbClr val="00B050"/>
                </a:solidFill>
                <a:latin typeface="Calibri" panose="020F0502020204030204" pitchFamily="34" charset="0"/>
                <a:cs typeface="Calibri" panose="020F0502020204030204" pitchFamily="34" charset="0"/>
              </a:rPr>
              <a:t>NXP)</a:t>
            </a:r>
            <a:endParaRPr lang="en-US" altLang="zh-CN" sz="2400" dirty="0">
              <a:solidFill>
                <a:srgbClr val="00B050"/>
              </a:solidFill>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Editor comment resolution update, </a:t>
            </a:r>
            <a:r>
              <a:rPr lang="en-US" altLang="zh-CN" sz="2400" dirty="0" err="1" smtClean="0">
                <a:solidFill>
                  <a:srgbClr val="00B050"/>
                </a:solidFill>
                <a:latin typeface="Calibri" panose="020F0502020204030204" pitchFamily="34" charset="0"/>
                <a:cs typeface="Calibri" panose="020F0502020204030204" pitchFamily="34" charset="0"/>
              </a:rPr>
              <a:t>Yujin</a:t>
            </a:r>
            <a:r>
              <a:rPr lang="en-US" altLang="zh-CN" sz="2400" dirty="0" smtClean="0">
                <a:solidFill>
                  <a:srgbClr val="00B050"/>
                </a:solidFill>
                <a:latin typeface="Calibri" panose="020F0502020204030204" pitchFamily="34" charset="0"/>
                <a:cs typeface="Calibri" panose="020F0502020204030204" pitchFamily="34" charset="0"/>
              </a:rPr>
              <a:t> Noh (</a:t>
            </a:r>
            <a:r>
              <a:rPr lang="en-US" altLang="zh-CN" sz="2400" dirty="0" err="1" smtClean="0">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smtClean="0">
                <a:solidFill>
                  <a:srgbClr val="00B050"/>
                </a:solidFill>
                <a:latin typeface="Calibri" panose="020F0502020204030204" pitchFamily="34" charset="0"/>
                <a:cs typeface="Calibri" panose="020F0502020204030204" pitchFamily="34" charset="0"/>
              </a:rPr>
              <a:t>11-21/1669</a:t>
            </a:r>
            <a:r>
              <a:rPr lang="en-US" altLang="zh-CN" sz="2400" dirty="0">
                <a:solidFill>
                  <a:srgbClr val="00B050"/>
                </a:solidFill>
                <a:latin typeface="Calibri" panose="020F0502020204030204" pitchFamily="34" charset="0"/>
                <a:cs typeface="Calibri" panose="020F0502020204030204" pitchFamily="34" charset="0"/>
              </a:rPr>
              <a:t>, lb254-cr-clause-36-2, Bo Sun (ZTE</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11-21/1434, </a:t>
            </a:r>
            <a:r>
              <a:rPr lang="en-US" altLang="zh-CN" sz="2400" dirty="0">
                <a:solidFill>
                  <a:srgbClr val="00B050"/>
                </a:solidFill>
                <a:latin typeface="Calibri" panose="020F0502020204030204" pitchFamily="34" charset="0"/>
                <a:cs typeface="Calibri" panose="020F0502020204030204" pitchFamily="34" charset="0"/>
              </a:rPr>
              <a:t>Some clause B4 comment resolutions for </a:t>
            </a:r>
            <a:r>
              <a:rPr lang="en-US" altLang="zh-CN" sz="2400" dirty="0" smtClean="0">
                <a:solidFill>
                  <a:srgbClr val="00B050"/>
                </a:solidFill>
                <a:latin typeface="Calibri" panose="020F0502020204030204" pitchFamily="34" charset="0"/>
                <a:cs typeface="Calibri" panose="020F0502020204030204" pitchFamily="34" charset="0"/>
              </a:rPr>
              <a:t>LB-254, Joseph Levy (</a:t>
            </a:r>
            <a:r>
              <a:rPr lang="en-US" altLang="zh-CN" sz="2400" dirty="0" err="1" smtClean="0">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11-21/1435, </a:t>
            </a:r>
            <a:r>
              <a:rPr lang="en-US" altLang="zh-CN" sz="2400" dirty="0">
                <a:solidFill>
                  <a:srgbClr val="00B050"/>
                </a:solidFill>
                <a:latin typeface="Calibri" panose="020F0502020204030204" pitchFamily="34" charset="0"/>
                <a:cs typeface="Calibri" panose="020F0502020204030204" pitchFamily="34" charset="0"/>
              </a:rPr>
              <a:t>Some clause 31.2 and clause 31.2.1 comment resolutions for </a:t>
            </a:r>
            <a:r>
              <a:rPr lang="en-US" altLang="zh-CN" sz="2400" dirty="0" smtClean="0">
                <a:solidFill>
                  <a:srgbClr val="00B050"/>
                </a:solidFill>
                <a:latin typeface="Calibri" panose="020F0502020204030204" pitchFamily="34" charset="0"/>
                <a:cs typeface="Calibri" panose="020F0502020204030204" pitchFamily="34" charset="0"/>
              </a:rPr>
              <a:t>LB-254</a:t>
            </a:r>
            <a:r>
              <a:rPr lang="en-US" altLang="zh-CN" sz="2400" dirty="0">
                <a:solidFill>
                  <a:srgbClr val="00B050"/>
                </a:solidFill>
                <a:latin typeface="Calibri" panose="020F0502020204030204" pitchFamily="34" charset="0"/>
                <a:cs typeface="Calibri" panose="020F0502020204030204" pitchFamily="34" charset="0"/>
              </a:rPr>
              <a:t>,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algn="just" eaLnBrk="0" hangingPunct="0">
              <a:defRPr/>
            </a:pPr>
            <a:r>
              <a:rPr lang="en-US" altLang="en-GB" dirty="0" smtClean="0"/>
              <a:t>ITU-T </a:t>
            </a:r>
            <a:r>
              <a:rPr lang="en-US" altLang="en-GB" dirty="0" smtClean="0"/>
              <a:t>CITS liaison discussion (11-21/1564r0</a:t>
            </a:r>
            <a:r>
              <a:rPr lang="en-US" altLang="en-GB" dirty="0" smtClean="0"/>
              <a:t>) [</a:t>
            </a:r>
            <a:r>
              <a:rPr lang="en-US" altLang="en-GB" dirty="0" err="1" smtClean="0"/>
              <a:t>tbc</a:t>
            </a:r>
            <a:r>
              <a:rPr lang="en-US" altLang="en-GB" dirty="0" smtClean="0"/>
              <a:t>]</a:t>
            </a:r>
            <a:endParaRPr lang="en-US" altLang="en-GB" dirty="0" smtClean="0"/>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Oct 19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543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11-21/1530r1)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11-21/1530r1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2199, 2272, 2273, 2274, 2110, 2275, 2276, 2201, 2278, 2011, 2202, 2279, 2280, </a:t>
            </a:r>
            <a:r>
              <a:rPr lang="en-GB" altLang="zh-CN" sz="2100" dirty="0" smtClean="0">
                <a:latin typeface="Calibri" panose="020F0502020204030204" pitchFamily="34" charset="0"/>
                <a:cs typeface="Calibri" panose="020F0502020204030204" pitchFamily="34" charset="0"/>
              </a:rPr>
              <a:t>2112, and 2113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11-21/1669, lb254-cr-clause-36-2, Bo Sun (ZTE)</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11-21/1434, Some clause B4 comment resolutions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11-21/1435, Some clause 31.2 and clause 31.2.1 comment resolutions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smtClean="0">
                <a:latin typeface="Calibri" panose="020F0502020204030204" pitchFamily="34" charset="0"/>
                <a:cs typeface="Calibri" panose="020F0502020204030204" pitchFamily="34" charset="0"/>
              </a:rPr>
              <a:t>)</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Editor comment resolution update, </a:t>
            </a:r>
            <a:r>
              <a:rPr lang="en-US" altLang="zh-CN" sz="2400" dirty="0" err="1">
                <a:latin typeface="Calibri" panose="020F0502020204030204" pitchFamily="34" charset="0"/>
                <a:cs typeface="Calibri" panose="020F0502020204030204" pitchFamily="34" charset="0"/>
              </a:rPr>
              <a:t>Yujin</a:t>
            </a:r>
            <a:r>
              <a:rPr lang="en-US" altLang="zh-CN" sz="2400" dirty="0">
                <a:latin typeface="Calibri" panose="020F0502020204030204" pitchFamily="34" charset="0"/>
                <a:cs typeface="Calibri" panose="020F0502020204030204" pitchFamily="34" charset="0"/>
              </a:rPr>
              <a:t> Noh (</a:t>
            </a:r>
            <a:r>
              <a:rPr lang="en-US" altLang="zh-CN" sz="2400" dirty="0" err="1">
                <a:latin typeface="Calibri" panose="020F0502020204030204" pitchFamily="34" charset="0"/>
                <a:cs typeface="Calibri" panose="020F0502020204030204" pitchFamily="34" charset="0"/>
              </a:rPr>
              <a:t>Senscomm</a:t>
            </a:r>
            <a:r>
              <a:rPr lang="en-US" altLang="zh-CN" sz="2400" dirty="0">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ITU-T CITS liaison discussion (11-21/1564r0) </a:t>
            </a:r>
            <a:r>
              <a:rPr lang="en-US" altLang="en-GB" dirty="0" smtClean="0"/>
              <a:t>[continue]</a:t>
            </a:r>
            <a:endParaRPr lang="en-US" altLang="en-GB" dirty="0"/>
          </a:p>
          <a:p>
            <a:pPr algn="just" eaLnBrk="0" hangingPunct="0">
              <a:defRPr/>
            </a:pPr>
            <a:r>
              <a:rPr lang="en-US" altLang="en-GB" dirty="0" smtClean="0"/>
              <a:t>Any </a:t>
            </a:r>
            <a:r>
              <a:rPr lang="en-US" altLang="en-GB" dirty="0"/>
              <a:t>other business?</a:t>
            </a:r>
          </a:p>
          <a:p>
            <a:pPr algn="just" eaLnBrk="0" hangingPunct="0">
              <a:defRPr/>
            </a:pPr>
            <a:r>
              <a:rPr lang="en-US" altLang="en-GB" dirty="0" smtClean="0"/>
              <a:t>Next </a:t>
            </a:r>
            <a:r>
              <a:rPr lang="en-US" altLang="en-GB" dirty="0"/>
              <a:t>teleconference on </a:t>
            </a:r>
            <a:r>
              <a:rPr lang="en-US" altLang="en-GB" dirty="0" smtClean="0"/>
              <a:t>Oct 22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191647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11-21/1669r1)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20</a:t>
            </a:r>
            <a:r>
              <a:rPr lang="en-US" altLang="zh-CN" sz="2400" dirty="0" smtClean="0">
                <a:sym typeface="+mn-ea"/>
              </a:rPr>
              <a:t>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11-21/1669r1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2026, 2027, 2028, 2063, 2084, 2085, 2086, 2087, 2088, 2092, 2093, 2122, 2157, 2158, 2159, 2174, 2175, 2177, 2178, </a:t>
            </a:r>
            <a:r>
              <a:rPr lang="en-US" altLang="zh-CN" sz="2100" dirty="0">
                <a:latin typeface="Calibri" panose="020F0502020204030204" pitchFamily="34" charset="0"/>
                <a:cs typeface="Calibri" panose="020F0502020204030204" pitchFamily="34" charset="0"/>
              </a:rPr>
              <a:t>and </a:t>
            </a:r>
            <a:r>
              <a:rPr lang="en-US" altLang="zh-CN" sz="2100" dirty="0" smtClean="0">
                <a:latin typeface="Calibri" panose="020F0502020204030204" pitchFamily="34" charset="0"/>
                <a:cs typeface="Calibri" panose="020F0502020204030204" pitchFamily="34" charset="0"/>
              </a:rPr>
              <a:t>2227</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88765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11-21/1434r1)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5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11-21/1434r1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2206</a:t>
            </a:r>
            <a:r>
              <a:rPr lang="en-US" altLang="zh-CN" sz="2100" dirty="0">
                <a:latin typeface="Calibri" panose="020F0502020204030204" pitchFamily="34" charset="0"/>
                <a:cs typeface="Calibri" panose="020F0502020204030204" pitchFamily="34" charset="0"/>
              </a:rPr>
              <a:t>, 2207, 2208, 2209, and 2210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35801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11-21/1435r1)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a:t>
            </a:r>
            <a:r>
              <a:rPr lang="en-US" altLang="zh-CN" sz="2400" dirty="0" smtClean="0"/>
              <a:t>11-21/1435r1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2264, and </a:t>
            </a:r>
            <a:r>
              <a:rPr lang="en-US" altLang="zh-CN" sz="2100" dirty="0" smtClean="0">
                <a:latin typeface="Calibri" panose="020F0502020204030204" pitchFamily="34" charset="0"/>
                <a:cs typeface="Calibri" panose="020F0502020204030204" pitchFamily="34" charset="0"/>
              </a:rPr>
              <a:t>2265</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66712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22</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Oct 26</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Oct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Tech 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algn="just" eaLnBrk="0" hangingPunct="0">
              <a:defRPr/>
            </a:pPr>
            <a:r>
              <a:rPr lang="en-US" altLang="en-GB" dirty="0" smtClean="0"/>
              <a:t>Next </a:t>
            </a:r>
            <a:r>
              <a:rPr lang="en-US" altLang="en-GB" dirty="0"/>
              <a:t>teleconference on </a:t>
            </a:r>
            <a:r>
              <a:rPr lang="en-US" altLang="en-GB" dirty="0" smtClean="0"/>
              <a:t>Nov 2</a:t>
            </a:r>
            <a:r>
              <a:rPr lang="en-US" altLang="en-GB" baseline="30000" dirty="0" smtClean="0"/>
              <a:t>nd</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95976</TotalTime>
  <Words>2454</Words>
  <Application>Microsoft Office PowerPoint</Application>
  <PresentationFormat>宽屏</PresentationFormat>
  <Paragraphs>406</Paragraphs>
  <Slides>30</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30</vt:i4>
      </vt:variant>
    </vt:vector>
  </HeadingPairs>
  <TitlesOfParts>
    <vt:vector size="42"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Oct 2021</vt:lpstr>
      <vt:lpstr>TGbd Documents Update</vt:lpstr>
      <vt:lpstr>Current TGbd Timeline</vt:lpstr>
      <vt:lpstr>Submission List (Call for submissions)</vt:lpstr>
      <vt:lpstr>IEEE 802.11 TGbd Teleconference</vt:lpstr>
      <vt:lpstr>PowerPoint 演示文稿</vt:lpstr>
      <vt:lpstr>SP #1 (CR, 11-21/1530r1)</vt:lpstr>
      <vt:lpstr>IEEE 802.11 TGbd Teleconference</vt:lpstr>
      <vt:lpstr>PowerPoint 演示文稿</vt:lpstr>
      <vt:lpstr>SP #1 (CR, 11-21/1669r1)</vt:lpstr>
      <vt:lpstr>SP #2 (CR, 11-21/1434r1)</vt:lpstr>
      <vt:lpstr>SP #3 (CR, 11-21/1435r1)</vt:lpstr>
      <vt:lpstr>IEEE 802.11 TGbd Teleconference</vt:lpstr>
      <vt:lpstr>PowerPoint 演示文稿</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5170</cp:revision>
  <cp:lastPrinted>2014-11-04T15:04:00Z</cp:lastPrinted>
  <dcterms:created xsi:type="dcterms:W3CDTF">2007-04-17T18:10:00Z</dcterms:created>
  <dcterms:modified xsi:type="dcterms:W3CDTF">2021-10-12T16:12:20Z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