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331" r:id="rId2"/>
    <p:sldId id="733" r:id="rId3"/>
    <p:sldId id="715" r:id="rId4"/>
    <p:sldId id="730" r:id="rId5"/>
    <p:sldId id="724" r:id="rId6"/>
    <p:sldId id="705" r:id="rId7"/>
    <p:sldId id="725" r:id="rId8"/>
    <p:sldId id="726" r:id="rId9"/>
    <p:sldId id="710" r:id="rId10"/>
    <p:sldId id="727" r:id="rId11"/>
    <p:sldId id="709" r:id="rId12"/>
    <p:sldId id="707" r:id="rId13"/>
    <p:sldId id="719" r:id="rId14"/>
    <p:sldId id="732" r:id="rId15"/>
    <p:sldId id="728" r:id="rId16"/>
    <p:sldId id="346" r:id="rId17"/>
    <p:sldId id="711" r:id="rId18"/>
    <p:sldId id="714" r:id="rId19"/>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Brian Hart (brianh)" initials="BH(" lastIdx="49" clrIdx="3">
    <p:extLst>
      <p:ext uri="{19B8F6BF-5375-455C-9EA6-DF929625EA0E}">
        <p15:presenceInfo xmlns:p15="http://schemas.microsoft.com/office/powerpoint/2012/main" userId="S::brianh@cisco.com::b480e93f-9b7e-426d-89cd-28bc03e9a0d0" providerId="AD"/>
      </p:ext>
    </p:extLst>
  </p:cmAuthor>
  <p:cmAuthor id="5" name="Pooya Monajemi (pmonajem)" initials="PM(" lastIdx="53" clrIdx="4">
    <p:extLst>
      <p:ext uri="{19B8F6BF-5375-455C-9EA6-DF929625EA0E}">
        <p15:presenceInfo xmlns:p15="http://schemas.microsoft.com/office/powerpoint/2012/main" userId="S::pmonajem@cisco.com::f3517947-8623-45ec-8a63-b9bc55f5e04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84" autoAdjust="0"/>
    <p:restoredTop sz="97520" autoAdjust="0"/>
  </p:normalViewPr>
  <p:slideViewPr>
    <p:cSldViewPr>
      <p:cViewPr varScale="1">
        <p:scale>
          <a:sx n="168" d="100"/>
          <a:sy n="168" d="100"/>
        </p:scale>
        <p:origin x="1518" y="126"/>
      </p:cViewPr>
      <p:guideLst>
        <p:guide orient="horz" pos="2160"/>
        <p:guide pos="2880"/>
      </p:guideLst>
    </p:cSldViewPr>
  </p:slideViewPr>
  <p:outlineViewPr>
    <p:cViewPr>
      <p:scale>
        <a:sx n="50" d="100"/>
        <a:sy n="50" d="100"/>
      </p:scale>
      <p:origin x="0" y="-2676"/>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5490" y="55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802.11-20/000r0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Pooya Monajemi (Cisco)</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April 2020</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Pooya Monajemi (Cisco)</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 name="Header Placeholder 3">
            <a:extLst>
              <a:ext uri="{FF2B5EF4-FFF2-40B4-BE49-F238E27FC236}">
                <a16:creationId xmlns:a16="http://schemas.microsoft.com/office/drawing/2014/main" id="{B351C5C6-95C4-412A-BE89-304B45054EF6}"/>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April 2020</a:t>
            </a:r>
            <a:endParaRPr lang="en-GB" altLang="en-US" sz="1400"/>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Pooya Monajemi (Cisco)</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Header Placeholder 1">
            <a:extLst>
              <a:ext uri="{FF2B5EF4-FFF2-40B4-BE49-F238E27FC236}">
                <a16:creationId xmlns:a16="http://schemas.microsoft.com/office/drawing/2014/main" id="{FF981657-9AC3-4833-B57B-8657FD1867D8}"/>
              </a:ext>
            </a:extLst>
          </p:cNvPr>
          <p:cNvSpPr>
            <a:spLocks noGrp="1"/>
          </p:cNvSpPr>
          <p:nvPr>
            <p:ph type="hdr" sz="quarter"/>
          </p:nvPr>
        </p:nvSpPr>
        <p:spPr>
          <a:xfrm>
            <a:off x="3328988" y="120650"/>
            <a:ext cx="2825750" cy="212725"/>
          </a:xfrm>
          <a:prstGeom prst="rect">
            <a:avLst/>
          </a:prstGeom>
        </p:spPr>
        <p:txBody>
          <a:bodyPr/>
          <a:lstStyle/>
          <a:p>
            <a:pPr>
              <a:defRPr/>
            </a:pPr>
            <a:r>
              <a:rPr lang="en-GB"/>
              <a:t>doc.: IEEE 802.11-20/000r0</a:t>
            </a:r>
            <a:endParaRPr lang="en-GB" dirty="0"/>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045158" cy="276999"/>
          </a:xfrm>
        </p:spPr>
        <p:txBody>
          <a:bodyPr/>
          <a:lstStyle>
            <a:lvl1pPr>
              <a:defRPr/>
            </a:lvl1pPr>
          </a:lstStyle>
          <a:p>
            <a:pPr>
              <a:defRPr/>
            </a:pPr>
            <a:r>
              <a:rPr lang="en-US" altLang="zh-CN"/>
              <a:t>Nov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Pooya Monajemi, Cisco</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11/16/2021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3">
            <a:extLst>
              <a:ext uri="{FF2B5EF4-FFF2-40B4-BE49-F238E27FC236}">
                <a16:creationId xmlns:a16="http://schemas.microsoft.com/office/drawing/2014/main" id="{B78260D3-AC31-4591-890D-221F3E5D738B}"/>
              </a:ext>
            </a:extLst>
          </p:cNvPr>
          <p:cNvSpPr>
            <a:spLocks noGrp="1"/>
          </p:cNvSpPr>
          <p:nvPr>
            <p:ph type="title"/>
          </p:nvPr>
        </p:nvSpPr>
        <p:spPr/>
        <p:txBody>
          <a:bodyPr/>
          <a:lstStyle/>
          <a:p>
            <a:r>
              <a:rPr lang="en-US" dirty="0"/>
              <a:t>Click to edit Master title style</a:t>
            </a:r>
          </a:p>
        </p:txBody>
      </p:sp>
      <p:sp>
        <p:nvSpPr>
          <p:cNvPr id="6" name="Footer Placeholder 5">
            <a:extLst>
              <a:ext uri="{FF2B5EF4-FFF2-40B4-BE49-F238E27FC236}">
                <a16:creationId xmlns:a16="http://schemas.microsoft.com/office/drawing/2014/main" id="{8113C111-F8F2-4585-B99B-AA7DD2EFEFA2}"/>
              </a:ext>
            </a:extLst>
          </p:cNvPr>
          <p:cNvSpPr>
            <a:spLocks noGrp="1"/>
          </p:cNvSpPr>
          <p:nvPr>
            <p:ph type="ftr" sz="quarter" idx="11"/>
          </p:nvPr>
        </p:nvSpPr>
        <p:spPr/>
        <p:txBody>
          <a:bodyPr/>
          <a:lstStyle/>
          <a:p>
            <a:pPr>
              <a:defRPr/>
            </a:pPr>
            <a:r>
              <a:rPr lang="en-GB"/>
              <a:t>Pooya Monajemi, Cisco</a:t>
            </a:r>
            <a:endParaRPr lang="en-GB" dirty="0"/>
          </a:p>
        </p:txBody>
      </p:sp>
      <p:sp>
        <p:nvSpPr>
          <p:cNvPr id="10" name="Slide Number Placeholder 9">
            <a:extLst>
              <a:ext uri="{FF2B5EF4-FFF2-40B4-BE49-F238E27FC236}">
                <a16:creationId xmlns:a16="http://schemas.microsoft.com/office/drawing/2014/main" id="{D6F573DE-8D4F-4653-8906-71954470D727}"/>
              </a:ext>
            </a:extLst>
          </p:cNvPr>
          <p:cNvSpPr>
            <a:spLocks noGrp="1"/>
          </p:cNvSpPr>
          <p:nvPr>
            <p:ph type="sldNum" sz="quarter" idx="12"/>
          </p:nvPr>
        </p:nvSpPr>
        <p:spPr/>
        <p:txBody>
          <a:bodyPr/>
          <a:lstStyle/>
          <a:p>
            <a:pPr>
              <a:defRPr/>
            </a:pPr>
            <a:r>
              <a:rPr lang="en-GB" altLang="en-US" dirty="0"/>
              <a:t>Slide </a:t>
            </a:r>
            <a:fld id="{B49C4EAE-3D00-4EB7-8462-25329E061374}" type="slidenum">
              <a:rPr lang="en-GB" altLang="en-US" smtClean="0"/>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8" name="Title 7">
            <a:extLst>
              <a:ext uri="{FF2B5EF4-FFF2-40B4-BE49-F238E27FC236}">
                <a16:creationId xmlns:a16="http://schemas.microsoft.com/office/drawing/2014/main" id="{04A4ADCC-1FF2-43A0-8B51-D9DAAACC5A09}"/>
              </a:ext>
            </a:extLst>
          </p:cNvPr>
          <p:cNvSpPr>
            <a:spLocks noGrp="1"/>
          </p:cNvSpPr>
          <p:nvPr>
            <p:ph type="title"/>
          </p:nvPr>
        </p:nvSpPr>
        <p:spPr/>
        <p:txBody>
          <a:bodyPr/>
          <a:lstStyle/>
          <a:p>
            <a:r>
              <a:rPr lang="en-US"/>
              <a:t>Click to edit Master title style</a:t>
            </a:r>
          </a:p>
        </p:txBody>
      </p:sp>
      <p:sp>
        <p:nvSpPr>
          <p:cNvPr id="9" name="Date Placeholder 8">
            <a:extLst>
              <a:ext uri="{FF2B5EF4-FFF2-40B4-BE49-F238E27FC236}">
                <a16:creationId xmlns:a16="http://schemas.microsoft.com/office/drawing/2014/main" id="{3FA9DA5C-C5FA-489F-B433-4654D4901776}"/>
              </a:ext>
            </a:extLst>
          </p:cNvPr>
          <p:cNvSpPr>
            <a:spLocks noGrp="1"/>
          </p:cNvSpPr>
          <p:nvPr>
            <p:ph type="dt" sz="half" idx="10"/>
          </p:nvPr>
        </p:nvSpPr>
        <p:spPr/>
        <p:txBody>
          <a:bodyPr/>
          <a:lstStyle/>
          <a:p>
            <a:pPr>
              <a:defRPr/>
            </a:pPr>
            <a:r>
              <a:rPr lang="en-US" altLang="zh-CN"/>
              <a:t>Nov 2021</a:t>
            </a:r>
            <a:endParaRPr lang="en-GB" altLang="en-US" dirty="0"/>
          </a:p>
        </p:txBody>
      </p:sp>
      <p:sp>
        <p:nvSpPr>
          <p:cNvPr id="10" name="Footer Placeholder 9">
            <a:extLst>
              <a:ext uri="{FF2B5EF4-FFF2-40B4-BE49-F238E27FC236}">
                <a16:creationId xmlns:a16="http://schemas.microsoft.com/office/drawing/2014/main" id="{A54B12E4-AA6F-427A-B013-DA308BE992D1}"/>
              </a:ext>
            </a:extLst>
          </p:cNvPr>
          <p:cNvSpPr>
            <a:spLocks noGrp="1"/>
          </p:cNvSpPr>
          <p:nvPr>
            <p:ph type="ftr" sz="quarter" idx="11"/>
          </p:nvPr>
        </p:nvSpPr>
        <p:spPr/>
        <p:txBody>
          <a:bodyPr/>
          <a:lstStyle/>
          <a:p>
            <a:pPr>
              <a:defRPr/>
            </a:pPr>
            <a:r>
              <a:rPr lang="en-GB"/>
              <a:t>Pooya Monajemi, Cisco</a:t>
            </a:r>
            <a:endParaRPr lang="en-GB" dirty="0"/>
          </a:p>
        </p:txBody>
      </p:sp>
      <p:sp>
        <p:nvSpPr>
          <p:cNvPr id="11" name="Slide Number Placeholder 10">
            <a:extLst>
              <a:ext uri="{FF2B5EF4-FFF2-40B4-BE49-F238E27FC236}">
                <a16:creationId xmlns:a16="http://schemas.microsoft.com/office/drawing/2014/main" id="{92FAAB07-1365-4402-A022-35BD6293497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Nov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Pooya Monajemi, Cisco</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7462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Nov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Pooya Monajemi, Cisco</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41908" y="331014"/>
            <a:ext cx="32702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802.11-21/1611r4</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850032"/>
            <a:ext cx="7772400" cy="1066800"/>
          </a:xfrm>
          <a:noFill/>
        </p:spPr>
        <p:txBody>
          <a:bodyPr/>
          <a:lstStyle/>
          <a:p>
            <a:r>
              <a:rPr lang="en-US" altLang="zh-CN" dirty="0">
                <a:solidFill>
                  <a:schemeClr val="tx1"/>
                </a:solidFill>
              </a:rPr>
              <a:t>TID to Link Mapping Enhancements</a:t>
            </a:r>
            <a:endParaRPr lang="en-GB" altLang="en-US" dirty="0">
              <a:solidFill>
                <a:schemeClr val="tx1"/>
              </a:solidFill>
            </a:endParaRP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2111896"/>
            <a:ext cx="7772400" cy="381000"/>
          </a:xfrm>
          <a:noFill/>
        </p:spPr>
        <p:txBody>
          <a:bodyPr/>
          <a:lstStyle/>
          <a:p>
            <a:pPr algn="ctr">
              <a:buFontTx/>
              <a:buNone/>
            </a:pPr>
            <a:r>
              <a:rPr lang="en-GB" altLang="en-US" sz="2000" dirty="0"/>
              <a:t>Date:</a:t>
            </a:r>
            <a:r>
              <a:rPr lang="en-GB" altLang="en-US" sz="2000" b="0" dirty="0"/>
              <a:t> 2021-11-016</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7057941" y="6475413"/>
            <a:ext cx="1485984" cy="184666"/>
          </a:xfrm>
        </p:spPr>
        <p:txBody>
          <a:bodyPr/>
          <a:lstStyle/>
          <a:p>
            <a:pPr>
              <a:defRPr/>
            </a:pPr>
            <a:r>
              <a:rPr lang="en-GB" dirty="0"/>
              <a:t>Pooya Monajemi, Cisco</a:t>
            </a:r>
          </a:p>
        </p:txBody>
      </p:sp>
      <p:graphicFrame>
        <p:nvGraphicFramePr>
          <p:cNvPr id="9" name="Table 8">
            <a:extLst>
              <a:ext uri="{FF2B5EF4-FFF2-40B4-BE49-F238E27FC236}">
                <a16:creationId xmlns:a16="http://schemas.microsoft.com/office/drawing/2014/main" id="{AD0CABEE-34EC-4CC0-ADE2-E78A81E3D83A}"/>
              </a:ext>
            </a:extLst>
          </p:cNvPr>
          <p:cNvGraphicFramePr>
            <a:graphicFrameLocks noGrp="1"/>
          </p:cNvGraphicFramePr>
          <p:nvPr>
            <p:extLst>
              <p:ext uri="{D42A27DB-BD31-4B8C-83A1-F6EECF244321}">
                <p14:modId xmlns:p14="http://schemas.microsoft.com/office/powerpoint/2010/main" val="1437054825"/>
              </p:ext>
            </p:extLst>
          </p:nvPr>
        </p:nvGraphicFramePr>
        <p:xfrm>
          <a:off x="685796" y="3098680"/>
          <a:ext cx="7772402" cy="2911953"/>
        </p:xfrm>
        <a:graphic>
          <a:graphicData uri="http://schemas.openxmlformats.org/drawingml/2006/table">
            <a:tbl>
              <a:tblPr firstRow="1" bandRow="1">
                <a:tableStyleId>{21E4AEA4-8DFA-4A89-87EB-49C32662AFE0}</a:tableStyleId>
              </a:tblPr>
              <a:tblGrid>
                <a:gridCol w="1522429">
                  <a:extLst>
                    <a:ext uri="{9D8B030D-6E8A-4147-A177-3AD203B41FA5}">
                      <a16:colId xmlns:a16="http://schemas.microsoft.com/office/drawing/2014/main" val="20000"/>
                    </a:ext>
                  </a:extLst>
                </a:gridCol>
                <a:gridCol w="1041662">
                  <a:extLst>
                    <a:ext uri="{9D8B030D-6E8A-4147-A177-3AD203B41FA5}">
                      <a16:colId xmlns:a16="http://schemas.microsoft.com/office/drawing/2014/main" val="20001"/>
                    </a:ext>
                  </a:extLst>
                </a:gridCol>
                <a:gridCol w="2163452">
                  <a:extLst>
                    <a:ext uri="{9D8B030D-6E8A-4147-A177-3AD203B41FA5}">
                      <a16:colId xmlns:a16="http://schemas.microsoft.com/office/drawing/2014/main" val="20002"/>
                    </a:ext>
                  </a:extLst>
                </a:gridCol>
                <a:gridCol w="721151">
                  <a:extLst>
                    <a:ext uri="{9D8B030D-6E8A-4147-A177-3AD203B41FA5}">
                      <a16:colId xmlns:a16="http://schemas.microsoft.com/office/drawing/2014/main" val="20003"/>
                    </a:ext>
                  </a:extLst>
                </a:gridCol>
                <a:gridCol w="2323708">
                  <a:extLst>
                    <a:ext uri="{9D8B030D-6E8A-4147-A177-3AD203B41FA5}">
                      <a16:colId xmlns:a16="http://schemas.microsoft.com/office/drawing/2014/main" val="20004"/>
                    </a:ext>
                  </a:extLst>
                </a:gridCol>
              </a:tblGrid>
              <a:tr h="73011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77407">
                <a:tc>
                  <a:txBody>
                    <a:bodyPr/>
                    <a:lstStyle/>
                    <a:p>
                      <a:pPr algn="ctr"/>
                      <a:r>
                        <a:rPr lang="en-US" sz="1100" dirty="0"/>
                        <a:t>Pooya Monajemi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algn="ctr"/>
                      <a:endParaRPr lang="en-US" sz="1100" dirty="0"/>
                    </a:p>
                    <a:p>
                      <a:pPr algn="ctr"/>
                      <a:endParaRPr lang="en-US" sz="1100" dirty="0"/>
                    </a:p>
                    <a:p>
                      <a:pPr algn="ctr"/>
                      <a:endParaRPr lang="en-US" sz="1100" dirty="0"/>
                    </a:p>
                    <a:p>
                      <a:pPr algn="ctr"/>
                      <a:r>
                        <a:rPr lang="en-US" sz="1100" dirty="0"/>
                        <a:t>Cisco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pmonajem@cisco.com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Brian Hart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t>brianh@cisco.com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Malcolm Smith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mmsmith@cisco.com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Eldad Perahia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lang="en-US" sz="1100" dirty="0"/>
                    </a:p>
                    <a:p>
                      <a:pPr algn="ctr"/>
                      <a:r>
                        <a:rPr lang="en-US" sz="1100" dirty="0"/>
                        <a:t>HPE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eldad.perahia@hpe.com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1750421"/>
                  </a:ext>
                </a:extLst>
              </a:tr>
              <a:tr h="4254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Gaurav Patwardhan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gaurav.patwardhan@hpe.com</a:t>
                      </a:r>
                    </a:p>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7583393"/>
                  </a:ext>
                </a:extLst>
              </a:tr>
            </a:tbl>
          </a:graphicData>
        </a:graphic>
      </p:graphicFrame>
      <p:sp>
        <p:nvSpPr>
          <p:cNvPr id="3" name="Date Placeholder 2">
            <a:extLst>
              <a:ext uri="{FF2B5EF4-FFF2-40B4-BE49-F238E27FC236}">
                <a16:creationId xmlns:a16="http://schemas.microsoft.com/office/drawing/2014/main" id="{60D59E18-8194-4B58-B368-24B33C4755CA}"/>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153AD3D-9FF1-4690-AE73-BDE3C8ECA4AD}"/>
              </a:ext>
            </a:extLst>
          </p:cNvPr>
          <p:cNvSpPr>
            <a:spLocks noGrp="1"/>
          </p:cNvSpPr>
          <p:nvPr>
            <p:ph idx="1"/>
          </p:nvPr>
        </p:nvSpPr>
        <p:spPr>
          <a:xfrm>
            <a:off x="684212" y="1772816"/>
            <a:ext cx="7992243" cy="4114800"/>
          </a:xfrm>
        </p:spPr>
        <p:txBody>
          <a:bodyPr/>
          <a:lstStyle/>
          <a:p>
            <a:r>
              <a:rPr lang="en-US" sz="1600" b="0" dirty="0"/>
              <a:t>AP may advertise a mapping scheme </a:t>
            </a:r>
          </a:p>
          <a:p>
            <a:pPr lvl="1"/>
            <a:r>
              <a:rPr lang="en-US" sz="1200" b="0" dirty="0"/>
              <a:t>May be advertised with a priority level of preferred or mandatory</a:t>
            </a:r>
          </a:p>
          <a:p>
            <a:pPr lvl="1"/>
            <a:r>
              <a:rPr lang="en-US" sz="1200" dirty="0"/>
              <a:t>Included </a:t>
            </a:r>
            <a:r>
              <a:rPr lang="en-US" sz="1200" b="0" dirty="0"/>
              <a:t>in Beacons / Probe Responses / Assoc Responses</a:t>
            </a:r>
          </a:p>
          <a:p>
            <a:pPr lvl="1"/>
            <a:endParaRPr lang="en-US" sz="600" b="0" dirty="0"/>
          </a:p>
          <a:p>
            <a:r>
              <a:rPr lang="en-US" sz="1600" b="0" dirty="0"/>
              <a:t>STAs are encouraged/required to adhere to this mapping </a:t>
            </a:r>
          </a:p>
          <a:p>
            <a:pPr lvl="1"/>
            <a:r>
              <a:rPr lang="en-US" sz="1200" dirty="0"/>
              <a:t>Encouraged or required is based on priority level announced</a:t>
            </a:r>
          </a:p>
          <a:p>
            <a:pPr lvl="1"/>
            <a:r>
              <a:rPr lang="en-US" sz="1200" dirty="0"/>
              <a:t>A STA’s mapping scheme X complies with an advertised mapping scheme Y if, for each TID, the set of all the mapped links in Y is a subset of the set of all the mapped links in X</a:t>
            </a:r>
          </a:p>
          <a:p>
            <a:pPr lvl="1"/>
            <a:r>
              <a:rPr lang="en-US" sz="1200" dirty="0"/>
              <a:t>Two priority levels reserved for indicating if we are overriding existing negotiations</a:t>
            </a:r>
          </a:p>
          <a:p>
            <a:pPr lvl="1"/>
            <a:r>
              <a:rPr lang="en-US" sz="1200" dirty="0"/>
              <a:t>STA may enforce the new mapping at DTIM boundaries (to avoid groupcast duplicates)</a:t>
            </a:r>
          </a:p>
          <a:p>
            <a:pPr lvl="1"/>
            <a:r>
              <a:rPr lang="en-US" sz="1200" b="0" dirty="0"/>
              <a:t>A link that is advertised as disabled in the Beacon’s mapping scheme, if mandatory, may not be used to initiate association or for probing</a:t>
            </a:r>
          </a:p>
          <a:p>
            <a:pPr marL="457200" lvl="1" indent="0">
              <a:buNone/>
            </a:pPr>
            <a:endParaRPr lang="en-US" sz="600" dirty="0"/>
          </a:p>
          <a:p>
            <a:r>
              <a:rPr lang="en-US" sz="1600" b="0" dirty="0"/>
              <a:t>R1 : An R1 AP MLD can only advertise an all-TID-to-Link-Subset mapping as mandatory</a:t>
            </a:r>
          </a:p>
          <a:p>
            <a:r>
              <a:rPr lang="en-US" sz="1600" b="0" dirty="0"/>
              <a:t>R2 : An R2 AP MLD may also advertise an Enhanced Link Subset mapping as mandatory </a:t>
            </a:r>
          </a:p>
          <a:p>
            <a:pPr lvl="1"/>
            <a:r>
              <a:rPr lang="en-US" sz="1200" dirty="0"/>
              <a:t>When a non-AP</a:t>
            </a:r>
            <a:r>
              <a:rPr lang="en-US" sz="1200" b="0" dirty="0"/>
              <a:t> STA supports general TID mapping, it may either switch to the same mapping scheme as advertised by the AP, </a:t>
            </a:r>
            <a:r>
              <a:rPr lang="en-US" sz="1200" dirty="0"/>
              <a:t>or announce a compliant scheme (</a:t>
            </a:r>
            <a:r>
              <a:rPr lang="en-US" sz="1200" dirty="0" err="1"/>
              <a:t>ie</a:t>
            </a:r>
            <a:r>
              <a:rPr lang="en-US" sz="1200" dirty="0"/>
              <a:t>. no negotiation) </a:t>
            </a:r>
          </a:p>
          <a:p>
            <a:pPr lvl="1"/>
            <a:r>
              <a:rPr lang="en-US" sz="1200" dirty="0"/>
              <a:t>When a non-AP</a:t>
            </a:r>
            <a:r>
              <a:rPr lang="en-US" sz="1200" b="0" dirty="0"/>
              <a:t> STA supports only all-TID-to-link-subset mapping, if the AP advertised mapping is an enhanced link subset mapping, then the STA maps all TIDs to the subset of advertised links that have all TIDs mapped (compliant</a:t>
            </a:r>
            <a:r>
              <a:rPr lang="en-US" sz="1200" dirty="0"/>
              <a:t>).</a:t>
            </a:r>
          </a:p>
          <a:p>
            <a:pPr lvl="1"/>
            <a:endParaRPr lang="en-US" sz="900" b="0" dirty="0"/>
          </a:p>
          <a:p>
            <a:endParaRPr lang="en-US" sz="1600" b="0" dirty="0"/>
          </a:p>
          <a:p>
            <a:endParaRPr lang="en-US" sz="1600" b="0" dirty="0"/>
          </a:p>
        </p:txBody>
      </p:sp>
      <p:sp>
        <p:nvSpPr>
          <p:cNvPr id="3" name="Title 2">
            <a:extLst>
              <a:ext uri="{FF2B5EF4-FFF2-40B4-BE49-F238E27FC236}">
                <a16:creationId xmlns:a16="http://schemas.microsoft.com/office/drawing/2014/main" id="{5C6F5D16-FFF5-4A17-A3FA-2414816890E6}"/>
              </a:ext>
            </a:extLst>
          </p:cNvPr>
          <p:cNvSpPr>
            <a:spLocks noGrp="1"/>
          </p:cNvSpPr>
          <p:nvPr>
            <p:ph type="title"/>
          </p:nvPr>
        </p:nvSpPr>
        <p:spPr/>
        <p:txBody>
          <a:bodyPr/>
          <a:lstStyle/>
          <a:p>
            <a:r>
              <a:rPr lang="en-US" dirty="0">
                <a:solidFill>
                  <a:schemeClr val="tx1"/>
                </a:solidFill>
              </a:rPr>
              <a:t>Advertisement</a:t>
            </a:r>
          </a:p>
        </p:txBody>
      </p:sp>
      <p:sp>
        <p:nvSpPr>
          <p:cNvPr id="5" name="Footer Placeholder 4">
            <a:extLst>
              <a:ext uri="{FF2B5EF4-FFF2-40B4-BE49-F238E27FC236}">
                <a16:creationId xmlns:a16="http://schemas.microsoft.com/office/drawing/2014/main" id="{11F6EFF5-ADAF-4FC5-9607-94F5E76CF165}"/>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61712F2E-819D-4E1D-893C-29E14A59939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10</a:t>
            </a:fld>
            <a:endParaRPr lang="en-GB" altLang="en-US"/>
          </a:p>
        </p:txBody>
      </p:sp>
      <p:sp>
        <p:nvSpPr>
          <p:cNvPr id="7" name="Date Placeholder 2">
            <a:extLst>
              <a:ext uri="{FF2B5EF4-FFF2-40B4-BE49-F238E27FC236}">
                <a16:creationId xmlns:a16="http://schemas.microsoft.com/office/drawing/2014/main" id="{21C458DD-DE7F-4EAF-A3BC-AC69B5963491}"/>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91438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E92D604-DF17-46A8-AAA6-686DC5F4705A}"/>
              </a:ext>
            </a:extLst>
          </p:cNvPr>
          <p:cNvSpPr>
            <a:spLocks noGrp="1"/>
          </p:cNvSpPr>
          <p:nvPr>
            <p:ph idx="1"/>
          </p:nvPr>
        </p:nvSpPr>
        <p:spPr>
          <a:xfrm>
            <a:off x="684212" y="1628800"/>
            <a:ext cx="8208267" cy="4114800"/>
          </a:xfrm>
        </p:spPr>
        <p:txBody>
          <a:bodyPr/>
          <a:lstStyle/>
          <a:p>
            <a:pPr marL="0" indent="0">
              <a:buNone/>
            </a:pPr>
            <a:r>
              <a:rPr lang="en-US" sz="1600" b="0" dirty="0"/>
              <a:t>Current Draft : </a:t>
            </a:r>
          </a:p>
          <a:p>
            <a:r>
              <a:rPr lang="en-US" sz="1200" b="0" dirty="0"/>
              <a:t>STA may initiate mapping by including the TID-to-Link-Mapping element in </a:t>
            </a:r>
            <a:r>
              <a:rPr lang="en-US" sz="1200" b="0" dirty="0" err="1"/>
              <a:t>assoc</a:t>
            </a:r>
            <a:r>
              <a:rPr lang="en-US" sz="1200" b="0" dirty="0"/>
              <a:t> request. </a:t>
            </a:r>
          </a:p>
          <a:p>
            <a:r>
              <a:rPr lang="en-US" sz="1200" b="0" dirty="0"/>
              <a:t>AP may reject with one of the following: </a:t>
            </a:r>
          </a:p>
          <a:p>
            <a:pPr lvl="1"/>
            <a:r>
              <a:rPr lang="en-US" sz="1100" dirty="0"/>
              <a:t>DENIED_TID_TO_LINK_MAPPING </a:t>
            </a:r>
          </a:p>
          <a:p>
            <a:pPr lvl="1"/>
            <a:r>
              <a:rPr lang="en-US" sz="1100" dirty="0"/>
              <a:t>PREFERRED_TID_TO_LINK_MAPPING_SUGGESTED (and include suggestion)</a:t>
            </a:r>
          </a:p>
          <a:p>
            <a:pPr lvl="1"/>
            <a:endParaRPr lang="en-US" sz="200" dirty="0"/>
          </a:p>
          <a:p>
            <a:pPr lvl="1"/>
            <a:endParaRPr lang="en-US" sz="200" dirty="0"/>
          </a:p>
          <a:p>
            <a:pPr lvl="1"/>
            <a:endParaRPr lang="en-US" sz="200" dirty="0"/>
          </a:p>
          <a:p>
            <a:pPr marL="0" indent="0">
              <a:buNone/>
            </a:pPr>
            <a:endParaRPr lang="en-US" sz="1600" b="0" dirty="0"/>
          </a:p>
          <a:p>
            <a:pPr marL="0" indent="0">
              <a:buNone/>
            </a:pPr>
            <a:r>
              <a:rPr lang="en-US" sz="1600" b="0" dirty="0"/>
              <a:t>Proposal for R1: </a:t>
            </a:r>
          </a:p>
          <a:p>
            <a:r>
              <a:rPr lang="en-US" sz="1200" dirty="0"/>
              <a:t>Sequence 0</a:t>
            </a:r>
            <a:r>
              <a:rPr lang="en-US" sz="1200" b="0" dirty="0"/>
              <a:t>: AP doesn’t advertise a TID mapping scheme. Client’s preference adopted directly </a:t>
            </a:r>
            <a:endParaRPr lang="en-US" sz="1400" b="0" dirty="0"/>
          </a:p>
          <a:p>
            <a:pPr lvl="1"/>
            <a:r>
              <a:rPr lang="en-US" sz="1100" dirty="0"/>
              <a:t>Default or client’s requested TID-to-link-mapping is accepted</a:t>
            </a:r>
            <a:endParaRPr lang="en-US" sz="1100" b="0" dirty="0"/>
          </a:p>
          <a:p>
            <a:r>
              <a:rPr lang="en-US" sz="1200" dirty="0"/>
              <a:t>Sequence 1</a:t>
            </a:r>
            <a:r>
              <a:rPr lang="en-US" sz="1200" b="0" dirty="0"/>
              <a:t>: AP advertises a mandatory mapping scheme. Client initiates association with a compliant mapping, association is accepted. </a:t>
            </a:r>
            <a:endParaRPr lang="en-US" sz="1200" b="0" u="sng" dirty="0"/>
          </a:p>
          <a:p>
            <a:r>
              <a:rPr lang="en-US" sz="1200" dirty="0"/>
              <a:t>Sequence 2</a:t>
            </a:r>
            <a:r>
              <a:rPr lang="en-US" sz="1200" b="0" dirty="0"/>
              <a:t>: AP advertises a mapping scheme, a negotiation ensues</a:t>
            </a:r>
            <a:endParaRPr lang="en-US" sz="1400" b="0" dirty="0"/>
          </a:p>
          <a:p>
            <a:pPr lvl="1"/>
            <a:r>
              <a:rPr lang="en-US" sz="1100" b="0" dirty="0"/>
              <a:t>AP advertises a TID mapping scheme (mandatory or preferred)</a:t>
            </a:r>
          </a:p>
          <a:p>
            <a:pPr lvl="1"/>
            <a:r>
              <a:rPr lang="en-US" sz="1100" dirty="0"/>
              <a:t>Client sends association request</a:t>
            </a:r>
            <a:endParaRPr lang="en-US" sz="1100" b="0" dirty="0"/>
          </a:p>
          <a:p>
            <a:pPr lvl="1"/>
            <a:r>
              <a:rPr lang="en-US" sz="1100" b="0" dirty="0"/>
              <a:t>AP includes TID-to-link-mapping IE in </a:t>
            </a:r>
            <a:r>
              <a:rPr lang="en-US" sz="1100" b="0" dirty="0" err="1"/>
              <a:t>assoc</a:t>
            </a:r>
            <a:r>
              <a:rPr lang="en-US" sz="1100" b="0" dirty="0"/>
              <a:t> response frame </a:t>
            </a:r>
            <a:r>
              <a:rPr lang="en-US" sz="1100" dirty="0"/>
              <a:t>(unsolicited or in response to client’s request)</a:t>
            </a:r>
            <a:endParaRPr lang="en-US" sz="1100" b="0" dirty="0"/>
          </a:p>
          <a:p>
            <a:pPr lvl="2"/>
            <a:r>
              <a:rPr lang="en-US" sz="1000" b="0" dirty="0"/>
              <a:t>TID-to-link-mapping IE includes field to in</a:t>
            </a:r>
            <a:r>
              <a:rPr lang="en-US" sz="1000" dirty="0"/>
              <a:t>dicate AP priority </a:t>
            </a:r>
          </a:p>
          <a:p>
            <a:pPr lvl="1"/>
            <a:r>
              <a:rPr lang="en-US" sz="1100" b="0" dirty="0"/>
              <a:t>AP may disassociate client if </a:t>
            </a:r>
            <a:r>
              <a:rPr lang="en-US" sz="1100" dirty="0"/>
              <a:t>TID-to-link-mapping </a:t>
            </a:r>
            <a:r>
              <a:rPr lang="en-US" sz="1100" b="0" dirty="0"/>
              <a:t>negotiation fails</a:t>
            </a:r>
          </a:p>
          <a:p>
            <a:pPr lvl="1"/>
            <a:endParaRPr lang="en-US" sz="1100" b="0" dirty="0"/>
          </a:p>
          <a:p>
            <a:endParaRPr lang="en-US" sz="1600" b="0" dirty="0"/>
          </a:p>
          <a:p>
            <a:endParaRPr lang="en-US" sz="1600" b="0" dirty="0"/>
          </a:p>
        </p:txBody>
      </p:sp>
      <p:sp>
        <p:nvSpPr>
          <p:cNvPr id="5" name="Footer Placeholder 4">
            <a:extLst>
              <a:ext uri="{FF2B5EF4-FFF2-40B4-BE49-F238E27FC236}">
                <a16:creationId xmlns:a16="http://schemas.microsoft.com/office/drawing/2014/main" id="{848AE33C-DB8D-4D81-BB82-0160312C0077}"/>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864E8F44-368E-4644-A3C5-A8E7F0FEB032}"/>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11</a:t>
            </a:fld>
            <a:endParaRPr lang="en-GB" altLang="en-US"/>
          </a:p>
        </p:txBody>
      </p:sp>
      <p:sp>
        <p:nvSpPr>
          <p:cNvPr id="7" name="Title 1">
            <a:extLst>
              <a:ext uri="{FF2B5EF4-FFF2-40B4-BE49-F238E27FC236}">
                <a16:creationId xmlns:a16="http://schemas.microsoft.com/office/drawing/2014/main" id="{62B43412-F004-40AC-9F13-FDFF44D267B6}"/>
              </a:ext>
            </a:extLst>
          </p:cNvPr>
          <p:cNvSpPr>
            <a:spLocks noGrp="1"/>
          </p:cNvSpPr>
          <p:nvPr>
            <p:ph type="title"/>
          </p:nvPr>
        </p:nvSpPr>
        <p:spPr>
          <a:xfrm>
            <a:off x="685800" y="685800"/>
            <a:ext cx="7772400" cy="1066800"/>
          </a:xfrm>
        </p:spPr>
        <p:txBody>
          <a:bodyPr/>
          <a:lstStyle/>
          <a:p>
            <a:r>
              <a:rPr lang="en-US" sz="2800" dirty="0"/>
              <a:t>Association Procedure</a:t>
            </a:r>
          </a:p>
        </p:txBody>
      </p:sp>
      <p:sp>
        <p:nvSpPr>
          <p:cNvPr id="8" name="Date Placeholder 2">
            <a:extLst>
              <a:ext uri="{FF2B5EF4-FFF2-40B4-BE49-F238E27FC236}">
                <a16:creationId xmlns:a16="http://schemas.microsoft.com/office/drawing/2014/main" id="{F05C2243-B341-48BE-A393-995AE4FD7114}"/>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1494335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Conclusions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pPr marL="0" indent="0">
              <a:buNone/>
            </a:pPr>
            <a:r>
              <a:rPr lang="en-US" sz="2000" dirty="0"/>
              <a:t>Topics covered</a:t>
            </a:r>
          </a:p>
          <a:p>
            <a:pPr marL="0" indent="0">
              <a:buNone/>
            </a:pPr>
            <a:endParaRPr lang="en-US" sz="800" dirty="0"/>
          </a:p>
          <a:p>
            <a:r>
              <a:rPr lang="en-US" sz="1800" b="0" dirty="0"/>
              <a:t>Need for all-TID-to-link-subset mapping support</a:t>
            </a:r>
          </a:p>
          <a:p>
            <a:r>
              <a:rPr lang="en-US" sz="1800" b="0" dirty="0"/>
              <a:t>Defining the enhanced link subset mode of TID mapping</a:t>
            </a:r>
          </a:p>
          <a:p>
            <a:r>
              <a:rPr lang="en-US" sz="1800" b="0" dirty="0"/>
              <a:t>Enhancements in association procedure</a:t>
            </a:r>
          </a:p>
          <a:p>
            <a:r>
              <a:rPr lang="en-US" sz="1800" b="0" dirty="0"/>
              <a:t>Defining the priority bit in mapping announcements and negotiations</a:t>
            </a:r>
          </a:p>
          <a:p>
            <a:pPr lvl="1"/>
            <a:r>
              <a:rPr lang="en-US" sz="1400" dirty="0"/>
              <a:t>Rules for non-AP compliance when mandatory mapping is proposed</a:t>
            </a:r>
            <a:endParaRPr lang="en-US" sz="1400" b="0" dirty="0"/>
          </a:p>
          <a:p>
            <a:r>
              <a:rPr lang="en-US" sz="1800" b="0" dirty="0"/>
              <a:t>Broadcast mapping announcement</a:t>
            </a:r>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12</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583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in R1 if an AP MLD is TID-to-Link mapping capable, then STA MLD that requests more than one link in association request to that AP MLD shall support all-TID-to-link-subset mapping, and may support the general mapping? </a:t>
            </a:r>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SP1</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13</a:t>
            </a:fld>
            <a:endParaRPr lang="en-GB" altLang="en-US"/>
          </a:p>
        </p:txBody>
      </p:sp>
      <p:sp>
        <p:nvSpPr>
          <p:cNvPr id="8" name="Date Placeholder 2">
            <a:extLst>
              <a:ext uri="{FF2B5EF4-FFF2-40B4-BE49-F238E27FC236}">
                <a16:creationId xmlns:a16="http://schemas.microsoft.com/office/drawing/2014/main" id="{A1785623-7623-4871-8E89-F1B0231D9B92}"/>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38112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to define a priority level in R1 in the TID to link mapping negotiation frame as follows:</a:t>
            </a:r>
          </a:p>
          <a:p>
            <a:pPr lvl="1"/>
            <a:r>
              <a:rPr lang="en-US" sz="1600" dirty="0"/>
              <a:t>Priority value can be used by both non-AP and AP</a:t>
            </a:r>
          </a:p>
          <a:p>
            <a:pPr lvl="1"/>
            <a:r>
              <a:rPr lang="en-US" sz="1600" dirty="0"/>
              <a:t>When sent by an AP the highest value indicates mandatory</a:t>
            </a:r>
          </a:p>
          <a:p>
            <a:pPr lvl="1"/>
            <a:r>
              <a:rPr lang="en-US" sz="1600" dirty="0"/>
              <a:t>A non-AP STA MLD shall initiate a new TID-to-link-mapping negotiation in order to modify the existing mapping, if the existing mapping was formed with the highest priority indicated by the AP</a:t>
            </a:r>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SP2</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14</a:t>
            </a:fld>
            <a:endParaRPr lang="en-GB" altLang="en-US"/>
          </a:p>
        </p:txBody>
      </p:sp>
      <p:sp>
        <p:nvSpPr>
          <p:cNvPr id="8" name="Date Placeholder 2">
            <a:extLst>
              <a:ext uri="{FF2B5EF4-FFF2-40B4-BE49-F238E27FC236}">
                <a16:creationId xmlns:a16="http://schemas.microsoft.com/office/drawing/2014/main" id="{F00C4236-A059-4754-89F8-24641C249A3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753388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B04F03B-720A-4B24-9E21-3F093E6390F1}"/>
              </a:ext>
            </a:extLst>
          </p:cNvPr>
          <p:cNvSpPr>
            <a:spLocks noGrp="1"/>
          </p:cNvSpPr>
          <p:nvPr>
            <p:ph idx="1"/>
          </p:nvPr>
        </p:nvSpPr>
        <p:spPr/>
        <p:txBody>
          <a:bodyPr/>
          <a:lstStyle/>
          <a:p>
            <a:r>
              <a:rPr lang="en-US" sz="2000" dirty="0"/>
              <a:t>Do you agree that in R1 a non-AP MLD shall comply with a TID mapping negotiation initiated by the AP MLD as mandatory when the mapping scheme announced by the AP is either all-TID-to-link-subset mapping or enhanced link subset mapping? </a:t>
            </a:r>
          </a:p>
          <a:p>
            <a:pPr lvl="1"/>
            <a:r>
              <a:rPr lang="en-US" sz="1600" dirty="0"/>
              <a:t>An enhanced link subset mapping is one in which </a:t>
            </a:r>
            <a:r>
              <a:rPr lang="en-US" sz="1600" b="0" dirty="0"/>
              <a:t>all TIDs are mapped to one subset of links, while some TIDs may also be mapped to links outside this subset</a:t>
            </a:r>
            <a:endParaRPr lang="en-US" sz="1600" dirty="0"/>
          </a:p>
          <a:p>
            <a:pPr lvl="1"/>
            <a:r>
              <a:rPr lang="en-US" sz="1600" dirty="0"/>
              <a:t>Mapping scheme A is </a:t>
            </a:r>
            <a:r>
              <a:rPr lang="en-US" sz="1600" b="1" dirty="0"/>
              <a:t>compliant </a:t>
            </a:r>
            <a:r>
              <a:rPr lang="en-US" sz="1600" dirty="0"/>
              <a:t>with mapping scheme B if there exists no TID which is mapped to a link in A that is not mapped to that link in B</a:t>
            </a:r>
          </a:p>
          <a:p>
            <a:pPr lvl="1"/>
            <a:r>
              <a:rPr lang="en-US" sz="1600" dirty="0"/>
              <a:t>Note : As defined above, a non-AP STA that is only capable of all-TID-to-link-subset mapping can comply with an enhanced link subset mapping by choosing the subset of links that have all TIDs mapped. </a:t>
            </a:r>
          </a:p>
          <a:p>
            <a:pPr lvl="1"/>
            <a:endParaRPr lang="en-US" sz="1600" dirty="0"/>
          </a:p>
          <a:p>
            <a:endParaRPr lang="en-US" sz="1600" dirty="0"/>
          </a:p>
          <a:p>
            <a:endParaRPr lang="en-US" dirty="0"/>
          </a:p>
        </p:txBody>
      </p:sp>
      <p:sp>
        <p:nvSpPr>
          <p:cNvPr id="3" name="Title 2">
            <a:extLst>
              <a:ext uri="{FF2B5EF4-FFF2-40B4-BE49-F238E27FC236}">
                <a16:creationId xmlns:a16="http://schemas.microsoft.com/office/drawing/2014/main" id="{13DA9EE9-5B75-4EE7-B8CF-212959E37626}"/>
              </a:ext>
            </a:extLst>
          </p:cNvPr>
          <p:cNvSpPr>
            <a:spLocks noGrp="1"/>
          </p:cNvSpPr>
          <p:nvPr>
            <p:ph type="title"/>
          </p:nvPr>
        </p:nvSpPr>
        <p:spPr/>
        <p:txBody>
          <a:bodyPr/>
          <a:lstStyle/>
          <a:p>
            <a:r>
              <a:rPr lang="en-US" dirty="0"/>
              <a:t>SP3</a:t>
            </a:r>
          </a:p>
        </p:txBody>
      </p:sp>
      <p:sp>
        <p:nvSpPr>
          <p:cNvPr id="5" name="Footer Placeholder 4">
            <a:extLst>
              <a:ext uri="{FF2B5EF4-FFF2-40B4-BE49-F238E27FC236}">
                <a16:creationId xmlns:a16="http://schemas.microsoft.com/office/drawing/2014/main" id="{40002BEE-4A7A-485F-8799-D1FC6AB7D803}"/>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A0F04A56-ADAF-47E2-991E-E4643C26E250}"/>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15</a:t>
            </a:fld>
            <a:endParaRPr lang="en-GB" altLang="en-US"/>
          </a:p>
        </p:txBody>
      </p:sp>
      <p:sp>
        <p:nvSpPr>
          <p:cNvPr id="8" name="Date Placeholder 2">
            <a:extLst>
              <a:ext uri="{FF2B5EF4-FFF2-40B4-BE49-F238E27FC236}">
                <a16:creationId xmlns:a16="http://schemas.microsoft.com/office/drawing/2014/main" id="{5412E440-D768-443C-97EF-016F01A3DA3E}"/>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7779877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0"/>
            <a:ext cx="7772400" cy="1066800"/>
          </a:xfrm>
        </p:spPr>
        <p:txBody>
          <a:bodyPr/>
          <a:lstStyle/>
          <a:p>
            <a:r>
              <a:rPr lang="en-US" altLang="zh-CN" dirty="0"/>
              <a:t>References</a:t>
            </a:r>
            <a:endParaRPr lang="zh-CN" altLang="en-US" dirty="0"/>
          </a:p>
        </p:txBody>
      </p:sp>
      <p:sp>
        <p:nvSpPr>
          <p:cNvPr id="6" name="Content Placeholder 5"/>
          <p:cNvSpPr>
            <a:spLocks noGrp="1"/>
          </p:cNvSpPr>
          <p:nvPr>
            <p:ph idx="1"/>
          </p:nvPr>
        </p:nvSpPr>
        <p:spPr/>
        <p:txBody>
          <a:bodyPr/>
          <a:lstStyle/>
          <a:p>
            <a:r>
              <a:rPr lang="en-US" altLang="zh-CN" sz="2000" dirty="0"/>
              <a:t>[1] 11be</a:t>
            </a:r>
            <a:r>
              <a:rPr lang="zh-CN" altLang="en-US" sz="2000" dirty="0"/>
              <a:t> </a:t>
            </a:r>
            <a:r>
              <a:rPr lang="en-US" altLang="zh-CN" sz="2000" dirty="0"/>
              <a:t>Draft 1.0</a:t>
            </a:r>
          </a:p>
          <a:p>
            <a:r>
              <a:rPr lang="en-US" altLang="zh-CN" sz="2000" dirty="0"/>
              <a:t>[2] </a:t>
            </a:r>
            <a:r>
              <a:rPr lang="en-US" sz="2000" dirty="0"/>
              <a:t>11-21/0792r3 PDT for CC34 Resolution for CID3222 </a:t>
            </a:r>
          </a:p>
          <a:p>
            <a:r>
              <a:rPr lang="en-US" altLang="zh-CN" sz="2000" dirty="0"/>
              <a:t>[3] 11-20/1841r2 Performance Evaluation of Various</a:t>
            </a:r>
            <a:br>
              <a:rPr lang="en-US" altLang="zh-CN" sz="2000" dirty="0"/>
            </a:br>
            <a:r>
              <a:rPr lang="en-US" altLang="zh-CN" sz="2000" dirty="0"/>
              <a:t>MLO TID Mapping Configurations</a:t>
            </a:r>
          </a:p>
        </p:txBody>
      </p:sp>
      <p:sp>
        <p:nvSpPr>
          <p:cNvPr id="3" name="Footer Placeholder 2"/>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4" name="Slide Number Placeholder 3"/>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16</a:t>
            </a:fld>
            <a:endParaRPr lang="en-GB" altLang="en-US"/>
          </a:p>
        </p:txBody>
      </p:sp>
      <p:sp>
        <p:nvSpPr>
          <p:cNvPr id="7" name="Date Placeholder 2">
            <a:extLst>
              <a:ext uri="{FF2B5EF4-FFF2-40B4-BE49-F238E27FC236}">
                <a16:creationId xmlns:a16="http://schemas.microsoft.com/office/drawing/2014/main" id="{C4653C27-E254-4053-AFED-A90FADE72BA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1214083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81C1F20-0F39-448F-B109-2B38ECF58429}"/>
              </a:ext>
            </a:extLst>
          </p:cNvPr>
          <p:cNvSpPr>
            <a:spLocks noGrp="1"/>
          </p:cNvSpPr>
          <p:nvPr>
            <p:ph idx="1"/>
          </p:nvPr>
        </p:nvSpPr>
        <p:spPr/>
        <p:txBody>
          <a:bodyPr/>
          <a:lstStyle/>
          <a:p>
            <a:endParaRPr lang="en-US"/>
          </a:p>
        </p:txBody>
      </p:sp>
      <p:sp>
        <p:nvSpPr>
          <p:cNvPr id="3" name="Title 2">
            <a:extLst>
              <a:ext uri="{FF2B5EF4-FFF2-40B4-BE49-F238E27FC236}">
                <a16:creationId xmlns:a16="http://schemas.microsoft.com/office/drawing/2014/main" id="{4CF1753A-CEBC-4A30-9514-DAB94C14FC6F}"/>
              </a:ext>
            </a:extLst>
          </p:cNvPr>
          <p:cNvSpPr>
            <a:spLocks noGrp="1"/>
          </p:cNvSpPr>
          <p:nvPr>
            <p:ph type="title"/>
          </p:nvPr>
        </p:nvSpPr>
        <p:spPr/>
        <p:txBody>
          <a:bodyPr/>
          <a:lstStyle/>
          <a:p>
            <a:r>
              <a:rPr lang="en-US" dirty="0"/>
              <a:t>Backup</a:t>
            </a:r>
          </a:p>
        </p:txBody>
      </p:sp>
      <p:sp>
        <p:nvSpPr>
          <p:cNvPr id="5" name="Footer Placeholder 4">
            <a:extLst>
              <a:ext uri="{FF2B5EF4-FFF2-40B4-BE49-F238E27FC236}">
                <a16:creationId xmlns:a16="http://schemas.microsoft.com/office/drawing/2014/main" id="{6F87A8BE-F9CC-4232-868D-ED1D0CBA9A8C}"/>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7F0B919B-9A2F-45DE-9401-C363D1380D41}"/>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17</a:t>
            </a:fld>
            <a:endParaRPr lang="en-GB" altLang="en-US"/>
          </a:p>
        </p:txBody>
      </p:sp>
      <p:sp>
        <p:nvSpPr>
          <p:cNvPr id="7" name="Date Placeholder 2">
            <a:extLst>
              <a:ext uri="{FF2B5EF4-FFF2-40B4-BE49-F238E27FC236}">
                <a16:creationId xmlns:a16="http://schemas.microsoft.com/office/drawing/2014/main" id="{080E8D45-3ED2-4013-9213-95C830A7041C}"/>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6541659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7897D831-5189-4CB1-A8EA-77A8369D510A}"/>
              </a:ext>
            </a:extLst>
          </p:cNvPr>
          <p:cNvPicPr>
            <a:picLocks noGrp="1" noChangeAspect="1"/>
          </p:cNvPicPr>
          <p:nvPr>
            <p:ph idx="1"/>
          </p:nvPr>
        </p:nvPicPr>
        <p:blipFill>
          <a:blip r:embed="rId2"/>
          <a:stretch>
            <a:fillRect/>
          </a:stretch>
        </p:blipFill>
        <p:spPr>
          <a:xfrm>
            <a:off x="1992943" y="2760702"/>
            <a:ext cx="5210902" cy="1162212"/>
          </a:xfrm>
        </p:spPr>
      </p:pic>
      <p:sp>
        <p:nvSpPr>
          <p:cNvPr id="3" name="Title 2">
            <a:extLst>
              <a:ext uri="{FF2B5EF4-FFF2-40B4-BE49-F238E27FC236}">
                <a16:creationId xmlns:a16="http://schemas.microsoft.com/office/drawing/2014/main" id="{C1A3336F-33AB-4E2E-B814-F2C54B7DA51A}"/>
              </a:ext>
            </a:extLst>
          </p:cNvPr>
          <p:cNvSpPr>
            <a:spLocks noGrp="1"/>
          </p:cNvSpPr>
          <p:nvPr>
            <p:ph type="title"/>
          </p:nvPr>
        </p:nvSpPr>
        <p:spPr/>
        <p:txBody>
          <a:bodyPr/>
          <a:lstStyle/>
          <a:p>
            <a:r>
              <a:rPr lang="en-US" dirty="0"/>
              <a:t>TID-To-Link </a:t>
            </a:r>
            <a:r>
              <a:rPr lang="en-US"/>
              <a:t>Mapping Element</a:t>
            </a:r>
            <a:endParaRPr lang="en-US" dirty="0"/>
          </a:p>
        </p:txBody>
      </p:sp>
      <p:sp>
        <p:nvSpPr>
          <p:cNvPr id="5" name="Footer Placeholder 4">
            <a:extLst>
              <a:ext uri="{FF2B5EF4-FFF2-40B4-BE49-F238E27FC236}">
                <a16:creationId xmlns:a16="http://schemas.microsoft.com/office/drawing/2014/main" id="{80207CEF-4218-4BDB-8C1B-580A83B0BF5D}"/>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4E3127B8-73E0-49FB-93F3-30E5C35738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18</a:t>
            </a:fld>
            <a:endParaRPr lang="en-GB" altLang="en-US"/>
          </a:p>
        </p:txBody>
      </p:sp>
      <p:pic>
        <p:nvPicPr>
          <p:cNvPr id="10" name="Picture 9">
            <a:extLst>
              <a:ext uri="{FF2B5EF4-FFF2-40B4-BE49-F238E27FC236}">
                <a16:creationId xmlns:a16="http://schemas.microsoft.com/office/drawing/2014/main" id="{1AA87D7D-3FAE-4549-A8C2-421DD8300B13}"/>
              </a:ext>
            </a:extLst>
          </p:cNvPr>
          <p:cNvPicPr>
            <a:picLocks noChangeAspect="1"/>
          </p:cNvPicPr>
          <p:nvPr/>
        </p:nvPicPr>
        <p:blipFill>
          <a:blip r:embed="rId3"/>
          <a:stretch>
            <a:fillRect/>
          </a:stretch>
        </p:blipFill>
        <p:spPr>
          <a:xfrm>
            <a:off x="2726186" y="3933056"/>
            <a:ext cx="3943900" cy="1267002"/>
          </a:xfrm>
          <a:prstGeom prst="rect">
            <a:avLst/>
          </a:prstGeom>
        </p:spPr>
      </p:pic>
      <p:sp>
        <p:nvSpPr>
          <p:cNvPr id="9" name="Date Placeholder 2">
            <a:extLst>
              <a:ext uri="{FF2B5EF4-FFF2-40B4-BE49-F238E27FC236}">
                <a16:creationId xmlns:a16="http://schemas.microsoft.com/office/drawing/2014/main" id="{91D3B570-AC5E-4698-BD1A-E4A06C42281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3051059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0EA424A-1323-4436-BDA4-AEC4D77B3C69}"/>
              </a:ext>
            </a:extLst>
          </p:cNvPr>
          <p:cNvSpPr>
            <a:spLocks noGrp="1"/>
          </p:cNvSpPr>
          <p:nvPr>
            <p:ph type="title"/>
          </p:nvPr>
        </p:nvSpPr>
        <p:spPr>
          <a:xfrm>
            <a:off x="685800" y="685800"/>
            <a:ext cx="7772400" cy="1066800"/>
          </a:xfrm>
        </p:spPr>
        <p:txBody>
          <a:bodyPr/>
          <a:lstStyle/>
          <a:p>
            <a:r>
              <a:rPr lang="en-US" dirty="0"/>
              <a:t>Topics</a:t>
            </a:r>
          </a:p>
        </p:txBody>
      </p:sp>
      <p:sp>
        <p:nvSpPr>
          <p:cNvPr id="6" name="Content Placeholder 5">
            <a:extLst>
              <a:ext uri="{FF2B5EF4-FFF2-40B4-BE49-F238E27FC236}">
                <a16:creationId xmlns:a16="http://schemas.microsoft.com/office/drawing/2014/main" id="{E5968E4A-AE41-42B2-9392-7D467846BE6E}"/>
              </a:ext>
            </a:extLst>
          </p:cNvPr>
          <p:cNvSpPr>
            <a:spLocks noGrp="1"/>
          </p:cNvSpPr>
          <p:nvPr>
            <p:ph idx="1"/>
          </p:nvPr>
        </p:nvSpPr>
        <p:spPr>
          <a:xfrm>
            <a:off x="684213" y="1844824"/>
            <a:ext cx="7772400" cy="4114800"/>
          </a:xfrm>
        </p:spPr>
        <p:txBody>
          <a:bodyPr/>
          <a:lstStyle/>
          <a:p>
            <a:r>
              <a:rPr lang="en-US" sz="1800" b="0" dirty="0"/>
              <a:t>Introducing a number of TID-to-link-mapping concepts</a:t>
            </a:r>
            <a:endParaRPr lang="en-US" sz="1400" dirty="0"/>
          </a:p>
          <a:p>
            <a:pPr lvl="1"/>
            <a:r>
              <a:rPr lang="en-US" sz="1400" dirty="0"/>
              <a:t>Forms of mapping</a:t>
            </a:r>
          </a:p>
          <a:p>
            <a:pPr lvl="1"/>
            <a:r>
              <a:rPr lang="en-US" sz="1400" dirty="0"/>
              <a:t>Priority indication</a:t>
            </a:r>
          </a:p>
          <a:p>
            <a:pPr lvl="1"/>
            <a:r>
              <a:rPr lang="en-US" sz="1400" dirty="0"/>
              <a:t>Broadcast Advertisement</a:t>
            </a:r>
          </a:p>
          <a:p>
            <a:pPr lvl="1"/>
            <a:r>
              <a:rPr lang="en-US" sz="1400" dirty="0"/>
              <a:t>Association procedure</a:t>
            </a:r>
          </a:p>
          <a:p>
            <a:pPr lvl="1"/>
            <a:endParaRPr lang="en-US" sz="1400" dirty="0"/>
          </a:p>
          <a:p>
            <a:r>
              <a:rPr lang="en-US" sz="1800" b="0" dirty="0"/>
              <a:t>Includes policy aspects</a:t>
            </a:r>
          </a:p>
          <a:p>
            <a:pPr lvl="1"/>
            <a:r>
              <a:rPr lang="en-US" sz="1400" b="0" dirty="0"/>
              <a:t>Motivation for policy</a:t>
            </a:r>
          </a:p>
          <a:p>
            <a:pPr lvl="1"/>
            <a:endParaRPr lang="en-US" sz="1400" b="0" dirty="0"/>
          </a:p>
          <a:p>
            <a:r>
              <a:rPr lang="en-US" sz="1800" b="0" dirty="0"/>
              <a:t>R1/R2 targets</a:t>
            </a:r>
          </a:p>
          <a:p>
            <a:endParaRPr lang="en-US" sz="1800" b="0" dirty="0"/>
          </a:p>
          <a:p>
            <a:pPr lvl="1"/>
            <a:endParaRPr lang="en-US" sz="1600" dirty="0"/>
          </a:p>
          <a:p>
            <a:endParaRPr lang="en-US" sz="1800" b="0" dirty="0"/>
          </a:p>
          <a:p>
            <a:endParaRPr lang="en-US" sz="1800" b="0" dirty="0"/>
          </a:p>
        </p:txBody>
      </p:sp>
      <p:sp>
        <p:nvSpPr>
          <p:cNvPr id="3" name="Footer Placeholder 2">
            <a:extLst>
              <a:ext uri="{FF2B5EF4-FFF2-40B4-BE49-F238E27FC236}">
                <a16:creationId xmlns:a16="http://schemas.microsoft.com/office/drawing/2014/main" id="{6766D6AD-0BFE-41A2-8F76-83DF9FD89666}"/>
              </a:ext>
            </a:extLst>
          </p:cNvPr>
          <p:cNvSpPr>
            <a:spLocks noGrp="1"/>
          </p:cNvSpPr>
          <p:nvPr>
            <p:ph type="ftr" sz="quarter" idx="11"/>
          </p:nvPr>
        </p:nvSpPr>
        <p:spPr>
          <a:xfrm>
            <a:off x="7057941" y="6475413"/>
            <a:ext cx="1485984" cy="184666"/>
          </a:xfrm>
        </p:spPr>
        <p:txBody>
          <a:bodyPr/>
          <a:lstStyle/>
          <a:p>
            <a:pPr>
              <a:defRPr/>
            </a:pPr>
            <a:r>
              <a:rPr lang="en-GB"/>
              <a:t>Pooya Monajemi, Cisco</a:t>
            </a:r>
          </a:p>
        </p:txBody>
      </p:sp>
      <p:sp>
        <p:nvSpPr>
          <p:cNvPr id="4" name="Slide Number Placeholder 3">
            <a:extLst>
              <a:ext uri="{FF2B5EF4-FFF2-40B4-BE49-F238E27FC236}">
                <a16:creationId xmlns:a16="http://schemas.microsoft.com/office/drawing/2014/main" id="{A7450928-6DC9-4CBE-9C90-56B5BA4B02D9}"/>
              </a:ext>
            </a:extLst>
          </p:cNvPr>
          <p:cNvSpPr>
            <a:spLocks noGrp="1"/>
          </p:cNvSpPr>
          <p:nvPr>
            <p:ph type="sldNum" sz="quarter" idx="12"/>
          </p:nvPr>
        </p:nvSpPr>
        <p:spPr>
          <a:xfrm>
            <a:off x="4344988" y="6475413"/>
            <a:ext cx="530225" cy="182562"/>
          </a:xfrm>
        </p:spPr>
        <p:txBody>
          <a:bodyPr/>
          <a:lstStyle/>
          <a:p>
            <a:pPr>
              <a:defRPr/>
            </a:pPr>
            <a:r>
              <a:rPr lang="en-GB" altLang="en-US"/>
              <a:t>Slide </a:t>
            </a:r>
            <a:fld id="{32E413AC-0033-4B91-B3E5-414687900E6A}" type="slidenum">
              <a:rPr lang="en-GB" altLang="en-US" smtClean="0"/>
              <a:pPr>
                <a:defRPr/>
              </a:pPr>
              <a:t>2</a:t>
            </a:fld>
            <a:endParaRPr lang="en-GB" altLang="en-US"/>
          </a:p>
        </p:txBody>
      </p:sp>
      <p:sp>
        <p:nvSpPr>
          <p:cNvPr id="7" name="Date Placeholder 2">
            <a:extLst>
              <a:ext uri="{FF2B5EF4-FFF2-40B4-BE49-F238E27FC236}">
                <a16:creationId xmlns:a16="http://schemas.microsoft.com/office/drawing/2014/main" id="{F137B35C-F81E-4034-956E-5A60DEEA9EA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105767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1/2 </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600" b="0" dirty="0"/>
              <a:t>Enterprise APs support a number of features today </a:t>
            </a:r>
          </a:p>
          <a:p>
            <a:pPr lvl="1"/>
            <a:r>
              <a:rPr lang="en-US" sz="1050" dirty="0"/>
              <a:t>To help all STAs, and solve real deployment problems. Relevant here is load balancing between bands because APs, with concurrent radios and not being as energy constrained as clients, have  greater visibility on instantaneous and recent load on all bands</a:t>
            </a:r>
          </a:p>
          <a:p>
            <a:pPr lvl="1"/>
            <a:r>
              <a:rPr lang="en-US" sz="1050" dirty="0"/>
              <a:t>For MLO to be widely enabled, MLO needs to support and enhance those practically-necessary features, not undermine them. </a:t>
            </a:r>
          </a:p>
          <a:p>
            <a:pPr marL="457200" lvl="1" indent="0">
              <a:buNone/>
            </a:pPr>
            <a:endParaRPr lang="en-US" sz="1050" dirty="0"/>
          </a:p>
          <a:p>
            <a:r>
              <a:rPr lang="en-US" sz="1600" b="0" dirty="0"/>
              <a:t>Wider discussions indicate IEEE needs more focus on marketing value of 11be</a:t>
            </a:r>
          </a:p>
          <a:p>
            <a:pPr marL="0" indent="0">
              <a:buNone/>
            </a:pPr>
            <a:endParaRPr lang="en-US" sz="1050" dirty="0"/>
          </a:p>
          <a:p>
            <a:r>
              <a:rPr lang="en-US" sz="1600" b="0" dirty="0"/>
              <a:t>Responsibly enabling MLO</a:t>
            </a:r>
          </a:p>
          <a:p>
            <a:pPr lvl="1"/>
            <a:r>
              <a:rPr lang="en-US" sz="1050" dirty="0"/>
              <a:t>Today an enterprise AP can manage 200+200+200 clients. Great challenges will arise with this number of clients in MLO mode</a:t>
            </a:r>
          </a:p>
          <a:p>
            <a:pPr lvl="1"/>
            <a:r>
              <a:rPr lang="en-US" sz="1050" dirty="0"/>
              <a:t>MLO with all-to-all will increase congestion, which can undermine the value of MLO and in fact performance can go significantly backwards. See Ref [3]</a:t>
            </a:r>
          </a:p>
          <a:p>
            <a:pPr lvl="1"/>
            <a:r>
              <a:rPr lang="en-US" sz="1050" dirty="0"/>
              <a:t>As the number of contending clients varies, it becomes necessary to dynamically enable MLO when congestion levels are suitable or smoothly revert to known-good (non-MLO) configuration </a:t>
            </a:r>
          </a:p>
          <a:p>
            <a:pPr lvl="1"/>
            <a:endParaRPr lang="en-US" sz="700" dirty="0"/>
          </a:p>
          <a:p>
            <a:r>
              <a:rPr lang="en-US" sz="1400" b="0" dirty="0"/>
              <a:t>Low Latency </a:t>
            </a:r>
          </a:p>
          <a:p>
            <a:pPr lvl="1"/>
            <a:r>
              <a:rPr lang="en-US" sz="1050" dirty="0"/>
              <a:t>Potentially the most valuable aspect of 11be in many deployments</a:t>
            </a:r>
          </a:p>
          <a:p>
            <a:pPr lvl="1"/>
            <a:r>
              <a:rPr lang="en-US" sz="1050" dirty="0"/>
              <a:t>AP may move clients with low-latency applications to clean links </a:t>
            </a:r>
          </a:p>
          <a:p>
            <a:pPr lvl="1"/>
            <a:endParaRPr lang="en-US" sz="5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3</a:t>
            </a:fld>
            <a:endParaRPr lang="en-GB" altLang="en-US"/>
          </a:p>
        </p:txBody>
      </p:sp>
      <p:sp>
        <p:nvSpPr>
          <p:cNvPr id="7" name="Date Placeholder 2">
            <a:extLst>
              <a:ext uri="{FF2B5EF4-FFF2-40B4-BE49-F238E27FC236}">
                <a16:creationId xmlns:a16="http://schemas.microsoft.com/office/drawing/2014/main" id="{B747A3DF-E980-4E04-9645-7850DEF623CB}"/>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231482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671C-7EED-4684-932C-6841817EDEB6}"/>
              </a:ext>
            </a:extLst>
          </p:cNvPr>
          <p:cNvSpPr>
            <a:spLocks noGrp="1"/>
          </p:cNvSpPr>
          <p:nvPr>
            <p:ph type="title"/>
          </p:nvPr>
        </p:nvSpPr>
        <p:spPr>
          <a:xfrm>
            <a:off x="685800" y="685800"/>
            <a:ext cx="7772400" cy="1066800"/>
          </a:xfrm>
        </p:spPr>
        <p:txBody>
          <a:bodyPr/>
          <a:lstStyle/>
          <a:p>
            <a:r>
              <a:rPr lang="en-US" dirty="0"/>
              <a:t>Motivation – 2/2</a:t>
            </a:r>
          </a:p>
        </p:txBody>
      </p:sp>
      <p:sp>
        <p:nvSpPr>
          <p:cNvPr id="3" name="Content Placeholder 2">
            <a:extLst>
              <a:ext uri="{FF2B5EF4-FFF2-40B4-BE49-F238E27FC236}">
                <a16:creationId xmlns:a16="http://schemas.microsoft.com/office/drawing/2014/main" id="{F5CB1084-DCA4-4A25-BAEB-66BB84C748BE}"/>
              </a:ext>
            </a:extLst>
          </p:cNvPr>
          <p:cNvSpPr>
            <a:spLocks noGrp="1"/>
          </p:cNvSpPr>
          <p:nvPr>
            <p:ph idx="1"/>
          </p:nvPr>
        </p:nvSpPr>
        <p:spPr>
          <a:xfrm>
            <a:off x="684213" y="1618456"/>
            <a:ext cx="7772400" cy="4114800"/>
          </a:xfrm>
        </p:spPr>
        <p:txBody>
          <a:bodyPr/>
          <a:lstStyle/>
          <a:p>
            <a:r>
              <a:rPr lang="en-US" sz="1800" b="0" dirty="0"/>
              <a:t>MLO advantage for load balancing</a:t>
            </a:r>
          </a:p>
          <a:p>
            <a:pPr lvl="1"/>
            <a:r>
              <a:rPr lang="en-US" sz="1100" dirty="0"/>
              <a:t>MLO with default mapping and the use of Link Recommendation will continue to be used as primary tool for load balancing </a:t>
            </a:r>
          </a:p>
          <a:p>
            <a:pPr lvl="1"/>
            <a:r>
              <a:rPr lang="en-US" sz="1100" dirty="0"/>
              <a:t>MLO as it stands today can be updated to accommodate load balancing and replace </a:t>
            </a:r>
            <a:r>
              <a:rPr lang="en-US" sz="1100" dirty="0" err="1"/>
              <a:t>disassoc</a:t>
            </a:r>
            <a:r>
              <a:rPr lang="en-US" sz="1100" dirty="0"/>
              <a:t>-imminent BTM  or de-auth </a:t>
            </a:r>
          </a:p>
          <a:p>
            <a:pPr lvl="2"/>
            <a:r>
              <a:rPr lang="en-US" sz="900" dirty="0"/>
              <a:t>For critical cases, AP side needs an additional and complementary tool to enforce more rigid link transition decisions</a:t>
            </a:r>
            <a:endParaRPr lang="en-US" sz="1100" dirty="0"/>
          </a:p>
          <a:p>
            <a:pPr lvl="2"/>
            <a:r>
              <a:rPr lang="en-US" sz="900" dirty="0"/>
              <a:t>Can revert to enabling complete set of links when traffic situation improves</a:t>
            </a:r>
          </a:p>
          <a:p>
            <a:endParaRPr lang="en-US" sz="1800" dirty="0">
              <a:solidFill>
                <a:srgbClr val="FF0000"/>
              </a:solidFill>
            </a:endParaRPr>
          </a:p>
          <a:p>
            <a:r>
              <a:rPr lang="en-US" sz="1800" b="0" dirty="0"/>
              <a:t>Concerns for non-AP STAs</a:t>
            </a:r>
            <a:endParaRPr lang="en-US" sz="1400" b="0" dirty="0"/>
          </a:p>
          <a:p>
            <a:pPr lvl="1"/>
            <a:r>
              <a:rPr lang="en-US" sz="1100" dirty="0"/>
              <a:t>Power consumption associated with having to frequently wake up on each link</a:t>
            </a:r>
          </a:p>
          <a:p>
            <a:pPr lvl="1"/>
            <a:r>
              <a:rPr lang="en-US" sz="1100" dirty="0"/>
              <a:t>Scheduler complexity associated with having to frequently wake up on each link</a:t>
            </a:r>
          </a:p>
          <a:p>
            <a:pPr lvl="1"/>
            <a:r>
              <a:rPr lang="en-US" sz="1100" dirty="0"/>
              <a:t>Duplicate avoidance on groupcast data : STA should have a method to avoid receiving duplicate groupcast data when it is switching from one link to another</a:t>
            </a:r>
          </a:p>
          <a:p>
            <a:pPr lvl="1"/>
            <a:r>
              <a:rPr lang="en-US" sz="1100" dirty="0" err="1"/>
              <a:t>Coex</a:t>
            </a:r>
            <a:r>
              <a:rPr lang="en-US" sz="1100" dirty="0"/>
              <a:t> factors</a:t>
            </a:r>
          </a:p>
          <a:p>
            <a:pPr lvl="1"/>
            <a:endParaRPr lang="en-US" sz="1100" dirty="0"/>
          </a:p>
        </p:txBody>
      </p:sp>
      <p:sp>
        <p:nvSpPr>
          <p:cNvPr id="4" name="Footer Placeholder 3">
            <a:extLst>
              <a:ext uri="{FF2B5EF4-FFF2-40B4-BE49-F238E27FC236}">
                <a16:creationId xmlns:a16="http://schemas.microsoft.com/office/drawing/2014/main" id="{B195288E-8C81-42D8-BAB9-6EFDC4AB80F3}"/>
              </a:ext>
            </a:extLst>
          </p:cNvPr>
          <p:cNvSpPr>
            <a:spLocks noGrp="1"/>
          </p:cNvSpPr>
          <p:nvPr>
            <p:ph type="ftr" sz="quarter" idx="11"/>
          </p:nvPr>
        </p:nvSpPr>
        <p:spPr>
          <a:xfrm>
            <a:off x="7057941" y="6475413"/>
            <a:ext cx="1485984" cy="184666"/>
          </a:xfrm>
        </p:spPr>
        <p:txBody>
          <a:bodyPr/>
          <a:lstStyle/>
          <a:p>
            <a:pPr>
              <a:defRPr/>
            </a:pPr>
            <a:r>
              <a:rPr lang="en-GB" dirty="0"/>
              <a:t>Pooya Monajemi, Cisco</a:t>
            </a:r>
          </a:p>
        </p:txBody>
      </p:sp>
      <p:sp>
        <p:nvSpPr>
          <p:cNvPr id="5" name="Slide Number Placeholder 4">
            <a:extLst>
              <a:ext uri="{FF2B5EF4-FFF2-40B4-BE49-F238E27FC236}">
                <a16:creationId xmlns:a16="http://schemas.microsoft.com/office/drawing/2014/main" id="{86A6E1F5-0A26-45CC-8DD4-E869AEC6034D}"/>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4</a:t>
            </a:fld>
            <a:endParaRPr lang="en-GB" altLang="en-US"/>
          </a:p>
        </p:txBody>
      </p:sp>
      <p:sp>
        <p:nvSpPr>
          <p:cNvPr id="7" name="Date Placeholder 2">
            <a:extLst>
              <a:ext uri="{FF2B5EF4-FFF2-40B4-BE49-F238E27FC236}">
                <a16:creationId xmlns:a16="http://schemas.microsoft.com/office/drawing/2014/main" id="{094F2CBE-9C73-4213-A794-E6746E6738BD}"/>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88465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44583C7-CF84-4BB5-A32F-25100C4AC3CF}"/>
              </a:ext>
            </a:extLst>
          </p:cNvPr>
          <p:cNvSpPr>
            <a:spLocks noGrp="1"/>
          </p:cNvSpPr>
          <p:nvPr>
            <p:ph idx="1"/>
          </p:nvPr>
        </p:nvSpPr>
        <p:spPr/>
        <p:txBody>
          <a:bodyPr/>
          <a:lstStyle/>
          <a:p>
            <a:r>
              <a:rPr lang="en-US" sz="1400" b="0" dirty="0"/>
              <a:t>Default mapping is all-to-all</a:t>
            </a:r>
          </a:p>
          <a:p>
            <a:r>
              <a:rPr lang="en-US" sz="1400" b="0" dirty="0"/>
              <a:t>Negotiation required for a non-default mapping</a:t>
            </a:r>
          </a:p>
          <a:p>
            <a:pPr lvl="1"/>
            <a:r>
              <a:rPr lang="en-US" sz="1100" dirty="0"/>
              <a:t>Negotiation may be broken by either side at any point in time to go back to default mapping</a:t>
            </a:r>
            <a:endParaRPr lang="en-US" sz="1100" b="0" dirty="0"/>
          </a:p>
          <a:p>
            <a:r>
              <a:rPr lang="en-US" sz="1400" b="0" dirty="0"/>
              <a:t>Non-AP STA may initiate mapping by including the TID-to-Link-Mapping element in </a:t>
            </a:r>
            <a:r>
              <a:rPr lang="en-US" sz="1400" b="0" dirty="0" err="1"/>
              <a:t>assoc</a:t>
            </a:r>
            <a:r>
              <a:rPr lang="en-US" sz="1400" b="0" dirty="0"/>
              <a:t> request. </a:t>
            </a:r>
          </a:p>
          <a:p>
            <a:r>
              <a:rPr lang="en-US" sz="1400" b="0" dirty="0"/>
              <a:t>AP may reject with one of the following: </a:t>
            </a:r>
          </a:p>
          <a:p>
            <a:pPr lvl="1"/>
            <a:r>
              <a:rPr lang="en-US" sz="1200" dirty="0"/>
              <a:t>DENIED_TID_TO_LINK_MAPPING </a:t>
            </a:r>
          </a:p>
          <a:p>
            <a:pPr lvl="1"/>
            <a:r>
              <a:rPr lang="en-US" sz="1200" dirty="0"/>
              <a:t>PREFERRED_TID_TO_LINK_MAPPING_SUGGESTED (and include suggestion)</a:t>
            </a:r>
          </a:p>
          <a:p>
            <a:pPr lvl="1"/>
            <a:endParaRPr lang="en-US" sz="1200" dirty="0"/>
          </a:p>
          <a:p>
            <a:r>
              <a:rPr lang="en-US" sz="1400" b="0" dirty="0"/>
              <a:t>STA Capability : </a:t>
            </a:r>
          </a:p>
          <a:p>
            <a:pPr lvl="1"/>
            <a:r>
              <a:rPr lang="en-US" sz="1200" b="1" dirty="0"/>
              <a:t>Set to 0 </a:t>
            </a:r>
            <a:r>
              <a:rPr lang="en-US" sz="1200" b="0" dirty="0"/>
              <a:t>if dot11TIDtoLinkMappingActivated is false.</a:t>
            </a:r>
          </a:p>
          <a:p>
            <a:pPr lvl="1"/>
            <a:r>
              <a:rPr lang="en-US" sz="1200" b="1" dirty="0"/>
              <a:t>Set to 1</a:t>
            </a:r>
            <a:r>
              <a:rPr lang="en-US" sz="1200" b="0" dirty="0"/>
              <a:t> if dot11TIDtoLinkMappingActivated is true and the MLD supports mapping each TID to the same or different link set. (General TID mapping)</a:t>
            </a:r>
          </a:p>
          <a:p>
            <a:pPr lvl="1"/>
            <a:r>
              <a:rPr lang="en-US" sz="1200" b="1" dirty="0"/>
              <a:t>Set to 2 </a:t>
            </a:r>
            <a:r>
              <a:rPr lang="en-US" sz="1200" b="0" dirty="0"/>
              <a:t>if dot11TIDtoLinkMappingActivated is true and the MLD supports mapping all TIDs to the same link set. (All-TID-to-link-subset mapping)</a:t>
            </a:r>
          </a:p>
          <a:p>
            <a:endParaRPr lang="en-US" sz="1600" dirty="0"/>
          </a:p>
          <a:p>
            <a:pPr marL="0" indent="0">
              <a:buNone/>
            </a:pPr>
            <a:endParaRPr lang="en-US" sz="700" dirty="0"/>
          </a:p>
          <a:p>
            <a:pPr lvl="1"/>
            <a:endParaRPr lang="en-US" sz="300" dirty="0"/>
          </a:p>
          <a:p>
            <a:endParaRPr lang="en-US" sz="2800" dirty="0"/>
          </a:p>
        </p:txBody>
      </p:sp>
      <p:sp>
        <p:nvSpPr>
          <p:cNvPr id="3" name="Title 2">
            <a:extLst>
              <a:ext uri="{FF2B5EF4-FFF2-40B4-BE49-F238E27FC236}">
                <a16:creationId xmlns:a16="http://schemas.microsoft.com/office/drawing/2014/main" id="{00CF9CD8-9513-4909-89BD-147B81B1D6A5}"/>
              </a:ext>
            </a:extLst>
          </p:cNvPr>
          <p:cNvSpPr>
            <a:spLocks noGrp="1"/>
          </p:cNvSpPr>
          <p:nvPr>
            <p:ph type="title"/>
          </p:nvPr>
        </p:nvSpPr>
        <p:spPr/>
        <p:txBody>
          <a:bodyPr/>
          <a:lstStyle/>
          <a:p>
            <a:r>
              <a:rPr lang="en-US" dirty="0"/>
              <a:t>State of the Draft</a:t>
            </a:r>
          </a:p>
        </p:txBody>
      </p:sp>
      <p:sp>
        <p:nvSpPr>
          <p:cNvPr id="5" name="Footer Placeholder 4">
            <a:extLst>
              <a:ext uri="{FF2B5EF4-FFF2-40B4-BE49-F238E27FC236}">
                <a16:creationId xmlns:a16="http://schemas.microsoft.com/office/drawing/2014/main" id="{CB263EA9-E25B-4D22-97EC-0758946CE6F2}"/>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7BE6E84-C103-4620-96D1-4D61E5F680A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5</a:t>
            </a:fld>
            <a:endParaRPr lang="en-GB" altLang="en-US"/>
          </a:p>
        </p:txBody>
      </p:sp>
      <p:sp>
        <p:nvSpPr>
          <p:cNvPr id="7" name="Date Placeholder 2">
            <a:extLst>
              <a:ext uri="{FF2B5EF4-FFF2-40B4-BE49-F238E27FC236}">
                <a16:creationId xmlns:a16="http://schemas.microsoft.com/office/drawing/2014/main" id="{1D789483-5269-4048-96BF-F118D0F27B56}"/>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7936525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t>All-TID-to-Link-Subset Mapping</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a:t>Slide </a:t>
            </a:r>
            <a:fld id="{6D24465E-2B0A-4D96-BA39-EC98956D452B}" type="slidenum">
              <a:rPr lang="en-GB" altLang="en-US" smtClean="0"/>
              <a:pPr>
                <a:defRPr/>
              </a:pPr>
              <a:t>6</a:t>
            </a:fld>
            <a:endParaRPr lang="en-GB" altLang="en-US"/>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684212" y="1772816"/>
            <a:ext cx="8280275" cy="2952328"/>
          </a:xfrm>
        </p:spPr>
        <p:txBody>
          <a:bodyPr/>
          <a:lstStyle/>
          <a:p>
            <a:r>
              <a:rPr lang="en-US" sz="1600" b="0" dirty="0"/>
              <a:t>Mode of mapping equivalent to disabling a link or being associated to a subset of links</a:t>
            </a:r>
          </a:p>
          <a:p>
            <a:endParaRPr lang="en-US" sz="1600" b="0" dirty="0"/>
          </a:p>
          <a:p>
            <a:endParaRPr lang="en-US" sz="1600" b="0" dirty="0"/>
          </a:p>
          <a:p>
            <a:endParaRPr lang="en-US" sz="1600" b="0" dirty="0"/>
          </a:p>
          <a:p>
            <a:endParaRPr lang="en-US" sz="1600" b="0" dirty="0"/>
          </a:p>
          <a:p>
            <a:pPr marL="0" indent="0">
              <a:buNone/>
            </a:pPr>
            <a:endParaRPr lang="en-US" sz="1600" b="0" dirty="0"/>
          </a:p>
          <a:p>
            <a:r>
              <a:rPr lang="en-US" sz="1600" b="0" dirty="0"/>
              <a:t>STA implementations naturally support All-TID-to-Link-Subset mode</a:t>
            </a:r>
          </a:p>
          <a:p>
            <a:pPr lvl="1"/>
            <a:r>
              <a:rPr lang="en-US" sz="1200" dirty="0"/>
              <a:t>Similar to existing dual/tri-band non-concurrent implementations</a:t>
            </a:r>
            <a:endParaRPr lang="en-US" sz="1200" b="0" dirty="0"/>
          </a:p>
          <a:p>
            <a:pPr lvl="1"/>
            <a:r>
              <a:rPr lang="en-US" sz="1200" dirty="0"/>
              <a:t>Any conflicts (</a:t>
            </a:r>
            <a:r>
              <a:rPr lang="en-US" sz="1200" dirty="0" err="1"/>
              <a:t>coex</a:t>
            </a:r>
            <a:r>
              <a:rPr lang="en-US" sz="1200" dirty="0"/>
              <a:t>/</a:t>
            </a:r>
            <a:r>
              <a:rPr lang="en-US" sz="1200" dirty="0" err="1"/>
              <a:t>etc</a:t>
            </a:r>
            <a:r>
              <a:rPr lang="en-US" sz="1200" dirty="0"/>
              <a:t>) are </a:t>
            </a:r>
            <a:r>
              <a:rPr lang="en-US" sz="1200" b="0" dirty="0"/>
              <a:t>temporary</a:t>
            </a:r>
          </a:p>
          <a:p>
            <a:pPr lvl="1"/>
            <a:r>
              <a:rPr lang="en-US" sz="1200" dirty="0"/>
              <a:t>Link switch complications with avoiding duplicate groupcast data can be addressed through allowing enough time for STA to switch </a:t>
            </a:r>
          </a:p>
          <a:p>
            <a:pPr lvl="1"/>
            <a:endParaRPr lang="en-US" sz="1100" b="0" dirty="0"/>
          </a:p>
          <a:p>
            <a:r>
              <a:rPr lang="en-US" sz="1600" b="0" dirty="0"/>
              <a:t>Proposal For R1: </a:t>
            </a:r>
          </a:p>
          <a:p>
            <a:pPr lvl="1"/>
            <a:r>
              <a:rPr lang="en-US" sz="1200" b="0" dirty="0"/>
              <a:t>If the AP MLD is TID-to-Link mapping capable, then a non-AP MLD that requests more than one link in association shall support all-TID-to-link-subset mapping(value 2), may support the general mapping (valu</a:t>
            </a:r>
            <a:r>
              <a:rPr lang="en-US" sz="1200" dirty="0"/>
              <a:t>e 1)</a:t>
            </a:r>
            <a:endParaRPr lang="en-US" sz="1200" b="0" dirty="0"/>
          </a:p>
          <a:p>
            <a:pPr lvl="1"/>
            <a:r>
              <a:rPr lang="en-US" sz="1200" dirty="0"/>
              <a:t>If indicated as mandatory by the AP (see mapping priorities in later slides), a non-AP STA shall accept an </a:t>
            </a:r>
            <a:r>
              <a:rPr lang="en-US" sz="1200" b="0" dirty="0"/>
              <a:t>all-TID-to-link-subset mapping</a:t>
            </a:r>
          </a:p>
          <a:p>
            <a:pPr lvl="2"/>
            <a:r>
              <a:rPr lang="en-US" sz="1000" dirty="0"/>
              <a:t>Mapping change only takes effect at the next DTIM boundary</a:t>
            </a:r>
            <a:endParaRPr lang="en-US" sz="1000" b="0" dirty="0"/>
          </a:p>
          <a:p>
            <a:pPr lvl="2"/>
            <a:endParaRPr lang="en-US" sz="1000" b="0" dirty="0"/>
          </a:p>
          <a:p>
            <a:pPr lvl="1"/>
            <a:endParaRPr lang="en-US" sz="1200" dirty="0"/>
          </a:p>
          <a:p>
            <a:pPr marL="457200" lvl="1" indent="0">
              <a:buNone/>
            </a:pPr>
            <a:endParaRPr lang="en-US" sz="1200" dirty="0"/>
          </a:p>
          <a:p>
            <a:endParaRPr lang="en-US" sz="1600" b="0" dirty="0"/>
          </a:p>
        </p:txBody>
      </p:sp>
      <p:graphicFrame>
        <p:nvGraphicFramePr>
          <p:cNvPr id="7" name="Table 7">
            <a:extLst>
              <a:ext uri="{FF2B5EF4-FFF2-40B4-BE49-F238E27FC236}">
                <a16:creationId xmlns:a16="http://schemas.microsoft.com/office/drawing/2014/main" id="{B02E62C8-B330-4570-A779-247653B1EC2C}"/>
              </a:ext>
            </a:extLst>
          </p:cNvPr>
          <p:cNvGraphicFramePr>
            <a:graphicFrameLocks noGrp="1"/>
          </p:cNvGraphicFramePr>
          <p:nvPr>
            <p:extLst>
              <p:ext uri="{D42A27DB-BD31-4B8C-83A1-F6EECF244321}">
                <p14:modId xmlns:p14="http://schemas.microsoft.com/office/powerpoint/2010/main" val="3590959692"/>
              </p:ext>
            </p:extLst>
          </p:nvPr>
        </p:nvGraphicFramePr>
        <p:xfrm>
          <a:off x="2821985" y="2276872"/>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156742100"/>
                    </a:ext>
                  </a:extLst>
                </a:gridCol>
              </a:tblGrid>
              <a:tr h="270030">
                <a:tc gridSpan="5">
                  <a:txBody>
                    <a:bodyPr/>
                    <a:lstStyle/>
                    <a:p>
                      <a:r>
                        <a:rPr lang="en-US" sz="1200" dirty="0">
                          <a:latin typeface="Arial" panose="020B0604020202020204" pitchFamily="34" charset="0"/>
                          <a:cs typeface="Arial" panose="020B0604020202020204" pitchFamily="34" charset="0"/>
                        </a:rPr>
                        <a:t>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solidFill>
                            <a:schemeClr val="bg1">
                              <a:lumMod val="50000"/>
                            </a:schemeClr>
                          </a:solidFill>
                          <a:latin typeface="Arial" panose="020B0604020202020204" pitchFamily="34" charset="0"/>
                          <a:cs typeface="Arial" panose="020B0604020202020204" pitchFamily="34" charset="0"/>
                        </a:rPr>
                        <a:t>Link 3</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solidFill>
                            <a:schemeClr val="bg1">
                              <a:lumMod val="50000"/>
                            </a:schemeClr>
                          </a:solidFill>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8" name="Date Placeholder 2">
            <a:extLst>
              <a:ext uri="{FF2B5EF4-FFF2-40B4-BE49-F238E27FC236}">
                <a16:creationId xmlns:a16="http://schemas.microsoft.com/office/drawing/2014/main" id="{72296D2E-9368-402B-B865-3FB764688E7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Tree>
    <p:extLst>
      <p:ext uri="{BB962C8B-B14F-4D97-AF65-F5344CB8AC3E}">
        <p14:creationId xmlns:p14="http://schemas.microsoft.com/office/powerpoint/2010/main" val="930659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9B67-E1CE-4861-B634-DF23E107A36B}"/>
              </a:ext>
            </a:extLst>
          </p:cNvPr>
          <p:cNvSpPr>
            <a:spLocks noGrp="1"/>
          </p:cNvSpPr>
          <p:nvPr>
            <p:ph type="title"/>
          </p:nvPr>
        </p:nvSpPr>
        <p:spPr>
          <a:xfrm>
            <a:off x="685800" y="685800"/>
            <a:ext cx="7772400" cy="1066800"/>
          </a:xfrm>
        </p:spPr>
        <p:txBody>
          <a:bodyPr/>
          <a:lstStyle/>
          <a:p>
            <a:r>
              <a:rPr lang="en-US" sz="2800" dirty="0">
                <a:solidFill>
                  <a:schemeClr val="tx1"/>
                </a:solidFill>
              </a:rPr>
              <a:t>Other Forms of TID Mapping  </a:t>
            </a:r>
          </a:p>
        </p:txBody>
      </p:sp>
      <p:sp>
        <p:nvSpPr>
          <p:cNvPr id="4" name="Footer Placeholder 3">
            <a:extLst>
              <a:ext uri="{FF2B5EF4-FFF2-40B4-BE49-F238E27FC236}">
                <a16:creationId xmlns:a16="http://schemas.microsoft.com/office/drawing/2014/main" id="{4327D154-0054-4E6F-86E2-520205BB5DD4}"/>
              </a:ext>
            </a:extLst>
          </p:cNvPr>
          <p:cNvSpPr>
            <a:spLocks noGrp="1"/>
          </p:cNvSpPr>
          <p:nvPr>
            <p:ph type="ftr" sz="quarter" idx="11"/>
          </p:nvPr>
        </p:nvSpPr>
        <p:spPr>
          <a:xfrm>
            <a:off x="7057941" y="6475413"/>
            <a:ext cx="1485984" cy="184666"/>
          </a:xfrm>
        </p:spPr>
        <p:txBody>
          <a:bodyPr/>
          <a:lstStyle/>
          <a:p>
            <a:pPr>
              <a:defRPr/>
            </a:pPr>
            <a:r>
              <a:rPr lang="en-GB"/>
              <a:t>Pooya Monajemi, Cisco</a:t>
            </a:r>
            <a:endParaRPr lang="en-GB" dirty="0"/>
          </a:p>
        </p:txBody>
      </p:sp>
      <p:sp>
        <p:nvSpPr>
          <p:cNvPr id="5" name="Slide Number Placeholder 4">
            <a:extLst>
              <a:ext uri="{FF2B5EF4-FFF2-40B4-BE49-F238E27FC236}">
                <a16:creationId xmlns:a16="http://schemas.microsoft.com/office/drawing/2014/main" id="{792E919A-290A-4DD5-9FB6-19DC7A759296}"/>
              </a:ext>
            </a:extLst>
          </p:cNvPr>
          <p:cNvSpPr>
            <a:spLocks noGrp="1"/>
          </p:cNvSpPr>
          <p:nvPr>
            <p:ph type="sldNum" sz="quarter" idx="12"/>
          </p:nvPr>
        </p:nvSpPr>
        <p:spPr>
          <a:xfrm>
            <a:off x="4344988" y="6475413"/>
            <a:ext cx="530225" cy="182562"/>
          </a:xfrm>
        </p:spPr>
        <p:txBody>
          <a:bodyPr/>
          <a:lstStyle/>
          <a:p>
            <a:pPr>
              <a:defRPr/>
            </a:pPr>
            <a:r>
              <a:rPr lang="en-GB" altLang="en-US" dirty="0"/>
              <a:t>Slide </a:t>
            </a:r>
            <a:fld id="{6D24465E-2B0A-4D96-BA39-EC98956D452B}" type="slidenum">
              <a:rPr lang="en-GB" altLang="en-US" smtClean="0"/>
              <a:pPr>
                <a:defRPr/>
              </a:pPr>
              <a:t>7</a:t>
            </a:fld>
            <a:endParaRPr lang="en-GB" altLang="en-US" dirty="0"/>
          </a:p>
        </p:txBody>
      </p:sp>
      <p:sp>
        <p:nvSpPr>
          <p:cNvPr id="6" name="Content Placeholder 5">
            <a:extLst>
              <a:ext uri="{FF2B5EF4-FFF2-40B4-BE49-F238E27FC236}">
                <a16:creationId xmlns:a16="http://schemas.microsoft.com/office/drawing/2014/main" id="{10F9AC48-EFC8-4E06-8093-E629E2EC08A5}"/>
              </a:ext>
            </a:extLst>
          </p:cNvPr>
          <p:cNvSpPr>
            <a:spLocks noGrp="1"/>
          </p:cNvSpPr>
          <p:nvPr>
            <p:ph idx="1"/>
          </p:nvPr>
        </p:nvSpPr>
        <p:spPr>
          <a:xfrm>
            <a:off x="572260" y="1700808"/>
            <a:ext cx="8176204" cy="1231032"/>
          </a:xfrm>
        </p:spPr>
        <p:txBody>
          <a:bodyPr/>
          <a:lstStyle/>
          <a:p>
            <a:r>
              <a:rPr lang="en-US" sz="1400" b="0" dirty="0"/>
              <a:t>Not all STAs expected to support these other forms</a:t>
            </a:r>
          </a:p>
          <a:p>
            <a:r>
              <a:rPr lang="en-US" sz="1400" b="0" dirty="0"/>
              <a:t>Complications arise from a disjoint mapping of TIDs </a:t>
            </a:r>
          </a:p>
          <a:p>
            <a:pPr lvl="1"/>
            <a:r>
              <a:rPr lang="en-US" sz="1200" dirty="0"/>
              <a:t>May cause scheduler issues, power consumption increase, etc.</a:t>
            </a:r>
          </a:p>
          <a:p>
            <a:r>
              <a:rPr kumimoji="0" lang="en-US" sz="1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If all TIDs can be communicated reliably on one link, the above power consumption and scheduler issues are addressed, while still possible to assign high priority/low latency traffic to specific links</a:t>
            </a:r>
          </a:p>
          <a:p>
            <a:endParaRPr lang="en-US" sz="1600" dirty="0"/>
          </a:p>
          <a:p>
            <a:pPr lvl="1"/>
            <a:endParaRPr lang="en-US" sz="1200" b="0" dirty="0"/>
          </a:p>
          <a:p>
            <a:pPr lvl="1"/>
            <a:endParaRPr lang="en-US" sz="1200" b="0" dirty="0"/>
          </a:p>
          <a:p>
            <a:endParaRPr lang="en-US" sz="900" b="0" dirty="0"/>
          </a:p>
        </p:txBody>
      </p:sp>
      <p:graphicFrame>
        <p:nvGraphicFramePr>
          <p:cNvPr id="57" name="Table 7">
            <a:extLst>
              <a:ext uri="{FF2B5EF4-FFF2-40B4-BE49-F238E27FC236}">
                <a16:creationId xmlns:a16="http://schemas.microsoft.com/office/drawing/2014/main" id="{F206A524-E3F9-4309-87EF-77841FE76A39}"/>
              </a:ext>
            </a:extLst>
          </p:cNvPr>
          <p:cNvGraphicFramePr>
            <a:graphicFrameLocks noGrp="1"/>
          </p:cNvGraphicFramePr>
          <p:nvPr>
            <p:extLst>
              <p:ext uri="{D42A27DB-BD31-4B8C-83A1-F6EECF244321}">
                <p14:modId xmlns:p14="http://schemas.microsoft.com/office/powerpoint/2010/main" val="2842608645"/>
              </p:ext>
            </p:extLst>
          </p:nvPr>
        </p:nvGraphicFramePr>
        <p:xfrm>
          <a:off x="5269827" y="3347748"/>
          <a:ext cx="3576228" cy="1084410"/>
        </p:xfrm>
        <a:graphic>
          <a:graphicData uri="http://schemas.openxmlformats.org/drawingml/2006/table">
            <a:tbl>
              <a:tblPr firstRow="1" bandRow="1">
                <a:tableStyleId>{93296810-A885-4BE3-A3E7-6D5BEEA58F35}</a:tableStyleId>
              </a:tblPr>
              <a:tblGrid>
                <a:gridCol w="596038">
                  <a:extLst>
                    <a:ext uri="{9D8B030D-6E8A-4147-A177-3AD203B41FA5}">
                      <a16:colId xmlns:a16="http://schemas.microsoft.com/office/drawing/2014/main" val="3316308282"/>
                    </a:ext>
                  </a:extLst>
                </a:gridCol>
                <a:gridCol w="596038">
                  <a:extLst>
                    <a:ext uri="{9D8B030D-6E8A-4147-A177-3AD203B41FA5}">
                      <a16:colId xmlns:a16="http://schemas.microsoft.com/office/drawing/2014/main" val="3147028922"/>
                    </a:ext>
                  </a:extLst>
                </a:gridCol>
                <a:gridCol w="596038">
                  <a:extLst>
                    <a:ext uri="{9D8B030D-6E8A-4147-A177-3AD203B41FA5}">
                      <a16:colId xmlns:a16="http://schemas.microsoft.com/office/drawing/2014/main" val="1661855842"/>
                    </a:ext>
                  </a:extLst>
                </a:gridCol>
                <a:gridCol w="596038">
                  <a:extLst>
                    <a:ext uri="{9D8B030D-6E8A-4147-A177-3AD203B41FA5}">
                      <a16:colId xmlns:a16="http://schemas.microsoft.com/office/drawing/2014/main" val="4206834049"/>
                    </a:ext>
                  </a:extLst>
                </a:gridCol>
                <a:gridCol w="596038">
                  <a:extLst>
                    <a:ext uri="{9D8B030D-6E8A-4147-A177-3AD203B41FA5}">
                      <a16:colId xmlns:a16="http://schemas.microsoft.com/office/drawing/2014/main" val="616678166"/>
                    </a:ext>
                  </a:extLst>
                </a:gridCol>
                <a:gridCol w="596038">
                  <a:extLst>
                    <a:ext uri="{9D8B030D-6E8A-4147-A177-3AD203B41FA5}">
                      <a16:colId xmlns:a16="http://schemas.microsoft.com/office/drawing/2014/main" val="4250856644"/>
                    </a:ext>
                  </a:extLst>
                </a:gridCol>
              </a:tblGrid>
              <a:tr h="270030">
                <a:tc gridSpan="5">
                  <a:txBody>
                    <a:bodyPr/>
                    <a:lstStyle/>
                    <a:p>
                      <a:r>
                        <a:rPr lang="en-US" sz="1200" dirty="0">
                          <a:latin typeface="Arial" panose="020B0604020202020204" pitchFamily="34" charset="0"/>
                          <a:cs typeface="Arial" panose="020B0604020202020204" pitchFamily="34" charset="0"/>
                        </a:rPr>
                        <a:t>Enhanced Link Subset</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772272565"/>
                  </a:ext>
                </a:extLst>
              </a:tr>
              <a:tr h="270030">
                <a:tc>
                  <a:txBody>
                    <a:bodyPr/>
                    <a:lstStyle/>
                    <a:p>
                      <a:r>
                        <a:rPr lang="en-US" sz="1100" b="1" dirty="0">
                          <a:latin typeface="Arial" panose="020B0604020202020204" pitchFamily="34" charset="0"/>
                          <a:cs typeface="Arial" panose="020B0604020202020204" pitchFamily="34" charset="0"/>
                        </a:rPr>
                        <a:t>Link 1</a:t>
                      </a:r>
                    </a:p>
                  </a:txBody>
                  <a:tcPr/>
                </a:tc>
                <a:tc>
                  <a:txBody>
                    <a:bodyPr/>
                    <a:lstStyle/>
                    <a:p>
                      <a:pPr algn="ct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610210188"/>
                  </a:ext>
                </a:extLst>
              </a:tr>
              <a:tr h="270030">
                <a:tc>
                  <a:txBody>
                    <a:bodyPr/>
                    <a:lstStyle/>
                    <a:p>
                      <a:r>
                        <a:rPr lang="en-US" sz="1100" b="1" dirty="0">
                          <a:latin typeface="Arial" panose="020B0604020202020204" pitchFamily="34" charset="0"/>
                          <a:cs typeface="Arial" panose="020B0604020202020204" pitchFamily="34" charset="0"/>
                        </a:rPr>
                        <a:t>Link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latin typeface="Arial" panose="020B0604020202020204" pitchFamily="34" charset="0"/>
                          <a:cs typeface="Arial" panose="020B0604020202020204" pitchFamily="34" charset="0"/>
                        </a:rPr>
                        <a:t>TID0</a:t>
                      </a:r>
                    </a:p>
                  </a:txBody>
                  <a:tcPr/>
                </a:tc>
                <a:tc>
                  <a:txBody>
                    <a:bodyPr/>
                    <a:lstStyle/>
                    <a:p>
                      <a:pPr algn="ctr"/>
                      <a:r>
                        <a:rPr lang="en-US" sz="1100" dirty="0">
                          <a:latin typeface="Arial" panose="020B0604020202020204" pitchFamily="34" charset="0"/>
                          <a:cs typeface="Arial" panose="020B0604020202020204" pitchFamily="34" charset="0"/>
                        </a:rPr>
                        <a:t>TID1</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20715774"/>
                  </a:ext>
                </a:extLst>
              </a:tr>
              <a:tr h="270030">
                <a:tc>
                  <a:txBody>
                    <a:bodyPr/>
                    <a:lstStyle/>
                    <a:p>
                      <a:r>
                        <a:rPr lang="en-US" sz="1100" b="1" dirty="0">
                          <a:latin typeface="Arial" panose="020B0604020202020204" pitchFamily="34" charset="0"/>
                          <a:cs typeface="Arial" panose="020B0604020202020204" pitchFamily="34" charset="0"/>
                        </a:rPr>
                        <a:t>Link 3</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X</a:t>
                      </a:r>
                    </a:p>
                  </a:txBody>
                  <a:tcPr/>
                </a:tc>
                <a:tc>
                  <a:txBody>
                    <a:bodyPr/>
                    <a:lstStyle/>
                    <a:p>
                      <a:pPr algn="ctr"/>
                      <a:r>
                        <a:rPr lang="en-US" sz="1100" dirty="0">
                          <a:latin typeface="Arial" panose="020B0604020202020204" pitchFamily="34" charset="0"/>
                          <a:cs typeface="Arial" panose="020B0604020202020204" pitchFamily="34" charset="0"/>
                        </a:rPr>
                        <a:t>TID2</a:t>
                      </a:r>
                    </a:p>
                  </a:txBody>
                  <a:tcPr/>
                </a:tc>
                <a:tc>
                  <a:txBody>
                    <a:bodyPr/>
                    <a:lstStyle/>
                    <a:p>
                      <a:pPr algn="ctr"/>
                      <a:r>
                        <a:rPr lang="en-US" sz="1100" dirty="0">
                          <a:latin typeface="Arial" panose="020B0604020202020204" pitchFamily="34" charset="0"/>
                          <a:cs typeface="Arial" panose="020B0604020202020204" pitchFamily="34" charset="0"/>
                        </a:rPr>
                        <a:t>TID3</a:t>
                      </a:r>
                    </a:p>
                  </a:txBody>
                  <a:tcPr/>
                </a:tc>
                <a:tc>
                  <a:txBody>
                    <a:bodyPr/>
                    <a:lstStyle/>
                    <a:p>
                      <a:pPr algn="ctr"/>
                      <a:r>
                        <a:rPr lang="en-US" sz="11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1477183132"/>
                  </a:ext>
                </a:extLst>
              </a:tr>
            </a:tbl>
          </a:graphicData>
        </a:graphic>
      </p:graphicFrame>
      <p:sp>
        <p:nvSpPr>
          <p:cNvPr id="10" name="Date Placeholder 2">
            <a:extLst>
              <a:ext uri="{FF2B5EF4-FFF2-40B4-BE49-F238E27FC236}">
                <a16:creationId xmlns:a16="http://schemas.microsoft.com/office/drawing/2014/main" id="{6503AEA4-C664-4EEF-8EC0-37AFBBD85E25}"/>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
        <p:nvSpPr>
          <p:cNvPr id="11" name="Content Placeholder 5">
            <a:extLst>
              <a:ext uri="{FF2B5EF4-FFF2-40B4-BE49-F238E27FC236}">
                <a16:creationId xmlns:a16="http://schemas.microsoft.com/office/drawing/2014/main" id="{CB9FB010-2BCF-4A11-80E0-D8B07830F244}"/>
              </a:ext>
            </a:extLst>
          </p:cNvPr>
          <p:cNvSpPr txBox="1">
            <a:spLocks/>
          </p:cNvSpPr>
          <p:nvPr/>
        </p:nvSpPr>
        <p:spPr bwMode="auto">
          <a:xfrm>
            <a:off x="572259" y="4797152"/>
            <a:ext cx="8032190" cy="1519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sz="1600" b="0" dirty="0"/>
              <a:t>Draft text options for R2:</a:t>
            </a:r>
          </a:p>
          <a:p>
            <a:pPr marL="0" indent="0">
              <a:buNone/>
            </a:pPr>
            <a:endParaRPr lang="en-US" sz="300" b="0" dirty="0"/>
          </a:p>
          <a:p>
            <a:r>
              <a:rPr lang="en-US" sz="1200" dirty="0"/>
              <a:t>Option 1 </a:t>
            </a:r>
            <a:r>
              <a:rPr lang="en-US" sz="1200" b="0" dirty="0"/>
              <a:t>: Define value 3 for the enhanced link subset mapping scheme</a:t>
            </a:r>
          </a:p>
          <a:p>
            <a:r>
              <a:rPr lang="en-US" sz="1200" dirty="0"/>
              <a:t>Option 2</a:t>
            </a:r>
            <a:r>
              <a:rPr lang="en-US" sz="1200" b="0" dirty="0"/>
              <a:t>: No capability defined, but behavior is specified in spec</a:t>
            </a:r>
          </a:p>
          <a:p>
            <a:pPr lvl="1"/>
            <a:r>
              <a:rPr lang="en-US" sz="1200" dirty="0"/>
              <a:t>Non-AP STA with capability “1” is able to use enhanced link subset mapping</a:t>
            </a:r>
            <a:endParaRPr lang="en-US" sz="1200" b="0" dirty="0"/>
          </a:p>
          <a:p>
            <a:pPr lvl="1"/>
            <a:r>
              <a:rPr lang="en-US" sz="1200" dirty="0"/>
              <a:t>For a non-AP STA with </a:t>
            </a:r>
            <a:r>
              <a:rPr lang="en-US" sz="1200" b="0" dirty="0"/>
              <a:t>capability “2” (only supports all-TIDs-to-link-subset), the above scheme is treated the same as all-TIDs-to-link-subset mapping on the link(s) that have all TIDs mapped</a:t>
            </a:r>
          </a:p>
          <a:p>
            <a:endParaRPr lang="en-US" sz="1100" kern="0" dirty="0"/>
          </a:p>
        </p:txBody>
      </p:sp>
      <p:sp>
        <p:nvSpPr>
          <p:cNvPr id="12" name="Content Placeholder 5">
            <a:extLst>
              <a:ext uri="{FF2B5EF4-FFF2-40B4-BE49-F238E27FC236}">
                <a16:creationId xmlns:a16="http://schemas.microsoft.com/office/drawing/2014/main" id="{2AD9D249-6CA2-40EC-AB6C-4455DB81E69B}"/>
              </a:ext>
            </a:extLst>
          </p:cNvPr>
          <p:cNvSpPr txBox="1">
            <a:spLocks/>
          </p:cNvSpPr>
          <p:nvPr/>
        </p:nvSpPr>
        <p:spPr bwMode="auto">
          <a:xfrm>
            <a:off x="587269" y="3068960"/>
            <a:ext cx="4632804" cy="1728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spcBef>
                <a:spcPct val="0"/>
              </a:spcBef>
              <a:defRPr/>
            </a:pP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Enhanced Link Subset Mapping: </a:t>
            </a:r>
            <a:r>
              <a:rPr kumimoji="0" lang="en-US" sz="14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rPr>
              <a:t>all TIDs are mapped to one subset of links, while some TIDs may also be mapped to links outside this subset</a:t>
            </a:r>
          </a:p>
          <a:p>
            <a:pPr>
              <a:spcBef>
                <a:spcPct val="0"/>
              </a:spcBef>
              <a:defRPr/>
            </a:pPr>
            <a:endParaRPr kumimoji="0" lang="en-US" sz="500" b="0" i="0" u="none" strike="noStrike" kern="0" cap="none" spc="0" normalizeH="0" baseline="0" noProof="0" dirty="0">
              <a:ln>
                <a:noFill/>
              </a:ln>
              <a:solidFill>
                <a:srgbClr val="000000"/>
              </a:solidFill>
              <a:effectLst/>
              <a:uLnTx/>
              <a:uFillTx/>
              <a:latin typeface="Times New Roman" panose="02020603050405020304" pitchFamily="18" charset="0"/>
              <a:ea typeface="+mn-ea"/>
              <a:cs typeface="+mn-cs"/>
            </a:endParaRPr>
          </a:p>
          <a:p>
            <a:pPr>
              <a:spcBef>
                <a:spcPct val="0"/>
              </a:spcBef>
              <a:defRPr/>
            </a:pP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A non-AP STA that supports general TID mapping (</a:t>
            </a:r>
            <a:r>
              <a:rPr kumimoji="0" lang="en-US" sz="1400" b="0" i="0" u="none" strike="noStrike" kern="1200" cap="none" spc="0" normalizeH="0" baseline="0" noProof="0" dirty="0" err="1">
                <a:ln>
                  <a:noFill/>
                </a:ln>
                <a:solidFill>
                  <a:srgbClr val="000000"/>
                </a:solidFill>
                <a:effectLst/>
                <a:uLnTx/>
                <a:uFillTx/>
                <a:latin typeface="Times New Roman" panose="02020603050405020304" pitchFamily="18" charset="0"/>
                <a:ea typeface="+mn-ea"/>
                <a:cs typeface="+mn-cs"/>
              </a:rPr>
              <a:t>ie</a:t>
            </a:r>
            <a:r>
              <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 capability value 1) should accept a TID mapping negotiation that complies with the enhanced link subset mapping</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a:p>
            <a:pPr marL="0" indent="0">
              <a:buNone/>
            </a:pPr>
            <a:endParaRPr lang="en-US" sz="900" b="0" kern="0" dirty="0"/>
          </a:p>
        </p:txBody>
      </p:sp>
    </p:spTree>
    <p:extLst>
      <p:ext uri="{BB962C8B-B14F-4D97-AF65-F5344CB8AC3E}">
        <p14:creationId xmlns:p14="http://schemas.microsoft.com/office/powerpoint/2010/main" val="2094382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4C76E85-F02D-4F89-98A8-37C45080A9A6}"/>
              </a:ext>
            </a:extLst>
          </p:cNvPr>
          <p:cNvSpPr>
            <a:spLocks noGrp="1"/>
          </p:cNvSpPr>
          <p:nvPr>
            <p:ph idx="1"/>
          </p:nvPr>
        </p:nvSpPr>
        <p:spPr>
          <a:xfrm>
            <a:off x="684212" y="1989138"/>
            <a:ext cx="7920235" cy="4114800"/>
          </a:xfrm>
        </p:spPr>
        <p:txBody>
          <a:bodyPr/>
          <a:lstStyle/>
          <a:p>
            <a:r>
              <a:rPr lang="en-US" sz="1600" b="0" dirty="0"/>
              <a:t>Method needed for AP to indicate priority level for proposed mapping scheme</a:t>
            </a:r>
          </a:p>
          <a:p>
            <a:r>
              <a:rPr lang="en-US" sz="1600" b="0" dirty="0"/>
              <a:t>Desired to also have a method for non-AP to indicate the priority level in negotiations</a:t>
            </a:r>
          </a:p>
          <a:p>
            <a:pPr lvl="1"/>
            <a:r>
              <a:rPr lang="en-US" sz="1200" dirty="0"/>
              <a:t>Useful to have other information from non-AP STA as well, such as </a:t>
            </a:r>
            <a:r>
              <a:rPr lang="en-US" sz="1200" b="1" dirty="0"/>
              <a:t>preferred links</a:t>
            </a:r>
          </a:p>
          <a:p>
            <a:pPr lvl="1"/>
            <a:r>
              <a:rPr lang="en-US" sz="1200" dirty="0"/>
              <a:t>Other information beyond the scope of this presentation, open to suggestions</a:t>
            </a:r>
          </a:p>
          <a:p>
            <a:pPr lvl="1"/>
            <a:endParaRPr lang="en-US" sz="1200" dirty="0"/>
          </a:p>
          <a:p>
            <a:pPr lvl="1"/>
            <a:endParaRPr lang="en-US" sz="1200" b="0" dirty="0"/>
          </a:p>
          <a:p>
            <a:r>
              <a:rPr lang="en-US" sz="1600" b="0" dirty="0"/>
              <a:t>Propose allocation of 2 bits in TID mapping negotiations (R1)</a:t>
            </a:r>
          </a:p>
          <a:p>
            <a:pPr lvl="1"/>
            <a:r>
              <a:rPr lang="en-US" sz="1200" b="0" dirty="0"/>
              <a:t>At least one value is reserved as “mandatory” when negotiation is initiated from the AP </a:t>
            </a:r>
          </a:p>
          <a:p>
            <a:pPr lvl="2"/>
            <a:r>
              <a:rPr lang="en-US" sz="1000" dirty="0"/>
              <a:t>Two values can be used to differentiate between “mandatory-override existing negotiation” and “mandatory-if no negotiation exists”</a:t>
            </a:r>
            <a:endParaRPr lang="en-US" sz="1000" b="0" dirty="0"/>
          </a:p>
          <a:p>
            <a:pPr lvl="1"/>
            <a:r>
              <a:rPr lang="en-US" sz="1200" dirty="0"/>
              <a:t>Once operating under a mandatory mapping, a non-AP STA shall initiate a new negotiation in order to modify the mapping (including going back to default mapping)</a:t>
            </a:r>
          </a:p>
          <a:p>
            <a:pPr lvl="1"/>
            <a:endParaRPr lang="en-US" sz="1200" b="0" dirty="0"/>
          </a:p>
          <a:p>
            <a:pPr lvl="1"/>
            <a:endParaRPr lang="en-US" sz="1200" b="0" dirty="0"/>
          </a:p>
          <a:p>
            <a:endParaRPr lang="en-US" sz="1600" dirty="0"/>
          </a:p>
        </p:txBody>
      </p:sp>
      <p:sp>
        <p:nvSpPr>
          <p:cNvPr id="3" name="Title 2">
            <a:extLst>
              <a:ext uri="{FF2B5EF4-FFF2-40B4-BE49-F238E27FC236}">
                <a16:creationId xmlns:a16="http://schemas.microsoft.com/office/drawing/2014/main" id="{7F28597F-06B7-40D2-993D-D235B6D4F312}"/>
              </a:ext>
            </a:extLst>
          </p:cNvPr>
          <p:cNvSpPr>
            <a:spLocks noGrp="1"/>
          </p:cNvSpPr>
          <p:nvPr>
            <p:ph type="title"/>
          </p:nvPr>
        </p:nvSpPr>
        <p:spPr/>
        <p:txBody>
          <a:bodyPr/>
          <a:lstStyle/>
          <a:p>
            <a:r>
              <a:rPr lang="en-US" dirty="0">
                <a:solidFill>
                  <a:schemeClr val="tx1"/>
                </a:solidFill>
              </a:rPr>
              <a:t>Priority Indication</a:t>
            </a:r>
          </a:p>
        </p:txBody>
      </p:sp>
      <p:sp>
        <p:nvSpPr>
          <p:cNvPr id="5" name="Footer Placeholder 4">
            <a:extLst>
              <a:ext uri="{FF2B5EF4-FFF2-40B4-BE49-F238E27FC236}">
                <a16:creationId xmlns:a16="http://schemas.microsoft.com/office/drawing/2014/main" id="{DAB62307-D76C-4942-AC48-C79D9B49B55B}"/>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DAB74113-6640-4B00-8A3E-684503102D04}"/>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8</a:t>
            </a:fld>
            <a:endParaRPr lang="en-GB" altLang="en-US"/>
          </a:p>
        </p:txBody>
      </p:sp>
      <p:grpSp>
        <p:nvGrpSpPr>
          <p:cNvPr id="9" name="Group 8">
            <a:extLst>
              <a:ext uri="{FF2B5EF4-FFF2-40B4-BE49-F238E27FC236}">
                <a16:creationId xmlns:a16="http://schemas.microsoft.com/office/drawing/2014/main" id="{C3CFE7CA-BBD2-44D1-9807-813802C40AFC}"/>
              </a:ext>
            </a:extLst>
          </p:cNvPr>
          <p:cNvGrpSpPr/>
          <p:nvPr/>
        </p:nvGrpSpPr>
        <p:grpSpPr>
          <a:xfrm>
            <a:off x="2267744" y="4869160"/>
            <a:ext cx="4340364" cy="832601"/>
            <a:chOff x="1763688" y="4509120"/>
            <a:chExt cx="4340364" cy="832601"/>
          </a:xfrm>
        </p:grpSpPr>
        <p:pic>
          <p:nvPicPr>
            <p:cNvPr id="7" name="Picture 6">
              <a:extLst>
                <a:ext uri="{FF2B5EF4-FFF2-40B4-BE49-F238E27FC236}">
                  <a16:creationId xmlns:a16="http://schemas.microsoft.com/office/drawing/2014/main" id="{8CCECFAF-0D65-432C-B02F-C72A66E37234}"/>
                </a:ext>
              </a:extLst>
            </p:cNvPr>
            <p:cNvPicPr>
              <a:picLocks noChangeAspect="1"/>
            </p:cNvPicPr>
            <p:nvPr/>
          </p:nvPicPr>
          <p:blipFill>
            <a:blip r:embed="rId2"/>
            <a:stretch>
              <a:fillRect/>
            </a:stretch>
          </p:blipFill>
          <p:spPr>
            <a:xfrm>
              <a:off x="1763688" y="4509120"/>
              <a:ext cx="4340364" cy="832601"/>
            </a:xfrm>
            <a:prstGeom prst="rect">
              <a:avLst/>
            </a:prstGeom>
          </p:spPr>
        </p:pic>
        <p:sp>
          <p:nvSpPr>
            <p:cNvPr id="8" name="Rectangle 7">
              <a:extLst>
                <a:ext uri="{FF2B5EF4-FFF2-40B4-BE49-F238E27FC236}">
                  <a16:creationId xmlns:a16="http://schemas.microsoft.com/office/drawing/2014/main" id="{5E2053CF-1DBF-4C70-A523-74704742D6B2}"/>
                </a:ext>
              </a:extLst>
            </p:cNvPr>
            <p:cNvSpPr/>
            <p:nvPr/>
          </p:nvSpPr>
          <p:spPr bwMode="auto">
            <a:xfrm>
              <a:off x="3549689" y="4797152"/>
              <a:ext cx="602028" cy="331439"/>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Date Placeholder 2">
            <a:extLst>
              <a:ext uri="{FF2B5EF4-FFF2-40B4-BE49-F238E27FC236}">
                <a16:creationId xmlns:a16="http://schemas.microsoft.com/office/drawing/2014/main" id="{8A8960F5-5CAD-4025-874C-28AE31CEAFE9}"/>
              </a:ext>
            </a:extLst>
          </p:cNvPr>
          <p:cNvSpPr>
            <a:spLocks noGrp="1"/>
          </p:cNvSpPr>
          <p:nvPr>
            <p:ph type="dt" sz="half" idx="4294967295"/>
          </p:nvPr>
        </p:nvSpPr>
        <p:spPr>
          <a:xfrm>
            <a:off x="696913" y="332601"/>
            <a:ext cx="878446" cy="276999"/>
          </a:xfrm>
        </p:spPr>
        <p:txBody>
          <a:bodyPr/>
          <a:lstStyle/>
          <a:p>
            <a:pPr>
              <a:defRPr/>
            </a:pPr>
            <a:r>
              <a:rPr lang="en-US" altLang="zh-CN"/>
              <a:t>Nov 2021</a:t>
            </a:r>
            <a:endParaRPr lang="en-GB" altLang="en-US" dirty="0"/>
          </a:p>
        </p:txBody>
      </p:sp>
      <p:sp>
        <p:nvSpPr>
          <p:cNvPr id="4" name="TextBox 3">
            <a:extLst>
              <a:ext uri="{FF2B5EF4-FFF2-40B4-BE49-F238E27FC236}">
                <a16:creationId xmlns:a16="http://schemas.microsoft.com/office/drawing/2014/main" id="{2EAC1241-A1E8-4422-B8CD-DA8A880E5B68}"/>
              </a:ext>
            </a:extLst>
          </p:cNvPr>
          <p:cNvSpPr txBox="1"/>
          <p:nvPr/>
        </p:nvSpPr>
        <p:spPr>
          <a:xfrm>
            <a:off x="2466712" y="5744289"/>
            <a:ext cx="4193520" cy="276999"/>
          </a:xfrm>
          <a:prstGeom prst="rect">
            <a:avLst/>
          </a:prstGeom>
          <a:noFill/>
        </p:spPr>
        <p:txBody>
          <a:bodyPr wrap="none" rtlCol="0">
            <a:spAutoFit/>
          </a:bodyPr>
          <a:lstStyle/>
          <a:p>
            <a:r>
              <a:rPr lang="en-US" dirty="0"/>
              <a:t>TID-To-Link Control field of the TID-To-Link Mapping element</a:t>
            </a:r>
          </a:p>
        </p:txBody>
      </p:sp>
    </p:spTree>
    <p:extLst>
      <p:ext uri="{BB962C8B-B14F-4D97-AF65-F5344CB8AC3E}">
        <p14:creationId xmlns:p14="http://schemas.microsoft.com/office/powerpoint/2010/main" val="380638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0C0CB6-E9C1-48C9-A16E-59404F909941}"/>
              </a:ext>
            </a:extLst>
          </p:cNvPr>
          <p:cNvSpPr>
            <a:spLocks noGrp="1"/>
          </p:cNvSpPr>
          <p:nvPr>
            <p:ph type="dt" sz="half" idx="10"/>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a:t>Nov 2021</a:t>
            </a:r>
            <a:endParaRPr lang="en-GB" altLang="en-US" dirty="0"/>
          </a:p>
        </p:txBody>
      </p:sp>
      <p:sp>
        <p:nvSpPr>
          <p:cNvPr id="5" name="Footer Placeholder 4">
            <a:extLst>
              <a:ext uri="{FF2B5EF4-FFF2-40B4-BE49-F238E27FC236}">
                <a16:creationId xmlns:a16="http://schemas.microsoft.com/office/drawing/2014/main" id="{34508063-AB7A-4FD7-B8BC-B3752CC6070E}"/>
              </a:ext>
            </a:extLst>
          </p:cNvPr>
          <p:cNvSpPr>
            <a:spLocks noGrp="1"/>
          </p:cNvSpPr>
          <p:nvPr>
            <p:ph type="ftr" sz="quarter" idx="11"/>
          </p:nvPr>
        </p:nvSpPr>
        <p:spPr/>
        <p:txBody>
          <a:bodyPr/>
          <a:lstStyle/>
          <a:p>
            <a:pPr>
              <a:defRPr/>
            </a:pPr>
            <a:r>
              <a:rPr lang="en-GB"/>
              <a:t>Pooya Monajemi, Cisco</a:t>
            </a:r>
            <a:endParaRPr lang="en-GB" dirty="0"/>
          </a:p>
        </p:txBody>
      </p:sp>
      <p:sp>
        <p:nvSpPr>
          <p:cNvPr id="6" name="Slide Number Placeholder 5">
            <a:extLst>
              <a:ext uri="{FF2B5EF4-FFF2-40B4-BE49-F238E27FC236}">
                <a16:creationId xmlns:a16="http://schemas.microsoft.com/office/drawing/2014/main" id="{F2D31A6E-C227-4CAA-89A3-DA7CD1CFA373}"/>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9</a:t>
            </a:fld>
            <a:endParaRPr lang="en-GB" altLang="en-US"/>
          </a:p>
        </p:txBody>
      </p:sp>
      <p:graphicFrame>
        <p:nvGraphicFramePr>
          <p:cNvPr id="12" name="Table 12">
            <a:extLst>
              <a:ext uri="{FF2B5EF4-FFF2-40B4-BE49-F238E27FC236}">
                <a16:creationId xmlns:a16="http://schemas.microsoft.com/office/drawing/2014/main" id="{646F416B-F862-4166-93E8-0AD0531CD18A}"/>
              </a:ext>
            </a:extLst>
          </p:cNvPr>
          <p:cNvGraphicFramePr>
            <a:graphicFrameLocks noGrp="1"/>
          </p:cNvGraphicFramePr>
          <p:nvPr>
            <p:extLst>
              <p:ext uri="{D42A27DB-BD31-4B8C-83A1-F6EECF244321}">
                <p14:modId xmlns:p14="http://schemas.microsoft.com/office/powerpoint/2010/main" val="2979379311"/>
              </p:ext>
            </p:extLst>
          </p:nvPr>
        </p:nvGraphicFramePr>
        <p:xfrm>
          <a:off x="1444725" y="2132856"/>
          <a:ext cx="6254549" cy="3055540"/>
        </p:xfrm>
        <a:graphic>
          <a:graphicData uri="http://schemas.openxmlformats.org/drawingml/2006/table">
            <a:tbl>
              <a:tblPr firstRow="1" bandRow="1">
                <a:tableStyleId>{5C22544A-7EE6-4342-B048-85BDC9FD1C3A}</a:tableStyleId>
              </a:tblPr>
              <a:tblGrid>
                <a:gridCol w="751793">
                  <a:extLst>
                    <a:ext uri="{9D8B030D-6E8A-4147-A177-3AD203B41FA5}">
                      <a16:colId xmlns:a16="http://schemas.microsoft.com/office/drawing/2014/main" val="2967303891"/>
                    </a:ext>
                  </a:extLst>
                </a:gridCol>
                <a:gridCol w="1375689">
                  <a:extLst>
                    <a:ext uri="{9D8B030D-6E8A-4147-A177-3AD203B41FA5}">
                      <a16:colId xmlns:a16="http://schemas.microsoft.com/office/drawing/2014/main" val="1227903513"/>
                    </a:ext>
                  </a:extLst>
                </a:gridCol>
                <a:gridCol w="1375689">
                  <a:extLst>
                    <a:ext uri="{9D8B030D-6E8A-4147-A177-3AD203B41FA5}">
                      <a16:colId xmlns:a16="http://schemas.microsoft.com/office/drawing/2014/main" val="3548991581"/>
                    </a:ext>
                  </a:extLst>
                </a:gridCol>
                <a:gridCol w="1375689">
                  <a:extLst>
                    <a:ext uri="{9D8B030D-6E8A-4147-A177-3AD203B41FA5}">
                      <a16:colId xmlns:a16="http://schemas.microsoft.com/office/drawing/2014/main" val="4257718868"/>
                    </a:ext>
                  </a:extLst>
                </a:gridCol>
                <a:gridCol w="1375689">
                  <a:extLst>
                    <a:ext uri="{9D8B030D-6E8A-4147-A177-3AD203B41FA5}">
                      <a16:colId xmlns:a16="http://schemas.microsoft.com/office/drawing/2014/main" val="1709247499"/>
                    </a:ext>
                  </a:extLst>
                </a:gridCol>
              </a:tblGrid>
              <a:tr h="611108">
                <a:tc>
                  <a:txBody>
                    <a:bodyPr/>
                    <a:lstStyle/>
                    <a:p>
                      <a:r>
                        <a:rPr lang="en-US" sz="900" dirty="0"/>
                        <a:t>Priority Subfield Value</a:t>
                      </a:r>
                    </a:p>
                  </a:txBody>
                  <a:tcPr/>
                </a:tc>
                <a:tc>
                  <a:txBody>
                    <a:bodyPr/>
                    <a:lstStyle/>
                    <a:p>
                      <a:r>
                        <a:rPr lang="en-US" sz="900" dirty="0"/>
                        <a:t>Request by AP MLD</a:t>
                      </a:r>
                    </a:p>
                  </a:txBody>
                  <a:tcPr/>
                </a:tc>
                <a:tc>
                  <a:txBody>
                    <a:bodyPr/>
                    <a:lstStyle/>
                    <a:p>
                      <a:r>
                        <a:rPr lang="en-US" sz="900" dirty="0"/>
                        <a:t>Request by non-AP MLD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Response by AP MLD</a:t>
                      </a:r>
                    </a:p>
                  </a:txBody>
                  <a:tcPr/>
                </a:tc>
                <a:tc>
                  <a:txBody>
                    <a:bodyPr/>
                    <a:lstStyle/>
                    <a:p>
                      <a:r>
                        <a:rPr lang="en-US" sz="900" dirty="0"/>
                        <a:t>Response by non-AP MLD</a:t>
                      </a:r>
                    </a:p>
                  </a:txBody>
                  <a:tcPr/>
                </a:tc>
                <a:extLst>
                  <a:ext uri="{0D108BD9-81ED-4DB2-BD59-A6C34878D82A}">
                    <a16:rowId xmlns:a16="http://schemas.microsoft.com/office/drawing/2014/main" val="4125004571"/>
                  </a:ext>
                </a:extLst>
              </a:tr>
              <a:tr h="611108">
                <a:tc>
                  <a:txBody>
                    <a:bodyPr/>
                    <a:lstStyle/>
                    <a:p>
                      <a:r>
                        <a:rPr lang="en-US" sz="900" dirty="0"/>
                        <a:t>0</a:t>
                      </a:r>
                    </a:p>
                  </a:txBody>
                  <a:tcPr/>
                </a:tc>
                <a:tc>
                  <a:txBody>
                    <a:bodyPr/>
                    <a:lstStyle/>
                    <a:p>
                      <a:r>
                        <a:rPr lang="en-US" sz="900" dirty="0"/>
                        <a:t>Inquiry Only</a:t>
                      </a:r>
                    </a:p>
                  </a:txBody>
                  <a:tcPr/>
                </a:tc>
                <a:tc>
                  <a:txBody>
                    <a:bodyPr/>
                    <a:lstStyle/>
                    <a:p>
                      <a:r>
                        <a:rPr lang="en-US" sz="900" dirty="0"/>
                        <a:t>Inquiry Only</a:t>
                      </a:r>
                    </a:p>
                  </a:txBody>
                  <a:tcPr/>
                </a:tc>
                <a:tc>
                  <a:txBody>
                    <a:bodyPr/>
                    <a:lstStyle/>
                    <a:p>
                      <a:r>
                        <a:rPr lang="en-US" sz="900" dirty="0"/>
                        <a:t>Reserved</a:t>
                      </a:r>
                    </a:p>
                  </a:txBody>
                  <a:tcPr/>
                </a:tc>
                <a:tc>
                  <a:txBody>
                    <a:bodyPr/>
                    <a:lstStyle/>
                    <a:p>
                      <a:r>
                        <a:rPr lang="en-US" sz="900" dirty="0"/>
                        <a:t>Reserved</a:t>
                      </a:r>
                    </a:p>
                  </a:txBody>
                  <a:tcPr/>
                </a:tc>
                <a:extLst>
                  <a:ext uri="{0D108BD9-81ED-4DB2-BD59-A6C34878D82A}">
                    <a16:rowId xmlns:a16="http://schemas.microsoft.com/office/drawing/2014/main" val="2537398219"/>
                  </a:ext>
                </a:extLst>
              </a:tr>
              <a:tr h="611108">
                <a:tc>
                  <a:txBody>
                    <a:bodyPr/>
                    <a:lstStyle/>
                    <a:p>
                      <a:r>
                        <a:rPr lang="en-US" sz="900" dirty="0"/>
                        <a:t>1</a:t>
                      </a:r>
                    </a:p>
                  </a:txBody>
                  <a:tcPr/>
                </a:tc>
                <a:tc>
                  <a:txBody>
                    <a:bodyPr/>
                    <a:lstStyle/>
                    <a:p>
                      <a:r>
                        <a:rPr lang="en-US" sz="900" dirty="0"/>
                        <a:t>Request a change</a:t>
                      </a:r>
                    </a:p>
                  </a:txBody>
                  <a:tcPr/>
                </a:tc>
                <a:tc>
                  <a:txBody>
                    <a:bodyPr/>
                    <a:lstStyle/>
                    <a:p>
                      <a:r>
                        <a:rPr lang="en-US" sz="900" dirty="0"/>
                        <a:t>Request a change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Amenable to change</a:t>
                      </a:r>
                    </a:p>
                  </a:txBody>
                  <a:tcPr/>
                </a:tc>
                <a:tc>
                  <a:txBody>
                    <a:bodyPr/>
                    <a:lstStyle/>
                    <a:p>
                      <a:r>
                        <a:rPr lang="en-US" sz="900" dirty="0"/>
                        <a:t>Amenable to change</a:t>
                      </a:r>
                    </a:p>
                  </a:txBody>
                  <a:tcPr/>
                </a:tc>
                <a:extLst>
                  <a:ext uri="{0D108BD9-81ED-4DB2-BD59-A6C34878D82A}">
                    <a16:rowId xmlns:a16="http://schemas.microsoft.com/office/drawing/2014/main" val="2397460831"/>
                  </a:ext>
                </a:extLst>
              </a:tr>
              <a:tr h="611108">
                <a:tc>
                  <a:txBody>
                    <a:bodyPr/>
                    <a:lstStyle/>
                    <a:p>
                      <a:r>
                        <a:rPr lang="en-US" sz="900" dirty="0"/>
                        <a:t>2</a:t>
                      </a:r>
                    </a:p>
                  </a:txBody>
                  <a:tcPr/>
                </a:tc>
                <a:tc>
                  <a:txBody>
                    <a:bodyPr/>
                    <a:lstStyle/>
                    <a:p>
                      <a:r>
                        <a:rPr lang="en-US" sz="900" dirty="0"/>
                        <a:t>Mandatory – Except Existing</a:t>
                      </a:r>
                    </a:p>
                  </a:txBody>
                  <a:tcPr/>
                </a:tc>
                <a:tc>
                  <a:txBody>
                    <a:bodyPr/>
                    <a:lstStyle/>
                    <a:p>
                      <a:r>
                        <a:rPr lang="en-US" sz="900" dirty="0"/>
                        <a:t>Reserved</a:t>
                      </a:r>
                    </a:p>
                  </a:txBody>
                  <a:tcPr/>
                </a:tc>
                <a:tc>
                  <a:txBody>
                    <a:bodyPr/>
                    <a:lstStyle/>
                    <a:p>
                      <a:r>
                        <a:rPr lang="en-US" sz="900" dirty="0"/>
                        <a:t>Prefer not to change</a:t>
                      </a:r>
                    </a:p>
                    <a:p>
                      <a:endParaRPr lang="en-US" sz="900" dirty="0"/>
                    </a:p>
                  </a:txBody>
                  <a:tcPr/>
                </a:tc>
                <a:tc>
                  <a:txBody>
                    <a:bodyPr/>
                    <a:lstStyle/>
                    <a:p>
                      <a:r>
                        <a:rPr lang="en-US" sz="900" dirty="0"/>
                        <a:t>Prefer not to change</a:t>
                      </a:r>
                    </a:p>
                  </a:txBody>
                  <a:tcPr/>
                </a:tc>
                <a:extLst>
                  <a:ext uri="{0D108BD9-81ED-4DB2-BD59-A6C34878D82A}">
                    <a16:rowId xmlns:a16="http://schemas.microsoft.com/office/drawing/2014/main" val="2617144278"/>
                  </a:ext>
                </a:extLst>
              </a:tr>
              <a:tr h="611108">
                <a:tc>
                  <a:txBody>
                    <a:bodyPr/>
                    <a:lstStyle/>
                    <a:p>
                      <a:r>
                        <a:rPr lang="en-US" sz="900" dirty="0"/>
                        <a:t>3</a:t>
                      </a:r>
                    </a:p>
                  </a:txBody>
                  <a:tcPr/>
                </a:tc>
                <a:tc>
                  <a:txBody>
                    <a:bodyPr/>
                    <a:lstStyle/>
                    <a:p>
                      <a:r>
                        <a:rPr lang="en-US" sz="900" dirty="0"/>
                        <a:t>Mandatory – Override Existing </a:t>
                      </a:r>
                    </a:p>
                  </a:txBody>
                  <a:tcPr/>
                </a:tc>
                <a:tc>
                  <a:txBody>
                    <a:bodyPr/>
                    <a:lstStyle/>
                    <a:p>
                      <a:r>
                        <a:rPr lang="en-US" sz="900" dirty="0"/>
                        <a:t>Reserved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Cannot accept change</a:t>
                      </a:r>
                    </a:p>
                    <a:p>
                      <a:endParaRPr lang="en-US" sz="9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dirty="0"/>
                        <a:t>Strong objection to change</a:t>
                      </a:r>
                    </a:p>
                    <a:p>
                      <a:endParaRPr lang="en-US" sz="900" dirty="0"/>
                    </a:p>
                  </a:txBody>
                  <a:tcPr/>
                </a:tc>
                <a:extLst>
                  <a:ext uri="{0D108BD9-81ED-4DB2-BD59-A6C34878D82A}">
                    <a16:rowId xmlns:a16="http://schemas.microsoft.com/office/drawing/2014/main" val="285738436"/>
                  </a:ext>
                </a:extLst>
              </a:tr>
            </a:tbl>
          </a:graphicData>
        </a:graphic>
      </p:graphicFrame>
      <p:sp>
        <p:nvSpPr>
          <p:cNvPr id="2" name="Title 1">
            <a:extLst>
              <a:ext uri="{FF2B5EF4-FFF2-40B4-BE49-F238E27FC236}">
                <a16:creationId xmlns:a16="http://schemas.microsoft.com/office/drawing/2014/main" id="{F8089CF2-787F-4132-A574-5995CFD0D490}"/>
              </a:ext>
            </a:extLst>
          </p:cNvPr>
          <p:cNvSpPr>
            <a:spLocks noGrp="1"/>
          </p:cNvSpPr>
          <p:nvPr>
            <p:ph type="title"/>
          </p:nvPr>
        </p:nvSpPr>
        <p:spPr/>
        <p:txBody>
          <a:bodyPr/>
          <a:lstStyle/>
          <a:p>
            <a:r>
              <a:rPr lang="en-US" dirty="0"/>
              <a:t>Priority Interpretations</a:t>
            </a:r>
          </a:p>
        </p:txBody>
      </p:sp>
    </p:spTree>
    <p:extLst>
      <p:ext uri="{BB962C8B-B14F-4D97-AF65-F5344CB8AC3E}">
        <p14:creationId xmlns:p14="http://schemas.microsoft.com/office/powerpoint/2010/main" val="197050291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93979</TotalTime>
  <Words>2044</Words>
  <Application>Microsoft Office PowerPoint</Application>
  <PresentationFormat>On-screen Show (4:3)</PresentationFormat>
  <Paragraphs>316</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Qualcomm Office Regular</vt:lpstr>
      <vt:lpstr>Qualcomm Regular</vt:lpstr>
      <vt:lpstr>Times New Roman</vt:lpstr>
      <vt:lpstr>802-11-Submission</vt:lpstr>
      <vt:lpstr>TID to Link Mapping Enhancements</vt:lpstr>
      <vt:lpstr>Topics</vt:lpstr>
      <vt:lpstr>Motivation – 1/2 </vt:lpstr>
      <vt:lpstr>Motivation – 2/2</vt:lpstr>
      <vt:lpstr>State of the Draft</vt:lpstr>
      <vt:lpstr>All-TID-to-Link-Subset Mapping</vt:lpstr>
      <vt:lpstr>Other Forms of TID Mapping  </vt:lpstr>
      <vt:lpstr>Priority Indication</vt:lpstr>
      <vt:lpstr>Priority Interpretations</vt:lpstr>
      <vt:lpstr>Advertisement</vt:lpstr>
      <vt:lpstr>Association Procedure</vt:lpstr>
      <vt:lpstr>Conclusions</vt:lpstr>
      <vt:lpstr>SP1</vt:lpstr>
      <vt:lpstr>SP2</vt:lpstr>
      <vt:lpstr>SP3</vt:lpstr>
      <vt:lpstr>References</vt:lpstr>
      <vt:lpstr>Backup</vt:lpstr>
      <vt:lpstr>TID-To-Link Mapping Element</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cheng.chen@intel.com</dc:creator>
  <cp:keywords>CTPClassification=CTP_NT</cp:keywords>
  <cp:lastModifiedBy>Pooya Monajemi</cp:lastModifiedBy>
  <cp:revision>2174</cp:revision>
  <cp:lastPrinted>1998-02-10T13:28:06Z</cp:lastPrinted>
  <dcterms:created xsi:type="dcterms:W3CDTF">2004-12-02T14:01:45Z</dcterms:created>
  <dcterms:modified xsi:type="dcterms:W3CDTF">2021-11-17T06:13:47Z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0555f2cd-4793-4381-8cc1-66c1ad2e6912</vt:lpwstr>
  </property>
  <property fmtid="{D5CDD505-2E9C-101B-9397-08002B2CF9AE}" pid="4" name="CTP_TimeStamp">
    <vt:lpwstr>2020-04-10 23:47:42Z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