
<file path=[Content_Types].xml><?xml version="1.0" encoding="utf-8"?>
<Types xmlns="http://schemas.openxmlformats.org/package/2006/content-types">
  <Default Extension="bin" ContentType="application/vnd.openxmlformats-officedocument.oleObject"/>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61"/>
  </p:notesMasterIdLst>
  <p:handoutMasterIdLst>
    <p:handoutMasterId r:id="rId62"/>
  </p:handoutMasterIdLst>
  <p:sldIdLst>
    <p:sldId id="256" r:id="rId2"/>
    <p:sldId id="265" r:id="rId3"/>
    <p:sldId id="257" r:id="rId4"/>
    <p:sldId id="2366" r:id="rId5"/>
    <p:sldId id="2367" r:id="rId6"/>
    <p:sldId id="591" r:id="rId7"/>
    <p:sldId id="267" r:id="rId8"/>
    <p:sldId id="268" r:id="rId9"/>
    <p:sldId id="269" r:id="rId10"/>
    <p:sldId id="270" r:id="rId11"/>
    <p:sldId id="271" r:id="rId12"/>
    <p:sldId id="276" r:id="rId13"/>
    <p:sldId id="407" r:id="rId14"/>
    <p:sldId id="408" r:id="rId15"/>
    <p:sldId id="409" r:id="rId16"/>
    <p:sldId id="410" r:id="rId17"/>
    <p:sldId id="411" r:id="rId18"/>
    <p:sldId id="412" r:id="rId19"/>
    <p:sldId id="413" r:id="rId20"/>
    <p:sldId id="272" r:id="rId21"/>
    <p:sldId id="414" r:id="rId22"/>
    <p:sldId id="415" r:id="rId23"/>
    <p:sldId id="691" r:id="rId24"/>
    <p:sldId id="569" r:id="rId25"/>
    <p:sldId id="345" r:id="rId26"/>
    <p:sldId id="690" r:id="rId27"/>
    <p:sldId id="694" r:id="rId28"/>
    <p:sldId id="693" r:id="rId29"/>
    <p:sldId id="2368" r:id="rId30"/>
    <p:sldId id="679" r:id="rId31"/>
    <p:sldId id="680" r:id="rId32"/>
    <p:sldId id="2369" r:id="rId33"/>
    <p:sldId id="2370" r:id="rId34"/>
    <p:sldId id="2371" r:id="rId35"/>
    <p:sldId id="686" r:id="rId36"/>
    <p:sldId id="2377" r:id="rId37"/>
    <p:sldId id="868" r:id="rId38"/>
    <p:sldId id="2374" r:id="rId39"/>
    <p:sldId id="687" r:id="rId40"/>
    <p:sldId id="688" r:id="rId41"/>
    <p:sldId id="2378" r:id="rId42"/>
    <p:sldId id="2379" r:id="rId43"/>
    <p:sldId id="2380" r:id="rId44"/>
    <p:sldId id="2381" r:id="rId45"/>
    <p:sldId id="2382" r:id="rId46"/>
    <p:sldId id="2383" r:id="rId47"/>
    <p:sldId id="2384" r:id="rId48"/>
    <p:sldId id="2385" r:id="rId49"/>
    <p:sldId id="709" r:id="rId50"/>
    <p:sldId id="315" r:id="rId51"/>
    <p:sldId id="312" r:id="rId52"/>
    <p:sldId id="318" r:id="rId53"/>
    <p:sldId id="472" r:id="rId54"/>
    <p:sldId id="473" r:id="rId55"/>
    <p:sldId id="474" r:id="rId56"/>
    <p:sldId id="480" r:id="rId57"/>
    <p:sldId id="259" r:id="rId58"/>
    <p:sldId id="260" r:id="rId59"/>
    <p:sldId id="261" r:id="rId60"/>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F1D38888-79E6-4B8F-A7E5-96BDED502F2F}">
          <p14:sldIdLst>
            <p14:sldId id="256"/>
            <p14:sldId id="265"/>
            <p14:sldId id="257"/>
            <p14:sldId id="2366"/>
            <p14:sldId id="2367"/>
            <p14:sldId id="591"/>
            <p14:sldId id="267"/>
            <p14:sldId id="268"/>
            <p14:sldId id="269"/>
            <p14:sldId id="270"/>
            <p14:sldId id="271"/>
            <p14:sldId id="276"/>
            <p14:sldId id="407"/>
            <p14:sldId id="408"/>
            <p14:sldId id="409"/>
            <p14:sldId id="410"/>
            <p14:sldId id="411"/>
            <p14:sldId id="412"/>
            <p14:sldId id="413"/>
            <p14:sldId id="272"/>
            <p14:sldId id="414"/>
            <p14:sldId id="415"/>
            <p14:sldId id="691"/>
            <p14:sldId id="569"/>
            <p14:sldId id="345"/>
          </p14:sldIdLst>
        </p14:section>
        <p14:section name="Nov. 9 daily slot 3 -Nov. IEEE electronic meeting" id="{DE843586-E506-4D30-A655-52B441F0114A}">
          <p14:sldIdLst>
            <p14:sldId id="690"/>
            <p14:sldId id="694"/>
            <p14:sldId id="693"/>
            <p14:sldId id="2368"/>
            <p14:sldId id="679"/>
            <p14:sldId id="680"/>
          </p14:sldIdLst>
        </p14:section>
        <p14:section name="Nov. 11th daily slot 3 - Nov. IEEE electronic meeting" id="{347EDFAB-725B-4685-8406-804F1F654820}">
          <p14:sldIdLst>
            <p14:sldId id="2369"/>
            <p14:sldId id="2370"/>
            <p14:sldId id="2371"/>
            <p14:sldId id="686"/>
            <p14:sldId id="2377"/>
            <p14:sldId id="868"/>
            <p14:sldId id="2374"/>
            <p14:sldId id="687"/>
            <p14:sldId id="688"/>
          </p14:sldIdLst>
        </p14:section>
        <p14:section name="Nov. 15th daily slot 3 - Nov. IEEE electronic meeting" id="{0AD43289-B43F-47F1-8F81-0E941BD8A437}">
          <p14:sldIdLst>
            <p14:sldId id="2378"/>
            <p14:sldId id="2379"/>
            <p14:sldId id="2380"/>
            <p14:sldId id="2381"/>
            <p14:sldId id="2382"/>
            <p14:sldId id="2383"/>
            <p14:sldId id="2384"/>
            <p14:sldId id="2385"/>
            <p14:sldId id="709"/>
          </p14:sldIdLst>
        </p14:section>
        <p14:section name="Backup" id="{62682A0D-7317-4EE9-B56C-63AD74488E19}">
          <p14:sldIdLst>
            <p14:sldId id="315"/>
            <p14:sldId id="312"/>
            <p14:sldId id="318"/>
            <p14:sldId id="472"/>
            <p14:sldId id="473"/>
            <p14:sldId id="474"/>
            <p14:sldId id="480"/>
            <p14:sldId id="259"/>
            <p14:sldId id="260"/>
            <p14:sldId id="261"/>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15B2EE7-0890-4E8B-AABD-76AF4D2D67CB}" v="137" dt="2021-11-15T16:49:54.189"/>
  </p1510:revLst>
</p1510:revInfo>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046" autoAdjust="0"/>
    <p:restoredTop sz="96807" autoAdjust="0"/>
  </p:normalViewPr>
  <p:slideViewPr>
    <p:cSldViewPr>
      <p:cViewPr varScale="1">
        <p:scale>
          <a:sx n="111" d="100"/>
          <a:sy n="111" d="100"/>
        </p:scale>
        <p:origin x="126" y="288"/>
      </p:cViewPr>
      <p:guideLst>
        <p:guide orient="horz" pos="2160"/>
        <p:guide pos="3840"/>
      </p:guideLst>
    </p:cSldViewPr>
  </p:slideViewPr>
  <p:outlineViewPr>
    <p:cViewPr varScale="1">
      <p:scale>
        <a:sx n="170" d="200"/>
        <a:sy n="170" d="200"/>
      </p:scale>
      <p:origin x="0" y="0"/>
    </p:cViewPr>
  </p:outlineViewPr>
  <p:notesTextViewPr>
    <p:cViewPr>
      <p:scale>
        <a:sx n="3" d="2"/>
        <a:sy n="3" d="2"/>
      </p:scale>
      <p:origin x="0" y="0"/>
    </p:cViewPr>
  </p:notesTextViewPr>
  <p:notesViewPr>
    <p:cSldViewPr>
      <p:cViewPr varScale="1">
        <p:scale>
          <a:sx n="83" d="100"/>
          <a:sy n="83" d="100"/>
        </p:scale>
        <p:origin x="3834"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presProps" Target="presProps.xml"/><Relationship Id="rId68" Type="http://schemas.microsoft.com/office/2015/10/relationships/revisionInfo" Target="revisionInfo.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microsoft.com/office/2016/11/relationships/changesInfo" Target="changesInfos/changesInfo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handoutMaster" Target="handoutMasters/handout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egev, Jonathan" userId="7c67a1b0-8725-4553-8055-0888dbcaef94" providerId="ADAL" clId="{715B2EE7-0890-4E8B-AABD-76AF4D2D67CB}"/>
    <pc:docChg chg="addSld delSld modSld modMainMaster modSection">
      <pc:chgData name="Segev, Jonathan" userId="7c67a1b0-8725-4553-8055-0888dbcaef94" providerId="ADAL" clId="{715B2EE7-0890-4E8B-AABD-76AF4D2D67CB}" dt="2021-11-15T16:53:54.654" v="1158" actId="207"/>
      <pc:docMkLst>
        <pc:docMk/>
      </pc:docMkLst>
      <pc:sldChg chg="del">
        <pc:chgData name="Segev, Jonathan" userId="7c67a1b0-8725-4553-8055-0888dbcaef94" providerId="ADAL" clId="{715B2EE7-0890-4E8B-AABD-76AF4D2D67CB}" dt="2021-11-11T22:35:23.381" v="3" actId="47"/>
        <pc:sldMkLst>
          <pc:docMk/>
          <pc:sldMk cId="3002227407" sldId="695"/>
        </pc:sldMkLst>
      </pc:sldChg>
      <pc:sldChg chg="del">
        <pc:chgData name="Segev, Jonathan" userId="7c67a1b0-8725-4553-8055-0888dbcaef94" providerId="ADAL" clId="{715B2EE7-0890-4E8B-AABD-76AF4D2D67CB}" dt="2021-11-11T22:35:26.833" v="4" actId="47"/>
        <pc:sldMkLst>
          <pc:docMk/>
          <pc:sldMk cId="256967334" sldId="696"/>
        </pc:sldMkLst>
      </pc:sldChg>
      <pc:sldChg chg="del">
        <pc:chgData name="Segev, Jonathan" userId="7c67a1b0-8725-4553-8055-0888dbcaef94" providerId="ADAL" clId="{715B2EE7-0890-4E8B-AABD-76AF4D2D67CB}" dt="2021-11-11T22:35:28.876" v="5" actId="47"/>
        <pc:sldMkLst>
          <pc:docMk/>
          <pc:sldMk cId="3614686866" sldId="697"/>
        </pc:sldMkLst>
      </pc:sldChg>
      <pc:sldChg chg="modSp add mod">
        <pc:chgData name="Segev, Jonathan" userId="7c67a1b0-8725-4553-8055-0888dbcaef94" providerId="ADAL" clId="{715B2EE7-0890-4E8B-AABD-76AF4D2D67CB}" dt="2021-11-15T16:09:55.355" v="389" actId="20577"/>
        <pc:sldMkLst>
          <pc:docMk/>
          <pc:sldMk cId="790487754" sldId="2378"/>
        </pc:sldMkLst>
        <pc:spChg chg="mod">
          <ac:chgData name="Segev, Jonathan" userId="7c67a1b0-8725-4553-8055-0888dbcaef94" providerId="ADAL" clId="{715B2EE7-0890-4E8B-AABD-76AF4D2D67CB}" dt="2021-11-15T16:06:38.258" v="280" actId="20577"/>
          <ac:spMkLst>
            <pc:docMk/>
            <pc:sldMk cId="790487754" sldId="2378"/>
            <ac:spMk id="2" creationId="{00000000-0000-0000-0000-000000000000}"/>
          </ac:spMkLst>
        </pc:spChg>
        <pc:spChg chg="mod">
          <ac:chgData name="Segev, Jonathan" userId="7c67a1b0-8725-4553-8055-0888dbcaef94" providerId="ADAL" clId="{715B2EE7-0890-4E8B-AABD-76AF4D2D67CB}" dt="2021-11-15T16:09:55.355" v="389" actId="20577"/>
          <ac:spMkLst>
            <pc:docMk/>
            <pc:sldMk cId="790487754" sldId="2378"/>
            <ac:spMk id="3" creationId="{00000000-0000-0000-0000-000000000000}"/>
          </ac:spMkLst>
        </pc:spChg>
      </pc:sldChg>
      <pc:sldChg chg="modSp add mod">
        <pc:chgData name="Segev, Jonathan" userId="7c67a1b0-8725-4553-8055-0888dbcaef94" providerId="ADAL" clId="{715B2EE7-0890-4E8B-AABD-76AF4D2D67CB}" dt="2021-11-15T16:09:10.963" v="359"/>
        <pc:sldMkLst>
          <pc:docMk/>
          <pc:sldMk cId="2737070199" sldId="2379"/>
        </pc:sldMkLst>
        <pc:graphicFrameChg chg="mod modGraphic">
          <ac:chgData name="Segev, Jonathan" userId="7c67a1b0-8725-4553-8055-0888dbcaef94" providerId="ADAL" clId="{715B2EE7-0890-4E8B-AABD-76AF4D2D67CB}" dt="2021-11-15T16:09:10.963" v="359"/>
          <ac:graphicFrameMkLst>
            <pc:docMk/>
            <pc:sldMk cId="2737070199" sldId="2379"/>
            <ac:graphicFrameMk id="7" creationId="{00000000-0000-0000-0000-000000000000}"/>
          </ac:graphicFrameMkLst>
        </pc:graphicFrameChg>
      </pc:sldChg>
      <pc:sldChg chg="add">
        <pc:chgData name="Segev, Jonathan" userId="7c67a1b0-8725-4553-8055-0888dbcaef94" providerId="ADAL" clId="{715B2EE7-0890-4E8B-AABD-76AF4D2D67CB}" dt="2021-11-11T22:35:12.195" v="2"/>
        <pc:sldMkLst>
          <pc:docMk/>
          <pc:sldMk cId="963346579" sldId="2380"/>
        </pc:sldMkLst>
      </pc:sldChg>
      <pc:sldChg chg="add">
        <pc:chgData name="Segev, Jonathan" userId="7c67a1b0-8725-4553-8055-0888dbcaef94" providerId="ADAL" clId="{715B2EE7-0890-4E8B-AABD-76AF4D2D67CB}" dt="2021-11-11T22:35:12.195" v="2"/>
        <pc:sldMkLst>
          <pc:docMk/>
          <pc:sldMk cId="4279448257" sldId="2381"/>
        </pc:sldMkLst>
      </pc:sldChg>
      <pc:sldChg chg="addSp modSp add mod">
        <pc:chgData name="Segev, Jonathan" userId="7c67a1b0-8725-4553-8055-0888dbcaef94" providerId="ADAL" clId="{715B2EE7-0890-4E8B-AABD-76AF4D2D67CB}" dt="2021-11-15T16:53:54.654" v="1158" actId="207"/>
        <pc:sldMkLst>
          <pc:docMk/>
          <pc:sldMk cId="2257119867" sldId="2382"/>
        </pc:sldMkLst>
        <pc:spChg chg="mod">
          <ac:chgData name="Segev, Jonathan" userId="7c67a1b0-8725-4553-8055-0888dbcaef94" providerId="ADAL" clId="{715B2EE7-0890-4E8B-AABD-76AF4D2D67CB}" dt="2021-11-15T16:53:13.690" v="1135" actId="1038"/>
          <ac:spMkLst>
            <pc:docMk/>
            <pc:sldMk cId="2257119867" sldId="2382"/>
            <ac:spMk id="57" creationId="{08DFF385-B3BA-4F57-B2DB-7FD6710F4712}"/>
          </ac:spMkLst>
        </pc:spChg>
        <pc:spChg chg="mod">
          <ac:chgData name="Segev, Jonathan" userId="7c67a1b0-8725-4553-8055-0888dbcaef94" providerId="ADAL" clId="{715B2EE7-0890-4E8B-AABD-76AF4D2D67CB}" dt="2021-11-15T16:53:54.654" v="1158" actId="207"/>
          <ac:spMkLst>
            <pc:docMk/>
            <pc:sldMk cId="2257119867" sldId="2382"/>
            <ac:spMk id="62" creationId="{F189F3FD-6129-4603-BD90-34EE40265A10}"/>
          </ac:spMkLst>
        </pc:spChg>
        <pc:spChg chg="mod">
          <ac:chgData name="Segev, Jonathan" userId="7c67a1b0-8725-4553-8055-0888dbcaef94" providerId="ADAL" clId="{715B2EE7-0890-4E8B-AABD-76AF4D2D67CB}" dt="2021-11-15T16:53:09.103" v="1133" actId="14100"/>
          <ac:spMkLst>
            <pc:docMk/>
            <pc:sldMk cId="2257119867" sldId="2382"/>
            <ac:spMk id="76" creationId="{DCA555C3-88D6-42A7-9EDC-EF210EB2056C}"/>
          </ac:spMkLst>
        </pc:spChg>
        <pc:cxnChg chg="add mod">
          <ac:chgData name="Segev, Jonathan" userId="7c67a1b0-8725-4553-8055-0888dbcaef94" providerId="ADAL" clId="{715B2EE7-0890-4E8B-AABD-76AF4D2D67CB}" dt="2021-11-15T16:49:54.189" v="519" actId="14100"/>
          <ac:cxnSpMkLst>
            <pc:docMk/>
            <pc:sldMk cId="2257119867" sldId="2382"/>
            <ac:cxnSpMk id="77" creationId="{388D557F-C8D9-4F40-9778-B21A431955B5}"/>
          </ac:cxnSpMkLst>
        </pc:cxnChg>
      </pc:sldChg>
      <pc:sldChg chg="modSp add mod">
        <pc:chgData name="Segev, Jonathan" userId="7c67a1b0-8725-4553-8055-0888dbcaef94" providerId="ADAL" clId="{715B2EE7-0890-4E8B-AABD-76AF4D2D67CB}" dt="2021-11-11T22:46:19.685" v="278" actId="20577"/>
        <pc:sldMkLst>
          <pc:docMk/>
          <pc:sldMk cId="2409928079" sldId="2383"/>
        </pc:sldMkLst>
        <pc:spChg chg="mod">
          <ac:chgData name="Segev, Jonathan" userId="7c67a1b0-8725-4553-8055-0888dbcaef94" providerId="ADAL" clId="{715B2EE7-0890-4E8B-AABD-76AF4D2D67CB}" dt="2021-11-11T22:46:19.685" v="278" actId="20577"/>
          <ac:spMkLst>
            <pc:docMk/>
            <pc:sldMk cId="2409928079" sldId="2383"/>
            <ac:spMk id="3" creationId="{F4989200-2622-46AD-AE0D-4E2448C695E7}"/>
          </ac:spMkLst>
        </pc:spChg>
      </pc:sldChg>
      <pc:sldChg chg="add">
        <pc:chgData name="Segev, Jonathan" userId="7c67a1b0-8725-4553-8055-0888dbcaef94" providerId="ADAL" clId="{715B2EE7-0890-4E8B-AABD-76AF4D2D67CB}" dt="2021-11-11T22:35:12.195" v="2"/>
        <pc:sldMkLst>
          <pc:docMk/>
          <pc:sldMk cId="2987268304" sldId="2384"/>
        </pc:sldMkLst>
      </pc:sldChg>
      <pc:sldChg chg="add">
        <pc:chgData name="Segev, Jonathan" userId="7c67a1b0-8725-4553-8055-0888dbcaef94" providerId="ADAL" clId="{715B2EE7-0890-4E8B-AABD-76AF4D2D67CB}" dt="2021-11-11T22:35:12.195" v="2"/>
        <pc:sldMkLst>
          <pc:docMk/>
          <pc:sldMk cId="1694916524" sldId="2385"/>
        </pc:sldMkLst>
      </pc:sldChg>
      <pc:sldChg chg="add del">
        <pc:chgData name="Segev, Jonathan" userId="7c67a1b0-8725-4553-8055-0888dbcaef94" providerId="ADAL" clId="{715B2EE7-0890-4E8B-AABD-76AF4D2D67CB}" dt="2021-11-11T22:35:32.334" v="6" actId="47"/>
        <pc:sldMkLst>
          <pc:docMk/>
          <pc:sldMk cId="3242872321" sldId="2386"/>
        </pc:sldMkLst>
      </pc:sldChg>
      <pc:sldMasterChg chg="modSp mod">
        <pc:chgData name="Segev, Jonathan" userId="7c67a1b0-8725-4553-8055-0888dbcaef94" providerId="ADAL" clId="{715B2EE7-0890-4E8B-AABD-76AF4D2D67CB}" dt="2021-11-11T22:30:34.070" v="1" actId="20577"/>
        <pc:sldMasterMkLst>
          <pc:docMk/>
          <pc:sldMasterMk cId="0" sldId="2147483648"/>
        </pc:sldMasterMkLst>
        <pc:spChg chg="mod">
          <ac:chgData name="Segev, Jonathan" userId="7c67a1b0-8725-4553-8055-0888dbcaef94" providerId="ADAL" clId="{715B2EE7-0890-4E8B-AABD-76AF4D2D67CB}" dt="2021-11-11T22:30:34.070" v="1" actId="20577"/>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11/11/2021</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57</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58</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59</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13072805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20</a:t>
            </a:fld>
            <a:endParaRPr lang="en-US"/>
          </a:p>
        </p:txBody>
      </p:sp>
    </p:spTree>
    <p:extLst>
      <p:ext uri="{BB962C8B-B14F-4D97-AF65-F5344CB8AC3E}">
        <p14:creationId xmlns:p14="http://schemas.microsoft.com/office/powerpoint/2010/main" val="18488836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a:t>Page </a:t>
            </a:r>
            <a:fld id="{F4F34E98-D62A-4186-8764-CE3AA6FA445F}" type="slidenum">
              <a:rPr lang="en-US" smtClean="0"/>
              <a:pPr>
                <a:defRPr/>
              </a:pPr>
              <a:t>23</a:t>
            </a:fld>
            <a:endParaRPr lang="en-US"/>
          </a:p>
        </p:txBody>
      </p:sp>
    </p:spTree>
    <p:extLst>
      <p:ext uri="{BB962C8B-B14F-4D97-AF65-F5344CB8AC3E}">
        <p14:creationId xmlns:p14="http://schemas.microsoft.com/office/powerpoint/2010/main" val="23898400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25</a:t>
            </a:fld>
            <a:endParaRPr lang="en-US"/>
          </a:p>
        </p:txBody>
      </p:sp>
    </p:spTree>
    <p:extLst>
      <p:ext uri="{BB962C8B-B14F-4D97-AF65-F5344CB8AC3E}">
        <p14:creationId xmlns:p14="http://schemas.microsoft.com/office/powerpoint/2010/main" val="30632312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27</a:t>
            </a:fld>
            <a:endParaRPr lang="en-US"/>
          </a:p>
        </p:txBody>
      </p:sp>
    </p:spTree>
    <p:extLst>
      <p:ext uri="{BB962C8B-B14F-4D97-AF65-F5344CB8AC3E}">
        <p14:creationId xmlns:p14="http://schemas.microsoft.com/office/powerpoint/2010/main" val="26274591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33</a:t>
            </a:fld>
            <a:endParaRPr lang="en-US"/>
          </a:p>
        </p:txBody>
      </p:sp>
    </p:spTree>
    <p:extLst>
      <p:ext uri="{BB962C8B-B14F-4D97-AF65-F5344CB8AC3E}">
        <p14:creationId xmlns:p14="http://schemas.microsoft.com/office/powerpoint/2010/main" val="73469386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42</a:t>
            </a:fld>
            <a:endParaRPr lang="en-US"/>
          </a:p>
        </p:txBody>
      </p:sp>
    </p:spTree>
    <p:extLst>
      <p:ext uri="{BB962C8B-B14F-4D97-AF65-F5344CB8AC3E}">
        <p14:creationId xmlns:p14="http://schemas.microsoft.com/office/powerpoint/2010/main" val="39336625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Nov. 2021</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Nov. 2021</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Nov. 2021</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Nov. 2021</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Nov. 2021</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Nov. 2021</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Nov. 2021</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Nov. 2021</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Nov. 2021</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Nov. 2021</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802.11-21/1607r5</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7.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8" Type="http://schemas.openxmlformats.org/officeDocument/2006/relationships/hyperlink" Target="http://www.ieee802.org/devdocs.shtml" TargetMode="External"/><Relationship Id="rId3" Type="http://schemas.openxmlformats.org/officeDocument/2006/relationships/hyperlink" Target="https://mentor.ieee.org/802-ec/dcn/17/ec-17-0120-29-0PNP-ieee-802-lmsc-chairs-guidelines.pdf" TargetMode="External"/><Relationship Id="rId7" Type="http://schemas.openxmlformats.org/officeDocument/2006/relationships/hyperlink" Target="http://www.ieee802.org/11/Rules/rules.shtml"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s://mentor.ieee.org/802-ec/dcn/17/ec-17-0093-05-0PNP-ieee-802-participation-slide-ppt.ppt" TargetMode="External"/><Relationship Id="rId5" Type="http://schemas.openxmlformats.org/officeDocument/2006/relationships/hyperlink" Target="http://grouper.ieee.org/groups/802/PNP/approved/IEEE_802_LMSC_OM_approved_120725.pdf" TargetMode="External"/><Relationship Id="rId4" Type="http://schemas.openxmlformats.org/officeDocument/2006/relationships/hyperlink" Target="http://www.ieee802.org/PNP/approved/IEEE_802_WG_PandP_v19.pdf"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802world.org/plenary/" TargetMode="External"/><Relationship Id="rId2" Type="http://schemas.openxmlformats.org/officeDocument/2006/relationships/hyperlink" Target="https://cvent.me/4xn8Ql" TargetMode="External"/><Relationship Id="rId1" Type="http://schemas.openxmlformats.org/officeDocument/2006/relationships/slideLayout" Target="../slideLayouts/slideLayout2.xml"/><Relationship Id="rId5" Type="http://schemas.openxmlformats.org/officeDocument/2006/relationships/hyperlink" Target="https://imat.ieee.org/attendance" TargetMode="External"/><Relationship Id="rId4" Type="http://schemas.openxmlformats.org/officeDocument/2006/relationships/hyperlink" Target="https://imat.ieee.org/"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grouper.ieee.org/groups/802/11/" TargetMode="External"/><Relationship Id="rId2" Type="http://schemas.openxmlformats.org/officeDocument/2006/relationships/hyperlink" Target="https://mentor.ieee.org/802.11/documents" TargetMode="Externa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34032" y="695733"/>
            <a:ext cx="11201002"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Next Generation Positioning </a:t>
            </a:r>
            <a:br>
              <a:rPr lang="en-US" altLang="en-US" dirty="0"/>
            </a:br>
            <a:r>
              <a:rPr lang="en-US" altLang="en-US" dirty="0"/>
              <a:t>Agenda for the November Electronic Meeting and </a:t>
            </a:r>
            <a:br>
              <a:rPr lang="en-US" altLang="en-US" dirty="0"/>
            </a:br>
            <a:r>
              <a:rPr lang="en-US" altLang="en-US" dirty="0"/>
              <a:t>the Following Telecons Agenda</a:t>
            </a:r>
            <a:endParaRPr lang="en-GB" dirty="0"/>
          </a:p>
        </p:txBody>
      </p:sp>
      <p:sp>
        <p:nvSpPr>
          <p:cNvPr id="3074" name="Rectangle 2"/>
          <p:cNvSpPr>
            <a:spLocks noGrp="1" noChangeArrowheads="1"/>
          </p:cNvSpPr>
          <p:nvPr>
            <p:ph type="subTitle" idx="1"/>
          </p:nvPr>
        </p:nvSpPr>
        <p:spPr>
          <a:xfrm>
            <a:off x="1526118" y="2313254"/>
            <a:ext cx="8534400" cy="381001"/>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2021-11-11</a:t>
            </a:r>
          </a:p>
        </p:txBody>
      </p:sp>
      <p:sp>
        <p:nvSpPr>
          <p:cNvPr id="6" name="Date Placeholder 3"/>
          <p:cNvSpPr>
            <a:spLocks noGrp="1"/>
          </p:cNvSpPr>
          <p:nvPr>
            <p:ph type="dt" idx="10"/>
          </p:nvPr>
        </p:nvSpPr>
        <p:spPr/>
        <p:txBody>
          <a:bodyPr/>
          <a:lstStyle/>
          <a:p>
            <a:r>
              <a:rPr lang="en-US"/>
              <a:t>Nov. 2021</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961652924"/>
              </p:ext>
            </p:extLst>
          </p:nvPr>
        </p:nvGraphicFramePr>
        <p:xfrm>
          <a:off x="929217" y="3268935"/>
          <a:ext cx="10542588" cy="2470150"/>
        </p:xfrm>
        <a:graphic>
          <a:graphicData uri="http://schemas.openxmlformats.org/presentationml/2006/ole">
            <mc:AlternateContent xmlns:mc="http://schemas.openxmlformats.org/markup-compatibility/2006">
              <mc:Choice xmlns:v="urn:schemas-microsoft-com:vml" Requires="v">
                <p:oleObj name="Document" r:id="rId3" imgW="10822609" imgH="2534496" progId="Word.Document.8">
                  <p:embed/>
                </p:oleObj>
              </mc:Choice>
              <mc:Fallback>
                <p:oleObj name="Document" r:id="rId3" imgW="10822609" imgH="2534496" progId="Word.Document.8">
                  <p:embed/>
                  <p:pic>
                    <p:nvPicPr>
                      <p:cNvPr id="3075" name="Object 3"/>
                      <p:cNvPicPr>
                        <a:picLocks noChangeAspect="1" noChangeArrowheads="1"/>
                      </p:cNvPicPr>
                      <p:nvPr/>
                    </p:nvPicPr>
                    <p:blipFill>
                      <a:blip r:embed="rId4"/>
                      <a:srcRect/>
                      <a:stretch>
                        <a:fillRect/>
                      </a:stretch>
                    </p:blipFill>
                    <p:spPr bwMode="auto">
                      <a:xfrm>
                        <a:off x="929217" y="3268935"/>
                        <a:ext cx="10542588" cy="2470150"/>
                      </a:xfrm>
                      <a:prstGeom prst="rect">
                        <a:avLst/>
                      </a:prstGeom>
                      <a:noFill/>
                    </p:spPr>
                  </p:pic>
                </p:oleObj>
              </mc:Fallback>
            </mc:AlternateContent>
          </a:graphicData>
        </a:graphic>
      </p:graphicFrame>
      <p:sp>
        <p:nvSpPr>
          <p:cNvPr id="3076" name="Rectangle 4"/>
          <p:cNvSpPr>
            <a:spLocks noChangeArrowheads="1"/>
          </p:cNvSpPr>
          <p:nvPr/>
        </p:nvSpPr>
        <p:spPr bwMode="auto">
          <a:xfrm>
            <a:off x="929217" y="2780928"/>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r>
              <a:rPr lang="en-GB" sz="2000" dirty="0">
                <a:solidFill>
                  <a:srgbClr val="000000"/>
                </a:solidFill>
              </a:rPr>
              <a:t>:</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sz="900"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2021</a:t>
            </a:r>
            <a:endParaRPr lang="en-GB" dirty="0"/>
          </a:p>
        </p:txBody>
      </p:sp>
      <p:sp>
        <p:nvSpPr>
          <p:cNvPr id="7" name="Text Box 6">
            <a:extLst>
              <a:ext uri="{FF2B5EF4-FFF2-40B4-BE49-F238E27FC236}">
                <a16:creationId xmlns:a16="http://schemas.microsoft.com/office/drawing/2014/main" id="{2C8EC4BB-F0DF-4A88-A78D-DDB80DCE3215}"/>
              </a:ext>
            </a:extLst>
          </p:cNvPr>
          <p:cNvSpPr txBox="1">
            <a:spLocks noChangeArrowheads="1"/>
          </p:cNvSpPr>
          <p:nvPr/>
        </p:nvSpPr>
        <p:spPr bwMode="auto">
          <a:xfrm>
            <a:off x="10799235" y="6094415"/>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6529634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2021</a:t>
            </a:r>
            <a:endParaRPr lang="en-GB" dirty="0"/>
          </a:p>
        </p:txBody>
      </p:sp>
      <p:sp>
        <p:nvSpPr>
          <p:cNvPr id="7" name="Text Box 7">
            <a:extLst>
              <a:ext uri="{FF2B5EF4-FFF2-40B4-BE49-F238E27FC236}">
                <a16:creationId xmlns:a16="http://schemas.microsoft.com/office/drawing/2014/main" id="{6EE376DF-B823-47B7-9BF4-6E97CA5FB19A}"/>
              </a:ext>
            </a:extLst>
          </p:cNvPr>
          <p:cNvSpPr txBox="1">
            <a:spLocks noChangeArrowheads="1"/>
          </p:cNvSpPr>
          <p:nvPr/>
        </p:nvSpPr>
        <p:spPr bwMode="auto">
          <a:xfrm>
            <a:off x="10704512" y="6084121"/>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6493800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marL="914400" lvl="2" indent="0">
              <a:lnSpc>
                <a:spcPct val="90000"/>
              </a:lnSpc>
              <a:buSzPct val="150000"/>
            </a:pP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2021</a:t>
            </a:r>
            <a:endParaRPr lang="en-GB" dirty="0"/>
          </a:p>
        </p:txBody>
      </p:sp>
      <p:sp>
        <p:nvSpPr>
          <p:cNvPr id="7" name="Text Box 7">
            <a:extLst>
              <a:ext uri="{FF2B5EF4-FFF2-40B4-BE49-F238E27FC236}">
                <a16:creationId xmlns:a16="http://schemas.microsoft.com/office/drawing/2014/main" id="{2BD2B973-A9A5-4E5A-BD4B-E53956EE2E16}"/>
              </a:ext>
            </a:extLst>
          </p:cNvPr>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716215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9381D-498F-4C09-A385-5E7B21EFC3D5}"/>
              </a:ext>
            </a:extLst>
          </p:cNvPr>
          <p:cNvSpPr>
            <a:spLocks noGrp="1"/>
          </p:cNvSpPr>
          <p:nvPr>
            <p:ph type="title"/>
          </p:nvPr>
        </p:nvSpPr>
        <p:spPr/>
        <p:txBody>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FCC9B7F8-4564-4C97-B98D-59A952A879D7}"/>
              </a:ext>
            </a:extLst>
          </p:cNvPr>
          <p:cNvSpPr>
            <a:spLocks noGrp="1"/>
          </p:cNvSpPr>
          <p:nvPr>
            <p:ph idx="1"/>
          </p:nvPr>
        </p:nvSpPr>
        <p:spPr/>
        <p:txBody>
          <a:bodyPr/>
          <a:lstStyle/>
          <a:p>
            <a:pPr>
              <a:spcBef>
                <a:spcPts val="0"/>
              </a:spcBef>
              <a:spcAft>
                <a:spcPts val="0"/>
              </a:spcAft>
              <a:buClrTx/>
              <a:buSzPct val="120000"/>
              <a:buFont typeface="Arial" panose="020B0604020202020204" pitchFamily="34" charset="0"/>
              <a:buChar char="•"/>
            </a:pPr>
            <a:r>
              <a:rPr lang="en-US" altLang="en-US" sz="2133" dirty="0">
                <a:latin typeface="Montserrat" panose="00000500000000000000" pitchFamily="2" charset="0"/>
                <a:cs typeface="Calibri" pitchFamily="34" charset="0"/>
              </a:rPr>
              <a:t>At the beginning of each standards development meeting the chair or a designee is to:</a:t>
            </a:r>
          </a:p>
          <a:p>
            <a:pPr marL="714375" lvl="2" indent="-342900">
              <a:buSzPct val="150000"/>
              <a:buFont typeface="Arial" panose="020B0604020202020204" pitchFamily="34" charset="0"/>
              <a:buChar char="•"/>
            </a:pPr>
            <a:r>
              <a:rPr lang="en-US" altLang="en-US" sz="1867" dirty="0"/>
              <a:t>Show the following slides (or provide them beforehand)</a:t>
            </a:r>
          </a:p>
          <a:p>
            <a:pPr marL="714375" lvl="2" indent="-342900">
              <a:buSzPct val="150000"/>
              <a:buFont typeface="Arial" panose="020B0604020202020204" pitchFamily="34" charset="0"/>
              <a:buChar char="•"/>
            </a:pPr>
            <a:r>
              <a:rPr lang="en-US" altLang="en-US" sz="1867" dirty="0"/>
              <a:t>Advise the standards development group participants that: </a:t>
            </a:r>
          </a:p>
          <a:p>
            <a:pPr marL="714375" lvl="2" indent="-342900">
              <a:buSzPct val="150000"/>
              <a:buFont typeface="Arial" panose="020B0604020202020204" pitchFamily="34" charset="0"/>
              <a:buChar char="•"/>
            </a:pPr>
            <a:r>
              <a:rPr lang="en-US" altLang="en-US" sz="1867" dirty="0"/>
              <a:t>IEEE SA’s copyright policy is described in Clause 7 of the IEEE SA Standards Board Bylaws and Clause 6.1 of the IEEE SA Standards Board Operations Manual;</a:t>
            </a:r>
          </a:p>
          <a:p>
            <a:pPr marL="714375" lvl="2" indent="-342900">
              <a:buSzPct val="150000"/>
              <a:buFont typeface="Arial" panose="020B0604020202020204" pitchFamily="34" charset="0"/>
              <a:buChar char="•"/>
            </a:pPr>
            <a:r>
              <a:rPr lang="en-US" altLang="en-US" sz="1867" dirty="0"/>
              <a:t>Any material submitted during standards development, whether verbal, recorded, or in written form, is a Contribution and shall comply with the IEEE SA Copyright Policy; </a:t>
            </a:r>
          </a:p>
          <a:p>
            <a:pPr marL="714375" lvl="2" indent="-342900">
              <a:buSzPct val="150000"/>
              <a:buFont typeface="Arial" panose="020B0604020202020204" pitchFamily="34" charset="0"/>
              <a:buChar char="•"/>
            </a:pPr>
            <a:r>
              <a:rPr lang="en-US" altLang="en-US" sz="1867" dirty="0"/>
              <a:t>Instruct the Secretary to record in the minutes of the relevant meeting: </a:t>
            </a:r>
          </a:p>
          <a:p>
            <a:pPr marL="714375" lvl="2" indent="-342900">
              <a:buSzPct val="150000"/>
              <a:buFont typeface="Arial" panose="020B0604020202020204" pitchFamily="34" charset="0"/>
              <a:buChar char="•"/>
            </a:pPr>
            <a:r>
              <a:rPr lang="en-US" altLang="en-US" sz="1867" dirty="0"/>
              <a:t>That the foregoing information was provided and that the copyright slides were shown (or provided beforehand). </a:t>
            </a:r>
          </a:p>
          <a:p>
            <a:endParaRPr lang="en-US" dirty="0"/>
          </a:p>
        </p:txBody>
      </p:sp>
      <p:sp>
        <p:nvSpPr>
          <p:cNvPr id="4" name="Slide Number Placeholder 3">
            <a:extLst>
              <a:ext uri="{FF2B5EF4-FFF2-40B4-BE49-F238E27FC236}">
                <a16:creationId xmlns:a16="http://schemas.microsoft.com/office/drawing/2014/main" id="{C4C408C7-984E-4847-B383-5EA6A6453288}"/>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6A5591B6-54E4-4223-8222-2A70F3CAF68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A7920B7-5FE0-48DA-BAD8-840E92CF33D9}"/>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5556630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C00A3-DB52-46F6-8BA3-8C6D8FF5DEBE}"/>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0CC06F6C-0FB2-4558-ABFA-963A2CE51776}"/>
              </a:ext>
            </a:extLst>
          </p:cNvPr>
          <p:cNvSpPr>
            <a:spLocks noGrp="1"/>
          </p:cNvSpPr>
          <p:nvPr>
            <p:ph idx="1"/>
          </p:nvPr>
        </p:nvSpPr>
        <p:spPr/>
        <p:txBody>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a:p>
            <a:endParaRPr lang="en-US" dirty="0"/>
          </a:p>
        </p:txBody>
      </p:sp>
      <p:sp>
        <p:nvSpPr>
          <p:cNvPr id="4" name="Slide Number Placeholder 3">
            <a:extLst>
              <a:ext uri="{FF2B5EF4-FFF2-40B4-BE49-F238E27FC236}">
                <a16:creationId xmlns:a16="http://schemas.microsoft.com/office/drawing/2014/main" id="{A2CB711C-7186-4CEE-93A2-5B6066F641EB}"/>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902AB1CD-967A-4C97-BD34-D9BC1AF6A29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DC4397C-3B7B-4F45-BF1C-6EA5A0FA6867}"/>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29739136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867B5-056F-4B22-A63A-98560D29CB8B}"/>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7671ACA1-CCAE-47EC-BBF1-CCE10AC9F0D1}"/>
              </a:ext>
            </a:extLst>
          </p:cNvPr>
          <p:cNvSpPr>
            <a:spLocks noGrp="1"/>
          </p:cNvSpPr>
          <p:nvPr>
            <p:ph idx="1"/>
          </p:nvPr>
        </p:nvSpPr>
        <p:spPr>
          <a:xfrm>
            <a:off x="914401" y="1700809"/>
            <a:ext cx="10361084" cy="4393606"/>
          </a:xfrm>
        </p:spPr>
        <p:txBody>
          <a:bodyPr/>
          <a:lstStyle/>
          <a:p>
            <a:pPr marL="400050">
              <a:buSzPct val="150000"/>
              <a:buFont typeface="Arial" panose="020B0604020202020204" pitchFamily="34" charset="0"/>
              <a:buChar char="•"/>
            </a:pPr>
            <a:r>
              <a:rPr lang="en-US" sz="1800" dirty="0"/>
              <a:t>The IEEE SA Copyright Policy is described in the IEEE SA Standards Board Bylaws and IEEE SA Standards Board Operations Manual”</a:t>
            </a:r>
          </a:p>
          <a:p>
            <a:pPr marL="800100" lvl="1">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sz="1600" dirty="0">
                <a:hlinkClick r:id="rId2"/>
              </a:rPr>
              <a:t>https://standards.ieee.org/about/policies/bylaws/sect6-7.html#7</a:t>
            </a:r>
            <a:br>
              <a:rPr lang="en-US" sz="1600" dirty="0"/>
            </a:br>
            <a:r>
              <a:rPr lang="en-US" sz="1800" dirty="0"/>
              <a:t>	Clause 6.1 of the IEEE SA Standards Board Operations Manual</a:t>
            </a:r>
            <a:br>
              <a:rPr lang="en-US" sz="1800" dirty="0"/>
            </a:br>
            <a:r>
              <a:rPr lang="en-US" sz="1800" dirty="0"/>
              <a:t>	</a:t>
            </a:r>
            <a:r>
              <a:rPr lang="en-US" sz="1600" dirty="0">
                <a:hlinkClick r:id="rId3"/>
              </a:rPr>
              <a:t>https://standards.ieee.org/about/policies/opman/sect6.html</a:t>
            </a:r>
            <a:endParaRPr lang="en-US" sz="1600" dirty="0"/>
          </a:p>
          <a:p>
            <a:pPr marL="400050">
              <a:buSzPct val="150000"/>
              <a:buFont typeface="Arial" panose="020B0604020202020204" pitchFamily="34" charset="0"/>
              <a:buChar char="•"/>
            </a:pPr>
            <a:r>
              <a:rPr lang="en-US" sz="1800" dirty="0"/>
              <a:t>IEEE SA Copyright Permission</a:t>
            </a:r>
          </a:p>
          <a:p>
            <a:pPr marL="800100" lvl="1">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400050">
              <a:buSzPct val="150000"/>
              <a:buFont typeface="Arial" panose="020B0604020202020204" pitchFamily="34" charset="0"/>
              <a:buChar char="•"/>
            </a:pPr>
            <a:r>
              <a:rPr lang="en-US" sz="1800" dirty="0"/>
              <a:t>IEEE SA Copyright FAQs</a:t>
            </a:r>
          </a:p>
          <a:p>
            <a:pPr marL="800100" lvl="1">
              <a:buSzPct val="150000"/>
              <a:buFont typeface="Arial" panose="020B0604020202020204" pitchFamily="34" charset="0"/>
              <a:buChar char="•"/>
            </a:pPr>
            <a:r>
              <a:rPr lang="en-US" sz="1600" dirty="0">
                <a:hlinkClick r:id="rId5"/>
              </a:rPr>
              <a:t>http://standards.ieee.org/faqs/copyrights.html/</a:t>
            </a:r>
            <a:endParaRPr lang="en-US" sz="1600" dirty="0"/>
          </a:p>
          <a:p>
            <a:pPr marL="400050">
              <a:buSzPct val="150000"/>
              <a:buFont typeface="Arial" panose="020B0604020202020204" pitchFamily="34" charset="0"/>
              <a:buChar char="•"/>
            </a:pPr>
            <a:r>
              <a:rPr lang="en-US" sz="1800" dirty="0"/>
              <a:t>IEEE SA Best Practices for IEEE Standards Development </a:t>
            </a:r>
          </a:p>
          <a:p>
            <a:pPr marL="800100" lvl="1">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400050">
              <a:buSzPct val="150000"/>
              <a:buFont typeface="Arial" panose="020B0604020202020204" pitchFamily="34" charset="0"/>
              <a:buChar char="•"/>
            </a:pPr>
            <a:r>
              <a:rPr lang="en-US" sz="1800" dirty="0"/>
              <a:t>Distribution of Draft Standards (see 6.1.3 of the SASB Operations Manual)</a:t>
            </a:r>
          </a:p>
          <a:p>
            <a:pPr marL="800100" lvl="1">
              <a:buSzPct val="150000"/>
              <a:buFont typeface="Arial" panose="020B0604020202020204" pitchFamily="34" charset="0"/>
              <a:buChar char="•"/>
            </a:pPr>
            <a:r>
              <a:rPr lang="en-US" sz="1600" dirty="0">
                <a:hlinkClick r:id="rId3"/>
              </a:rPr>
              <a:t>https://standards.ieee.org/about/policies/opman/sect6.html</a:t>
            </a:r>
            <a:endParaRPr lang="en-US" sz="1600" dirty="0"/>
          </a:p>
          <a:p>
            <a:pPr marL="1200150" lvl="2" indent="-285750">
              <a:buSzPct val="150000"/>
              <a:buFont typeface="Arial" panose="020B0604020202020204" pitchFamily="34" charset="0"/>
              <a:buChar char="•"/>
            </a:pPr>
            <a:endParaRPr lang="en-US" altLang="en-US" sz="1600" dirty="0"/>
          </a:p>
          <a:p>
            <a:endParaRPr lang="en-US" dirty="0"/>
          </a:p>
        </p:txBody>
      </p:sp>
      <p:sp>
        <p:nvSpPr>
          <p:cNvPr id="4" name="Slide Number Placeholder 3">
            <a:extLst>
              <a:ext uri="{FF2B5EF4-FFF2-40B4-BE49-F238E27FC236}">
                <a16:creationId xmlns:a16="http://schemas.microsoft.com/office/drawing/2014/main" id="{0244AEF8-B7C8-4DB3-9F05-59E54AA53D93}"/>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02D09226-2F44-4C45-81F3-123E0BBC55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3F1F8B9-0E84-4058-9F56-76BABF9321DE}"/>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26378857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D5DEE-C8DA-4C6B-8BED-5EA3EF765966}"/>
              </a:ext>
            </a:extLst>
          </p:cNvPr>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a:extLst>
              <a:ext uri="{FF2B5EF4-FFF2-40B4-BE49-F238E27FC236}">
                <a16:creationId xmlns:a16="http://schemas.microsoft.com/office/drawing/2014/main" id="{7C9C6ED2-3037-4E43-8F84-9580D81E57F4}"/>
              </a:ext>
            </a:extLst>
          </p:cNvPr>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a:p>
            <a:endParaRPr lang="en-US" dirty="0"/>
          </a:p>
        </p:txBody>
      </p:sp>
      <p:sp>
        <p:nvSpPr>
          <p:cNvPr id="4" name="Slide Number Placeholder 3">
            <a:extLst>
              <a:ext uri="{FF2B5EF4-FFF2-40B4-BE49-F238E27FC236}">
                <a16:creationId xmlns:a16="http://schemas.microsoft.com/office/drawing/2014/main" id="{EE6641B8-FC1C-4C01-BDA8-2FDEE38EE1EC}"/>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F8DECA6E-672A-4DCF-8287-9FDE96C3C22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7C40B0B-DEA2-4E68-BDD5-D6DC977CCFFE}"/>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4072873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40E08-CCA3-4D3E-AEAE-A7FACF56B421}"/>
              </a:ext>
            </a:extLst>
          </p:cNvPr>
          <p:cNvSpPr>
            <a:spLocks noGrp="1"/>
          </p:cNvSpPr>
          <p:nvPr>
            <p:ph type="title"/>
          </p:nvPr>
        </p:nvSpPr>
        <p:spPr>
          <a:xfrm>
            <a:off x="914401" y="685801"/>
            <a:ext cx="10361084" cy="798983"/>
          </a:xfrm>
        </p:spPr>
        <p:txBody>
          <a:bodyPr/>
          <a:lstStyle/>
          <a:p>
            <a:r>
              <a:rPr lang="en-US" sz="2800" dirty="0"/>
              <a:t>Participants in the IEEE-SA “individual process” shall</a:t>
            </a:r>
            <a:br>
              <a:rPr lang="en-US" sz="2800" dirty="0"/>
            </a:br>
            <a:r>
              <a:rPr lang="en-US" sz="2800" dirty="0"/>
              <a:t>act independently of others, including employers</a:t>
            </a:r>
          </a:p>
        </p:txBody>
      </p:sp>
      <p:sp>
        <p:nvSpPr>
          <p:cNvPr id="3" name="Content Placeholder 2">
            <a:extLst>
              <a:ext uri="{FF2B5EF4-FFF2-40B4-BE49-F238E27FC236}">
                <a16:creationId xmlns:a16="http://schemas.microsoft.com/office/drawing/2014/main" id="{F526F47A-3B9D-4696-A759-6B3DFB860B77}"/>
              </a:ext>
            </a:extLst>
          </p:cNvPr>
          <p:cNvSpPr>
            <a:spLocks noGrp="1"/>
          </p:cNvSpPr>
          <p:nvPr>
            <p:ph idx="1"/>
          </p:nvPr>
        </p:nvSpPr>
        <p:spPr>
          <a:xfrm>
            <a:off x="914401" y="1700809"/>
            <a:ext cx="10361084" cy="4393606"/>
          </a:xfrm>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a:p>
            <a:endParaRPr lang="en-US" dirty="0"/>
          </a:p>
        </p:txBody>
      </p:sp>
      <p:sp>
        <p:nvSpPr>
          <p:cNvPr id="4" name="Slide Number Placeholder 3">
            <a:extLst>
              <a:ext uri="{FF2B5EF4-FFF2-40B4-BE49-F238E27FC236}">
                <a16:creationId xmlns:a16="http://schemas.microsoft.com/office/drawing/2014/main" id="{59D86CC0-33BF-4C00-A7A4-C5103662E342}"/>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96261505-27DD-41D0-8E2B-B9D15FA0F58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FE19497-391C-4125-BC18-B393DE4B555B}"/>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33916880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A7BD1-9BED-4378-8F03-6216A076641D}"/>
              </a:ext>
            </a:extLst>
          </p:cNvPr>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a:extLst>
              <a:ext uri="{FF2B5EF4-FFF2-40B4-BE49-F238E27FC236}">
                <a16:creationId xmlns:a16="http://schemas.microsoft.com/office/drawing/2014/main" id="{895D588B-82FF-4BB6-9D77-8D907E5547A7}"/>
              </a:ext>
            </a:extLst>
          </p:cNvPr>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a:p>
            <a:endParaRPr lang="en-US" dirty="0"/>
          </a:p>
        </p:txBody>
      </p:sp>
      <p:sp>
        <p:nvSpPr>
          <p:cNvPr id="4" name="Slide Number Placeholder 3">
            <a:extLst>
              <a:ext uri="{FF2B5EF4-FFF2-40B4-BE49-F238E27FC236}">
                <a16:creationId xmlns:a16="http://schemas.microsoft.com/office/drawing/2014/main" id="{2D1327A7-BCDD-471B-880B-68C5DC7672EC}"/>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28F3C2B7-DAF1-4549-9719-366CD8CE2C6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9DF7CC4-8212-49D5-BF5F-10757093C41C}"/>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19589008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7D9D7-C959-48E2-8347-87FB53507919}"/>
              </a:ext>
            </a:extLst>
          </p:cNvPr>
          <p:cNvSpPr>
            <a:spLocks noGrp="1"/>
          </p:cNvSpPr>
          <p:nvPr>
            <p:ph type="title"/>
          </p:nvPr>
        </p:nvSpPr>
        <p:spPr/>
        <p:txBody>
          <a:bodyPr/>
          <a:lstStyle/>
          <a:p>
            <a:r>
              <a:rPr lang="en-US" dirty="0"/>
              <a:t>IEEE SA Policy Documents</a:t>
            </a:r>
          </a:p>
        </p:txBody>
      </p:sp>
      <p:sp>
        <p:nvSpPr>
          <p:cNvPr id="3" name="Content Placeholder 2">
            <a:extLst>
              <a:ext uri="{FF2B5EF4-FFF2-40B4-BE49-F238E27FC236}">
                <a16:creationId xmlns:a16="http://schemas.microsoft.com/office/drawing/2014/main" id="{E82EEE88-48DE-4859-8699-DF7E4EC8F6ED}"/>
              </a:ext>
            </a:extLst>
          </p:cNvPr>
          <p:cNvSpPr>
            <a:spLocks noGrp="1"/>
          </p:cNvSpPr>
          <p:nvPr>
            <p:ph idx="1"/>
          </p:nvPr>
        </p:nvSpPr>
        <p:spPr>
          <a:xfrm>
            <a:off x="914401" y="1751013"/>
            <a:ext cx="10361084" cy="4343401"/>
          </a:xfrm>
        </p:spPr>
        <p:txBody>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pPr>
              <a:buNone/>
            </a:pPr>
            <a:endParaRPr lang="en-GB" sz="1200" dirty="0"/>
          </a:p>
          <a:p>
            <a:endParaRPr lang="en-US" dirty="0"/>
          </a:p>
        </p:txBody>
      </p:sp>
      <p:sp>
        <p:nvSpPr>
          <p:cNvPr id="4" name="Slide Number Placeholder 3">
            <a:extLst>
              <a:ext uri="{FF2B5EF4-FFF2-40B4-BE49-F238E27FC236}">
                <a16:creationId xmlns:a16="http://schemas.microsoft.com/office/drawing/2014/main" id="{860BF99C-1593-4E31-B040-51A5B30284AC}"/>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BBAD4E8E-71BA-45BE-9C0D-60E8520D27E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3E165B6-163C-4F2F-A330-74EE3956B570}"/>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21935525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3600" dirty="0">
                <a:cs typeface="Times New Roman" panose="02020603050405020304" pitchFamily="18" charset="0"/>
              </a:rPr>
              <a:t>November Electronic Meeting Agenda </a:t>
            </a:r>
          </a:p>
          <a:p>
            <a:pPr algn="ctr">
              <a:lnSpc>
                <a:spcPct val="90000"/>
              </a:lnSpc>
              <a:buFontTx/>
              <a:buNone/>
            </a:pPr>
            <a:r>
              <a:rPr lang="en-US" altLang="en-US" sz="3600" dirty="0">
                <a:cs typeface="Times New Roman" panose="02020603050405020304" pitchFamily="18" charset="0"/>
              </a:rPr>
              <a:t>And telecons meetings running between November 2021 and January 2022 electronic meetings</a:t>
            </a:r>
            <a:endParaRPr lang="en-US" altLang="en-US" sz="2000" dirty="0">
              <a:cs typeface="Times New Roman" panose="02020603050405020304" pitchFamily="18" charset="0"/>
            </a:endParaRPr>
          </a:p>
          <a:p>
            <a:pPr marL="1524000">
              <a:lnSpc>
                <a:spcPct val="90000"/>
              </a:lnSpc>
              <a:buFontTx/>
              <a:buNone/>
            </a:pPr>
            <a:r>
              <a:rPr lang="en-US" altLang="en-US" sz="2000" dirty="0">
                <a:cs typeface="Times New Roman" panose="02020603050405020304" pitchFamily="18" charset="0"/>
              </a:rPr>
              <a:t>Chair: </a:t>
            </a:r>
            <a:r>
              <a:rPr lang="en-US" altLang="en-US" sz="2000" b="0" dirty="0">
                <a:cs typeface="Times New Roman" panose="02020603050405020304" pitchFamily="18" charset="0"/>
              </a:rPr>
              <a:t>Jonathan Segev </a:t>
            </a:r>
            <a:r>
              <a:rPr lang="en-US" altLang="en-US" sz="1600" b="0" dirty="0">
                <a:cs typeface="Times New Roman" panose="02020603050405020304" pitchFamily="18" charset="0"/>
              </a:rPr>
              <a:t>(Intel Corporation)</a:t>
            </a:r>
          </a:p>
          <a:p>
            <a:pPr marL="1524000">
              <a:lnSpc>
                <a:spcPct val="90000"/>
              </a:lnSpc>
            </a:pPr>
            <a:r>
              <a:rPr lang="en-US" altLang="en-US" sz="2000" dirty="0">
                <a:cs typeface="Times New Roman" panose="02020603050405020304" pitchFamily="18" charset="0"/>
              </a:rPr>
              <a:t>Vice Chair: </a:t>
            </a:r>
            <a:r>
              <a:rPr lang="en-US" altLang="en-US" sz="2000" b="0" dirty="0">
                <a:cs typeface="Times New Roman" panose="02020603050405020304" pitchFamily="18" charset="0"/>
              </a:rPr>
              <a:t>Assaf Kasher </a:t>
            </a:r>
            <a:r>
              <a:rPr lang="en-US" altLang="en-US" sz="1600" b="0" dirty="0">
                <a:cs typeface="Times New Roman" panose="02020603050405020304" pitchFamily="18" charset="0"/>
              </a:rPr>
              <a:t>(Qualcomm)</a:t>
            </a:r>
          </a:p>
          <a:p>
            <a:pPr marL="1524000">
              <a:lnSpc>
                <a:spcPct val="90000"/>
              </a:lnSpc>
              <a:buFontTx/>
              <a:buNone/>
            </a:pPr>
            <a:r>
              <a:rPr lang="en-US" altLang="en-US" sz="2000" dirty="0">
                <a:cs typeface="Times New Roman" panose="02020603050405020304" pitchFamily="18" charset="0"/>
              </a:rPr>
              <a:t>Technical Editor: </a:t>
            </a:r>
            <a:r>
              <a:rPr lang="en-US" altLang="en-US" sz="2000" b="0" dirty="0">
                <a:cs typeface="Times New Roman" panose="02020603050405020304" pitchFamily="18" charset="0"/>
              </a:rPr>
              <a:t>Chao Chun Wang </a:t>
            </a:r>
            <a:r>
              <a:rPr lang="en-US" altLang="en-US" sz="1600" b="0" dirty="0">
                <a:cs typeface="Times New Roman" panose="02020603050405020304" pitchFamily="18" charset="0"/>
              </a:rPr>
              <a:t>(</a:t>
            </a:r>
            <a:r>
              <a:rPr lang="en-US" altLang="en-US" sz="1600" b="0" dirty="0" err="1">
                <a:cs typeface="Times New Roman" panose="02020603050405020304" pitchFamily="18" charset="0"/>
              </a:rPr>
              <a:t>MediaTek</a:t>
            </a:r>
            <a:r>
              <a:rPr lang="en-US" altLang="en-US" sz="1600" b="0" dirty="0">
                <a:cs typeface="Times New Roman" panose="02020603050405020304" pitchFamily="18" charset="0"/>
              </a:rPr>
              <a:t>), </a:t>
            </a:r>
            <a:r>
              <a:rPr lang="en-US" altLang="en-US" sz="2000" b="0" dirty="0">
                <a:cs typeface="Times New Roman" panose="02020603050405020304" pitchFamily="18" charset="0"/>
              </a:rPr>
              <a:t>Roy Want </a:t>
            </a:r>
            <a:r>
              <a:rPr lang="en-US" altLang="en-US" sz="1600" b="0" dirty="0">
                <a:cs typeface="Times New Roman" panose="02020603050405020304" pitchFamily="18" charset="0"/>
              </a:rPr>
              <a:t>(Google)</a:t>
            </a:r>
          </a:p>
          <a:p>
            <a:pPr marL="1524000">
              <a:lnSpc>
                <a:spcPct val="90000"/>
              </a:lnSpc>
              <a:buFontTx/>
              <a:buNone/>
            </a:pPr>
            <a:r>
              <a:rPr lang="en-US" altLang="en-US" sz="2000" dirty="0">
                <a:cs typeface="Times New Roman" panose="02020603050405020304" pitchFamily="18" charset="0"/>
              </a:rPr>
              <a:t>Secretary</a:t>
            </a:r>
            <a:r>
              <a:rPr lang="en-US" altLang="en-US" sz="2000" b="0" dirty="0">
                <a:cs typeface="Times New Roman" panose="02020603050405020304" pitchFamily="18" charset="0"/>
              </a:rPr>
              <a:t>: Assaf Kasher (Qualcomm) </a:t>
            </a:r>
            <a:endParaRPr lang="en-US" altLang="en-US" sz="1600" b="0" dirty="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2021</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AZ</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Next Generation Positioning </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a:xfrm>
            <a:off x="914400" y="1830391"/>
            <a:ext cx="10798223" cy="4264024"/>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3"/>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4"/>
              </a:rPr>
              <a:t>http://standards.ieee.org/develop/policies/bylaws/sb_bylaws.pdf</a:t>
            </a:r>
            <a:r>
              <a:rPr lang="en-US" sz="2400" dirty="0"/>
              <a:t> (PDF version)</a:t>
            </a:r>
            <a:r>
              <a:rPr lang="en-US" sz="1800" dirty="0"/>
              <a:t> </a:t>
            </a:r>
          </a:p>
          <a:p>
            <a:pPr lvl="0" defTabSz="914400" eaLnBrk="0" hangingPunct="0">
              <a:spcBef>
                <a:spcPct val="20000"/>
              </a:spcBef>
              <a:buClrTx/>
              <a:buSzTx/>
              <a:defRPr/>
            </a:pP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5"/>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6"/>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EAFFD-A63C-4806-B36A-FDB3DA79B804}"/>
              </a:ext>
            </a:extLst>
          </p:cNvPr>
          <p:cNvSpPr>
            <a:spLocks noGrp="1"/>
          </p:cNvSpPr>
          <p:nvPr>
            <p:ph type="title"/>
          </p:nvPr>
        </p:nvSpPr>
        <p:spPr/>
        <p:txBody>
          <a:bodyPr/>
          <a:lstStyle/>
          <a:p>
            <a:r>
              <a:rPr lang="en-US" dirty="0"/>
              <a:t>IEEE 802 Ground Rules</a:t>
            </a:r>
          </a:p>
        </p:txBody>
      </p:sp>
      <p:sp>
        <p:nvSpPr>
          <p:cNvPr id="3" name="Content Placeholder 2">
            <a:extLst>
              <a:ext uri="{FF2B5EF4-FFF2-40B4-BE49-F238E27FC236}">
                <a16:creationId xmlns:a16="http://schemas.microsoft.com/office/drawing/2014/main" id="{AA2E66CF-1199-4401-85E7-EC54CBC31898}"/>
              </a:ext>
            </a:extLst>
          </p:cNvPr>
          <p:cNvSpPr>
            <a:spLocks noGrp="1"/>
          </p:cNvSpPr>
          <p:nvPr>
            <p:ph idx="1"/>
          </p:nvPr>
        </p:nvSpPr>
        <p:spPr/>
        <p:txBody>
          <a:bodyPr/>
          <a:lstStyle/>
          <a:p>
            <a:pPr indent="-457200">
              <a:buFont typeface="Arial" panose="020B0604020202020204" pitchFamily="34" charset="0"/>
              <a:buChar char="•"/>
            </a:pPr>
            <a:r>
              <a:rPr lang="en-US" dirty="0">
                <a:cs typeface="DejaVu Sans" pitchFamily="34" charset="0"/>
              </a:rPr>
              <a:t>Respect … give it, get it</a:t>
            </a:r>
          </a:p>
          <a:p>
            <a:pPr indent="-457200">
              <a:buFont typeface="Arial" panose="020B0604020202020204" pitchFamily="34" charset="0"/>
              <a:buChar char="•"/>
            </a:pPr>
            <a:r>
              <a:rPr lang="en-US" dirty="0">
                <a:cs typeface="DejaVu Sans" pitchFamily="34" charset="0"/>
              </a:rPr>
              <a:t>NO product pitches</a:t>
            </a:r>
          </a:p>
          <a:p>
            <a:pPr indent="-457200">
              <a:buFont typeface="Arial" panose="020B0604020202020204" pitchFamily="34" charset="0"/>
              <a:buChar char="•"/>
            </a:pPr>
            <a:r>
              <a:rPr lang="en-US" dirty="0">
                <a:cs typeface="DejaVu Sans" pitchFamily="34" charset="0"/>
              </a:rPr>
              <a:t>NO corporate pitches</a:t>
            </a:r>
          </a:p>
          <a:p>
            <a:pPr indent="-457200">
              <a:buFont typeface="Arial" panose="020B0604020202020204" pitchFamily="34" charset="0"/>
              <a:buChar char="•"/>
            </a:pPr>
            <a:r>
              <a:rPr lang="en-US" dirty="0">
                <a:cs typeface="DejaVu Sans" pitchFamily="34" charset="0"/>
              </a:rPr>
              <a:t>NO prices</a:t>
            </a:r>
          </a:p>
          <a:p>
            <a:pPr indent="-457200">
              <a:buFont typeface="Arial" panose="020B0604020202020204" pitchFamily="34" charset="0"/>
              <a:buChar char="•"/>
            </a:pPr>
            <a:r>
              <a:rPr lang="en-US" dirty="0">
                <a:cs typeface="DejaVu Sans" pitchFamily="34" charset="0"/>
              </a:rPr>
              <a:t>NO restrictive notices – (no confidentially notices in email)</a:t>
            </a:r>
          </a:p>
          <a:p>
            <a:pPr indent="-457200">
              <a:buFont typeface="Arial" panose="020B0604020202020204" pitchFamily="34" charset="0"/>
              <a:buChar char="•"/>
            </a:pPr>
            <a:r>
              <a:rPr lang="en-US" dirty="0">
                <a:cs typeface="DejaVu Sans" pitchFamily="34" charset="0"/>
              </a:rPr>
              <a:t>Presentations must be openly available</a:t>
            </a:r>
          </a:p>
          <a:p>
            <a:endParaRPr lang="en-US" dirty="0"/>
          </a:p>
        </p:txBody>
      </p:sp>
      <p:sp>
        <p:nvSpPr>
          <p:cNvPr id="4" name="Slide Number Placeholder 3">
            <a:extLst>
              <a:ext uri="{FF2B5EF4-FFF2-40B4-BE49-F238E27FC236}">
                <a16:creationId xmlns:a16="http://schemas.microsoft.com/office/drawing/2014/main" id="{2F38F93E-E7B4-4037-B49B-013B2239B90B}"/>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2DC6924C-5B2A-4369-BAF1-60422B9B5FC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34D0F77-3728-49EB-902A-704204CA4083}"/>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296573538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E60AC-FC90-43B0-A5DF-6AE8F7E48DA7}"/>
              </a:ext>
            </a:extLst>
          </p:cNvPr>
          <p:cNvSpPr>
            <a:spLocks noGrp="1"/>
          </p:cNvSpPr>
          <p:nvPr>
            <p:ph type="title"/>
          </p:nvPr>
        </p:nvSpPr>
        <p:spPr>
          <a:xfrm>
            <a:off x="914401" y="685801"/>
            <a:ext cx="10361084" cy="763591"/>
          </a:xfrm>
        </p:spPr>
        <p:txBody>
          <a:bodyPr/>
          <a:lstStyle/>
          <a:p>
            <a:r>
              <a:rPr lang="en-US" dirty="0"/>
              <a:t>IEEE 802 Rules Documents </a:t>
            </a:r>
          </a:p>
        </p:txBody>
      </p:sp>
      <p:sp>
        <p:nvSpPr>
          <p:cNvPr id="3" name="Content Placeholder 2">
            <a:extLst>
              <a:ext uri="{FF2B5EF4-FFF2-40B4-BE49-F238E27FC236}">
                <a16:creationId xmlns:a16="http://schemas.microsoft.com/office/drawing/2014/main" id="{53129AE0-154C-44C2-BB01-C9AED5640D70}"/>
              </a:ext>
            </a:extLst>
          </p:cNvPr>
          <p:cNvSpPr>
            <a:spLocks noGrp="1"/>
          </p:cNvSpPr>
          <p:nvPr>
            <p:ph idx="1"/>
          </p:nvPr>
        </p:nvSpPr>
        <p:spPr>
          <a:xfrm>
            <a:off x="914401" y="1340768"/>
            <a:ext cx="10361084" cy="4768080"/>
          </a:xfrm>
        </p:spPr>
        <p:txBody>
          <a:bodyPr/>
          <a:lstStyle/>
          <a:p>
            <a:r>
              <a:rPr lang="en-US" sz="2000" dirty="0"/>
              <a:t>IEEE 802 Policies &amp; Procedures (Approved June 2014)</a:t>
            </a:r>
          </a:p>
          <a:p>
            <a:pPr lvl="1"/>
            <a:r>
              <a:rPr lang="en-US" sz="1800" dirty="0">
                <a:hlinkClick r:id="rId2"/>
              </a:rPr>
              <a:t>http://standards.ieee.org/board/aud/LMSC.pdf</a:t>
            </a:r>
            <a:endParaRPr lang="en-US" sz="1800" dirty="0"/>
          </a:p>
          <a:p>
            <a:r>
              <a:rPr lang="en-US" sz="2000" dirty="0"/>
              <a:t>IEEE 802 Operations Manual (Approved 4 August 2020)</a:t>
            </a:r>
          </a:p>
          <a:p>
            <a:pPr lvl="1">
              <a:lnSpc>
                <a:spcPct val="80000"/>
              </a:lnSpc>
              <a:defRPr/>
            </a:pPr>
            <a:r>
              <a:rPr lang="en-US" altLang="en-US" sz="1800" dirty="0">
                <a:hlinkClick r:id="rId3"/>
              </a:rPr>
              <a:t>https://mentor.ieee.org/802-ec/dcn/17/ec-17-0090-24-0PNP-ieee-802-lmsc-operations-manual.pdf</a:t>
            </a:r>
            <a:endParaRPr lang="en-US" altLang="en-US" sz="1800" dirty="0"/>
          </a:p>
          <a:p>
            <a:pPr>
              <a:lnSpc>
                <a:spcPct val="80000"/>
              </a:lnSpc>
              <a:defRPr/>
            </a:pPr>
            <a:r>
              <a:rPr lang="en-US" sz="2000" dirty="0"/>
              <a:t>IEEE 802 Working Group Policies &amp; Procedures (29 July 2016)</a:t>
            </a:r>
            <a:r>
              <a:rPr lang="en-US" altLang="en-US" sz="2000" dirty="0"/>
              <a:t> </a:t>
            </a:r>
          </a:p>
          <a:p>
            <a:pPr lvl="1"/>
            <a:r>
              <a:rPr lang="en-US" altLang="en-US" sz="1800" dirty="0">
                <a:hlinkClick r:id="rId4"/>
              </a:rPr>
              <a:t>http://www.ieee802.org/PNP/approved/IEEE_802_WG_PandP_v19.pdf</a:t>
            </a:r>
            <a:r>
              <a:rPr lang="en-US" altLang="en-US" sz="1800" dirty="0"/>
              <a:t> </a:t>
            </a:r>
          </a:p>
          <a:p>
            <a:r>
              <a:rPr lang="en-US" sz="2000" dirty="0"/>
              <a:t>IEEE 802 LMSC Chair's Guidelines (Approved 15 November 2019)</a:t>
            </a:r>
            <a:endParaRPr lang="en-US" sz="2000" dirty="0">
              <a:hlinkClick r:id="rId5"/>
            </a:endParaRPr>
          </a:p>
          <a:p>
            <a:pPr lvl="1"/>
            <a:r>
              <a:rPr lang="en-US" sz="1800" dirty="0">
                <a:hlinkClick r:id="rId3"/>
              </a:rPr>
              <a:t>https://mentor.ieee.org/802-ec/dcn/17/ec-17-0120-29-0PNP-ieee-802-lmsc-chairs-guidelines.pdf</a:t>
            </a:r>
            <a:r>
              <a:rPr lang="en-US" sz="1800" dirty="0"/>
              <a:t> </a:t>
            </a:r>
          </a:p>
          <a:p>
            <a:r>
              <a:rPr lang="en-US" sz="2000" dirty="0"/>
              <a:t>Participation in IEEE 802 Meetings</a:t>
            </a:r>
          </a:p>
          <a:p>
            <a:pPr lvl="1"/>
            <a:r>
              <a:rPr lang="en-US" sz="1800" u="sng" dirty="0">
                <a:hlinkClick r:id="rId6"/>
              </a:rPr>
              <a:t>https://mentor.ieee.org/802-ec/dcn/17/ec-17-0093-05-0PNP-ieee-802-participation-slide-ppt.ppt</a:t>
            </a:r>
            <a:endParaRPr lang="en-US" sz="1800" u="sng" dirty="0"/>
          </a:p>
          <a:p>
            <a:pPr lvl="1"/>
            <a:endParaRPr lang="en-US" sz="1600" dirty="0"/>
          </a:p>
          <a:p>
            <a:r>
              <a:rPr lang="en-US" sz="1600" dirty="0"/>
              <a:t>Policies and Procedures hierarchy: </a:t>
            </a:r>
            <a:r>
              <a:rPr lang="en-US" sz="1600" b="0" dirty="0">
                <a:hlinkClick r:id="rId7"/>
              </a:rPr>
              <a:t>http://www.ieee802.org/11/Rules/rules.shtml</a:t>
            </a:r>
            <a:endParaRPr lang="en-US" sz="1600" b="0" dirty="0"/>
          </a:p>
          <a:p>
            <a:pPr marL="342900" lvl="1" indent="-342900">
              <a:buFontTx/>
              <a:buChar char="•"/>
            </a:pPr>
            <a:r>
              <a:rPr lang="en-US" altLang="en-US" sz="1600" b="1" dirty="0"/>
              <a:t>IEEE 802 Procedural document website: </a:t>
            </a:r>
            <a:r>
              <a:rPr lang="en-US" altLang="en-US" sz="1600" dirty="0">
                <a:hlinkClick r:id="rId8"/>
              </a:rPr>
              <a:t>http://www.ieee802.org/devdocs.shtml</a:t>
            </a:r>
            <a:endParaRPr lang="en-US" altLang="en-US" sz="1600" dirty="0"/>
          </a:p>
        </p:txBody>
      </p:sp>
      <p:sp>
        <p:nvSpPr>
          <p:cNvPr id="4" name="Slide Number Placeholder 3">
            <a:extLst>
              <a:ext uri="{FF2B5EF4-FFF2-40B4-BE49-F238E27FC236}">
                <a16:creationId xmlns:a16="http://schemas.microsoft.com/office/drawing/2014/main" id="{F7AB0DEE-B75D-4F9D-8547-3D3A0FCBB9A3}"/>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0F91ADEB-41AD-4208-8901-68E8AF7B8E9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AC68828-28ED-4DFE-BE1B-A085FB5C0529}"/>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251498619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7" name="Rectangle 2"/>
          <p:cNvSpPr>
            <a:spLocks noGrp="1" noChangeArrowheads="1"/>
          </p:cNvSpPr>
          <p:nvPr>
            <p:ph type="title"/>
          </p:nvPr>
        </p:nvSpPr>
        <p:spPr/>
        <p:txBody>
          <a:bodyPr/>
          <a:lstStyle/>
          <a:p>
            <a:r>
              <a:rPr lang="en-US" dirty="0"/>
              <a:t>IEEE 802.11 Rules Document </a:t>
            </a:r>
          </a:p>
        </p:txBody>
      </p:sp>
      <p:sp>
        <p:nvSpPr>
          <p:cNvPr id="8198" name="Rectangle 3"/>
          <p:cNvSpPr>
            <a:spLocks noGrp="1" noChangeArrowheads="1"/>
          </p:cNvSpPr>
          <p:nvPr>
            <p:ph idx="1"/>
          </p:nvPr>
        </p:nvSpPr>
        <p:spPr>
          <a:noFill/>
        </p:spPr>
        <p:txBody>
          <a:bodyPr/>
          <a:lstStyle/>
          <a:p>
            <a:r>
              <a:rPr lang="en-US" dirty="0"/>
              <a:t>IEEE 802.11 WG Operations Manual (Approved 13 July 2018):</a:t>
            </a:r>
          </a:p>
          <a:p>
            <a:pPr lvl="1"/>
            <a:r>
              <a:rPr lang="en-US" altLang="en-US" dirty="0">
                <a:hlinkClick r:id="rId3"/>
              </a:rPr>
              <a:t>https://mentor.ieee.org/802.11/dcn/14/11-14-0629-22-0000-802-11-operations-manual.docx</a:t>
            </a:r>
            <a:endParaRPr lang="en-US" altLang="en-US" dirty="0"/>
          </a:p>
          <a:p>
            <a:pPr lvl="1"/>
            <a:endParaRPr lang="en-US" altLang="en-US" dirty="0"/>
          </a:p>
          <a:p>
            <a:pPr marL="57150" indent="0"/>
            <a:r>
              <a:rPr lang="en-US" altLang="en-US" dirty="0"/>
              <a:t>No changes since July 2018    </a:t>
            </a:r>
          </a:p>
          <a:p>
            <a:endParaRPr lang="en-US" dirty="0"/>
          </a:p>
        </p:txBody>
      </p:sp>
      <p:sp>
        <p:nvSpPr>
          <p:cNvPr id="2" name="Slide Number Placeholder 1"/>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8195" name="Footer Placeholder 4"/>
          <p:cNvSpPr>
            <a:spLocks noGrp="1"/>
          </p:cNvSpPr>
          <p:nvPr>
            <p:ph type="ftr" idx="14"/>
          </p:nvPr>
        </p:nvSpPr>
        <p:spPr>
          <a:prstGeom prst="rect">
            <a:avLst/>
          </a:prstGeom>
          <a:noFill/>
        </p:spPr>
        <p:txBody>
          <a:bodyPr/>
          <a:lstStyle/>
          <a:p>
            <a:r>
              <a:rPr lang="en-US"/>
              <a:t>Jonathan Segev, Intel corporation</a:t>
            </a:r>
          </a:p>
        </p:txBody>
      </p:sp>
      <p:sp>
        <p:nvSpPr>
          <p:cNvPr id="8194" name="Date Placeholder 3"/>
          <p:cNvSpPr>
            <a:spLocks noGrp="1"/>
          </p:cNvSpPr>
          <p:nvPr>
            <p:ph type="dt" idx="15"/>
          </p:nvPr>
        </p:nvSpPr>
        <p:spPr>
          <a:prstGeom prst="rect">
            <a:avLst/>
          </a:prstGeom>
          <a:noFill/>
        </p:spPr>
        <p:txBody>
          <a:bodyPr/>
          <a:lstStyle/>
          <a:p>
            <a:r>
              <a:rPr lang="en-US"/>
              <a:t>Nov. 2021</a:t>
            </a:r>
          </a:p>
        </p:txBody>
      </p:sp>
    </p:spTree>
    <p:extLst>
      <p:ext uri="{BB962C8B-B14F-4D97-AF65-F5344CB8AC3E}">
        <p14:creationId xmlns:p14="http://schemas.microsoft.com/office/powerpoint/2010/main" val="92592904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dirty="0">
                <a:solidFill>
                  <a:schemeClr val="tx2"/>
                </a:solidFill>
              </a:rPr>
              <a:t>Nov. IEEE  Electronic Plenary Meeting Week Agenda</a:t>
            </a:r>
            <a:endParaRPr lang="en-US" dirty="0"/>
          </a:p>
        </p:txBody>
      </p:sp>
      <p:sp>
        <p:nvSpPr>
          <p:cNvPr id="3" name="Content Placeholder 2"/>
          <p:cNvSpPr>
            <a:spLocks noGrp="1"/>
          </p:cNvSpPr>
          <p:nvPr>
            <p:ph idx="1"/>
          </p:nvPr>
        </p:nvSpPr>
        <p:spPr>
          <a:xfrm>
            <a:off x="335361" y="1484784"/>
            <a:ext cx="5256583" cy="4824537"/>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for the week (8 min).</a:t>
            </a:r>
          </a:p>
          <a:p>
            <a:pPr algn="just">
              <a:spcBef>
                <a:spcPct val="20000"/>
              </a:spcBef>
              <a:buFontTx/>
              <a:buChar char="•"/>
            </a:pPr>
            <a:r>
              <a:rPr lang="en-US" altLang="en-US" sz="1800" b="0" dirty="0"/>
              <a:t>P802.11az Initial SA Ballot:</a:t>
            </a:r>
          </a:p>
          <a:p>
            <a:pPr lvl="1" algn="just">
              <a:spcBef>
                <a:spcPct val="20000"/>
              </a:spcBef>
              <a:buFontTx/>
              <a:buChar char="•"/>
            </a:pPr>
            <a:r>
              <a:rPr lang="en-US" altLang="en-US" sz="1800" b="0" dirty="0"/>
              <a:t>Review of P802.11az D4.0 Initial SA Ballot Results.</a:t>
            </a:r>
          </a:p>
          <a:p>
            <a:pPr lvl="1" algn="just">
              <a:spcBef>
                <a:spcPct val="20000"/>
              </a:spcBef>
              <a:buFontTx/>
              <a:buChar char="•"/>
            </a:pPr>
            <a:r>
              <a:rPr lang="en-US" altLang="en-US" sz="1800" b="0" dirty="0"/>
              <a:t>Call for volunteers and CR assignment</a:t>
            </a:r>
          </a:p>
          <a:p>
            <a:pPr algn="just">
              <a:spcBef>
                <a:spcPct val="20000"/>
              </a:spcBef>
              <a:buFontTx/>
              <a:buChar char="•"/>
            </a:pPr>
            <a:r>
              <a:rPr lang="en-US" altLang="en-US" sz="1800" b="0" dirty="0"/>
              <a:t>Consider approval of previous meeting minutes.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2021</a:t>
            </a:r>
            <a:endParaRPr lang="en-GB" dirty="0"/>
          </a:p>
        </p:txBody>
      </p:sp>
      <p:sp>
        <p:nvSpPr>
          <p:cNvPr id="7" name="Content Placeholder 2">
            <a:extLst>
              <a:ext uri="{FF2B5EF4-FFF2-40B4-BE49-F238E27FC236}">
                <a16:creationId xmlns:a16="http://schemas.microsoft.com/office/drawing/2014/main" id="{13C21951-EF11-4B7C-A112-83E121BD1D41}"/>
              </a:ext>
            </a:extLst>
          </p:cNvPr>
          <p:cNvSpPr txBox="1">
            <a:spLocks/>
          </p:cNvSpPr>
          <p:nvPr/>
        </p:nvSpPr>
        <p:spPr bwMode="auto">
          <a:xfrm>
            <a:off x="5951984" y="1484784"/>
            <a:ext cx="5904655" cy="4658444"/>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gn="just">
              <a:spcBef>
                <a:spcPct val="20000"/>
              </a:spcBef>
              <a:buFontTx/>
              <a:buChar char="•"/>
            </a:pPr>
            <a:r>
              <a:rPr lang="en-US" altLang="en-US" sz="1800" b="0" kern="0" dirty="0"/>
              <a:t>Check for any remaining input to ARC – is there any?</a:t>
            </a:r>
          </a:p>
          <a:p>
            <a:pPr algn="just">
              <a:spcBef>
                <a:spcPct val="20000"/>
              </a:spcBef>
              <a:buFontTx/>
              <a:buChar char="•"/>
            </a:pPr>
            <a:r>
              <a:rPr lang="en-US" altLang="en-US" sz="1800" b="0" kern="0" dirty="0"/>
              <a:t>Review submissions – as permitted.</a:t>
            </a:r>
          </a:p>
          <a:p>
            <a:pPr algn="just">
              <a:spcBef>
                <a:spcPct val="20000"/>
              </a:spcBef>
              <a:buFontTx/>
              <a:buChar char="•"/>
            </a:pPr>
            <a:r>
              <a:rPr lang="en-US" sz="1800" b="0" kern="0" dirty="0"/>
              <a:t>Review and setup telecon plan – 5 min special order</a:t>
            </a:r>
          </a:p>
          <a:p>
            <a:pPr algn="just">
              <a:spcBef>
                <a:spcPct val="20000"/>
              </a:spcBef>
              <a:buFontTx/>
              <a:buChar char="•"/>
            </a:pPr>
            <a:r>
              <a:rPr lang="en-US" sz="1800" b="0" kern="0" dirty="0"/>
              <a:t>Review progress made during the week – 5 min special order</a:t>
            </a:r>
          </a:p>
          <a:p>
            <a:pPr algn="just">
              <a:spcBef>
                <a:spcPct val="20000"/>
              </a:spcBef>
              <a:buFontTx/>
              <a:buChar char="•"/>
            </a:pPr>
            <a:r>
              <a:rPr lang="en-US" sz="1800" b="0" kern="0" dirty="0"/>
              <a:t>Review program timelines – 10min special order</a:t>
            </a:r>
          </a:p>
          <a:p>
            <a:pPr algn="just">
              <a:spcBef>
                <a:spcPct val="20000"/>
              </a:spcBef>
              <a:buFontTx/>
              <a:buChar char="•"/>
            </a:pPr>
            <a:r>
              <a:rPr lang="en-US" sz="1800" b="0" kern="0" dirty="0" err="1"/>
              <a:t>AoB</a:t>
            </a:r>
            <a:endParaRPr lang="en-US" sz="1800" b="0" kern="0" dirty="0"/>
          </a:p>
          <a:p>
            <a:pPr algn="just">
              <a:spcBef>
                <a:spcPct val="20000"/>
              </a:spcBef>
              <a:buFontTx/>
              <a:buChar char="•"/>
            </a:pPr>
            <a:r>
              <a:rPr lang="en-US" sz="1800" b="0" kern="0" dirty="0"/>
              <a:t>Adjourn</a:t>
            </a:r>
          </a:p>
          <a:p>
            <a:pPr lvl="1" algn="just">
              <a:spcBef>
                <a:spcPct val="20000"/>
              </a:spcBef>
              <a:buFontTx/>
              <a:buChar char="•"/>
            </a:pPr>
            <a:endParaRPr lang="en-US" sz="1400" kern="0" dirty="0"/>
          </a:p>
        </p:txBody>
      </p:sp>
    </p:spTree>
    <p:extLst>
      <p:ext uri="{BB962C8B-B14F-4D97-AF65-F5344CB8AC3E}">
        <p14:creationId xmlns:p14="http://schemas.microsoft.com/office/powerpoint/2010/main" val="401121650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week</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2021</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443863609"/>
              </p:ext>
            </p:extLst>
          </p:nvPr>
        </p:nvGraphicFramePr>
        <p:xfrm>
          <a:off x="914401" y="1260086"/>
          <a:ext cx="10460567" cy="2468752"/>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11-21-1607</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152392">
                <a:tc>
                  <a:txBody>
                    <a:bodyPr/>
                    <a:lstStyle/>
                    <a:p>
                      <a:r>
                        <a:rPr lang="en-US" sz="1400" dirty="0"/>
                        <a:t>11-20-771</a:t>
                      </a:r>
                    </a:p>
                  </a:txBody>
                  <a:tcPr marT="45712" marB="45712"/>
                </a:tc>
                <a:tc>
                  <a:txBody>
                    <a:bodyPr/>
                    <a:lstStyle/>
                    <a:p>
                      <a:pPr algn="l" rtl="0"/>
                      <a:r>
                        <a:rPr lang="en-US" sz="1400" dirty="0"/>
                        <a:t>Jonathan Segev</a:t>
                      </a:r>
                    </a:p>
                  </a:txBody>
                  <a:tcPr marT="45712" marB="45712"/>
                </a:tc>
                <a:tc>
                  <a:txBody>
                    <a:bodyPr/>
                    <a:lstStyle/>
                    <a:p>
                      <a:r>
                        <a:rPr lang="en-US" sz="1400" dirty="0" err="1"/>
                        <a:t>TGaz</a:t>
                      </a:r>
                      <a:r>
                        <a:rPr lang="en-US" sz="1400" dirty="0"/>
                        <a:t> Meeting Motion compendium</a:t>
                      </a:r>
                    </a:p>
                  </a:txBody>
                  <a:tcPr marT="45712" marB="45712"/>
                </a:tc>
                <a:tc>
                  <a:txBody>
                    <a:bodyPr/>
                    <a:lstStyle/>
                    <a:p>
                      <a:r>
                        <a:rPr lang="en-US" sz="1400" dirty="0"/>
                        <a:t>agenda</a:t>
                      </a:r>
                    </a:p>
                  </a:txBody>
                  <a:tcPr marT="45712" marB="45712"/>
                </a:tc>
                <a:extLst>
                  <a:ext uri="{0D108BD9-81ED-4DB2-BD59-A6C34878D82A}">
                    <a16:rowId xmlns:a16="http://schemas.microsoft.com/office/drawing/2014/main" val="10002"/>
                  </a:ext>
                </a:extLst>
              </a:tr>
              <a:tr h="152392">
                <a:tc>
                  <a:txBody>
                    <a:bodyPr/>
                    <a:lstStyle/>
                    <a:p>
                      <a:r>
                        <a:rPr lang="en-US" sz="1400" b="0" dirty="0"/>
                        <a:t>11-21-1827</a:t>
                      </a:r>
                    </a:p>
                  </a:txBody>
                  <a:tcPr marT="45712" marB="45712"/>
                </a:tc>
                <a:tc>
                  <a:txBody>
                    <a:bodyPr/>
                    <a:lstStyle/>
                    <a:p>
                      <a:r>
                        <a:rPr lang="en-US" sz="1400" b="0" dirty="0"/>
                        <a:t>Editors</a:t>
                      </a:r>
                    </a:p>
                  </a:txBody>
                  <a:tcPr marT="45712" marB="45712"/>
                </a:tc>
                <a:tc>
                  <a:txBody>
                    <a:bodyPr/>
                    <a:lstStyle/>
                    <a:p>
                      <a:r>
                        <a:rPr lang="en-US" sz="1400" b="0" dirty="0"/>
                        <a:t>SA1 </a:t>
                      </a:r>
                      <a:r>
                        <a:rPr lang="en-US" sz="1400" b="0" dirty="0" err="1"/>
                        <a:t>TGaz</a:t>
                      </a:r>
                      <a:r>
                        <a:rPr lang="en-US" sz="1400" b="0" dirty="0"/>
                        <a:t> D4.0 Comments</a:t>
                      </a:r>
                    </a:p>
                  </a:txBody>
                  <a:tcPr marT="45712" marB="45712"/>
                </a:tc>
                <a:tc>
                  <a:txBody>
                    <a:bodyPr/>
                    <a:lstStyle/>
                    <a:p>
                      <a:r>
                        <a:rPr lang="en-US" sz="1400" b="0" dirty="0"/>
                        <a:t>SA CR</a:t>
                      </a:r>
                    </a:p>
                  </a:txBody>
                  <a:tcPr marT="45712" marB="45712"/>
                </a:tc>
                <a:extLst>
                  <a:ext uri="{0D108BD9-81ED-4DB2-BD59-A6C34878D82A}">
                    <a16:rowId xmlns:a16="http://schemas.microsoft.com/office/drawing/2014/main" val="432310915"/>
                  </a:ext>
                </a:extLst>
              </a:tr>
              <a:tr h="0">
                <a:tc>
                  <a:txBody>
                    <a:bodyPr/>
                    <a:lstStyle/>
                    <a:p>
                      <a:r>
                        <a:rPr lang="en-US" sz="1400" kern="1200" dirty="0">
                          <a:solidFill>
                            <a:schemeClr val="dk1"/>
                          </a:solidFill>
                          <a:latin typeface="+mn-lt"/>
                          <a:ea typeface="+mn-ea"/>
                          <a:cs typeface="+mn-cs"/>
                        </a:rPr>
                        <a:t>11-21-1439</a:t>
                      </a:r>
                    </a:p>
                  </a:txBody>
                  <a:tcPr marT="45712" marB="45712"/>
                </a:tc>
                <a:tc>
                  <a:txBody>
                    <a:bodyPr/>
                    <a:lstStyle/>
                    <a:p>
                      <a:r>
                        <a:rPr lang="en-US" sz="1400" kern="1200" dirty="0">
                          <a:solidFill>
                            <a:schemeClr val="dk1"/>
                          </a:solidFill>
                          <a:latin typeface="+mn-lt"/>
                          <a:ea typeface="+mn-ea"/>
                          <a:cs typeface="+mn-cs"/>
                        </a:rPr>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Sep-2021-Telecon-minutes</a:t>
                      </a:r>
                    </a:p>
                  </a:txBody>
                  <a:tcPr marT="45712" marB="45712"/>
                </a:tc>
                <a:tc>
                  <a:txBody>
                    <a:bodyPr/>
                    <a:lstStyle/>
                    <a:p>
                      <a:r>
                        <a:rPr lang="en-US" sz="1400" kern="1200" dirty="0">
                          <a:solidFill>
                            <a:schemeClr val="dk1"/>
                          </a:solidFill>
                          <a:latin typeface="+mn-lt"/>
                          <a:ea typeface="+mn-ea"/>
                          <a:cs typeface="+mn-cs"/>
                        </a:rPr>
                        <a:t>Minutes</a:t>
                      </a:r>
                    </a:p>
                  </a:txBody>
                  <a:tcPr marT="45712" marB="45712"/>
                </a:tc>
                <a:extLst>
                  <a:ext uri="{0D108BD9-81ED-4DB2-BD59-A6C34878D82A}">
                    <a16:rowId xmlns:a16="http://schemas.microsoft.com/office/drawing/2014/main" val="10006"/>
                  </a:ext>
                </a:extLst>
              </a:tr>
              <a:tr h="0">
                <a:tc>
                  <a:txBody>
                    <a:bodyPr/>
                    <a:lstStyle/>
                    <a:p>
                      <a:r>
                        <a:rPr lang="en-US" sz="1400" kern="1200" dirty="0">
                          <a:solidFill>
                            <a:schemeClr val="dk1"/>
                          </a:solidFill>
                          <a:latin typeface="+mn-lt"/>
                          <a:ea typeface="+mn-ea"/>
                          <a:cs typeface="+mn-cs"/>
                        </a:rPr>
                        <a:t>11-21-1503</a:t>
                      </a:r>
                    </a:p>
                  </a:txBody>
                  <a:tcPr marT="45712" marB="45712"/>
                </a:tc>
                <a:tc>
                  <a:txBody>
                    <a:bodyPr/>
                    <a:lstStyle/>
                    <a:p>
                      <a:r>
                        <a:rPr lang="en-US" sz="1400" kern="1200" dirty="0">
                          <a:solidFill>
                            <a:schemeClr val="dk1"/>
                          </a:solidFill>
                          <a:latin typeface="+mn-lt"/>
                          <a:ea typeface="+mn-ea"/>
                          <a:cs typeface="+mn-cs"/>
                        </a:rPr>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September-2021-Interim-minutes</a:t>
                      </a:r>
                    </a:p>
                  </a:txBody>
                  <a:tcPr marT="45712" marB="45712"/>
                </a:tc>
                <a:tc>
                  <a:txBody>
                    <a:bodyPr/>
                    <a:lstStyle/>
                    <a:p>
                      <a:r>
                        <a:rPr lang="en-US" sz="1400" kern="1200" dirty="0">
                          <a:solidFill>
                            <a:schemeClr val="dk1"/>
                          </a:solidFill>
                          <a:latin typeface="+mn-lt"/>
                          <a:ea typeface="+mn-ea"/>
                          <a:cs typeface="+mn-cs"/>
                        </a:rPr>
                        <a:t>Minutes</a:t>
                      </a:r>
                    </a:p>
                  </a:txBody>
                  <a:tcPr marT="45712" marB="45712"/>
                </a:tc>
                <a:extLst>
                  <a:ext uri="{0D108BD9-81ED-4DB2-BD59-A6C34878D82A}">
                    <a16:rowId xmlns:a16="http://schemas.microsoft.com/office/drawing/2014/main" val="10007"/>
                  </a:ext>
                </a:extLst>
              </a:tr>
              <a:tr h="0">
                <a:tc>
                  <a:txBody>
                    <a:bodyPr/>
                    <a:lstStyle/>
                    <a:p>
                      <a:r>
                        <a:rPr lang="en-US" sz="1400" kern="1200" dirty="0">
                          <a:solidFill>
                            <a:schemeClr val="dk1"/>
                          </a:solidFill>
                          <a:latin typeface="+mn-lt"/>
                          <a:ea typeface="+mn-ea"/>
                          <a:cs typeface="+mn-cs"/>
                        </a:rPr>
                        <a:t>11-21-1580</a:t>
                      </a:r>
                    </a:p>
                  </a:txBody>
                  <a:tcPr marT="45712" marB="45712"/>
                </a:tc>
                <a:tc>
                  <a:txBody>
                    <a:bodyPr/>
                    <a:lstStyle/>
                    <a:p>
                      <a:r>
                        <a:rPr lang="en-US" sz="1400" kern="1200" dirty="0">
                          <a:solidFill>
                            <a:schemeClr val="dk1"/>
                          </a:solidFill>
                          <a:latin typeface="+mn-lt"/>
                          <a:ea typeface="+mn-ea"/>
                          <a:cs typeface="+mn-cs"/>
                        </a:rPr>
                        <a:t>Nehru Bhandaru</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WFA Sec. Review response</a:t>
                      </a:r>
                    </a:p>
                  </a:txBody>
                  <a:tcPr marT="45712" marB="45712"/>
                </a:tc>
                <a:tc>
                  <a:txBody>
                    <a:bodyPr/>
                    <a:lstStyle/>
                    <a:p>
                      <a:r>
                        <a:rPr lang="en-US" sz="1400" kern="1200" dirty="0">
                          <a:solidFill>
                            <a:schemeClr val="dk1"/>
                          </a:solidFill>
                          <a:latin typeface="+mn-lt"/>
                          <a:ea typeface="+mn-ea"/>
                          <a:cs typeface="+mn-cs"/>
                        </a:rPr>
                        <a:t>Liaison</a:t>
                      </a:r>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160697815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Nov. 9</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for this slot (5 min).</a:t>
            </a:r>
          </a:p>
          <a:p>
            <a:pPr algn="just">
              <a:spcBef>
                <a:spcPct val="20000"/>
              </a:spcBef>
              <a:buFontTx/>
              <a:buChar char="•"/>
            </a:pPr>
            <a:r>
              <a:rPr lang="en-US" altLang="en-US" sz="1800" b="0" dirty="0"/>
              <a:t>P802.11az Initial SA Ballot: (20 min – as needed)</a:t>
            </a:r>
          </a:p>
          <a:p>
            <a:pPr lvl="1" algn="just">
              <a:spcBef>
                <a:spcPct val="20000"/>
              </a:spcBef>
              <a:buFontTx/>
              <a:buChar char="•"/>
            </a:pPr>
            <a:r>
              <a:rPr lang="en-US" altLang="en-US" sz="1800" b="0" dirty="0"/>
              <a:t>Review of P802.11az D4.0 Initial SA Ballot Results.</a:t>
            </a:r>
          </a:p>
          <a:p>
            <a:pPr lvl="1" algn="just">
              <a:spcBef>
                <a:spcPct val="20000"/>
              </a:spcBef>
              <a:buFontTx/>
              <a:buChar char="•"/>
            </a:pPr>
            <a:r>
              <a:rPr lang="en-US" altLang="en-US" sz="1800" b="0" dirty="0"/>
              <a:t>Call for volunteers and CR assignment</a:t>
            </a:r>
          </a:p>
          <a:p>
            <a:pPr algn="just">
              <a:spcBef>
                <a:spcPct val="20000"/>
              </a:spcBef>
              <a:buFontTx/>
              <a:buChar char="•"/>
            </a:pPr>
            <a:r>
              <a:rPr lang="en-US" altLang="en-US" sz="1800" b="0" dirty="0"/>
              <a:t>Consider approval of previous meeting minutes (6 min – as needed)</a:t>
            </a:r>
          </a:p>
          <a:p>
            <a:pPr algn="just">
              <a:spcBef>
                <a:spcPct val="20000"/>
              </a:spcBef>
              <a:buFontTx/>
              <a:buChar char="•"/>
            </a:pPr>
            <a:r>
              <a:rPr lang="en-US" altLang="en-US" sz="1800" b="0" kern="0" dirty="0"/>
              <a:t>Review submissions (as time permits)</a:t>
            </a:r>
          </a:p>
          <a:p>
            <a:pPr algn="just">
              <a:spcBef>
                <a:spcPct val="20000"/>
              </a:spcBef>
              <a:buFontTx/>
              <a:buChar char="•"/>
            </a:pPr>
            <a:r>
              <a:rPr lang="en-US" altLang="en-US" sz="1800" b="0" kern="0" dirty="0" err="1"/>
              <a:t>TGaz</a:t>
            </a:r>
            <a:r>
              <a:rPr lang="en-US" altLang="en-US" sz="1800" b="0" kern="0" dirty="0"/>
              <a:t> / ARC – any further action needed?</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Recess</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227949378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Nov. 8</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2021</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597719966"/>
              </p:ext>
            </p:extLst>
          </p:nvPr>
        </p:nvGraphicFramePr>
        <p:xfrm>
          <a:off x="914401" y="1260086"/>
          <a:ext cx="10460567" cy="3078320"/>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11-21-1607</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r>
                        <a:rPr lang="en-US" sz="1400" b="0" dirty="0"/>
                        <a:t>11-21-1827</a:t>
                      </a:r>
                    </a:p>
                  </a:txBody>
                  <a:tcPr marT="45712" marB="45712"/>
                </a:tc>
                <a:tc>
                  <a:txBody>
                    <a:bodyPr/>
                    <a:lstStyle/>
                    <a:p>
                      <a:r>
                        <a:rPr lang="en-US" sz="1400" b="0" dirty="0"/>
                        <a:t>Editors</a:t>
                      </a:r>
                    </a:p>
                  </a:txBody>
                  <a:tcPr marT="45712" marB="45712"/>
                </a:tc>
                <a:tc>
                  <a:txBody>
                    <a:bodyPr/>
                    <a:lstStyle/>
                    <a:p>
                      <a:r>
                        <a:rPr lang="en-US" sz="1400" b="0" dirty="0"/>
                        <a:t>SA1 </a:t>
                      </a:r>
                      <a:r>
                        <a:rPr lang="en-US" sz="1400" b="0" dirty="0" err="1"/>
                        <a:t>TGaz</a:t>
                      </a:r>
                      <a:r>
                        <a:rPr lang="en-US" sz="1400" b="0" dirty="0"/>
                        <a:t> D4.0 Comments</a:t>
                      </a:r>
                    </a:p>
                  </a:txBody>
                  <a:tcPr marT="45712" marB="45712"/>
                </a:tc>
                <a:tc>
                  <a:txBody>
                    <a:bodyPr/>
                    <a:lstStyle/>
                    <a:p>
                      <a:r>
                        <a:rPr lang="en-US" sz="1400" b="0" dirty="0"/>
                        <a:t>SA CR</a:t>
                      </a:r>
                    </a:p>
                  </a:txBody>
                  <a:tcPr marT="45712" marB="45712"/>
                </a:tc>
                <a:extLst>
                  <a:ext uri="{0D108BD9-81ED-4DB2-BD59-A6C34878D82A}">
                    <a16:rowId xmlns:a16="http://schemas.microsoft.com/office/drawing/2014/main" val="10002"/>
                  </a:ext>
                </a:extLst>
              </a:tr>
              <a:tr h="0">
                <a:tc>
                  <a:txBody>
                    <a:bodyPr/>
                    <a:lstStyle/>
                    <a:p>
                      <a:r>
                        <a:rPr lang="en-US" sz="1400" dirty="0"/>
                        <a:t>11-20-771</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Motion compendium slide deck</a:t>
                      </a:r>
                    </a:p>
                  </a:txBody>
                  <a:tcPr marT="45712" marB="45712"/>
                </a:tc>
                <a:tc>
                  <a:txBody>
                    <a:bodyPr/>
                    <a:lstStyle/>
                    <a:p>
                      <a:r>
                        <a:rPr lang="en-US" sz="1400" dirty="0"/>
                        <a:t>agenda</a:t>
                      </a:r>
                    </a:p>
                  </a:txBody>
                  <a:tcPr marT="45712" marB="45712"/>
                </a:tc>
                <a:extLst>
                  <a:ext uri="{0D108BD9-81ED-4DB2-BD59-A6C34878D82A}">
                    <a16:rowId xmlns:a16="http://schemas.microsoft.com/office/drawing/2014/main" val="10003"/>
                  </a:ext>
                </a:extLst>
              </a:tr>
              <a:tr h="0">
                <a:tc>
                  <a:txBody>
                    <a:bodyPr/>
                    <a:lstStyle/>
                    <a:p>
                      <a:r>
                        <a:rPr lang="en-US" sz="1400" kern="1200" dirty="0">
                          <a:solidFill>
                            <a:schemeClr val="dk1"/>
                          </a:solidFill>
                          <a:latin typeface="+mn-lt"/>
                          <a:ea typeface="+mn-ea"/>
                          <a:cs typeface="+mn-cs"/>
                        </a:rPr>
                        <a:t>11-21-1580</a:t>
                      </a:r>
                    </a:p>
                  </a:txBody>
                  <a:tcPr marT="45712" marB="45712"/>
                </a:tc>
                <a:tc>
                  <a:txBody>
                    <a:bodyPr/>
                    <a:lstStyle/>
                    <a:p>
                      <a:r>
                        <a:rPr lang="en-US" sz="1400" kern="1200" dirty="0">
                          <a:solidFill>
                            <a:schemeClr val="dk1"/>
                          </a:solidFill>
                          <a:latin typeface="+mn-lt"/>
                          <a:ea typeface="+mn-ea"/>
                          <a:cs typeface="+mn-cs"/>
                        </a:rPr>
                        <a:t>Nehru Bhandaru</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WFA Sec. Review response</a:t>
                      </a:r>
                    </a:p>
                  </a:txBody>
                  <a:tcPr marT="45712" marB="45712"/>
                </a:tc>
                <a:tc>
                  <a:txBody>
                    <a:bodyPr/>
                    <a:lstStyle/>
                    <a:p>
                      <a:r>
                        <a:rPr lang="en-US" sz="1400" kern="1200" dirty="0">
                          <a:solidFill>
                            <a:schemeClr val="dk1"/>
                          </a:solidFill>
                          <a:latin typeface="+mn-lt"/>
                          <a:ea typeface="+mn-ea"/>
                          <a:cs typeface="+mn-cs"/>
                        </a:rPr>
                        <a:t>Liaison</a:t>
                      </a:r>
                    </a:p>
                  </a:txBody>
                  <a:tcPr marT="45712" marB="45712"/>
                </a:tc>
                <a:extLst>
                  <a:ext uri="{0D108BD9-81ED-4DB2-BD59-A6C34878D82A}">
                    <a16:rowId xmlns:a16="http://schemas.microsoft.com/office/drawing/2014/main" val="10004"/>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5"/>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347334563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altLang="en-US" sz="3200"/>
              <a:t>P802.11az </a:t>
            </a:r>
            <a:r>
              <a:rPr lang="en-US" altLang="en-US" sz="3200" dirty="0"/>
              <a:t>Initial SA Ballot Results</a:t>
            </a:r>
            <a:endParaRPr lang="en-US" dirty="0"/>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839416" y="1628801"/>
            <a:ext cx="10436069" cy="1800199"/>
          </a:xfrm>
        </p:spPr>
        <p:txBody>
          <a:bodyPr/>
          <a:lstStyle/>
          <a:p>
            <a:pPr>
              <a:buFont typeface="Arial" panose="020B0604020202020204" pitchFamily="34" charset="0"/>
              <a:buChar char="•"/>
            </a:pPr>
            <a:r>
              <a:rPr lang="en-US" sz="2000" b="0" dirty="0"/>
              <a:t>Since Sep. closing: </a:t>
            </a:r>
            <a:r>
              <a:rPr lang="en-US" sz="1600" dirty="0"/>
              <a:t>LB256 completed without comments on unchanged draft P802.11az D4.0.</a:t>
            </a:r>
            <a:endParaRPr lang="en-US" sz="1600" b="0" dirty="0"/>
          </a:p>
          <a:p>
            <a:pPr>
              <a:buFont typeface="Arial" panose="020B0604020202020204" pitchFamily="34" charset="0"/>
              <a:buChar char="•"/>
            </a:pPr>
            <a:r>
              <a:rPr lang="en-US" sz="1800" b="0" dirty="0"/>
              <a:t>P802.11az SA1 Results:</a:t>
            </a:r>
          </a:p>
          <a:p>
            <a:pPr lvl="1">
              <a:buFont typeface="Arial" panose="020B0604020202020204" pitchFamily="34" charset="0"/>
              <a:buChar char="•"/>
            </a:pPr>
            <a:r>
              <a:rPr lang="en-US" sz="1800" b="0" dirty="0"/>
              <a:t>93% approval </a:t>
            </a:r>
          </a:p>
          <a:p>
            <a:pPr lvl="1">
              <a:buFont typeface="Arial" panose="020B0604020202020204" pitchFamily="34" charset="0"/>
              <a:buChar char="•"/>
            </a:pPr>
            <a:r>
              <a:rPr lang="en-US" sz="1800" dirty="0"/>
              <a:t>6% disapprove</a:t>
            </a:r>
          </a:p>
          <a:p>
            <a:pPr lvl="1">
              <a:buFont typeface="Arial" panose="020B0604020202020204" pitchFamily="34" charset="0"/>
              <a:buChar char="•"/>
            </a:pPr>
            <a:r>
              <a:rPr lang="en-US" sz="1800" b="0" dirty="0"/>
              <a:t>5% abstain</a:t>
            </a:r>
            <a:endParaRPr lang="en-US" sz="1600" b="0" dirty="0"/>
          </a:p>
          <a:p>
            <a:pPr>
              <a:buFont typeface="Arial" panose="020B0604020202020204" pitchFamily="34" charset="0"/>
              <a:buChar char="•"/>
            </a:pPr>
            <a:r>
              <a:rPr lang="en-US" sz="2000" b="0" dirty="0"/>
              <a:t>Comments received:</a:t>
            </a:r>
          </a:p>
          <a:p>
            <a:pPr lvl="1">
              <a:buFont typeface="Arial" panose="020B0604020202020204" pitchFamily="34" charset="0"/>
              <a:buChar char="•"/>
            </a:pPr>
            <a:r>
              <a:rPr lang="en-US" sz="1600" dirty="0"/>
              <a:t>Technical: 166 comments</a:t>
            </a:r>
          </a:p>
          <a:p>
            <a:pPr lvl="1">
              <a:buFont typeface="Arial" panose="020B0604020202020204" pitchFamily="34" charset="0"/>
              <a:buChar char="•"/>
            </a:pPr>
            <a:r>
              <a:rPr lang="en-US" sz="1600" b="0" dirty="0"/>
              <a:t>General</a:t>
            </a:r>
            <a:r>
              <a:rPr lang="en-US" sz="1600" dirty="0"/>
              <a:t>: 6 comments</a:t>
            </a:r>
          </a:p>
          <a:p>
            <a:pPr lvl="1">
              <a:buFont typeface="Arial" panose="020B0604020202020204" pitchFamily="34" charset="0"/>
              <a:buChar char="•"/>
            </a:pPr>
            <a:r>
              <a:rPr lang="en-US" sz="1600" b="0" dirty="0"/>
              <a:t>Editor</a:t>
            </a:r>
            <a:r>
              <a:rPr lang="en-US" sz="1600" dirty="0"/>
              <a:t>ial: 192 comments</a:t>
            </a:r>
          </a:p>
          <a:p>
            <a:pPr lvl="1">
              <a:buFont typeface="Arial" panose="020B0604020202020204" pitchFamily="34" charset="0"/>
              <a:buChar char="•"/>
            </a:pPr>
            <a:r>
              <a:rPr lang="en-US" sz="1600" b="0" dirty="0"/>
              <a:t>Total: 3</a:t>
            </a:r>
            <a:r>
              <a:rPr lang="en-US" sz="1600" dirty="0"/>
              <a:t>64 comments</a:t>
            </a:r>
            <a:endParaRPr lang="en-US" sz="1600" b="0" dirty="0"/>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Nov. 2021</a:t>
            </a:r>
            <a:endParaRPr lang="en-GB" dirty="0"/>
          </a:p>
        </p:txBody>
      </p:sp>
      <p:pic>
        <p:nvPicPr>
          <p:cNvPr id="1026" name="Picture 2">
            <a:extLst>
              <a:ext uri="{FF2B5EF4-FFF2-40B4-BE49-F238E27FC236}">
                <a16:creationId xmlns:a16="http://schemas.microsoft.com/office/drawing/2014/main" id="{DB22FEE3-7213-4A1A-847F-1FCCCC8520D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95686" y="2021550"/>
            <a:ext cx="5696314" cy="44538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3176210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p:txBody>
          <a:bodyPr/>
          <a:lstStyle/>
          <a:p>
            <a:pPr marL="0" indent="0"/>
            <a:endParaRPr lang="en-US" sz="2000" dirty="0"/>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17447818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xfrm>
            <a:off x="479376" y="1981201"/>
            <a:ext cx="11161240" cy="4113213"/>
          </a:xfrm>
          <a:ln/>
        </p:spPr>
        <p:txBody>
          <a:bodyPr/>
          <a:lstStyle/>
          <a:p>
            <a:pPr indent="12700" algn="just">
              <a:spcBef>
                <a:spcPct val="20000"/>
              </a:spcBef>
            </a:pPr>
            <a:r>
              <a:rPr lang="en-US" altLang="en-US" dirty="0"/>
              <a:t>This submission contains the agenda for IEEE 802.11 </a:t>
            </a:r>
            <a:r>
              <a:rPr lang="en-US" altLang="en-US" dirty="0" err="1"/>
              <a:t>TGaz</a:t>
            </a:r>
            <a:r>
              <a:rPr lang="en-US" altLang="en-US" dirty="0"/>
              <a:t> Next Generation Positioning of November 2021 Electronic meeting and teleconferences running between the Nov. 2021 and Jan. 2022 IEEE 802.11 meetings.</a:t>
            </a:r>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Nov. 2021</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181805916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371564815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Nov. 11</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(7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for this slot (5 min).</a:t>
            </a:r>
          </a:p>
          <a:p>
            <a:pPr algn="just">
              <a:spcBef>
                <a:spcPct val="20000"/>
              </a:spcBef>
              <a:buFontTx/>
              <a:buChar char="•"/>
            </a:pPr>
            <a:r>
              <a:rPr lang="en-US" altLang="en-US" sz="1800" b="0" dirty="0"/>
              <a:t>SA1 comment assignment status (5 min – Roy)</a:t>
            </a:r>
          </a:p>
          <a:p>
            <a:pPr algn="just">
              <a:spcBef>
                <a:spcPct val="20000"/>
              </a:spcBef>
              <a:buFontTx/>
              <a:buChar char="•"/>
            </a:pPr>
            <a:r>
              <a:rPr lang="en-US" altLang="en-US" sz="1800" b="0" dirty="0"/>
              <a:t>Review and consider approval of liaison response to WFA Location TG (20min – Jonathan)</a:t>
            </a:r>
          </a:p>
          <a:p>
            <a:pPr algn="just">
              <a:spcBef>
                <a:spcPct val="20000"/>
              </a:spcBef>
              <a:buFontTx/>
              <a:buChar char="•"/>
            </a:pPr>
            <a:r>
              <a:rPr lang="en-US" altLang="en-US" sz="1800" b="0" dirty="0" err="1"/>
              <a:t>TGaz</a:t>
            </a:r>
            <a:r>
              <a:rPr lang="en-US" altLang="en-US" sz="1800" b="0" dirty="0"/>
              <a:t> / ARC – any further action needed? (10min – Jonathan)</a:t>
            </a:r>
          </a:p>
          <a:p>
            <a:pPr algn="just">
              <a:spcBef>
                <a:spcPct val="20000"/>
              </a:spcBef>
              <a:buFontTx/>
              <a:buChar char="•"/>
            </a:pPr>
            <a:r>
              <a:rPr lang="en-US" altLang="en-US" sz="1800" b="0" kern="0" dirty="0"/>
              <a:t>Review submissions (as time permits)</a:t>
            </a:r>
          </a:p>
          <a:p>
            <a:pPr algn="just">
              <a:spcBef>
                <a:spcPct val="20000"/>
              </a:spcBef>
              <a:buFontTx/>
              <a:buChar char="•"/>
            </a:pPr>
            <a:r>
              <a:rPr lang="en-US" sz="1800" b="0" dirty="0"/>
              <a:t>Review timelines (10min – special order) – moved to next meeting slot</a:t>
            </a:r>
          </a:p>
          <a:p>
            <a:pPr algn="just">
              <a:spcBef>
                <a:spcPct val="20000"/>
              </a:spcBef>
              <a:buFontTx/>
              <a:buChar char="•"/>
            </a:pPr>
            <a:r>
              <a:rPr lang="en-US" sz="1800" b="0" dirty="0"/>
              <a:t>Review targets towards Jan. meeting. (5min – special order) – moved o next meeting slot</a:t>
            </a:r>
          </a:p>
          <a:p>
            <a:pPr algn="just">
              <a:spcBef>
                <a:spcPct val="20000"/>
              </a:spcBef>
              <a:buFontTx/>
              <a:buChar char="•"/>
            </a:pPr>
            <a:r>
              <a:rPr lang="en-US" sz="1800" b="0" dirty="0"/>
              <a:t>Set telecon times. (5min – special order) – moved to next meeting slot</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a:t>Recess</a:t>
            </a:r>
            <a:endParaRPr lang="en-US" sz="1800" b="0" dirty="0"/>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391471896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Nov. 8</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2021</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152729651"/>
              </p:ext>
            </p:extLst>
          </p:nvPr>
        </p:nvGraphicFramePr>
        <p:xfrm>
          <a:off x="914401" y="1260086"/>
          <a:ext cx="10460567" cy="3535536"/>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875288">
                  <a:extLst>
                    <a:ext uri="{9D8B030D-6E8A-4147-A177-3AD203B41FA5}">
                      <a16:colId xmlns:a16="http://schemas.microsoft.com/office/drawing/2014/main" val="20003"/>
                    </a:ext>
                  </a:extLst>
                </a:gridCol>
                <a:gridCol w="875288">
                  <a:extLst>
                    <a:ext uri="{9D8B030D-6E8A-4147-A177-3AD203B41FA5}">
                      <a16:colId xmlns:a16="http://schemas.microsoft.com/office/drawing/2014/main" val="460520624"/>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r>
                        <a:rPr lang="en-US" dirty="0"/>
                        <a:t>Time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11-21-1607</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endParaRPr lang="en-US" dirty="0"/>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r>
                        <a:rPr lang="en-US" sz="1400" dirty="0"/>
                        <a:t>11-20-771</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Motion compendium slide deck</a:t>
                      </a:r>
                    </a:p>
                  </a:txBody>
                  <a:tcPr marT="45712" marB="45712"/>
                </a:tc>
                <a:tc>
                  <a:txBody>
                    <a:bodyPr/>
                    <a:lstStyle/>
                    <a:p>
                      <a:endParaRPr lang="en-US" dirty="0"/>
                    </a:p>
                  </a:txBody>
                  <a:tcPr marT="45712" marB="45712"/>
                </a:tc>
                <a:tc>
                  <a:txBody>
                    <a:bodyPr/>
                    <a:lstStyle/>
                    <a:p>
                      <a:r>
                        <a:rPr lang="en-US" sz="1400" dirty="0"/>
                        <a:t>agenda</a:t>
                      </a:r>
                    </a:p>
                  </a:txBody>
                  <a:tcPr marT="45712" marB="45712"/>
                </a:tc>
                <a:extLst>
                  <a:ext uri="{0D108BD9-81ED-4DB2-BD59-A6C34878D82A}">
                    <a16:rowId xmlns:a16="http://schemas.microsoft.com/office/drawing/2014/main" val="10002"/>
                  </a:ext>
                </a:extLst>
              </a:tr>
              <a:tr h="0">
                <a:tc>
                  <a:txBody>
                    <a:bodyPr/>
                    <a:lstStyle/>
                    <a:p>
                      <a:r>
                        <a:rPr lang="en-US" sz="1400" dirty="0"/>
                        <a:t>11-21-1837</a:t>
                      </a:r>
                    </a:p>
                  </a:txBody>
                  <a:tcPr marT="45712" marB="45712"/>
                </a:tc>
                <a:tc>
                  <a:txBody>
                    <a:bodyPr/>
                    <a:lstStyle/>
                    <a:p>
                      <a:r>
                        <a:rPr lang="en-US" sz="1400" dirty="0"/>
                        <a:t>Jonathan Segev</a:t>
                      </a:r>
                    </a:p>
                  </a:txBody>
                  <a:tcPr marT="45712" marB="45712"/>
                </a:tc>
                <a:tc>
                  <a:txBody>
                    <a:bodyPr/>
                    <a:lstStyle/>
                    <a:p>
                      <a:r>
                        <a:rPr lang="en-GB" sz="1400" kern="1200" dirty="0">
                          <a:solidFill>
                            <a:schemeClr val="dk1"/>
                          </a:solidFill>
                          <a:effectLst/>
                          <a:latin typeface="+mn-lt"/>
                          <a:ea typeface="+mn-ea"/>
                          <a:cs typeface="+mn-cs"/>
                        </a:rPr>
                        <a:t>Response to Communication from Wi-Fi Alliance RE 802.11az</a:t>
                      </a:r>
                      <a:endParaRPr lang="en-US" sz="1400" dirty="0"/>
                    </a:p>
                  </a:txBody>
                  <a:tcPr marT="45712" marB="45712"/>
                </a:tc>
                <a:tc>
                  <a:txBody>
                    <a:bodyPr/>
                    <a:lstStyle/>
                    <a:p>
                      <a:endParaRPr lang="en-US" dirty="0"/>
                    </a:p>
                  </a:txBody>
                  <a:tcPr marT="45712" marB="45712"/>
                </a:tc>
                <a:tc>
                  <a:txBody>
                    <a:bodyPr/>
                    <a:lstStyle/>
                    <a:p>
                      <a:r>
                        <a:rPr lang="en-US" sz="1400" dirty="0"/>
                        <a:t>Liaison</a:t>
                      </a:r>
                    </a:p>
                  </a:txBody>
                  <a:tcPr marT="45712" marB="45712"/>
                </a:tc>
                <a:extLst>
                  <a:ext uri="{0D108BD9-81ED-4DB2-BD59-A6C34878D82A}">
                    <a16:rowId xmlns:a16="http://schemas.microsoft.com/office/drawing/2014/main" val="10003"/>
                  </a:ext>
                </a:extLst>
              </a:tr>
              <a:tr h="0">
                <a:tc>
                  <a:txBody>
                    <a:bodyPr/>
                    <a:lstStyle/>
                    <a:p>
                      <a:r>
                        <a:rPr lang="en-US" sz="1400" dirty="0"/>
                        <a:t>11-21-1842</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Comment-resolution-SA1 RSTA Assigned Max Bandwidth</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30 min </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10005"/>
                  </a:ext>
                </a:extLst>
              </a:tr>
              <a:tr h="0">
                <a:tc>
                  <a:txBody>
                    <a:bodyPr/>
                    <a:lstStyle/>
                    <a:p>
                      <a:r>
                        <a:rPr lang="en-US" sz="1400" dirty="0"/>
                        <a:t>11-21-1843</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comment-resolution-SA1 Various</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30 min</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10006"/>
                  </a:ext>
                </a:extLst>
              </a:tr>
              <a:tr h="0">
                <a:tc>
                  <a:txBody>
                    <a:bodyPr/>
                    <a:lstStyle/>
                    <a:p>
                      <a:r>
                        <a:rPr lang="en-US" sz="1400" kern="1200" dirty="0">
                          <a:solidFill>
                            <a:schemeClr val="dk1"/>
                          </a:solidFill>
                          <a:latin typeface="+mn-lt"/>
                          <a:ea typeface="+mn-ea"/>
                          <a:cs typeface="+mn-cs"/>
                        </a:rPr>
                        <a:t>11-21-1841</a:t>
                      </a:r>
                    </a:p>
                  </a:txBody>
                  <a:tcPr marT="45712" marB="45712"/>
                </a:tc>
                <a:tc>
                  <a:txBody>
                    <a:bodyPr/>
                    <a:lstStyle/>
                    <a:p>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comment-resolution-SA1 HE-LTF Repetitions</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45 min - as time permits</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62842620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1BCFA6-1566-4AA4-9BE0-3674D6F9D0B2}"/>
              </a:ext>
            </a:extLst>
          </p:cNvPr>
          <p:cNvSpPr>
            <a:spLocks noGrp="1"/>
          </p:cNvSpPr>
          <p:nvPr>
            <p:ph type="title"/>
          </p:nvPr>
        </p:nvSpPr>
        <p:spPr/>
        <p:txBody>
          <a:bodyPr/>
          <a:lstStyle/>
          <a:p>
            <a:r>
              <a:rPr lang="en-US" dirty="0"/>
              <a:t>11-21-1837 Response to WFA Communication</a:t>
            </a:r>
          </a:p>
        </p:txBody>
      </p:sp>
      <p:sp>
        <p:nvSpPr>
          <p:cNvPr id="3" name="Content Placeholder 2">
            <a:extLst>
              <a:ext uri="{FF2B5EF4-FFF2-40B4-BE49-F238E27FC236}">
                <a16:creationId xmlns:a16="http://schemas.microsoft.com/office/drawing/2014/main" id="{C9761408-E13A-4800-B0D4-564B647B8644}"/>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55A47779-D081-4E15-ABE2-738A5CB885ED}"/>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5148ECAD-A00A-403C-B12E-4741B720814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7ECA36E-8C39-4088-A89B-88DE7806DE04}"/>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29085502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sz="3200" dirty="0" err="1"/>
              <a:t>TGaz</a:t>
            </a:r>
            <a:r>
              <a:rPr lang="en-US" altLang="en-US" sz="3200" dirty="0"/>
              <a:t> / ARC – any further action needed?</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2021</a:t>
            </a:r>
            <a:endParaRPr lang="en-GB" dirty="0"/>
          </a:p>
        </p:txBody>
      </p:sp>
      <p:pic>
        <p:nvPicPr>
          <p:cNvPr id="8" name="Picture 7">
            <a:extLst>
              <a:ext uri="{FF2B5EF4-FFF2-40B4-BE49-F238E27FC236}">
                <a16:creationId xmlns:a16="http://schemas.microsoft.com/office/drawing/2014/main" id="{DAF71B4F-1B8C-4E82-8A7F-C3C341BFCA07}"/>
              </a:ext>
            </a:extLst>
          </p:cNvPr>
          <p:cNvPicPr>
            <a:picLocks noChangeAspect="1"/>
          </p:cNvPicPr>
          <p:nvPr/>
        </p:nvPicPr>
        <p:blipFill>
          <a:blip r:embed="rId2"/>
          <a:stretch>
            <a:fillRect/>
          </a:stretch>
        </p:blipFill>
        <p:spPr>
          <a:xfrm>
            <a:off x="6600056" y="2060848"/>
            <a:ext cx="5530697" cy="4290481"/>
          </a:xfrm>
          <a:prstGeom prst="rect">
            <a:avLst/>
          </a:prstGeom>
        </p:spPr>
      </p:pic>
      <p:sp>
        <p:nvSpPr>
          <p:cNvPr id="3" name="Content Placeholder 2"/>
          <p:cNvSpPr>
            <a:spLocks noGrp="1"/>
          </p:cNvSpPr>
          <p:nvPr>
            <p:ph idx="1"/>
          </p:nvPr>
        </p:nvSpPr>
        <p:spPr>
          <a:xfrm>
            <a:off x="914401" y="1412776"/>
            <a:ext cx="5375611" cy="4681639"/>
          </a:xfrm>
        </p:spPr>
        <p:txBody>
          <a:bodyPr/>
          <a:lstStyle/>
          <a:p>
            <a:pPr algn="just">
              <a:spcBef>
                <a:spcPct val="20000"/>
              </a:spcBef>
              <a:buFontTx/>
              <a:buChar char="•"/>
            </a:pPr>
            <a:r>
              <a:rPr lang="en-US" sz="1600" b="0" dirty="0"/>
              <a:t>Previously received communication form ARC on support for multi FTM Session support.</a:t>
            </a:r>
          </a:p>
          <a:p>
            <a:pPr algn="just">
              <a:spcBef>
                <a:spcPct val="20000"/>
              </a:spcBef>
              <a:buFontTx/>
              <a:buChar char="•"/>
            </a:pPr>
            <a:r>
              <a:rPr lang="en-US" sz="1600" b="0" dirty="0"/>
              <a:t>Several solutions exists: at the upper layers, at the MLME SAP, MLME operation.</a:t>
            </a:r>
          </a:p>
          <a:p>
            <a:pPr algn="just">
              <a:spcBef>
                <a:spcPct val="20000"/>
              </a:spcBef>
              <a:buFontTx/>
              <a:buChar char="•"/>
            </a:pPr>
            <a:r>
              <a:rPr lang="en-US" sz="1600" b="0" dirty="0"/>
              <a:t>Proposal to ARC was to bring comments to comment resolution.</a:t>
            </a:r>
          </a:p>
          <a:p>
            <a:pPr algn="just">
              <a:spcBef>
                <a:spcPct val="20000"/>
              </a:spcBef>
              <a:buFontTx/>
              <a:buChar char="•"/>
            </a:pPr>
            <a:r>
              <a:rPr lang="en-US" sz="1600" b="0" dirty="0" err="1"/>
              <a:t>TGaz</a:t>
            </a:r>
            <a:r>
              <a:rPr lang="en-US" sz="1600" b="0" dirty="0"/>
              <a:t> is at the SA Ballot stage – good time to consider if there’s any further action needed?</a:t>
            </a:r>
          </a:p>
          <a:p>
            <a:pPr marL="0" indent="0" algn="just">
              <a:spcBef>
                <a:spcPct val="20000"/>
              </a:spcBef>
            </a:pPr>
            <a:endParaRPr lang="en-US" sz="1200" dirty="0"/>
          </a:p>
        </p:txBody>
      </p:sp>
    </p:spTree>
    <p:extLst>
      <p:ext uri="{BB962C8B-B14F-4D97-AF65-F5344CB8AC3E}">
        <p14:creationId xmlns:p14="http://schemas.microsoft.com/office/powerpoint/2010/main" val="39281844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D7ACE6-6DCA-4289-A6C3-C9482F00E40C}"/>
              </a:ext>
            </a:extLst>
          </p:cNvPr>
          <p:cNvSpPr>
            <a:spLocks noGrp="1"/>
          </p:cNvSpPr>
          <p:nvPr>
            <p:ph type="title"/>
          </p:nvPr>
        </p:nvSpPr>
        <p:spPr>
          <a:xfrm>
            <a:off x="914401" y="685802"/>
            <a:ext cx="10361084" cy="634008"/>
          </a:xfrm>
        </p:spPr>
        <p:txBody>
          <a:bodyPr/>
          <a:lstStyle/>
          <a:p>
            <a:r>
              <a:rPr lang="en-US" dirty="0"/>
              <a:t>Timeline – previously approved</a:t>
            </a:r>
          </a:p>
        </p:txBody>
      </p:sp>
      <p:sp>
        <p:nvSpPr>
          <p:cNvPr id="4" name="Slide Number Placeholder 3">
            <a:extLst>
              <a:ext uri="{FF2B5EF4-FFF2-40B4-BE49-F238E27FC236}">
                <a16:creationId xmlns:a16="http://schemas.microsoft.com/office/drawing/2014/main" id="{37CD4061-4F33-4CD7-BFD6-735B7FEAC973}"/>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9F0EF036-ED27-4AA2-88CB-8E8B9D66271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DD5398CD-5E0C-4764-9076-DDC7A6BB0DF4}"/>
              </a:ext>
            </a:extLst>
          </p:cNvPr>
          <p:cNvSpPr>
            <a:spLocks noGrp="1"/>
          </p:cNvSpPr>
          <p:nvPr>
            <p:ph type="dt" idx="15"/>
          </p:nvPr>
        </p:nvSpPr>
        <p:spPr/>
        <p:txBody>
          <a:bodyPr/>
          <a:lstStyle/>
          <a:p>
            <a:r>
              <a:rPr lang="en-US"/>
              <a:t>Sep 2021</a:t>
            </a:r>
            <a:endParaRPr lang="en-GB" dirty="0"/>
          </a:p>
        </p:txBody>
      </p:sp>
      <p:sp>
        <p:nvSpPr>
          <p:cNvPr id="7" name="Rectangle 6">
            <a:extLst>
              <a:ext uri="{FF2B5EF4-FFF2-40B4-BE49-F238E27FC236}">
                <a16:creationId xmlns:a16="http://schemas.microsoft.com/office/drawing/2014/main" id="{6041F246-CB9B-482F-83D0-BA3762CA5E98}"/>
              </a:ext>
            </a:extLst>
          </p:cNvPr>
          <p:cNvSpPr/>
          <p:nvPr/>
        </p:nvSpPr>
        <p:spPr>
          <a:xfrm>
            <a:off x="8374863" y="3645024"/>
            <a:ext cx="241417" cy="241084"/>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800" dirty="0">
                <a:solidFill>
                  <a:schemeClr val="tx1"/>
                </a:solidFill>
              </a:rPr>
              <a:t>Clean</a:t>
            </a:r>
          </a:p>
        </p:txBody>
      </p:sp>
      <p:sp>
        <p:nvSpPr>
          <p:cNvPr id="8" name="Rectangle 7">
            <a:extLst>
              <a:ext uri="{FF2B5EF4-FFF2-40B4-BE49-F238E27FC236}">
                <a16:creationId xmlns:a16="http://schemas.microsoft.com/office/drawing/2014/main" id="{EF161D9C-4B9A-404F-8FF5-36D74855B84C}"/>
              </a:ext>
            </a:extLst>
          </p:cNvPr>
          <p:cNvSpPr>
            <a:spLocks noChangeArrowheads="1"/>
          </p:cNvSpPr>
          <p:nvPr/>
        </p:nvSpPr>
        <p:spPr bwMode="auto">
          <a:xfrm>
            <a:off x="6838991"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2021</a:t>
            </a:r>
          </a:p>
        </p:txBody>
      </p:sp>
      <p:sp>
        <p:nvSpPr>
          <p:cNvPr id="9" name="Rectangle 8">
            <a:extLst>
              <a:ext uri="{FF2B5EF4-FFF2-40B4-BE49-F238E27FC236}">
                <a16:creationId xmlns:a16="http://schemas.microsoft.com/office/drawing/2014/main" id="{871D00C0-6BF3-439D-A209-7EF8A346C343}"/>
              </a:ext>
            </a:extLst>
          </p:cNvPr>
          <p:cNvSpPr>
            <a:spLocks noChangeArrowheads="1"/>
          </p:cNvSpPr>
          <p:nvPr/>
        </p:nvSpPr>
        <p:spPr bwMode="auto">
          <a:xfrm>
            <a:off x="5148839"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2020</a:t>
            </a:r>
          </a:p>
        </p:txBody>
      </p:sp>
      <p:sp>
        <p:nvSpPr>
          <p:cNvPr id="10" name="Rectangle 9">
            <a:extLst>
              <a:ext uri="{FF2B5EF4-FFF2-40B4-BE49-F238E27FC236}">
                <a16:creationId xmlns:a16="http://schemas.microsoft.com/office/drawing/2014/main" id="{532AC891-FC81-44AB-872B-C2E58F349434}"/>
              </a:ext>
            </a:extLst>
          </p:cNvPr>
          <p:cNvSpPr>
            <a:spLocks noChangeArrowheads="1"/>
          </p:cNvSpPr>
          <p:nvPr/>
        </p:nvSpPr>
        <p:spPr bwMode="auto">
          <a:xfrm>
            <a:off x="3494741" y="1993287"/>
            <a:ext cx="1654098"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2019</a:t>
            </a:r>
          </a:p>
        </p:txBody>
      </p:sp>
      <p:sp>
        <p:nvSpPr>
          <p:cNvPr id="11" name="Rectangle 10">
            <a:extLst>
              <a:ext uri="{FF2B5EF4-FFF2-40B4-BE49-F238E27FC236}">
                <a16:creationId xmlns:a16="http://schemas.microsoft.com/office/drawing/2014/main" id="{36C1BC97-7DA8-491A-B41C-81572DD68228}"/>
              </a:ext>
            </a:extLst>
          </p:cNvPr>
          <p:cNvSpPr>
            <a:spLocks noChangeArrowheads="1"/>
          </p:cNvSpPr>
          <p:nvPr/>
        </p:nvSpPr>
        <p:spPr bwMode="auto">
          <a:xfrm>
            <a:off x="177240" y="1994059"/>
            <a:ext cx="166340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2017</a:t>
            </a:r>
          </a:p>
        </p:txBody>
      </p:sp>
      <p:sp>
        <p:nvSpPr>
          <p:cNvPr id="12" name="Rectangle 11">
            <a:extLst>
              <a:ext uri="{FF2B5EF4-FFF2-40B4-BE49-F238E27FC236}">
                <a16:creationId xmlns:a16="http://schemas.microsoft.com/office/drawing/2014/main" id="{B3AE55C0-2EC6-46CD-A3A2-0464D3CED8D0}"/>
              </a:ext>
            </a:extLst>
          </p:cNvPr>
          <p:cNvSpPr>
            <a:spLocks noChangeArrowheads="1"/>
          </p:cNvSpPr>
          <p:nvPr/>
        </p:nvSpPr>
        <p:spPr bwMode="auto">
          <a:xfrm>
            <a:off x="1829011" y="1993034"/>
            <a:ext cx="168434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2018</a:t>
            </a:r>
          </a:p>
        </p:txBody>
      </p:sp>
      <p:sp>
        <p:nvSpPr>
          <p:cNvPr id="13" name="Rectangle 12">
            <a:extLst>
              <a:ext uri="{FF2B5EF4-FFF2-40B4-BE49-F238E27FC236}">
                <a16:creationId xmlns:a16="http://schemas.microsoft.com/office/drawing/2014/main" id="{9FDCB0BB-493E-4A49-96C4-A2D84617CE2A}"/>
              </a:ext>
            </a:extLst>
          </p:cNvPr>
          <p:cNvSpPr>
            <a:spLocks noChangeArrowheads="1"/>
          </p:cNvSpPr>
          <p:nvPr/>
        </p:nvSpPr>
        <p:spPr bwMode="auto">
          <a:xfrm>
            <a:off x="178973" y="1988840"/>
            <a:ext cx="11749675"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4" name="Rectangle 13">
            <a:extLst>
              <a:ext uri="{FF2B5EF4-FFF2-40B4-BE49-F238E27FC236}">
                <a16:creationId xmlns:a16="http://schemas.microsoft.com/office/drawing/2014/main" id="{A8FCAE29-28D9-4B03-9166-F98168C83D8A}"/>
              </a:ext>
            </a:extLst>
          </p:cNvPr>
          <p:cNvSpPr>
            <a:spLocks noChangeArrowheads="1"/>
          </p:cNvSpPr>
          <p:nvPr/>
        </p:nvSpPr>
        <p:spPr bwMode="auto">
          <a:xfrm>
            <a:off x="8533215"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2022</a:t>
            </a:r>
          </a:p>
        </p:txBody>
      </p:sp>
      <p:sp>
        <p:nvSpPr>
          <p:cNvPr id="15" name="Rectangle 14">
            <a:extLst>
              <a:ext uri="{FF2B5EF4-FFF2-40B4-BE49-F238E27FC236}">
                <a16:creationId xmlns:a16="http://schemas.microsoft.com/office/drawing/2014/main" id="{6EFF4C51-D7E0-4F7C-AC7F-BC498A9CE3D8}"/>
              </a:ext>
            </a:extLst>
          </p:cNvPr>
          <p:cNvSpPr>
            <a:spLocks noChangeArrowheads="1"/>
          </p:cNvSpPr>
          <p:nvPr/>
        </p:nvSpPr>
        <p:spPr bwMode="auto">
          <a:xfrm>
            <a:off x="10223367"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2023</a:t>
            </a:r>
          </a:p>
        </p:txBody>
      </p:sp>
      <p:grpSp>
        <p:nvGrpSpPr>
          <p:cNvPr id="16" name="Group 15">
            <a:extLst>
              <a:ext uri="{FF2B5EF4-FFF2-40B4-BE49-F238E27FC236}">
                <a16:creationId xmlns:a16="http://schemas.microsoft.com/office/drawing/2014/main" id="{A704EFC4-FD54-4A91-A05E-478DE0F0484D}"/>
              </a:ext>
            </a:extLst>
          </p:cNvPr>
          <p:cNvGrpSpPr/>
          <p:nvPr/>
        </p:nvGrpSpPr>
        <p:grpSpPr>
          <a:xfrm>
            <a:off x="1772692" y="1988840"/>
            <a:ext cx="8500127" cy="4176464"/>
            <a:chOff x="1339290" y="1268760"/>
            <a:chExt cx="6503157" cy="3782041"/>
          </a:xfrm>
        </p:grpSpPr>
        <p:sp>
          <p:nvSpPr>
            <p:cNvPr id="17" name="Line 15">
              <a:extLst>
                <a:ext uri="{FF2B5EF4-FFF2-40B4-BE49-F238E27FC236}">
                  <a16:creationId xmlns:a16="http://schemas.microsoft.com/office/drawing/2014/main" id="{9BB1AAF4-2829-42C4-B303-EC75D81B7BE2}"/>
                </a:ext>
              </a:extLst>
            </p:cNvPr>
            <p:cNvSpPr>
              <a:spLocks noChangeShapeType="1"/>
            </p:cNvSpPr>
            <p:nvPr/>
          </p:nvSpPr>
          <p:spPr bwMode="auto">
            <a:xfrm flipH="1">
              <a:off x="6603112" y="1299562"/>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18" name="Line 14">
              <a:extLst>
                <a:ext uri="{FF2B5EF4-FFF2-40B4-BE49-F238E27FC236}">
                  <a16:creationId xmlns:a16="http://schemas.microsoft.com/office/drawing/2014/main" id="{6B69315E-C24A-4762-8AE3-271BBBC1C96D}"/>
                </a:ext>
              </a:extLst>
            </p:cNvPr>
            <p:cNvSpPr>
              <a:spLocks noChangeShapeType="1"/>
            </p:cNvSpPr>
            <p:nvPr/>
          </p:nvSpPr>
          <p:spPr bwMode="auto">
            <a:xfrm flipH="1">
              <a:off x="4012657" y="1299562"/>
              <a:ext cx="7937"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19" name="Line 10">
              <a:extLst>
                <a:ext uri="{FF2B5EF4-FFF2-40B4-BE49-F238E27FC236}">
                  <a16:creationId xmlns:a16="http://schemas.microsoft.com/office/drawing/2014/main" id="{5E56E0B5-B1AA-4069-99A6-FC9469FAB2DA}"/>
                </a:ext>
              </a:extLst>
            </p:cNvPr>
            <p:cNvSpPr>
              <a:spLocks noChangeShapeType="1"/>
            </p:cNvSpPr>
            <p:nvPr/>
          </p:nvSpPr>
          <p:spPr bwMode="auto">
            <a:xfrm>
              <a:off x="1339290"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0" name="Line 11">
              <a:extLst>
                <a:ext uri="{FF2B5EF4-FFF2-40B4-BE49-F238E27FC236}">
                  <a16:creationId xmlns:a16="http://schemas.microsoft.com/office/drawing/2014/main" id="{FC699970-3519-40D0-B102-6727DA668231}"/>
                </a:ext>
              </a:extLst>
            </p:cNvPr>
            <p:cNvSpPr>
              <a:spLocks noChangeShapeType="1"/>
            </p:cNvSpPr>
            <p:nvPr/>
          </p:nvSpPr>
          <p:spPr bwMode="auto">
            <a:xfrm>
              <a:off x="2707604"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1" name="Line 15">
              <a:extLst>
                <a:ext uri="{FF2B5EF4-FFF2-40B4-BE49-F238E27FC236}">
                  <a16:creationId xmlns:a16="http://schemas.microsoft.com/office/drawing/2014/main" id="{5633C07C-2A32-4814-BD6B-4D3316DC3FE7}"/>
                </a:ext>
              </a:extLst>
            </p:cNvPr>
            <p:cNvSpPr>
              <a:spLocks noChangeShapeType="1"/>
            </p:cNvSpPr>
            <p:nvPr/>
          </p:nvSpPr>
          <p:spPr bwMode="auto">
            <a:xfrm>
              <a:off x="5271395"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2" name="Line 15">
              <a:extLst>
                <a:ext uri="{FF2B5EF4-FFF2-40B4-BE49-F238E27FC236}">
                  <a16:creationId xmlns:a16="http://schemas.microsoft.com/office/drawing/2014/main" id="{1A9A278F-0D3D-4318-8A3B-0C64C275A233}"/>
                </a:ext>
              </a:extLst>
            </p:cNvPr>
            <p:cNvSpPr>
              <a:spLocks noChangeShapeType="1"/>
            </p:cNvSpPr>
            <p:nvPr/>
          </p:nvSpPr>
          <p:spPr bwMode="auto">
            <a:xfrm flipH="1">
              <a:off x="7839272" y="1268760"/>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grpSp>
      <p:sp>
        <p:nvSpPr>
          <p:cNvPr id="23" name="Text Box 24">
            <a:extLst>
              <a:ext uri="{FF2B5EF4-FFF2-40B4-BE49-F238E27FC236}">
                <a16:creationId xmlns:a16="http://schemas.microsoft.com/office/drawing/2014/main" id="{7FC2C3F8-2CDC-4D36-8967-8619BB5E3AEB}"/>
              </a:ext>
            </a:extLst>
          </p:cNvPr>
          <p:cNvSpPr txBox="1">
            <a:spLocks noChangeArrowheads="1"/>
          </p:cNvSpPr>
          <p:nvPr/>
        </p:nvSpPr>
        <p:spPr bwMode="auto">
          <a:xfrm>
            <a:off x="747912" y="2369733"/>
            <a:ext cx="955610"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 requirement freeze</a:t>
            </a:r>
          </a:p>
          <a:p>
            <a:pPr algn="ctr"/>
            <a:r>
              <a:rPr lang="en-US" altLang="en-US" sz="600" dirty="0">
                <a:latin typeface="Arial" panose="020B0604020202020204" pitchFamily="34" charset="0"/>
                <a:cs typeface="Arial" panose="020B0604020202020204" pitchFamily="34" charset="0"/>
              </a:rPr>
              <a:t>5-2017</a:t>
            </a:r>
          </a:p>
        </p:txBody>
      </p:sp>
      <p:sp>
        <p:nvSpPr>
          <p:cNvPr id="24" name="Rectangle 23">
            <a:extLst>
              <a:ext uri="{FF2B5EF4-FFF2-40B4-BE49-F238E27FC236}">
                <a16:creationId xmlns:a16="http://schemas.microsoft.com/office/drawing/2014/main" id="{A220E145-44B3-44F3-8CDC-395CF91068DE}"/>
              </a:ext>
            </a:extLst>
          </p:cNvPr>
          <p:cNvSpPr/>
          <p:nvPr/>
        </p:nvSpPr>
        <p:spPr>
          <a:xfrm>
            <a:off x="263352" y="3573016"/>
            <a:ext cx="2744611" cy="230617"/>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11az SFD</a:t>
            </a:r>
          </a:p>
        </p:txBody>
      </p:sp>
      <p:sp>
        <p:nvSpPr>
          <p:cNvPr id="26" name="Text Box 26">
            <a:extLst>
              <a:ext uri="{FF2B5EF4-FFF2-40B4-BE49-F238E27FC236}">
                <a16:creationId xmlns:a16="http://schemas.microsoft.com/office/drawing/2014/main" id="{028137B2-809A-49E6-B7E9-F797A4367A4F}"/>
              </a:ext>
            </a:extLst>
          </p:cNvPr>
          <p:cNvSpPr txBox="1">
            <a:spLocks noChangeArrowheads="1"/>
          </p:cNvSpPr>
          <p:nvPr/>
        </p:nvSpPr>
        <p:spPr bwMode="auto">
          <a:xfrm flipH="1">
            <a:off x="4875153" y="2623686"/>
            <a:ext cx="634408"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2.0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11-2019</a:t>
            </a:r>
          </a:p>
          <a:p>
            <a:pPr algn="ctr"/>
            <a:r>
              <a:rPr lang="en-US" altLang="en-US" sz="600" dirty="0">
                <a:latin typeface="Arial" panose="020B0604020202020204" pitchFamily="34" charset="0"/>
                <a:cs typeface="Arial" panose="020B0604020202020204" pitchFamily="34" charset="0"/>
              </a:rPr>
              <a:t>Recirculation</a:t>
            </a:r>
          </a:p>
        </p:txBody>
      </p:sp>
      <p:sp>
        <p:nvSpPr>
          <p:cNvPr id="27" name="Isosceles Triangle 26">
            <a:extLst>
              <a:ext uri="{FF2B5EF4-FFF2-40B4-BE49-F238E27FC236}">
                <a16:creationId xmlns:a16="http://schemas.microsoft.com/office/drawing/2014/main" id="{CB1C1BA3-5DD9-44BE-A130-957DAE8C40DD}"/>
              </a:ext>
            </a:extLst>
          </p:cNvPr>
          <p:cNvSpPr>
            <a:spLocks noChangeArrowheads="1"/>
          </p:cNvSpPr>
          <p:nvPr/>
        </p:nvSpPr>
        <p:spPr bwMode="auto">
          <a:xfrm flipH="1">
            <a:off x="5058203" y="2412535"/>
            <a:ext cx="248998" cy="217487"/>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28" name="Text Box 24">
            <a:extLst>
              <a:ext uri="{FF2B5EF4-FFF2-40B4-BE49-F238E27FC236}">
                <a16:creationId xmlns:a16="http://schemas.microsoft.com/office/drawing/2014/main" id="{750FB950-8E94-4C05-AF55-ED08FA5C20A0}"/>
              </a:ext>
            </a:extLst>
          </p:cNvPr>
          <p:cNvSpPr txBox="1">
            <a:spLocks noChangeArrowheads="1"/>
          </p:cNvSpPr>
          <p:nvPr/>
        </p:nvSpPr>
        <p:spPr bwMode="auto">
          <a:xfrm>
            <a:off x="3432407" y="2653101"/>
            <a:ext cx="418981"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D1.0</a:t>
            </a:r>
          </a:p>
          <a:p>
            <a:pPr algn="ctr"/>
            <a:r>
              <a:rPr lang="en-US" altLang="en-US" sz="600" dirty="0">
                <a:latin typeface="Arial" panose="020B0604020202020204" pitchFamily="34" charset="0"/>
                <a:cs typeface="Arial" panose="020B0604020202020204" pitchFamily="34" charset="0"/>
              </a:rPr>
              <a:t>Jan. 19</a:t>
            </a:r>
          </a:p>
        </p:txBody>
      </p:sp>
      <p:sp>
        <p:nvSpPr>
          <p:cNvPr id="29" name="Isosceles Triangle 28">
            <a:extLst>
              <a:ext uri="{FF2B5EF4-FFF2-40B4-BE49-F238E27FC236}">
                <a16:creationId xmlns:a16="http://schemas.microsoft.com/office/drawing/2014/main" id="{08EBE014-888F-47A0-8329-AC37EDFD6A98}"/>
              </a:ext>
            </a:extLst>
          </p:cNvPr>
          <p:cNvSpPr>
            <a:spLocks noChangeArrowheads="1"/>
          </p:cNvSpPr>
          <p:nvPr/>
        </p:nvSpPr>
        <p:spPr bwMode="auto">
          <a:xfrm>
            <a:off x="3535209" y="2454400"/>
            <a:ext cx="173999" cy="180386"/>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0" name="Text Box 24">
            <a:extLst>
              <a:ext uri="{FF2B5EF4-FFF2-40B4-BE49-F238E27FC236}">
                <a16:creationId xmlns:a16="http://schemas.microsoft.com/office/drawing/2014/main" id="{CA2B81EE-9A0D-4AE4-BF1C-9C4E431E832D}"/>
              </a:ext>
            </a:extLst>
          </p:cNvPr>
          <p:cNvSpPr txBox="1">
            <a:spLocks noChangeArrowheads="1"/>
          </p:cNvSpPr>
          <p:nvPr/>
        </p:nvSpPr>
        <p:spPr bwMode="auto">
          <a:xfrm>
            <a:off x="1860756" y="2611937"/>
            <a:ext cx="558118"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D0.1</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Mar. 18</a:t>
            </a:r>
          </a:p>
        </p:txBody>
      </p:sp>
      <p:sp>
        <p:nvSpPr>
          <p:cNvPr id="31" name="Isosceles Triangle 30">
            <a:extLst>
              <a:ext uri="{FF2B5EF4-FFF2-40B4-BE49-F238E27FC236}">
                <a16:creationId xmlns:a16="http://schemas.microsoft.com/office/drawing/2014/main" id="{FB1EBFA9-5D5B-4C33-9F9A-024333B788D1}"/>
              </a:ext>
            </a:extLst>
          </p:cNvPr>
          <p:cNvSpPr>
            <a:spLocks noChangeArrowheads="1"/>
          </p:cNvSpPr>
          <p:nvPr/>
        </p:nvSpPr>
        <p:spPr bwMode="auto">
          <a:xfrm>
            <a:off x="2013525" y="2408722"/>
            <a:ext cx="1757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32" name="Text Box 24">
            <a:extLst>
              <a:ext uri="{FF2B5EF4-FFF2-40B4-BE49-F238E27FC236}">
                <a16:creationId xmlns:a16="http://schemas.microsoft.com/office/drawing/2014/main" id="{AE7524F1-E0DC-45BA-8F39-34A5CF892621}"/>
              </a:ext>
            </a:extLst>
          </p:cNvPr>
          <p:cNvSpPr txBox="1">
            <a:spLocks noChangeArrowheads="1"/>
          </p:cNvSpPr>
          <p:nvPr/>
        </p:nvSpPr>
        <p:spPr bwMode="auto">
          <a:xfrm>
            <a:off x="1970948" y="3888380"/>
            <a:ext cx="1441267"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5/17-3/21</a:t>
            </a:r>
          </a:p>
        </p:txBody>
      </p:sp>
      <p:sp>
        <p:nvSpPr>
          <p:cNvPr id="33" name="Isosceles Triangle 32">
            <a:extLst>
              <a:ext uri="{FF2B5EF4-FFF2-40B4-BE49-F238E27FC236}">
                <a16:creationId xmlns:a16="http://schemas.microsoft.com/office/drawing/2014/main" id="{D9A6C0B7-4A09-4409-A54B-965662D316BC}"/>
              </a:ext>
            </a:extLst>
          </p:cNvPr>
          <p:cNvSpPr>
            <a:spLocks noChangeArrowheads="1"/>
          </p:cNvSpPr>
          <p:nvPr/>
        </p:nvSpPr>
        <p:spPr bwMode="auto">
          <a:xfrm>
            <a:off x="691963" y="2432933"/>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cxnSp>
        <p:nvCxnSpPr>
          <p:cNvPr id="34" name="Straight Connector 33">
            <a:extLst>
              <a:ext uri="{FF2B5EF4-FFF2-40B4-BE49-F238E27FC236}">
                <a16:creationId xmlns:a16="http://schemas.microsoft.com/office/drawing/2014/main" id="{7554879C-6362-4F39-878B-1284298DF7CC}"/>
              </a:ext>
            </a:extLst>
          </p:cNvPr>
          <p:cNvCxnSpPr/>
          <p:nvPr/>
        </p:nvCxnSpPr>
        <p:spPr bwMode="auto">
          <a:xfrm>
            <a:off x="263352" y="3840948"/>
            <a:ext cx="2726844"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5" name="Text Box 24">
            <a:extLst>
              <a:ext uri="{FF2B5EF4-FFF2-40B4-BE49-F238E27FC236}">
                <a16:creationId xmlns:a16="http://schemas.microsoft.com/office/drawing/2014/main" id="{ECB54B2A-620D-440C-B43D-681464BFEF80}"/>
              </a:ext>
            </a:extLst>
          </p:cNvPr>
          <p:cNvSpPr txBox="1">
            <a:spLocks noChangeArrowheads="1"/>
          </p:cNvSpPr>
          <p:nvPr/>
        </p:nvSpPr>
        <p:spPr bwMode="auto">
          <a:xfrm>
            <a:off x="2530161" y="2600190"/>
            <a:ext cx="714755"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July 18</a:t>
            </a:r>
          </a:p>
          <a:p>
            <a:pPr algn="ctr"/>
            <a:r>
              <a:rPr lang="en-US" altLang="en-US" sz="600" dirty="0">
                <a:latin typeface="Arial" panose="020B0604020202020204" pitchFamily="34" charset="0"/>
                <a:cs typeface="Arial" panose="020B0604020202020204" pitchFamily="34" charset="0"/>
              </a:rPr>
              <a:t>Inter.</a:t>
            </a:r>
          </a:p>
          <a:p>
            <a:pPr algn="ctr"/>
            <a:r>
              <a:rPr lang="en-US" altLang="en-US" sz="600" dirty="0">
                <a:latin typeface="Arial" panose="020B0604020202020204" pitchFamily="34" charset="0"/>
                <a:cs typeface="Arial" panose="020B0604020202020204" pitchFamily="34" charset="0"/>
              </a:rPr>
              <a:t>comment</a:t>
            </a:r>
          </a:p>
          <a:p>
            <a:pPr algn="ctr"/>
            <a:r>
              <a:rPr lang="en-US" altLang="en-US" sz="600" dirty="0">
                <a:latin typeface="Arial" panose="020B0604020202020204" pitchFamily="34" charset="0"/>
                <a:cs typeface="Arial" panose="020B0604020202020204" pitchFamily="34" charset="0"/>
              </a:rPr>
              <a:t>collection</a:t>
            </a:r>
          </a:p>
        </p:txBody>
      </p:sp>
      <p:sp>
        <p:nvSpPr>
          <p:cNvPr id="36" name="Isosceles Triangle 35">
            <a:extLst>
              <a:ext uri="{FF2B5EF4-FFF2-40B4-BE49-F238E27FC236}">
                <a16:creationId xmlns:a16="http://schemas.microsoft.com/office/drawing/2014/main" id="{8FE3C52B-753E-4642-A4E7-8CB4E52E542D}"/>
              </a:ext>
            </a:extLst>
          </p:cNvPr>
          <p:cNvSpPr>
            <a:spLocks noChangeArrowheads="1"/>
          </p:cNvSpPr>
          <p:nvPr/>
        </p:nvSpPr>
        <p:spPr bwMode="auto">
          <a:xfrm>
            <a:off x="2795762" y="2415341"/>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37" name="Isosceles Triangle 36">
            <a:extLst>
              <a:ext uri="{FF2B5EF4-FFF2-40B4-BE49-F238E27FC236}">
                <a16:creationId xmlns:a16="http://schemas.microsoft.com/office/drawing/2014/main" id="{0FAE2763-3F26-415B-AA6B-70706858BFE3}"/>
              </a:ext>
            </a:extLst>
          </p:cNvPr>
          <p:cNvSpPr>
            <a:spLocks noChangeArrowheads="1"/>
          </p:cNvSpPr>
          <p:nvPr/>
        </p:nvSpPr>
        <p:spPr bwMode="auto">
          <a:xfrm>
            <a:off x="2849037" y="2414094"/>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38" name="Text Box 24">
            <a:extLst>
              <a:ext uri="{FF2B5EF4-FFF2-40B4-BE49-F238E27FC236}">
                <a16:creationId xmlns:a16="http://schemas.microsoft.com/office/drawing/2014/main" id="{A0A75DAB-5BE1-423C-AAA6-79317872B703}"/>
              </a:ext>
            </a:extLst>
          </p:cNvPr>
          <p:cNvSpPr txBox="1">
            <a:spLocks noChangeArrowheads="1"/>
          </p:cNvSpPr>
          <p:nvPr/>
        </p:nvSpPr>
        <p:spPr bwMode="auto">
          <a:xfrm>
            <a:off x="2443807" y="2368058"/>
            <a:ext cx="436592"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SFD</a:t>
            </a:r>
          </a:p>
          <a:p>
            <a:pPr algn="ctr"/>
            <a:r>
              <a:rPr lang="en-US" altLang="en-US" sz="600" dirty="0">
                <a:latin typeface="Arial" panose="020B0604020202020204" pitchFamily="34" charset="0"/>
                <a:cs typeface="Arial" panose="020B0604020202020204" pitchFamily="34" charset="0"/>
              </a:rPr>
              <a:t>Final</a:t>
            </a:r>
          </a:p>
        </p:txBody>
      </p:sp>
      <p:cxnSp>
        <p:nvCxnSpPr>
          <p:cNvPr id="39" name="Straight Connector 38">
            <a:extLst>
              <a:ext uri="{FF2B5EF4-FFF2-40B4-BE49-F238E27FC236}">
                <a16:creationId xmlns:a16="http://schemas.microsoft.com/office/drawing/2014/main" id="{A2FA76FA-3809-4D38-B844-5EC04AE23DE9}"/>
              </a:ext>
            </a:extLst>
          </p:cNvPr>
          <p:cNvCxnSpPr>
            <a:cxnSpLocks/>
          </p:cNvCxnSpPr>
          <p:nvPr/>
        </p:nvCxnSpPr>
        <p:spPr bwMode="auto">
          <a:xfrm flipV="1">
            <a:off x="3007963" y="4182034"/>
            <a:ext cx="2158625"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0" name="Isosceles Triangle 39">
            <a:extLst>
              <a:ext uri="{FF2B5EF4-FFF2-40B4-BE49-F238E27FC236}">
                <a16:creationId xmlns:a16="http://schemas.microsoft.com/office/drawing/2014/main" id="{FA33DCBA-F8DE-4E6A-B75C-5C4A7720286F}"/>
              </a:ext>
            </a:extLst>
          </p:cNvPr>
          <p:cNvSpPr>
            <a:spLocks noChangeArrowheads="1"/>
          </p:cNvSpPr>
          <p:nvPr/>
        </p:nvSpPr>
        <p:spPr bwMode="auto">
          <a:xfrm>
            <a:off x="3592204" y="2449991"/>
            <a:ext cx="173999" cy="180386"/>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41" name="Text Box 24">
            <a:extLst>
              <a:ext uri="{FF2B5EF4-FFF2-40B4-BE49-F238E27FC236}">
                <a16:creationId xmlns:a16="http://schemas.microsoft.com/office/drawing/2014/main" id="{1F616E82-EEAF-419E-9833-AA0F4DF0B89F}"/>
              </a:ext>
            </a:extLst>
          </p:cNvPr>
          <p:cNvSpPr txBox="1">
            <a:spLocks noChangeArrowheads="1"/>
          </p:cNvSpPr>
          <p:nvPr/>
        </p:nvSpPr>
        <p:spPr bwMode="auto">
          <a:xfrm>
            <a:off x="3687931" y="2383595"/>
            <a:ext cx="658690"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Initial</a:t>
            </a:r>
          </a:p>
          <a:p>
            <a:pPr algn="ctr"/>
            <a:r>
              <a:rPr lang="en-US" altLang="en-US" sz="600" dirty="0">
                <a:latin typeface="Arial" panose="020B0604020202020204" pitchFamily="34" charset="0"/>
                <a:cs typeface="Arial" panose="020B0604020202020204" pitchFamily="34" charset="0"/>
              </a:rPr>
              <a:t>WG ballot</a:t>
            </a:r>
          </a:p>
        </p:txBody>
      </p:sp>
      <p:sp>
        <p:nvSpPr>
          <p:cNvPr id="42" name="Rectangle 41">
            <a:extLst>
              <a:ext uri="{FF2B5EF4-FFF2-40B4-BE49-F238E27FC236}">
                <a16:creationId xmlns:a16="http://schemas.microsoft.com/office/drawing/2014/main" id="{2F605876-D477-4F14-8794-156D78F9CCE3}"/>
              </a:ext>
            </a:extLst>
          </p:cNvPr>
          <p:cNvSpPr/>
          <p:nvPr/>
        </p:nvSpPr>
        <p:spPr>
          <a:xfrm>
            <a:off x="2999656" y="3897433"/>
            <a:ext cx="777310" cy="245822"/>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CC28</a:t>
            </a:r>
          </a:p>
        </p:txBody>
      </p:sp>
      <p:sp>
        <p:nvSpPr>
          <p:cNvPr id="43" name="Rectangle 42">
            <a:extLst>
              <a:ext uri="{FF2B5EF4-FFF2-40B4-BE49-F238E27FC236}">
                <a16:creationId xmlns:a16="http://schemas.microsoft.com/office/drawing/2014/main" id="{F27A7D85-1757-4C66-BECD-EE937921E20B}"/>
              </a:ext>
            </a:extLst>
          </p:cNvPr>
          <p:cNvSpPr/>
          <p:nvPr/>
        </p:nvSpPr>
        <p:spPr>
          <a:xfrm>
            <a:off x="3766413" y="3897433"/>
            <a:ext cx="1373074" cy="245822"/>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r>
              <a:rPr lang="en-US" sz="1100" dirty="0">
                <a:solidFill>
                  <a:schemeClr val="tx1"/>
                </a:solidFill>
              </a:rPr>
              <a:t>LB240 CR </a:t>
            </a:r>
          </a:p>
        </p:txBody>
      </p:sp>
      <p:sp>
        <p:nvSpPr>
          <p:cNvPr id="44" name="Oval Callout 93">
            <a:extLst>
              <a:ext uri="{FF2B5EF4-FFF2-40B4-BE49-F238E27FC236}">
                <a16:creationId xmlns:a16="http://schemas.microsoft.com/office/drawing/2014/main" id="{A48D6855-C65D-4C9B-8796-5BBBD14EA114}"/>
              </a:ext>
            </a:extLst>
          </p:cNvPr>
          <p:cNvSpPr/>
          <p:nvPr/>
        </p:nvSpPr>
        <p:spPr bwMode="auto">
          <a:xfrm>
            <a:off x="3175124" y="4523238"/>
            <a:ext cx="722362" cy="487541"/>
          </a:xfrm>
          <a:prstGeom prst="wedgeEllipseCallout">
            <a:avLst>
              <a:gd name="adj1" fmla="val 32914"/>
              <a:gd name="adj2" fmla="val -132881"/>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Initial WG ballot LB240 </a:t>
            </a:r>
            <a:r>
              <a:rPr kumimoji="0" lang="en-US" sz="800" b="1" i="0" u="none" strike="noStrike" cap="none" normalizeH="0" baseline="0" dirty="0">
                <a:ln>
                  <a:noFill/>
                </a:ln>
                <a:solidFill>
                  <a:schemeClr val="tx1"/>
                </a:solidFill>
                <a:effectLst/>
              </a:rPr>
              <a:t>Pass</a:t>
            </a:r>
          </a:p>
        </p:txBody>
      </p:sp>
      <p:sp>
        <p:nvSpPr>
          <p:cNvPr id="45" name="Oval Callout 61">
            <a:extLst>
              <a:ext uri="{FF2B5EF4-FFF2-40B4-BE49-F238E27FC236}">
                <a16:creationId xmlns:a16="http://schemas.microsoft.com/office/drawing/2014/main" id="{49408F65-A8D4-40C2-8F0C-90D804E150FC}"/>
              </a:ext>
            </a:extLst>
          </p:cNvPr>
          <p:cNvSpPr/>
          <p:nvPr/>
        </p:nvSpPr>
        <p:spPr bwMode="auto">
          <a:xfrm>
            <a:off x="2283685" y="4523239"/>
            <a:ext cx="519343" cy="289185"/>
          </a:xfrm>
          <a:prstGeom prst="wedgeEllipseCallout">
            <a:avLst>
              <a:gd name="adj1" fmla="val 88219"/>
              <a:gd name="adj2" fmla="val -304231"/>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SF</a:t>
            </a:r>
            <a:r>
              <a:rPr kumimoji="0" lang="en-US" sz="800" b="1" i="0" u="none" strike="noStrike" cap="none" normalizeH="0" baseline="0" dirty="0">
                <a:ln>
                  <a:noFill/>
                </a:ln>
                <a:solidFill>
                  <a:schemeClr val="tx1"/>
                </a:solidFill>
                <a:effectLst/>
                <a:latin typeface="Times New Roman" pitchFamily="16" charset="0"/>
                <a:ea typeface="MS Gothic" charset="-128"/>
              </a:rPr>
              <a:t>D Freeze</a:t>
            </a:r>
          </a:p>
        </p:txBody>
      </p:sp>
      <p:sp>
        <p:nvSpPr>
          <p:cNvPr id="46" name="Rectangle 45">
            <a:extLst>
              <a:ext uri="{FF2B5EF4-FFF2-40B4-BE49-F238E27FC236}">
                <a16:creationId xmlns:a16="http://schemas.microsoft.com/office/drawing/2014/main" id="{03C9889A-27AD-43D8-B8CE-A8E4750782BA}"/>
              </a:ext>
            </a:extLst>
          </p:cNvPr>
          <p:cNvSpPr/>
          <p:nvPr/>
        </p:nvSpPr>
        <p:spPr>
          <a:xfrm>
            <a:off x="5136613" y="3897582"/>
            <a:ext cx="1927894" cy="245673"/>
          </a:xfrm>
          <a:prstGeom prst="rect">
            <a:avLst/>
          </a:prstGeom>
          <a:gradFill flip="none" rotWithShape="1">
            <a:gsLst>
              <a:gs pos="0">
                <a:srgbClr val="FFFF00"/>
              </a:gs>
              <a:gs pos="0">
                <a:srgbClr val="FFFF00"/>
              </a:gs>
              <a:gs pos="0">
                <a:srgbClr val="FFFF00"/>
              </a:gs>
              <a:gs pos="0">
                <a:srgbClr val="00B050"/>
              </a:gs>
            </a:gsLst>
            <a:lin ang="10800000" scaled="1"/>
            <a:tileRect/>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LB249</a:t>
            </a:r>
          </a:p>
        </p:txBody>
      </p:sp>
      <p:sp>
        <p:nvSpPr>
          <p:cNvPr id="47" name="Oval Callout 93">
            <a:extLst>
              <a:ext uri="{FF2B5EF4-FFF2-40B4-BE49-F238E27FC236}">
                <a16:creationId xmlns:a16="http://schemas.microsoft.com/office/drawing/2014/main" id="{23BBD45B-FE1F-41F1-9C20-3646EDF9AA3F}"/>
              </a:ext>
            </a:extLst>
          </p:cNvPr>
          <p:cNvSpPr/>
          <p:nvPr/>
        </p:nvSpPr>
        <p:spPr bwMode="auto">
          <a:xfrm>
            <a:off x="4151784" y="4523237"/>
            <a:ext cx="1006530" cy="487541"/>
          </a:xfrm>
          <a:prstGeom prst="wedgeEllipseCallout">
            <a:avLst>
              <a:gd name="adj1" fmla="val 48514"/>
              <a:gd name="adj2" fmla="val -129092"/>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LB240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recirc. </a:t>
            </a:r>
            <a:r>
              <a:rPr lang="en-US" sz="800" b="1" dirty="0" err="1">
                <a:solidFill>
                  <a:schemeClr val="tx1"/>
                </a:solidFill>
              </a:rPr>
              <a:t>init</a:t>
            </a:r>
            <a:endParaRPr kumimoji="0" lang="en-US" sz="800" b="1" i="0" u="none" strike="noStrike" cap="none" normalizeH="0" baseline="0" dirty="0">
              <a:ln>
                <a:noFill/>
              </a:ln>
              <a:solidFill>
                <a:schemeClr val="tx1"/>
              </a:solidFill>
              <a:effectLst/>
            </a:endParaRPr>
          </a:p>
        </p:txBody>
      </p:sp>
      <p:cxnSp>
        <p:nvCxnSpPr>
          <p:cNvPr id="48" name="Straight Connector 47">
            <a:extLst>
              <a:ext uri="{FF2B5EF4-FFF2-40B4-BE49-F238E27FC236}">
                <a16:creationId xmlns:a16="http://schemas.microsoft.com/office/drawing/2014/main" id="{AF37DB13-CF9F-4A17-B749-FC10876F4C86}"/>
              </a:ext>
            </a:extLst>
          </p:cNvPr>
          <p:cNvCxnSpPr>
            <a:cxnSpLocks/>
          </p:cNvCxnSpPr>
          <p:nvPr/>
        </p:nvCxnSpPr>
        <p:spPr bwMode="auto">
          <a:xfrm>
            <a:off x="5195919" y="4182700"/>
            <a:ext cx="32795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9" name="Oval Callout 93">
            <a:extLst>
              <a:ext uri="{FF2B5EF4-FFF2-40B4-BE49-F238E27FC236}">
                <a16:creationId xmlns:a16="http://schemas.microsoft.com/office/drawing/2014/main" id="{FA854426-38AD-4F40-9544-987308C2E8C0}"/>
              </a:ext>
            </a:extLst>
          </p:cNvPr>
          <p:cNvSpPr/>
          <p:nvPr/>
        </p:nvSpPr>
        <p:spPr bwMode="auto">
          <a:xfrm>
            <a:off x="5625420" y="4595398"/>
            <a:ext cx="1006530" cy="487541"/>
          </a:xfrm>
          <a:prstGeom prst="wedgeEllipseCallout">
            <a:avLst>
              <a:gd name="adj1" fmla="val 92428"/>
              <a:gd name="adj2" fmla="val -144409"/>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LB249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2</a:t>
            </a:r>
            <a:r>
              <a:rPr lang="en-US" sz="800" b="1" baseline="30000" dirty="0">
                <a:solidFill>
                  <a:schemeClr val="tx1"/>
                </a:solidFill>
              </a:rPr>
              <a:t>nd</a:t>
            </a:r>
            <a:r>
              <a:rPr lang="en-US" sz="800" b="1" dirty="0">
                <a:solidFill>
                  <a:schemeClr val="tx1"/>
                </a:solidFill>
              </a:rPr>
              <a:t> recirculation</a:t>
            </a:r>
            <a:endParaRPr kumimoji="0" lang="en-US" sz="800" b="1" i="0" u="none" strike="noStrike" cap="none" normalizeH="0" baseline="0" dirty="0">
              <a:ln>
                <a:noFill/>
              </a:ln>
              <a:solidFill>
                <a:schemeClr val="tx1"/>
              </a:solidFill>
              <a:effectLst/>
            </a:endParaRPr>
          </a:p>
        </p:txBody>
      </p:sp>
      <p:sp>
        <p:nvSpPr>
          <p:cNvPr id="50" name="Isosceles Triangle 49">
            <a:extLst>
              <a:ext uri="{FF2B5EF4-FFF2-40B4-BE49-F238E27FC236}">
                <a16:creationId xmlns:a16="http://schemas.microsoft.com/office/drawing/2014/main" id="{05BFC687-2622-4858-8453-95867272E324}"/>
              </a:ext>
            </a:extLst>
          </p:cNvPr>
          <p:cNvSpPr>
            <a:spLocks noChangeArrowheads="1"/>
          </p:cNvSpPr>
          <p:nvPr/>
        </p:nvSpPr>
        <p:spPr bwMode="auto">
          <a:xfrm>
            <a:off x="7896200" y="3068960"/>
            <a:ext cx="228472" cy="222250"/>
          </a:xfrm>
          <a:prstGeom prst="triangle">
            <a:avLst>
              <a:gd name="adj" fmla="val 50000"/>
            </a:avLst>
          </a:prstGeom>
          <a:solidFill>
            <a:schemeClr val="accent5">
              <a:lumMod val="75000"/>
            </a:schemeClr>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51" name="Text Box 26">
            <a:extLst>
              <a:ext uri="{FF2B5EF4-FFF2-40B4-BE49-F238E27FC236}">
                <a16:creationId xmlns:a16="http://schemas.microsoft.com/office/drawing/2014/main" id="{88F88663-5EA5-417A-A067-B7DFC76D65C5}"/>
              </a:ext>
            </a:extLst>
          </p:cNvPr>
          <p:cNvSpPr txBox="1">
            <a:spLocks noChangeArrowheads="1"/>
          </p:cNvSpPr>
          <p:nvPr/>
        </p:nvSpPr>
        <p:spPr bwMode="auto">
          <a:xfrm flipH="1">
            <a:off x="6754638" y="2655706"/>
            <a:ext cx="6501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3.0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01-2021</a:t>
            </a:r>
          </a:p>
          <a:p>
            <a:pPr algn="ctr"/>
            <a:r>
              <a:rPr lang="en-US" altLang="en-US" sz="600" dirty="0">
                <a:latin typeface="Arial" panose="020B0604020202020204" pitchFamily="34" charset="0"/>
                <a:cs typeface="Arial" panose="020B0604020202020204" pitchFamily="34" charset="0"/>
              </a:rPr>
              <a:t>Recirculation</a:t>
            </a:r>
          </a:p>
        </p:txBody>
      </p:sp>
      <p:sp>
        <p:nvSpPr>
          <p:cNvPr id="52" name="Isosceles Triangle 51">
            <a:extLst>
              <a:ext uri="{FF2B5EF4-FFF2-40B4-BE49-F238E27FC236}">
                <a16:creationId xmlns:a16="http://schemas.microsoft.com/office/drawing/2014/main" id="{1AED65DC-FD9C-4578-B6A0-17CEC7E0F8C2}"/>
              </a:ext>
            </a:extLst>
          </p:cNvPr>
          <p:cNvSpPr>
            <a:spLocks noChangeArrowheads="1"/>
          </p:cNvSpPr>
          <p:nvPr/>
        </p:nvSpPr>
        <p:spPr bwMode="auto">
          <a:xfrm flipH="1">
            <a:off x="6953894" y="2436316"/>
            <a:ext cx="248998" cy="217487"/>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54" name="Text Box 26">
            <a:extLst>
              <a:ext uri="{FF2B5EF4-FFF2-40B4-BE49-F238E27FC236}">
                <a16:creationId xmlns:a16="http://schemas.microsoft.com/office/drawing/2014/main" id="{D45946F4-2B0F-40F1-AECA-BA262EDC1388}"/>
              </a:ext>
            </a:extLst>
          </p:cNvPr>
          <p:cNvSpPr txBox="1">
            <a:spLocks noChangeArrowheads="1"/>
          </p:cNvSpPr>
          <p:nvPr/>
        </p:nvSpPr>
        <p:spPr bwMode="auto">
          <a:xfrm flipH="1">
            <a:off x="7668534" y="2645309"/>
            <a:ext cx="6501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4.0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07-2021</a:t>
            </a:r>
          </a:p>
          <a:p>
            <a:pPr algn="ctr"/>
            <a:r>
              <a:rPr lang="en-US" altLang="en-US" sz="600" dirty="0">
                <a:latin typeface="Arial" panose="020B0604020202020204" pitchFamily="34" charset="0"/>
                <a:cs typeface="Arial" panose="020B0604020202020204" pitchFamily="34" charset="0"/>
              </a:rPr>
              <a:t>Recirculation</a:t>
            </a:r>
          </a:p>
        </p:txBody>
      </p:sp>
      <p:sp>
        <p:nvSpPr>
          <p:cNvPr id="55" name="Isosceles Triangle 54">
            <a:extLst>
              <a:ext uri="{FF2B5EF4-FFF2-40B4-BE49-F238E27FC236}">
                <a16:creationId xmlns:a16="http://schemas.microsoft.com/office/drawing/2014/main" id="{7C667F73-2428-4702-BCAA-F58ADCC62853}"/>
              </a:ext>
            </a:extLst>
          </p:cNvPr>
          <p:cNvSpPr>
            <a:spLocks noChangeArrowheads="1"/>
          </p:cNvSpPr>
          <p:nvPr/>
        </p:nvSpPr>
        <p:spPr bwMode="auto">
          <a:xfrm flipH="1">
            <a:off x="7863226" y="2425355"/>
            <a:ext cx="248998" cy="217487"/>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dirty="0">
              <a:latin typeface="+mn-lt"/>
              <a:ea typeface="+mn-ea"/>
            </a:endParaRPr>
          </a:p>
        </p:txBody>
      </p:sp>
      <p:sp>
        <p:nvSpPr>
          <p:cNvPr id="56" name="Text Box 29">
            <a:extLst>
              <a:ext uri="{FF2B5EF4-FFF2-40B4-BE49-F238E27FC236}">
                <a16:creationId xmlns:a16="http://schemas.microsoft.com/office/drawing/2014/main" id="{4A30052F-5A53-450E-8D3B-A9D2BC52D2D7}"/>
              </a:ext>
            </a:extLst>
          </p:cNvPr>
          <p:cNvSpPr txBox="1">
            <a:spLocks noChangeArrowheads="1"/>
          </p:cNvSpPr>
          <p:nvPr/>
        </p:nvSpPr>
        <p:spPr bwMode="auto">
          <a:xfrm flipH="1">
            <a:off x="7248128" y="3306149"/>
            <a:ext cx="1074295"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600" b="0" dirty="0"/>
              <a:t>.11az</a:t>
            </a:r>
            <a:br>
              <a:rPr lang="en-US" altLang="en-US" sz="600" b="0" dirty="0"/>
            </a:br>
            <a:r>
              <a:rPr lang="en-US" altLang="en-US" sz="600" b="0" dirty="0"/>
              <a:t> MDR and SA ballots</a:t>
            </a:r>
          </a:p>
          <a:p>
            <a:r>
              <a:rPr lang="en-US" altLang="en-US" sz="600" b="0" dirty="0"/>
              <a:t> 07-2021</a:t>
            </a:r>
          </a:p>
        </p:txBody>
      </p:sp>
      <p:sp>
        <p:nvSpPr>
          <p:cNvPr id="57" name="Isosceles Triangle 56">
            <a:extLst>
              <a:ext uri="{FF2B5EF4-FFF2-40B4-BE49-F238E27FC236}">
                <a16:creationId xmlns:a16="http://schemas.microsoft.com/office/drawing/2014/main" id="{08DFF385-B3BA-4F57-B2DB-7FD6710F4712}"/>
              </a:ext>
            </a:extLst>
          </p:cNvPr>
          <p:cNvSpPr>
            <a:spLocks noChangeArrowheads="1"/>
          </p:cNvSpPr>
          <p:nvPr/>
        </p:nvSpPr>
        <p:spPr bwMode="auto">
          <a:xfrm>
            <a:off x="10165148" y="2457390"/>
            <a:ext cx="228472"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58" name="Text Box 29">
            <a:extLst>
              <a:ext uri="{FF2B5EF4-FFF2-40B4-BE49-F238E27FC236}">
                <a16:creationId xmlns:a16="http://schemas.microsoft.com/office/drawing/2014/main" id="{0287B46E-F3EB-4637-A598-2AA899FDFB1A}"/>
              </a:ext>
            </a:extLst>
          </p:cNvPr>
          <p:cNvSpPr txBox="1">
            <a:spLocks noChangeArrowheads="1"/>
          </p:cNvSpPr>
          <p:nvPr/>
        </p:nvSpPr>
        <p:spPr bwMode="auto">
          <a:xfrm flipH="1">
            <a:off x="10023107" y="2717775"/>
            <a:ext cx="799587"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700" b="0" dirty="0"/>
              <a:t>Publication</a:t>
            </a:r>
          </a:p>
        </p:txBody>
      </p:sp>
      <p:sp>
        <p:nvSpPr>
          <p:cNvPr id="59" name="Rectangle 58">
            <a:extLst>
              <a:ext uri="{FF2B5EF4-FFF2-40B4-BE49-F238E27FC236}">
                <a16:creationId xmlns:a16="http://schemas.microsoft.com/office/drawing/2014/main" id="{7D7A4A4E-EFC2-4E2F-A24A-69DD81F14B17}"/>
              </a:ext>
            </a:extLst>
          </p:cNvPr>
          <p:cNvSpPr/>
          <p:nvPr/>
        </p:nvSpPr>
        <p:spPr>
          <a:xfrm>
            <a:off x="7055129" y="3902171"/>
            <a:ext cx="1037171" cy="241084"/>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LB253</a:t>
            </a:r>
          </a:p>
        </p:txBody>
      </p:sp>
      <p:sp>
        <p:nvSpPr>
          <p:cNvPr id="60" name="Rectangle 59">
            <a:extLst>
              <a:ext uri="{FF2B5EF4-FFF2-40B4-BE49-F238E27FC236}">
                <a16:creationId xmlns:a16="http://schemas.microsoft.com/office/drawing/2014/main" id="{FD33245F-738D-4A9E-A0BE-275B0E0AF06F}"/>
              </a:ext>
            </a:extLst>
          </p:cNvPr>
          <p:cNvSpPr/>
          <p:nvPr/>
        </p:nvSpPr>
        <p:spPr>
          <a:xfrm>
            <a:off x="9120473" y="3900339"/>
            <a:ext cx="365612" cy="242916"/>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050" dirty="0">
                <a:solidFill>
                  <a:schemeClr val="tx1"/>
                </a:solidFill>
              </a:rPr>
              <a:t>SA2</a:t>
            </a:r>
          </a:p>
        </p:txBody>
      </p:sp>
      <p:sp>
        <p:nvSpPr>
          <p:cNvPr id="61" name="Rectangle 60">
            <a:extLst>
              <a:ext uri="{FF2B5EF4-FFF2-40B4-BE49-F238E27FC236}">
                <a16:creationId xmlns:a16="http://schemas.microsoft.com/office/drawing/2014/main" id="{2FCE8FAF-B14E-4F71-BAA4-E3B8B00BCE3B}"/>
              </a:ext>
            </a:extLst>
          </p:cNvPr>
          <p:cNvSpPr/>
          <p:nvPr/>
        </p:nvSpPr>
        <p:spPr>
          <a:xfrm>
            <a:off x="7323995" y="3645563"/>
            <a:ext cx="716220" cy="243918"/>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MDR</a:t>
            </a:r>
          </a:p>
        </p:txBody>
      </p:sp>
      <p:sp>
        <p:nvSpPr>
          <p:cNvPr id="62" name="Rectangle 61">
            <a:extLst>
              <a:ext uri="{FF2B5EF4-FFF2-40B4-BE49-F238E27FC236}">
                <a16:creationId xmlns:a16="http://schemas.microsoft.com/office/drawing/2014/main" id="{F189F3FD-6129-4603-BD90-34EE40265A10}"/>
              </a:ext>
            </a:extLst>
          </p:cNvPr>
          <p:cNvSpPr/>
          <p:nvPr/>
        </p:nvSpPr>
        <p:spPr>
          <a:xfrm>
            <a:off x="8475419" y="3902165"/>
            <a:ext cx="653793" cy="241090"/>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SA1</a:t>
            </a:r>
          </a:p>
        </p:txBody>
      </p:sp>
      <p:sp>
        <p:nvSpPr>
          <p:cNvPr id="63" name="Rectangle 62">
            <a:extLst>
              <a:ext uri="{FF2B5EF4-FFF2-40B4-BE49-F238E27FC236}">
                <a16:creationId xmlns:a16="http://schemas.microsoft.com/office/drawing/2014/main" id="{D8F87CA2-0597-4AA6-BF19-2637B50B5365}"/>
              </a:ext>
            </a:extLst>
          </p:cNvPr>
          <p:cNvSpPr/>
          <p:nvPr/>
        </p:nvSpPr>
        <p:spPr>
          <a:xfrm>
            <a:off x="8040216" y="3902171"/>
            <a:ext cx="446793" cy="241084"/>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r>
              <a:rPr lang="en-US" sz="1100" dirty="0">
                <a:solidFill>
                  <a:schemeClr val="tx1"/>
                </a:solidFill>
              </a:rPr>
              <a:t>LB 255</a:t>
            </a:r>
          </a:p>
        </p:txBody>
      </p:sp>
      <p:sp>
        <p:nvSpPr>
          <p:cNvPr id="64" name="Oval Callout 93">
            <a:extLst>
              <a:ext uri="{FF2B5EF4-FFF2-40B4-BE49-F238E27FC236}">
                <a16:creationId xmlns:a16="http://schemas.microsoft.com/office/drawing/2014/main" id="{CD36405E-90BF-45E7-AC89-B570D2A750BB}"/>
              </a:ext>
            </a:extLst>
          </p:cNvPr>
          <p:cNvSpPr/>
          <p:nvPr/>
        </p:nvSpPr>
        <p:spPr bwMode="auto">
          <a:xfrm>
            <a:off x="7944710" y="5104342"/>
            <a:ext cx="1158306" cy="487541"/>
          </a:xfrm>
          <a:prstGeom prst="wedgeEllipseCallout">
            <a:avLst>
              <a:gd name="adj1" fmla="val 1351"/>
              <a:gd name="adj2" fmla="val -216017"/>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No changes made, in preparation to SA ballot</a:t>
            </a:r>
            <a:endParaRPr kumimoji="0" lang="en-US" sz="800" b="1" i="0" u="none" strike="noStrike" cap="none" normalizeH="0" baseline="0" dirty="0">
              <a:ln>
                <a:noFill/>
              </a:ln>
              <a:solidFill>
                <a:schemeClr val="tx1"/>
              </a:solidFill>
              <a:effectLst/>
            </a:endParaRPr>
          </a:p>
        </p:txBody>
      </p:sp>
      <p:grpSp>
        <p:nvGrpSpPr>
          <p:cNvPr id="65" name="Group 64">
            <a:extLst>
              <a:ext uri="{FF2B5EF4-FFF2-40B4-BE49-F238E27FC236}">
                <a16:creationId xmlns:a16="http://schemas.microsoft.com/office/drawing/2014/main" id="{5C4386E9-6573-400F-8829-B11428E125E8}"/>
              </a:ext>
            </a:extLst>
          </p:cNvPr>
          <p:cNvGrpSpPr/>
          <p:nvPr/>
        </p:nvGrpSpPr>
        <p:grpSpPr>
          <a:xfrm>
            <a:off x="8825203" y="2424085"/>
            <a:ext cx="650149" cy="487473"/>
            <a:chOff x="7668534" y="2425355"/>
            <a:chExt cx="650149" cy="487473"/>
          </a:xfrm>
        </p:grpSpPr>
        <p:sp>
          <p:nvSpPr>
            <p:cNvPr id="66" name="Text Box 26">
              <a:extLst>
                <a:ext uri="{FF2B5EF4-FFF2-40B4-BE49-F238E27FC236}">
                  <a16:creationId xmlns:a16="http://schemas.microsoft.com/office/drawing/2014/main" id="{17937EE2-D8D2-469E-B929-707B843D8996}"/>
                </a:ext>
              </a:extLst>
            </p:cNvPr>
            <p:cNvSpPr txBox="1">
              <a:spLocks noChangeArrowheads="1"/>
            </p:cNvSpPr>
            <p:nvPr/>
          </p:nvSpPr>
          <p:spPr bwMode="auto">
            <a:xfrm flipH="1">
              <a:off x="7668534" y="2645309"/>
              <a:ext cx="650149"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a:t>
              </a:r>
              <a:r>
                <a:rPr lang="en-US" altLang="en-US" sz="600" baseline="30000" dirty="0">
                  <a:latin typeface="Arial" panose="020B0604020202020204" pitchFamily="34" charset="0"/>
                  <a:cs typeface="Arial" panose="020B0604020202020204" pitchFamily="34" charset="0"/>
                </a:rPr>
                <a:t>st</a:t>
              </a:r>
              <a:r>
                <a:rPr lang="en-US" altLang="en-US" sz="600" dirty="0">
                  <a:latin typeface="Arial" panose="020B0604020202020204" pitchFamily="34" charset="0"/>
                  <a:cs typeface="Arial" panose="020B0604020202020204" pitchFamily="34" charset="0"/>
                </a:rPr>
                <a:t> SA comp.</a:t>
              </a:r>
            </a:p>
            <a:p>
              <a:pPr algn="ctr"/>
              <a:r>
                <a:rPr lang="en-US" altLang="en-US" sz="600" dirty="0">
                  <a:latin typeface="Arial" panose="020B0604020202020204" pitchFamily="34" charset="0"/>
                  <a:cs typeface="Arial" panose="020B0604020202020204" pitchFamily="34" charset="0"/>
                </a:rPr>
                <a:t>05-22</a:t>
              </a:r>
            </a:p>
          </p:txBody>
        </p:sp>
        <p:sp>
          <p:nvSpPr>
            <p:cNvPr id="67" name="Isosceles Triangle 66">
              <a:extLst>
                <a:ext uri="{FF2B5EF4-FFF2-40B4-BE49-F238E27FC236}">
                  <a16:creationId xmlns:a16="http://schemas.microsoft.com/office/drawing/2014/main" id="{B27DF6EE-ADC3-4847-9D51-CEA933982259}"/>
                </a:ext>
              </a:extLst>
            </p:cNvPr>
            <p:cNvSpPr>
              <a:spLocks noChangeArrowheads="1"/>
            </p:cNvSpPr>
            <p:nvPr/>
          </p:nvSpPr>
          <p:spPr bwMode="auto">
            <a:xfrm flipH="1">
              <a:off x="7819651" y="2425355"/>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grpSp>
      <p:grpSp>
        <p:nvGrpSpPr>
          <p:cNvPr id="68" name="Group 67">
            <a:extLst>
              <a:ext uri="{FF2B5EF4-FFF2-40B4-BE49-F238E27FC236}">
                <a16:creationId xmlns:a16="http://schemas.microsoft.com/office/drawing/2014/main" id="{B9FA3AC2-AEA9-4687-9EBA-351C3F630833}"/>
              </a:ext>
            </a:extLst>
          </p:cNvPr>
          <p:cNvGrpSpPr/>
          <p:nvPr/>
        </p:nvGrpSpPr>
        <p:grpSpPr>
          <a:xfrm>
            <a:off x="9124630" y="3052375"/>
            <a:ext cx="650149" cy="579806"/>
            <a:chOff x="7668534" y="2425355"/>
            <a:chExt cx="650149" cy="579806"/>
          </a:xfrm>
        </p:grpSpPr>
        <p:sp>
          <p:nvSpPr>
            <p:cNvPr id="69" name="Text Box 26">
              <a:extLst>
                <a:ext uri="{FF2B5EF4-FFF2-40B4-BE49-F238E27FC236}">
                  <a16:creationId xmlns:a16="http://schemas.microsoft.com/office/drawing/2014/main" id="{9D6A0D72-2F1D-4790-A0EE-3F24598FC8EB}"/>
                </a:ext>
              </a:extLst>
            </p:cNvPr>
            <p:cNvSpPr txBox="1">
              <a:spLocks noChangeArrowheads="1"/>
            </p:cNvSpPr>
            <p:nvPr/>
          </p:nvSpPr>
          <p:spPr bwMode="auto">
            <a:xfrm flipH="1">
              <a:off x="7668534" y="2645309"/>
              <a:ext cx="650149"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2</a:t>
              </a:r>
              <a:r>
                <a:rPr lang="en-US" altLang="en-US" sz="600" baseline="30000" dirty="0">
                  <a:latin typeface="Arial" panose="020B0604020202020204" pitchFamily="34" charset="0"/>
                  <a:cs typeface="Arial" panose="020B0604020202020204" pitchFamily="34" charset="0"/>
                </a:rPr>
                <a:t>nd</a:t>
              </a:r>
              <a:r>
                <a:rPr lang="en-US" altLang="en-US" sz="600" dirty="0">
                  <a:latin typeface="Arial" panose="020B0604020202020204" pitchFamily="34" charset="0"/>
                  <a:cs typeface="Arial" panose="020B0604020202020204" pitchFamily="34" charset="0"/>
                </a:rPr>
                <a:t> SA comp.</a:t>
              </a:r>
            </a:p>
            <a:p>
              <a:pPr algn="ctr"/>
              <a:r>
                <a:rPr lang="en-US" altLang="en-US" sz="600" dirty="0">
                  <a:latin typeface="Arial" panose="020B0604020202020204" pitchFamily="34" charset="0"/>
                  <a:cs typeface="Arial" panose="020B0604020202020204" pitchFamily="34" charset="0"/>
                </a:rPr>
                <a:t>07-22</a:t>
              </a:r>
            </a:p>
            <a:p>
              <a:pPr algn="ctr"/>
              <a:endParaRPr lang="en-US" altLang="en-US" sz="600" dirty="0">
                <a:latin typeface="Arial" panose="020B0604020202020204" pitchFamily="34" charset="0"/>
                <a:cs typeface="Arial" panose="020B0604020202020204" pitchFamily="34" charset="0"/>
              </a:endParaRPr>
            </a:p>
          </p:txBody>
        </p:sp>
        <p:sp>
          <p:nvSpPr>
            <p:cNvPr id="70" name="Isosceles Triangle 69">
              <a:extLst>
                <a:ext uri="{FF2B5EF4-FFF2-40B4-BE49-F238E27FC236}">
                  <a16:creationId xmlns:a16="http://schemas.microsoft.com/office/drawing/2014/main" id="{C44A6D3F-F58B-49B8-B813-47495B7D1BD0}"/>
                </a:ext>
              </a:extLst>
            </p:cNvPr>
            <p:cNvSpPr>
              <a:spLocks noChangeArrowheads="1"/>
            </p:cNvSpPr>
            <p:nvPr/>
          </p:nvSpPr>
          <p:spPr bwMode="auto">
            <a:xfrm flipH="1">
              <a:off x="7863226" y="2425355"/>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grpSp>
      <p:sp>
        <p:nvSpPr>
          <p:cNvPr id="71" name="Oval Callout 93">
            <a:extLst>
              <a:ext uri="{FF2B5EF4-FFF2-40B4-BE49-F238E27FC236}">
                <a16:creationId xmlns:a16="http://schemas.microsoft.com/office/drawing/2014/main" id="{03FFBD8E-0982-407D-87DF-E910B21CDB1A}"/>
              </a:ext>
            </a:extLst>
          </p:cNvPr>
          <p:cNvSpPr/>
          <p:nvPr/>
        </p:nvSpPr>
        <p:spPr bwMode="auto">
          <a:xfrm>
            <a:off x="6699206" y="4599096"/>
            <a:ext cx="1006530" cy="487541"/>
          </a:xfrm>
          <a:prstGeom prst="wedgeEllipseCallout">
            <a:avLst>
              <a:gd name="adj1" fmla="val 81391"/>
              <a:gd name="adj2" fmla="val -144409"/>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LB249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2</a:t>
            </a:r>
            <a:r>
              <a:rPr lang="en-US" sz="800" b="1" baseline="30000" dirty="0">
                <a:solidFill>
                  <a:schemeClr val="tx1"/>
                </a:solidFill>
              </a:rPr>
              <a:t>nd</a:t>
            </a:r>
            <a:r>
              <a:rPr lang="en-US" sz="800" b="1" dirty="0">
                <a:solidFill>
                  <a:schemeClr val="tx1"/>
                </a:solidFill>
              </a:rPr>
              <a:t> recirculation</a:t>
            </a:r>
            <a:endParaRPr kumimoji="0" lang="en-US" sz="800" b="1" i="0" u="none" strike="noStrike" cap="none" normalizeH="0" baseline="0" dirty="0">
              <a:ln>
                <a:noFill/>
              </a:ln>
              <a:solidFill>
                <a:schemeClr val="tx1"/>
              </a:solidFill>
              <a:effectLst/>
            </a:endParaRPr>
          </a:p>
        </p:txBody>
      </p:sp>
      <p:sp>
        <p:nvSpPr>
          <p:cNvPr id="73" name="Isosceles Triangle 72">
            <a:extLst>
              <a:ext uri="{FF2B5EF4-FFF2-40B4-BE49-F238E27FC236}">
                <a16:creationId xmlns:a16="http://schemas.microsoft.com/office/drawing/2014/main" id="{A440538B-D407-4E7F-9F71-67DD2951A971}"/>
              </a:ext>
            </a:extLst>
          </p:cNvPr>
          <p:cNvSpPr>
            <a:spLocks noChangeArrowheads="1"/>
          </p:cNvSpPr>
          <p:nvPr/>
        </p:nvSpPr>
        <p:spPr bwMode="auto">
          <a:xfrm flipH="1">
            <a:off x="8340149" y="3057284"/>
            <a:ext cx="248998" cy="217487"/>
          </a:xfrm>
          <a:prstGeom prst="triangle">
            <a:avLst>
              <a:gd name="adj" fmla="val 50000"/>
            </a:avLst>
          </a:prstGeom>
          <a:solidFill>
            <a:schemeClr val="accent5">
              <a:lumMod val="75000"/>
            </a:schemeClr>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74" name="Text Box 26">
            <a:extLst>
              <a:ext uri="{FF2B5EF4-FFF2-40B4-BE49-F238E27FC236}">
                <a16:creationId xmlns:a16="http://schemas.microsoft.com/office/drawing/2014/main" id="{252564D0-5B02-46D2-81EA-016FB4919462}"/>
              </a:ext>
            </a:extLst>
          </p:cNvPr>
          <p:cNvSpPr txBox="1">
            <a:spLocks noChangeArrowheads="1"/>
          </p:cNvSpPr>
          <p:nvPr/>
        </p:nvSpPr>
        <p:spPr bwMode="auto">
          <a:xfrm flipH="1">
            <a:off x="8165518" y="3280475"/>
            <a:ext cx="650149"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1</a:t>
            </a:r>
            <a:r>
              <a:rPr lang="en-US" altLang="en-US" sz="700" baseline="30000" dirty="0">
                <a:latin typeface="Arial" panose="020B0604020202020204" pitchFamily="34" charset="0"/>
                <a:cs typeface="Arial" panose="020B0604020202020204" pitchFamily="34" charset="0"/>
              </a:rPr>
              <a:t>st</a:t>
            </a:r>
            <a:r>
              <a:rPr lang="en-US" altLang="en-US" sz="700" dirty="0">
                <a:latin typeface="Arial" panose="020B0604020202020204" pitchFamily="34" charset="0"/>
                <a:cs typeface="Arial" panose="020B0604020202020204" pitchFamily="34" charset="0"/>
              </a:rPr>
              <a:t> SA start</a:t>
            </a:r>
          </a:p>
        </p:txBody>
      </p:sp>
      <p:sp>
        <p:nvSpPr>
          <p:cNvPr id="76" name="Rectangle 75">
            <a:extLst>
              <a:ext uri="{FF2B5EF4-FFF2-40B4-BE49-F238E27FC236}">
                <a16:creationId xmlns:a16="http://schemas.microsoft.com/office/drawing/2014/main" id="{DCA555C3-88D6-42A7-9EDC-EF210EB2056C}"/>
              </a:ext>
            </a:extLst>
          </p:cNvPr>
          <p:cNvSpPr/>
          <p:nvPr/>
        </p:nvSpPr>
        <p:spPr>
          <a:xfrm>
            <a:off x="9815627" y="3900339"/>
            <a:ext cx="443690" cy="242916"/>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err="1">
                <a:solidFill>
                  <a:schemeClr val="tx1"/>
                </a:solidFill>
              </a:rPr>
              <a:t>REVcom</a:t>
            </a:r>
            <a:endParaRPr lang="en-US" sz="900" dirty="0">
              <a:solidFill>
                <a:schemeClr val="tx1"/>
              </a:solidFill>
            </a:endParaRPr>
          </a:p>
        </p:txBody>
      </p:sp>
      <p:sp>
        <p:nvSpPr>
          <p:cNvPr id="75" name="Rectangle 74">
            <a:extLst>
              <a:ext uri="{FF2B5EF4-FFF2-40B4-BE49-F238E27FC236}">
                <a16:creationId xmlns:a16="http://schemas.microsoft.com/office/drawing/2014/main" id="{F3F0F16B-8C38-4782-9610-2B73C4C8F47B}"/>
              </a:ext>
            </a:extLst>
          </p:cNvPr>
          <p:cNvSpPr/>
          <p:nvPr/>
        </p:nvSpPr>
        <p:spPr>
          <a:xfrm>
            <a:off x="9468734" y="3901488"/>
            <a:ext cx="343813" cy="241767"/>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050" dirty="0">
                <a:solidFill>
                  <a:schemeClr val="tx1"/>
                </a:solidFill>
              </a:rPr>
              <a:t>SA3</a:t>
            </a:r>
          </a:p>
        </p:txBody>
      </p:sp>
      <p:grpSp>
        <p:nvGrpSpPr>
          <p:cNvPr id="78" name="Group 77">
            <a:extLst>
              <a:ext uri="{FF2B5EF4-FFF2-40B4-BE49-F238E27FC236}">
                <a16:creationId xmlns:a16="http://schemas.microsoft.com/office/drawing/2014/main" id="{99755303-B7E3-4544-B5C7-D4AC84A21B0D}"/>
              </a:ext>
            </a:extLst>
          </p:cNvPr>
          <p:cNvGrpSpPr/>
          <p:nvPr/>
        </p:nvGrpSpPr>
        <p:grpSpPr>
          <a:xfrm>
            <a:off x="9497641" y="2457390"/>
            <a:ext cx="650149" cy="487473"/>
            <a:chOff x="7668534" y="2425355"/>
            <a:chExt cx="650149" cy="487473"/>
          </a:xfrm>
        </p:grpSpPr>
        <p:sp>
          <p:nvSpPr>
            <p:cNvPr id="79" name="Text Box 26">
              <a:extLst>
                <a:ext uri="{FF2B5EF4-FFF2-40B4-BE49-F238E27FC236}">
                  <a16:creationId xmlns:a16="http://schemas.microsoft.com/office/drawing/2014/main" id="{7DAFFC53-4722-42F5-9C4A-207E7BBE4CE0}"/>
                </a:ext>
              </a:extLst>
            </p:cNvPr>
            <p:cNvSpPr txBox="1">
              <a:spLocks noChangeArrowheads="1"/>
            </p:cNvSpPr>
            <p:nvPr/>
          </p:nvSpPr>
          <p:spPr bwMode="auto">
            <a:xfrm flipH="1">
              <a:off x="7668534" y="2645309"/>
              <a:ext cx="650149"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3</a:t>
              </a:r>
              <a:r>
                <a:rPr lang="en-US" altLang="en-US" sz="600" baseline="30000" dirty="0">
                  <a:latin typeface="Arial" panose="020B0604020202020204" pitchFamily="34" charset="0"/>
                  <a:cs typeface="Arial" panose="020B0604020202020204" pitchFamily="34" charset="0"/>
                </a:rPr>
                <a:t>rd</a:t>
              </a:r>
              <a:r>
                <a:rPr lang="en-US" altLang="en-US" sz="600" dirty="0">
                  <a:latin typeface="Arial" panose="020B0604020202020204" pitchFamily="34" charset="0"/>
                  <a:cs typeface="Arial" panose="020B0604020202020204" pitchFamily="34" charset="0"/>
                </a:rPr>
                <a:t>  SA comp.</a:t>
              </a:r>
            </a:p>
            <a:p>
              <a:pPr algn="ctr"/>
              <a:r>
                <a:rPr lang="en-US" altLang="en-US" sz="600" dirty="0">
                  <a:latin typeface="Arial" panose="020B0604020202020204" pitchFamily="34" charset="0"/>
                  <a:cs typeface="Arial" panose="020B0604020202020204" pitchFamily="34" charset="0"/>
                </a:rPr>
                <a:t>11-22</a:t>
              </a:r>
            </a:p>
          </p:txBody>
        </p:sp>
        <p:sp>
          <p:nvSpPr>
            <p:cNvPr id="80" name="Isosceles Triangle 79">
              <a:extLst>
                <a:ext uri="{FF2B5EF4-FFF2-40B4-BE49-F238E27FC236}">
                  <a16:creationId xmlns:a16="http://schemas.microsoft.com/office/drawing/2014/main" id="{A5D96FA7-57C1-40B5-B57B-3A2718798190}"/>
                </a:ext>
              </a:extLst>
            </p:cNvPr>
            <p:cNvSpPr>
              <a:spLocks noChangeArrowheads="1"/>
            </p:cNvSpPr>
            <p:nvPr/>
          </p:nvSpPr>
          <p:spPr bwMode="auto">
            <a:xfrm flipH="1">
              <a:off x="7863226" y="2425355"/>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grpSp>
    </p:spTree>
    <p:extLst>
      <p:ext uri="{BB962C8B-B14F-4D97-AF65-F5344CB8AC3E}">
        <p14:creationId xmlns:p14="http://schemas.microsoft.com/office/powerpoint/2010/main" val="417034969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3E8C48-D0FE-45AE-A892-200CA7D54BC4}"/>
              </a:ext>
            </a:extLst>
          </p:cNvPr>
          <p:cNvSpPr>
            <a:spLocks noGrp="1"/>
          </p:cNvSpPr>
          <p:nvPr>
            <p:ph type="title"/>
          </p:nvPr>
        </p:nvSpPr>
        <p:spPr/>
        <p:txBody>
          <a:bodyPr/>
          <a:lstStyle/>
          <a:p>
            <a:r>
              <a:rPr lang="en-US" dirty="0"/>
              <a:t>Nov. Progress and Targets Towards the January Meeting</a:t>
            </a:r>
          </a:p>
        </p:txBody>
      </p:sp>
      <p:sp>
        <p:nvSpPr>
          <p:cNvPr id="3" name="Content Placeholder 2">
            <a:extLst>
              <a:ext uri="{FF2B5EF4-FFF2-40B4-BE49-F238E27FC236}">
                <a16:creationId xmlns:a16="http://schemas.microsoft.com/office/drawing/2014/main" id="{F4989200-2622-46AD-AE0D-4E2448C695E7}"/>
              </a:ext>
            </a:extLst>
          </p:cNvPr>
          <p:cNvSpPr>
            <a:spLocks noGrp="1"/>
          </p:cNvSpPr>
          <p:nvPr>
            <p:ph idx="1"/>
          </p:nvPr>
        </p:nvSpPr>
        <p:spPr>
          <a:xfrm>
            <a:off x="914401" y="1751015"/>
            <a:ext cx="10361084" cy="4343400"/>
          </a:xfrm>
        </p:spPr>
        <p:txBody>
          <a:bodyPr/>
          <a:lstStyle/>
          <a:p>
            <a:pPr>
              <a:buFont typeface="Arial" panose="020B0604020202020204" pitchFamily="34" charset="0"/>
              <a:buChar char="•"/>
            </a:pPr>
            <a:r>
              <a:rPr lang="en-US" b="0" dirty="0"/>
              <a:t>Complete assignment of P802.11 D4.0 SA1 comments.</a:t>
            </a:r>
          </a:p>
          <a:p>
            <a:pPr>
              <a:buFont typeface="Arial" panose="020B0604020202020204" pitchFamily="34" charset="0"/>
              <a:buChar char="•"/>
            </a:pPr>
            <a:r>
              <a:rPr lang="en-US" b="0" dirty="0"/>
              <a:t>Resolve 60 technical</a:t>
            </a:r>
            <a:r>
              <a:rPr lang="en-US" b="0"/>
              <a:t>/General comments </a:t>
            </a:r>
            <a:r>
              <a:rPr lang="en-US" b="0" dirty="0"/>
              <a:t>(~33% of SA1 T+G comments).</a:t>
            </a:r>
          </a:p>
          <a:p>
            <a:pPr>
              <a:buFont typeface="Arial" panose="020B0604020202020204" pitchFamily="34" charset="0"/>
              <a:buChar char="•"/>
            </a:pPr>
            <a:endParaRPr lang="en-US" b="0" dirty="0"/>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93C3B09D-52C0-431F-909E-C2FB98F79077}"/>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4ABEB2BE-425D-4856-ADA5-227FF447C61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0D521EF-729A-4073-B852-79E9BA559744}"/>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343991089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AAA7D-AF08-4879-953B-4B7FF0391C1D}"/>
              </a:ext>
            </a:extLst>
          </p:cNvPr>
          <p:cNvSpPr>
            <a:spLocks noGrp="1"/>
          </p:cNvSpPr>
          <p:nvPr>
            <p:ph type="title"/>
          </p:nvPr>
        </p:nvSpPr>
        <p:spPr>
          <a:xfrm>
            <a:off x="914401" y="685801"/>
            <a:ext cx="10361084" cy="726975"/>
          </a:xfrm>
        </p:spPr>
        <p:txBody>
          <a:bodyPr/>
          <a:lstStyle/>
          <a:p>
            <a:r>
              <a:rPr lang="en-US" dirty="0"/>
              <a:t>Scheduled telecons</a:t>
            </a:r>
          </a:p>
        </p:txBody>
      </p:sp>
      <p:sp>
        <p:nvSpPr>
          <p:cNvPr id="4" name="Slide Number Placeholder 3">
            <a:extLst>
              <a:ext uri="{FF2B5EF4-FFF2-40B4-BE49-F238E27FC236}">
                <a16:creationId xmlns:a16="http://schemas.microsoft.com/office/drawing/2014/main" id="{EFD4E48F-9300-438A-8C3B-A714C94868D8}"/>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485B51AB-6A1D-4BA6-8817-ECA2366E18E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5D1BC66-0A21-4D49-9A97-9FE36CAC67F1}"/>
              </a:ext>
            </a:extLst>
          </p:cNvPr>
          <p:cNvSpPr>
            <a:spLocks noGrp="1"/>
          </p:cNvSpPr>
          <p:nvPr>
            <p:ph type="dt" idx="15"/>
          </p:nvPr>
        </p:nvSpPr>
        <p:spPr/>
        <p:txBody>
          <a:bodyPr/>
          <a:lstStyle/>
          <a:p>
            <a:r>
              <a:rPr lang="en-US"/>
              <a:t>Sep 2021</a:t>
            </a:r>
            <a:endParaRPr lang="en-GB" dirty="0"/>
          </a:p>
        </p:txBody>
      </p:sp>
      <p:sp>
        <p:nvSpPr>
          <p:cNvPr id="8" name="Content Placeholder 2">
            <a:extLst>
              <a:ext uri="{FF2B5EF4-FFF2-40B4-BE49-F238E27FC236}">
                <a16:creationId xmlns:a16="http://schemas.microsoft.com/office/drawing/2014/main" id="{CC5B7EB9-3DEF-4981-89A9-614127FF9327}"/>
              </a:ext>
            </a:extLst>
          </p:cNvPr>
          <p:cNvSpPr txBox="1">
            <a:spLocks/>
          </p:cNvSpPr>
          <p:nvPr/>
        </p:nvSpPr>
        <p:spPr bwMode="auto">
          <a:xfrm>
            <a:off x="869621" y="1865108"/>
            <a:ext cx="10190067" cy="196601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2000" b="0" kern="0" dirty="0"/>
              <a:t>Dec. 2</a:t>
            </a:r>
            <a:r>
              <a:rPr lang="en-US" altLang="en-US" sz="2000" b="0" kern="0" baseline="30000" dirty="0"/>
              <a:t>nd</a:t>
            </a:r>
            <a:r>
              <a:rPr lang="en-US" altLang="en-US" sz="2000" b="0" kern="0" dirty="0"/>
              <a:t>  	Thu.	12:00 – 14:00 ET*</a:t>
            </a:r>
          </a:p>
          <a:p>
            <a:pPr>
              <a:buFont typeface="Arial" panose="020B0604020202020204" pitchFamily="34" charset="0"/>
              <a:buChar char="•"/>
            </a:pPr>
            <a:r>
              <a:rPr lang="en-US" altLang="en-US" sz="2000" b="0" kern="0" dirty="0"/>
              <a:t>Dec. 9</a:t>
            </a:r>
            <a:r>
              <a:rPr lang="en-US" altLang="en-US" sz="2000" b="0" kern="0" baseline="30000" dirty="0"/>
              <a:t>th</a:t>
            </a:r>
            <a:r>
              <a:rPr lang="en-US" altLang="en-US" sz="2000" b="0" kern="0" dirty="0"/>
              <a:t> 	Thu.	12:00 – 14:00 ET*</a:t>
            </a:r>
          </a:p>
          <a:p>
            <a:pPr>
              <a:buFont typeface="Arial" panose="020B0604020202020204" pitchFamily="34" charset="0"/>
              <a:buChar char="•"/>
            </a:pPr>
            <a:r>
              <a:rPr lang="en-US" altLang="en-US" sz="2000" b="0" kern="0" dirty="0"/>
              <a:t>Dec. 16</a:t>
            </a:r>
            <a:r>
              <a:rPr lang="en-US" altLang="en-US" sz="2000" b="0" kern="0" baseline="30000" dirty="0"/>
              <a:t>th</a:t>
            </a:r>
            <a:r>
              <a:rPr lang="en-US" altLang="en-US" sz="2000" b="0" kern="0" dirty="0"/>
              <a:t> 	Thu.	12:00 – 14:00 ET*</a:t>
            </a:r>
          </a:p>
          <a:p>
            <a:pPr>
              <a:buFont typeface="Arial" panose="020B0604020202020204" pitchFamily="34" charset="0"/>
              <a:buChar char="•"/>
            </a:pPr>
            <a:r>
              <a:rPr lang="en-US" altLang="en-US" sz="2000" b="0" kern="0" dirty="0"/>
              <a:t>Dec. 23</a:t>
            </a:r>
            <a:r>
              <a:rPr lang="en-US" altLang="en-US" sz="2000" b="0" kern="0" baseline="30000" dirty="0"/>
              <a:t>rd</a:t>
            </a:r>
            <a:r>
              <a:rPr lang="en-US" altLang="en-US" sz="2000" b="0" kern="0" dirty="0"/>
              <a:t> 	Thu.	12:00 – 14:00 ET*</a:t>
            </a:r>
          </a:p>
          <a:p>
            <a:pPr>
              <a:buFont typeface="Arial" panose="020B0604020202020204" pitchFamily="34" charset="0"/>
              <a:buChar char="•"/>
            </a:pPr>
            <a:r>
              <a:rPr lang="en-US" altLang="en-US" sz="2000" b="0" kern="0" dirty="0"/>
              <a:t>Jan. 6</a:t>
            </a:r>
            <a:r>
              <a:rPr lang="en-US" altLang="en-US" sz="2000" b="0" kern="0" baseline="30000" dirty="0"/>
              <a:t>th</a:t>
            </a:r>
            <a:r>
              <a:rPr lang="en-US" altLang="en-US" sz="2000" b="0" kern="0" dirty="0"/>
              <a:t> 	Thu.	12:00 – 14:00 ET*</a:t>
            </a:r>
          </a:p>
          <a:p>
            <a:pPr>
              <a:buFont typeface="Arial" panose="020B0604020202020204" pitchFamily="34" charset="0"/>
              <a:buChar char="•"/>
            </a:pPr>
            <a:endParaRPr lang="en-US" altLang="en-US" sz="2000" b="0" kern="0" dirty="0"/>
          </a:p>
          <a:p>
            <a:pPr>
              <a:buFont typeface="Arial" panose="020B0604020202020204" pitchFamily="34" charset="0"/>
              <a:buChar char="•"/>
            </a:pPr>
            <a:endParaRPr lang="en-US" altLang="en-US" sz="2000" b="0" kern="0" dirty="0"/>
          </a:p>
          <a:p>
            <a:pPr>
              <a:buFont typeface="Arial" panose="020B0604020202020204" pitchFamily="34" charset="0"/>
              <a:buChar char="•"/>
            </a:pPr>
            <a:endParaRPr lang="en-US" altLang="en-US" sz="2000" b="0" kern="0" dirty="0">
              <a:highlight>
                <a:srgbClr val="FFFF00"/>
              </a:highlight>
            </a:endParaRPr>
          </a:p>
          <a:p>
            <a:pPr>
              <a:buFont typeface="Arial" panose="020B0604020202020204" pitchFamily="34" charset="0"/>
              <a:buChar char="•"/>
            </a:pPr>
            <a:endParaRPr lang="en-US" altLang="en-US" sz="2000" b="0" kern="0" dirty="0"/>
          </a:p>
          <a:p>
            <a:pPr>
              <a:buFont typeface="Arial" panose="020B0604020202020204" pitchFamily="34" charset="0"/>
              <a:buChar char="•"/>
            </a:pPr>
            <a:endParaRPr lang="en-US" altLang="en-US" sz="2000" b="0" kern="0" dirty="0"/>
          </a:p>
        </p:txBody>
      </p:sp>
      <p:sp>
        <p:nvSpPr>
          <p:cNvPr id="9" name="TextBox 8">
            <a:extLst>
              <a:ext uri="{FF2B5EF4-FFF2-40B4-BE49-F238E27FC236}">
                <a16:creationId xmlns:a16="http://schemas.microsoft.com/office/drawing/2014/main" id="{C62FCB9C-804D-48A6-AD0F-0AA4C10DB6AA}"/>
              </a:ext>
            </a:extLst>
          </p:cNvPr>
          <p:cNvSpPr txBox="1"/>
          <p:nvPr/>
        </p:nvSpPr>
        <p:spPr>
          <a:xfrm>
            <a:off x="869621" y="4789021"/>
            <a:ext cx="10694384" cy="800219"/>
          </a:xfrm>
          <a:prstGeom prst="rect">
            <a:avLst/>
          </a:prstGeom>
          <a:noFill/>
        </p:spPr>
        <p:txBody>
          <a:bodyPr wrap="square" rtlCol="0">
            <a:spAutoFit/>
          </a:bodyPr>
          <a:lstStyle/>
          <a:p>
            <a:pPr marL="0" indent="0"/>
            <a:r>
              <a:rPr lang="en-US" altLang="en-US" sz="1400" b="0" dirty="0">
                <a:solidFill>
                  <a:schemeClr val="tx1"/>
                </a:solidFill>
              </a:rPr>
              <a:t>* - newly announced</a:t>
            </a:r>
          </a:p>
          <a:p>
            <a:pPr marL="0" indent="0"/>
            <a:r>
              <a:rPr lang="en-US" altLang="en-US" sz="1600" b="0" dirty="0">
                <a:solidFill>
                  <a:schemeClr val="tx1"/>
                </a:solidFill>
              </a:rPr>
              <a:t>+ </a:t>
            </a:r>
            <a:r>
              <a:rPr lang="en-US" altLang="en-US" sz="1600" b="0" dirty="0" err="1">
                <a:solidFill>
                  <a:schemeClr val="tx1"/>
                </a:solidFill>
              </a:rPr>
              <a:t>TGaz</a:t>
            </a:r>
            <a:r>
              <a:rPr lang="en-US" altLang="en-US" sz="1600" b="0" dirty="0">
                <a:solidFill>
                  <a:schemeClr val="tx1"/>
                </a:solidFill>
              </a:rPr>
              <a:t> Plenary (motion) meeting.</a:t>
            </a:r>
          </a:p>
          <a:p>
            <a:r>
              <a:rPr lang="en-US" sz="1600" dirty="0">
                <a:solidFill>
                  <a:schemeClr val="tx1"/>
                </a:solidFill>
              </a:rPr>
              <a:t>** - meeting as part of the IEEE week, refer to WG agenda document for details.</a:t>
            </a:r>
            <a:endParaRPr lang="en-US" sz="1400" dirty="0">
              <a:solidFill>
                <a:schemeClr val="tx1"/>
              </a:solidFill>
            </a:endParaRPr>
          </a:p>
        </p:txBody>
      </p:sp>
    </p:spTree>
    <p:extLst>
      <p:ext uri="{BB962C8B-B14F-4D97-AF65-F5344CB8AC3E}">
        <p14:creationId xmlns:p14="http://schemas.microsoft.com/office/powerpoint/2010/main" val="192823750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40185483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3352" y="685801"/>
            <a:ext cx="11665296" cy="507455"/>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335360" y="1412776"/>
            <a:ext cx="11593288" cy="4475807"/>
          </a:xfrm>
        </p:spPr>
        <p:txBody>
          <a:bodyPr/>
          <a:lstStyle/>
          <a:p>
            <a:pPr>
              <a:buFont typeface="Arial" panose="020B0604020202020204" pitchFamily="34" charset="0"/>
              <a:buChar char="•"/>
            </a:pPr>
            <a:r>
              <a:rPr lang="en-US" sz="2000" dirty="0"/>
              <a:t>Registration for the Nov. 802 electronic plenary session</a:t>
            </a:r>
          </a:p>
          <a:p>
            <a:pPr marL="457200" lvl="1" indent="0"/>
            <a:r>
              <a:rPr lang="en-US" dirty="0"/>
              <a:t>This meeting is part of the Nov. 802 plenary session</a:t>
            </a:r>
          </a:p>
          <a:p>
            <a:pPr marL="457200" lvl="1" indent="0"/>
            <a:r>
              <a:rPr lang="en-US" dirty="0"/>
              <a:t>You must pay the registration fee in order to attend</a:t>
            </a:r>
          </a:p>
          <a:p>
            <a:pPr marL="457200" lvl="1" indent="0"/>
            <a:r>
              <a:rPr lang="en-US" dirty="0"/>
              <a:t>If you have not already done so, you can register </a:t>
            </a:r>
            <a:r>
              <a:rPr lang="en-US" dirty="0">
                <a:hlinkClick r:id="rId2"/>
              </a:rPr>
              <a:t>here</a:t>
            </a:r>
            <a:r>
              <a:rPr lang="en-US" dirty="0"/>
              <a:t> or follow the registration link for this session here </a:t>
            </a:r>
            <a:r>
              <a:rPr lang="en-US" dirty="0">
                <a:hlinkClick r:id="rId3"/>
              </a:rPr>
              <a:t>http://802world.org/plenary/</a:t>
            </a:r>
            <a:endParaRPr lang="en-US" dirty="0"/>
          </a:p>
          <a:p>
            <a:pPr marL="457200" lvl="1" indent="0"/>
            <a:r>
              <a:rPr lang="en-US" dirty="0"/>
              <a:t>If you do not intend to register for this session you must leave this meeting and, if you have logged attendance on IMAT, email the 802.11 chair or vice chairs to have your attendance cancelled</a:t>
            </a:r>
          </a:p>
          <a:p>
            <a:pPr marL="457200" indent="-457200"/>
            <a:endParaRPr lang="en-US" altLang="en-US" sz="2000" dirty="0"/>
          </a:p>
          <a:p>
            <a:pPr marL="357188" indent="-357188">
              <a:buFont typeface="Arial" panose="020B0604020202020204" pitchFamily="34" charset="0"/>
              <a:buChar char="•"/>
            </a:pPr>
            <a:r>
              <a:rPr lang="en-US" altLang="en-US" sz="2000" dirty="0"/>
              <a:t>Attendance:</a:t>
            </a:r>
            <a:endParaRPr lang="en-US" altLang="en-US" sz="2000" dirty="0">
              <a:hlinkClick r:id="rId4"/>
            </a:endParaRPr>
          </a:p>
          <a:p>
            <a:pPr lvl="1"/>
            <a:r>
              <a:rPr lang="en-US" altLang="en-US" sz="1800" dirty="0"/>
              <a:t>Please register by logging to IMAT and register your attendance at </a:t>
            </a:r>
            <a:r>
              <a:rPr lang="en-US" sz="1800" dirty="0">
                <a:hlinkClick r:id="rId5"/>
              </a:rPr>
              <a:t>https://imat.ieee.org/attendance</a:t>
            </a:r>
            <a:endParaRPr lang="en-US" sz="1800" dirty="0"/>
          </a:p>
          <a:p>
            <a:pPr lvl="1"/>
            <a:r>
              <a:rPr lang="en-US" altLang="en-US" sz="1800" dirty="0"/>
              <a:t>Attendees are required to register their attendance.</a:t>
            </a:r>
          </a:p>
          <a:p>
            <a:pPr lvl="1"/>
            <a:r>
              <a:rPr lang="en-US" altLang="en-US" sz="1800" dirty="0"/>
              <a:t>For </a:t>
            </a:r>
            <a:r>
              <a:rPr lang="en-US" altLang="en-US" sz="1800" dirty="0" err="1"/>
              <a:t>Webex</a:t>
            </a:r>
            <a:r>
              <a:rPr lang="en-US" altLang="en-US" sz="1800" dirty="0"/>
              <a:t> call use the following designation: [V/NV] First Last (Affiliation)</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122620254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Nov. 15</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(7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for this slot (5 min).</a:t>
            </a:r>
          </a:p>
          <a:p>
            <a:pPr algn="just">
              <a:spcBef>
                <a:spcPct val="20000"/>
              </a:spcBef>
              <a:buFontTx/>
              <a:buChar char="•"/>
            </a:pPr>
            <a:r>
              <a:rPr lang="en-US" altLang="en-US" sz="1800" b="0" dirty="0"/>
              <a:t>Review and consider approval of liaison response to WFA Location TG (35min – Jonathan)</a:t>
            </a:r>
          </a:p>
          <a:p>
            <a:pPr algn="just">
              <a:spcBef>
                <a:spcPct val="20000"/>
              </a:spcBef>
              <a:buFontTx/>
              <a:buChar char="•"/>
            </a:pPr>
            <a:r>
              <a:rPr lang="en-US" altLang="en-US" sz="1800" b="0" kern="0" dirty="0"/>
              <a:t>Review submissions (as time permits)</a:t>
            </a:r>
          </a:p>
          <a:p>
            <a:pPr algn="just">
              <a:spcBef>
                <a:spcPct val="20000"/>
              </a:spcBef>
              <a:buFontTx/>
              <a:buChar char="•"/>
            </a:pPr>
            <a:r>
              <a:rPr lang="en-US" sz="1800" b="0" dirty="0"/>
              <a:t>Review timelines (10min – special order)</a:t>
            </a:r>
          </a:p>
          <a:p>
            <a:pPr algn="just">
              <a:spcBef>
                <a:spcPct val="20000"/>
              </a:spcBef>
              <a:buFontTx/>
              <a:buChar char="•"/>
            </a:pPr>
            <a:r>
              <a:rPr lang="en-US" sz="1800" b="0" dirty="0"/>
              <a:t>Review targets towards Jan. meeting. (5min – special order)</a:t>
            </a:r>
          </a:p>
          <a:p>
            <a:pPr algn="just">
              <a:spcBef>
                <a:spcPct val="20000"/>
              </a:spcBef>
              <a:buFontTx/>
              <a:buChar char="•"/>
            </a:pPr>
            <a:r>
              <a:rPr lang="en-US" sz="1800" b="0" dirty="0"/>
              <a:t>Set telecon times. (5min – special order)</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Recess</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79048775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Nov. 8</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2021</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512291105"/>
              </p:ext>
            </p:extLst>
          </p:nvPr>
        </p:nvGraphicFramePr>
        <p:xfrm>
          <a:off x="914401" y="1260086"/>
          <a:ext cx="10460567" cy="3809856"/>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875288">
                  <a:extLst>
                    <a:ext uri="{9D8B030D-6E8A-4147-A177-3AD203B41FA5}">
                      <a16:colId xmlns:a16="http://schemas.microsoft.com/office/drawing/2014/main" val="20003"/>
                    </a:ext>
                  </a:extLst>
                </a:gridCol>
                <a:gridCol w="875288">
                  <a:extLst>
                    <a:ext uri="{9D8B030D-6E8A-4147-A177-3AD203B41FA5}">
                      <a16:colId xmlns:a16="http://schemas.microsoft.com/office/drawing/2014/main" val="460520624"/>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r>
                        <a:rPr lang="en-US" dirty="0"/>
                        <a:t>Time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11-21-1607</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endParaRPr lang="en-US" dirty="0"/>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r>
                        <a:rPr lang="en-US" sz="1400" dirty="0"/>
                        <a:t>11-20-771</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Motion compendium slide deck</a:t>
                      </a:r>
                    </a:p>
                  </a:txBody>
                  <a:tcPr marT="45712" marB="45712"/>
                </a:tc>
                <a:tc>
                  <a:txBody>
                    <a:bodyPr/>
                    <a:lstStyle/>
                    <a:p>
                      <a:endParaRPr lang="en-US" dirty="0"/>
                    </a:p>
                  </a:txBody>
                  <a:tcPr marT="45712" marB="45712"/>
                </a:tc>
                <a:tc>
                  <a:txBody>
                    <a:bodyPr/>
                    <a:lstStyle/>
                    <a:p>
                      <a:r>
                        <a:rPr lang="en-US" sz="1400" dirty="0"/>
                        <a:t>agenda</a:t>
                      </a:r>
                    </a:p>
                  </a:txBody>
                  <a:tcPr marT="45712" marB="45712"/>
                </a:tc>
                <a:extLst>
                  <a:ext uri="{0D108BD9-81ED-4DB2-BD59-A6C34878D82A}">
                    <a16:rowId xmlns:a16="http://schemas.microsoft.com/office/drawing/2014/main" val="10002"/>
                  </a:ext>
                </a:extLst>
              </a:tr>
              <a:tr h="0">
                <a:tc>
                  <a:txBody>
                    <a:bodyPr/>
                    <a:lstStyle/>
                    <a:p>
                      <a:r>
                        <a:rPr lang="en-US" sz="1400" dirty="0"/>
                        <a:t>11-21-1580</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WFA Sec. Review response (review proposed changes by Nehru and Dorothy)</a:t>
                      </a: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Liaison</a:t>
                      </a:r>
                    </a:p>
                  </a:txBody>
                  <a:tcPr marT="45712" marB="45712"/>
                </a:tc>
                <a:extLst>
                  <a:ext uri="{0D108BD9-81ED-4DB2-BD59-A6C34878D82A}">
                    <a16:rowId xmlns:a16="http://schemas.microsoft.com/office/drawing/2014/main" val="10003"/>
                  </a:ext>
                </a:extLst>
              </a:tr>
              <a:tr h="0">
                <a:tc>
                  <a:txBody>
                    <a:bodyPr/>
                    <a:lstStyle/>
                    <a:p>
                      <a:r>
                        <a:rPr lang="en-US" sz="1400" dirty="0"/>
                        <a:t>11-21-1837</a:t>
                      </a:r>
                    </a:p>
                  </a:txBody>
                  <a:tcPr marT="45712" marB="45712"/>
                </a:tc>
                <a:tc>
                  <a:txBody>
                    <a:bodyPr/>
                    <a:lstStyle/>
                    <a:p>
                      <a:r>
                        <a:rPr lang="en-US" sz="1400" dirty="0"/>
                        <a:t>Jonathan Segev</a:t>
                      </a:r>
                    </a:p>
                  </a:txBody>
                  <a:tcPr marT="45712" marB="45712"/>
                </a:tc>
                <a:tc>
                  <a:txBody>
                    <a:bodyPr/>
                    <a:lstStyle/>
                    <a:p>
                      <a:r>
                        <a:rPr lang="en-GB" sz="1400" kern="1200" dirty="0">
                          <a:solidFill>
                            <a:schemeClr val="dk1"/>
                          </a:solidFill>
                          <a:effectLst/>
                          <a:latin typeface="+mn-lt"/>
                          <a:ea typeface="+mn-ea"/>
                          <a:cs typeface="+mn-cs"/>
                        </a:rPr>
                        <a:t>Response to Communication from Wi-Fi Alliance RE 802.11az</a:t>
                      </a:r>
                      <a:endParaRPr lang="en-US" sz="1400" dirty="0"/>
                    </a:p>
                  </a:txBody>
                  <a:tcPr marT="45712" marB="45712"/>
                </a:tc>
                <a:tc>
                  <a:txBody>
                    <a:bodyPr/>
                    <a:lstStyle/>
                    <a:p>
                      <a:endParaRPr lang="en-US" dirty="0"/>
                    </a:p>
                  </a:txBody>
                  <a:tcPr marT="45712" marB="45712"/>
                </a:tc>
                <a:tc>
                  <a:txBody>
                    <a:bodyPr/>
                    <a:lstStyle/>
                    <a:p>
                      <a:r>
                        <a:rPr lang="en-US" sz="1400" dirty="0"/>
                        <a:t>Liaison</a:t>
                      </a:r>
                    </a:p>
                  </a:txBody>
                  <a:tcPr marT="45712" marB="45712"/>
                </a:tc>
                <a:extLst>
                  <a:ext uri="{0D108BD9-81ED-4DB2-BD59-A6C34878D82A}">
                    <a16:rowId xmlns:a16="http://schemas.microsoft.com/office/drawing/2014/main" val="10005"/>
                  </a:ext>
                </a:extLst>
              </a:tr>
              <a:tr h="0">
                <a:tc>
                  <a:txBody>
                    <a:bodyPr/>
                    <a:lstStyle/>
                    <a:p>
                      <a:r>
                        <a:rPr lang="en-US" sz="1400" kern="1200" dirty="0">
                          <a:solidFill>
                            <a:schemeClr val="dk1"/>
                          </a:solidFill>
                          <a:latin typeface="+mn-lt"/>
                          <a:ea typeface="+mn-ea"/>
                          <a:cs typeface="+mn-cs"/>
                        </a:rPr>
                        <a:t>11-21-1841</a:t>
                      </a:r>
                    </a:p>
                  </a:txBody>
                  <a:tcPr marT="45712" marB="45712"/>
                </a:tc>
                <a:tc>
                  <a:txBody>
                    <a:bodyPr/>
                    <a:lstStyle/>
                    <a:p>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comment-resolution-SA1 HE-LTF Repetitions</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45 min - as time permits</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10006"/>
                  </a:ext>
                </a:extLst>
              </a:tr>
              <a:tr h="0">
                <a:tc>
                  <a:txBody>
                    <a:bodyPr/>
                    <a:lstStyle/>
                    <a:p>
                      <a:endParaRPr lang="en-US"/>
                    </a:p>
                  </a:txBody>
                  <a:tcPr marT="45712" marB="45712"/>
                </a:tc>
                <a:tc>
                  <a:txBody>
                    <a:bodyPr/>
                    <a:lstStyle/>
                    <a:p>
                      <a:endParaRPr lang="en-US"/>
                    </a:p>
                  </a:txBody>
                  <a:tcPr marT="45712" marB="45712"/>
                </a:tc>
                <a:tc>
                  <a:txBody>
                    <a:bodyPr/>
                    <a:lstStyle/>
                    <a:p>
                      <a:endParaRPr lang="en-US"/>
                    </a:p>
                  </a:txBody>
                  <a:tcPr marT="45712" marB="45712"/>
                </a:tc>
                <a:tc>
                  <a:txBody>
                    <a:bodyPr/>
                    <a:lstStyle/>
                    <a:p>
                      <a:endParaRPr lang="en-US"/>
                    </a:p>
                  </a:txBody>
                  <a:tcPr marT="45712" marB="45712"/>
                </a:tc>
                <a:tc>
                  <a:txBody>
                    <a:bodyPr/>
                    <a:lstStyle/>
                    <a:p>
                      <a:endParaRPr lang="en-US" dirty="0"/>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273707019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1BCFA6-1566-4AA4-9BE0-3674D6F9D0B2}"/>
              </a:ext>
            </a:extLst>
          </p:cNvPr>
          <p:cNvSpPr>
            <a:spLocks noGrp="1"/>
          </p:cNvSpPr>
          <p:nvPr>
            <p:ph type="title"/>
          </p:nvPr>
        </p:nvSpPr>
        <p:spPr/>
        <p:txBody>
          <a:bodyPr/>
          <a:lstStyle/>
          <a:p>
            <a:r>
              <a:rPr lang="en-US" dirty="0"/>
              <a:t>11-21-1837 Response to WFA Communication</a:t>
            </a:r>
          </a:p>
        </p:txBody>
      </p:sp>
      <p:sp>
        <p:nvSpPr>
          <p:cNvPr id="3" name="Content Placeholder 2">
            <a:extLst>
              <a:ext uri="{FF2B5EF4-FFF2-40B4-BE49-F238E27FC236}">
                <a16:creationId xmlns:a16="http://schemas.microsoft.com/office/drawing/2014/main" id="{C9761408-E13A-4800-B0D4-564B647B8644}"/>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55A47779-D081-4E15-ABE2-738A5CB885ED}"/>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5148ECAD-A00A-403C-B12E-4741B720814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7ECA36E-8C39-4088-A89B-88DE7806DE04}"/>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96334657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sz="3200" dirty="0" err="1"/>
              <a:t>TGaz</a:t>
            </a:r>
            <a:r>
              <a:rPr lang="en-US" altLang="en-US" sz="3200" dirty="0"/>
              <a:t> / ARC – any further action needed?</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2021</a:t>
            </a:r>
            <a:endParaRPr lang="en-GB" dirty="0"/>
          </a:p>
        </p:txBody>
      </p:sp>
      <p:pic>
        <p:nvPicPr>
          <p:cNvPr id="8" name="Picture 7">
            <a:extLst>
              <a:ext uri="{FF2B5EF4-FFF2-40B4-BE49-F238E27FC236}">
                <a16:creationId xmlns:a16="http://schemas.microsoft.com/office/drawing/2014/main" id="{DAF71B4F-1B8C-4E82-8A7F-C3C341BFCA07}"/>
              </a:ext>
            </a:extLst>
          </p:cNvPr>
          <p:cNvPicPr>
            <a:picLocks noChangeAspect="1"/>
          </p:cNvPicPr>
          <p:nvPr/>
        </p:nvPicPr>
        <p:blipFill>
          <a:blip r:embed="rId2"/>
          <a:stretch>
            <a:fillRect/>
          </a:stretch>
        </p:blipFill>
        <p:spPr>
          <a:xfrm>
            <a:off x="6600056" y="2060848"/>
            <a:ext cx="5530697" cy="4290481"/>
          </a:xfrm>
          <a:prstGeom prst="rect">
            <a:avLst/>
          </a:prstGeom>
        </p:spPr>
      </p:pic>
      <p:sp>
        <p:nvSpPr>
          <p:cNvPr id="3" name="Content Placeholder 2"/>
          <p:cNvSpPr>
            <a:spLocks noGrp="1"/>
          </p:cNvSpPr>
          <p:nvPr>
            <p:ph idx="1"/>
          </p:nvPr>
        </p:nvSpPr>
        <p:spPr>
          <a:xfrm>
            <a:off x="914401" y="1412776"/>
            <a:ext cx="5375611" cy="4681639"/>
          </a:xfrm>
        </p:spPr>
        <p:txBody>
          <a:bodyPr/>
          <a:lstStyle/>
          <a:p>
            <a:pPr algn="just">
              <a:spcBef>
                <a:spcPct val="20000"/>
              </a:spcBef>
              <a:buFontTx/>
              <a:buChar char="•"/>
            </a:pPr>
            <a:r>
              <a:rPr lang="en-US" sz="1600" b="0" dirty="0"/>
              <a:t>Previously received communication form ARC on support for multi FTM Session support.</a:t>
            </a:r>
          </a:p>
          <a:p>
            <a:pPr algn="just">
              <a:spcBef>
                <a:spcPct val="20000"/>
              </a:spcBef>
              <a:buFontTx/>
              <a:buChar char="•"/>
            </a:pPr>
            <a:r>
              <a:rPr lang="en-US" sz="1600" b="0" dirty="0"/>
              <a:t>Several solutions exists: at the upper layers, at the MLME SAP, MLME operation.</a:t>
            </a:r>
          </a:p>
          <a:p>
            <a:pPr algn="just">
              <a:spcBef>
                <a:spcPct val="20000"/>
              </a:spcBef>
              <a:buFontTx/>
              <a:buChar char="•"/>
            </a:pPr>
            <a:r>
              <a:rPr lang="en-US" sz="1600" b="0" dirty="0"/>
              <a:t>Proposal to ARC was to bring comments to comment resolution.</a:t>
            </a:r>
          </a:p>
          <a:p>
            <a:pPr algn="just">
              <a:spcBef>
                <a:spcPct val="20000"/>
              </a:spcBef>
              <a:buFontTx/>
              <a:buChar char="•"/>
            </a:pPr>
            <a:r>
              <a:rPr lang="en-US" sz="1600" b="0" dirty="0" err="1"/>
              <a:t>TGaz</a:t>
            </a:r>
            <a:r>
              <a:rPr lang="en-US" sz="1600" b="0" dirty="0"/>
              <a:t> is at the SA Ballot stage – good time to consider if there’s any further action needed?</a:t>
            </a:r>
          </a:p>
          <a:p>
            <a:pPr marL="0" indent="0" algn="just">
              <a:spcBef>
                <a:spcPct val="20000"/>
              </a:spcBef>
            </a:pPr>
            <a:endParaRPr lang="en-US" sz="1200" dirty="0"/>
          </a:p>
        </p:txBody>
      </p:sp>
    </p:spTree>
    <p:extLst>
      <p:ext uri="{BB962C8B-B14F-4D97-AF65-F5344CB8AC3E}">
        <p14:creationId xmlns:p14="http://schemas.microsoft.com/office/powerpoint/2010/main" val="427944825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D7ACE6-6DCA-4289-A6C3-C9482F00E40C}"/>
              </a:ext>
            </a:extLst>
          </p:cNvPr>
          <p:cNvSpPr>
            <a:spLocks noGrp="1"/>
          </p:cNvSpPr>
          <p:nvPr>
            <p:ph type="title"/>
          </p:nvPr>
        </p:nvSpPr>
        <p:spPr>
          <a:xfrm>
            <a:off x="914401" y="685802"/>
            <a:ext cx="10361084" cy="634008"/>
          </a:xfrm>
        </p:spPr>
        <p:txBody>
          <a:bodyPr/>
          <a:lstStyle/>
          <a:p>
            <a:r>
              <a:rPr lang="en-US" dirty="0"/>
              <a:t>Timeline – previously approved</a:t>
            </a:r>
          </a:p>
        </p:txBody>
      </p:sp>
      <p:sp>
        <p:nvSpPr>
          <p:cNvPr id="4" name="Slide Number Placeholder 3">
            <a:extLst>
              <a:ext uri="{FF2B5EF4-FFF2-40B4-BE49-F238E27FC236}">
                <a16:creationId xmlns:a16="http://schemas.microsoft.com/office/drawing/2014/main" id="{37CD4061-4F33-4CD7-BFD6-735B7FEAC973}"/>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9F0EF036-ED27-4AA2-88CB-8E8B9D66271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DD5398CD-5E0C-4764-9076-DDC7A6BB0DF4}"/>
              </a:ext>
            </a:extLst>
          </p:cNvPr>
          <p:cNvSpPr>
            <a:spLocks noGrp="1"/>
          </p:cNvSpPr>
          <p:nvPr>
            <p:ph type="dt" idx="15"/>
          </p:nvPr>
        </p:nvSpPr>
        <p:spPr/>
        <p:txBody>
          <a:bodyPr/>
          <a:lstStyle/>
          <a:p>
            <a:r>
              <a:rPr lang="en-US"/>
              <a:t>Sep 2021</a:t>
            </a:r>
            <a:endParaRPr lang="en-GB" dirty="0"/>
          </a:p>
        </p:txBody>
      </p:sp>
      <p:sp>
        <p:nvSpPr>
          <p:cNvPr id="7" name="Rectangle 6">
            <a:extLst>
              <a:ext uri="{FF2B5EF4-FFF2-40B4-BE49-F238E27FC236}">
                <a16:creationId xmlns:a16="http://schemas.microsoft.com/office/drawing/2014/main" id="{6041F246-CB9B-482F-83D0-BA3762CA5E98}"/>
              </a:ext>
            </a:extLst>
          </p:cNvPr>
          <p:cNvSpPr/>
          <p:nvPr/>
        </p:nvSpPr>
        <p:spPr>
          <a:xfrm>
            <a:off x="8374863" y="3645024"/>
            <a:ext cx="241417" cy="241084"/>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800" dirty="0">
                <a:solidFill>
                  <a:schemeClr val="tx1"/>
                </a:solidFill>
              </a:rPr>
              <a:t>Clean</a:t>
            </a:r>
          </a:p>
        </p:txBody>
      </p:sp>
      <p:sp>
        <p:nvSpPr>
          <p:cNvPr id="8" name="Rectangle 7">
            <a:extLst>
              <a:ext uri="{FF2B5EF4-FFF2-40B4-BE49-F238E27FC236}">
                <a16:creationId xmlns:a16="http://schemas.microsoft.com/office/drawing/2014/main" id="{EF161D9C-4B9A-404F-8FF5-36D74855B84C}"/>
              </a:ext>
            </a:extLst>
          </p:cNvPr>
          <p:cNvSpPr>
            <a:spLocks noChangeArrowheads="1"/>
          </p:cNvSpPr>
          <p:nvPr/>
        </p:nvSpPr>
        <p:spPr bwMode="auto">
          <a:xfrm>
            <a:off x="6838991"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2021</a:t>
            </a:r>
          </a:p>
        </p:txBody>
      </p:sp>
      <p:sp>
        <p:nvSpPr>
          <p:cNvPr id="9" name="Rectangle 8">
            <a:extLst>
              <a:ext uri="{FF2B5EF4-FFF2-40B4-BE49-F238E27FC236}">
                <a16:creationId xmlns:a16="http://schemas.microsoft.com/office/drawing/2014/main" id="{871D00C0-6BF3-439D-A209-7EF8A346C343}"/>
              </a:ext>
            </a:extLst>
          </p:cNvPr>
          <p:cNvSpPr>
            <a:spLocks noChangeArrowheads="1"/>
          </p:cNvSpPr>
          <p:nvPr/>
        </p:nvSpPr>
        <p:spPr bwMode="auto">
          <a:xfrm>
            <a:off x="5148839"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2020</a:t>
            </a:r>
          </a:p>
        </p:txBody>
      </p:sp>
      <p:sp>
        <p:nvSpPr>
          <p:cNvPr id="10" name="Rectangle 9">
            <a:extLst>
              <a:ext uri="{FF2B5EF4-FFF2-40B4-BE49-F238E27FC236}">
                <a16:creationId xmlns:a16="http://schemas.microsoft.com/office/drawing/2014/main" id="{532AC891-FC81-44AB-872B-C2E58F349434}"/>
              </a:ext>
            </a:extLst>
          </p:cNvPr>
          <p:cNvSpPr>
            <a:spLocks noChangeArrowheads="1"/>
          </p:cNvSpPr>
          <p:nvPr/>
        </p:nvSpPr>
        <p:spPr bwMode="auto">
          <a:xfrm>
            <a:off x="3494741" y="1993287"/>
            <a:ext cx="1654098"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2019</a:t>
            </a:r>
          </a:p>
        </p:txBody>
      </p:sp>
      <p:sp>
        <p:nvSpPr>
          <p:cNvPr id="11" name="Rectangle 10">
            <a:extLst>
              <a:ext uri="{FF2B5EF4-FFF2-40B4-BE49-F238E27FC236}">
                <a16:creationId xmlns:a16="http://schemas.microsoft.com/office/drawing/2014/main" id="{36C1BC97-7DA8-491A-B41C-81572DD68228}"/>
              </a:ext>
            </a:extLst>
          </p:cNvPr>
          <p:cNvSpPr>
            <a:spLocks noChangeArrowheads="1"/>
          </p:cNvSpPr>
          <p:nvPr/>
        </p:nvSpPr>
        <p:spPr bwMode="auto">
          <a:xfrm>
            <a:off x="177240" y="1994059"/>
            <a:ext cx="166340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2017</a:t>
            </a:r>
          </a:p>
        </p:txBody>
      </p:sp>
      <p:sp>
        <p:nvSpPr>
          <p:cNvPr id="12" name="Rectangle 11">
            <a:extLst>
              <a:ext uri="{FF2B5EF4-FFF2-40B4-BE49-F238E27FC236}">
                <a16:creationId xmlns:a16="http://schemas.microsoft.com/office/drawing/2014/main" id="{B3AE55C0-2EC6-46CD-A3A2-0464D3CED8D0}"/>
              </a:ext>
            </a:extLst>
          </p:cNvPr>
          <p:cNvSpPr>
            <a:spLocks noChangeArrowheads="1"/>
          </p:cNvSpPr>
          <p:nvPr/>
        </p:nvSpPr>
        <p:spPr bwMode="auto">
          <a:xfrm>
            <a:off x="1829011" y="1993034"/>
            <a:ext cx="168434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2018</a:t>
            </a:r>
          </a:p>
        </p:txBody>
      </p:sp>
      <p:sp>
        <p:nvSpPr>
          <p:cNvPr id="13" name="Rectangle 12">
            <a:extLst>
              <a:ext uri="{FF2B5EF4-FFF2-40B4-BE49-F238E27FC236}">
                <a16:creationId xmlns:a16="http://schemas.microsoft.com/office/drawing/2014/main" id="{9FDCB0BB-493E-4A49-96C4-A2D84617CE2A}"/>
              </a:ext>
            </a:extLst>
          </p:cNvPr>
          <p:cNvSpPr>
            <a:spLocks noChangeArrowheads="1"/>
          </p:cNvSpPr>
          <p:nvPr/>
        </p:nvSpPr>
        <p:spPr bwMode="auto">
          <a:xfrm>
            <a:off x="178973" y="1988840"/>
            <a:ext cx="11749675"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4" name="Rectangle 13">
            <a:extLst>
              <a:ext uri="{FF2B5EF4-FFF2-40B4-BE49-F238E27FC236}">
                <a16:creationId xmlns:a16="http://schemas.microsoft.com/office/drawing/2014/main" id="{A8FCAE29-28D9-4B03-9166-F98168C83D8A}"/>
              </a:ext>
            </a:extLst>
          </p:cNvPr>
          <p:cNvSpPr>
            <a:spLocks noChangeArrowheads="1"/>
          </p:cNvSpPr>
          <p:nvPr/>
        </p:nvSpPr>
        <p:spPr bwMode="auto">
          <a:xfrm>
            <a:off x="8533215"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2022</a:t>
            </a:r>
          </a:p>
        </p:txBody>
      </p:sp>
      <p:sp>
        <p:nvSpPr>
          <p:cNvPr id="15" name="Rectangle 14">
            <a:extLst>
              <a:ext uri="{FF2B5EF4-FFF2-40B4-BE49-F238E27FC236}">
                <a16:creationId xmlns:a16="http://schemas.microsoft.com/office/drawing/2014/main" id="{6EFF4C51-D7E0-4F7C-AC7F-BC498A9CE3D8}"/>
              </a:ext>
            </a:extLst>
          </p:cNvPr>
          <p:cNvSpPr>
            <a:spLocks noChangeArrowheads="1"/>
          </p:cNvSpPr>
          <p:nvPr/>
        </p:nvSpPr>
        <p:spPr bwMode="auto">
          <a:xfrm>
            <a:off x="10223367"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2023</a:t>
            </a:r>
          </a:p>
        </p:txBody>
      </p:sp>
      <p:grpSp>
        <p:nvGrpSpPr>
          <p:cNvPr id="16" name="Group 15">
            <a:extLst>
              <a:ext uri="{FF2B5EF4-FFF2-40B4-BE49-F238E27FC236}">
                <a16:creationId xmlns:a16="http://schemas.microsoft.com/office/drawing/2014/main" id="{A704EFC4-FD54-4A91-A05E-478DE0F0484D}"/>
              </a:ext>
            </a:extLst>
          </p:cNvPr>
          <p:cNvGrpSpPr/>
          <p:nvPr/>
        </p:nvGrpSpPr>
        <p:grpSpPr>
          <a:xfrm>
            <a:off x="1772692" y="1988840"/>
            <a:ext cx="8500127" cy="4176464"/>
            <a:chOff x="1339290" y="1268760"/>
            <a:chExt cx="6503157" cy="3782041"/>
          </a:xfrm>
        </p:grpSpPr>
        <p:sp>
          <p:nvSpPr>
            <p:cNvPr id="17" name="Line 15">
              <a:extLst>
                <a:ext uri="{FF2B5EF4-FFF2-40B4-BE49-F238E27FC236}">
                  <a16:creationId xmlns:a16="http://schemas.microsoft.com/office/drawing/2014/main" id="{9BB1AAF4-2829-42C4-B303-EC75D81B7BE2}"/>
                </a:ext>
              </a:extLst>
            </p:cNvPr>
            <p:cNvSpPr>
              <a:spLocks noChangeShapeType="1"/>
            </p:cNvSpPr>
            <p:nvPr/>
          </p:nvSpPr>
          <p:spPr bwMode="auto">
            <a:xfrm flipH="1">
              <a:off x="6603112" y="1299562"/>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18" name="Line 14">
              <a:extLst>
                <a:ext uri="{FF2B5EF4-FFF2-40B4-BE49-F238E27FC236}">
                  <a16:creationId xmlns:a16="http://schemas.microsoft.com/office/drawing/2014/main" id="{6B69315E-C24A-4762-8AE3-271BBBC1C96D}"/>
                </a:ext>
              </a:extLst>
            </p:cNvPr>
            <p:cNvSpPr>
              <a:spLocks noChangeShapeType="1"/>
            </p:cNvSpPr>
            <p:nvPr/>
          </p:nvSpPr>
          <p:spPr bwMode="auto">
            <a:xfrm flipH="1">
              <a:off x="4012657" y="1299562"/>
              <a:ext cx="7937"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19" name="Line 10">
              <a:extLst>
                <a:ext uri="{FF2B5EF4-FFF2-40B4-BE49-F238E27FC236}">
                  <a16:creationId xmlns:a16="http://schemas.microsoft.com/office/drawing/2014/main" id="{5E56E0B5-B1AA-4069-99A6-FC9469FAB2DA}"/>
                </a:ext>
              </a:extLst>
            </p:cNvPr>
            <p:cNvSpPr>
              <a:spLocks noChangeShapeType="1"/>
            </p:cNvSpPr>
            <p:nvPr/>
          </p:nvSpPr>
          <p:spPr bwMode="auto">
            <a:xfrm>
              <a:off x="1339290"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0" name="Line 11">
              <a:extLst>
                <a:ext uri="{FF2B5EF4-FFF2-40B4-BE49-F238E27FC236}">
                  <a16:creationId xmlns:a16="http://schemas.microsoft.com/office/drawing/2014/main" id="{FC699970-3519-40D0-B102-6727DA668231}"/>
                </a:ext>
              </a:extLst>
            </p:cNvPr>
            <p:cNvSpPr>
              <a:spLocks noChangeShapeType="1"/>
            </p:cNvSpPr>
            <p:nvPr/>
          </p:nvSpPr>
          <p:spPr bwMode="auto">
            <a:xfrm>
              <a:off x="2707604"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1" name="Line 15">
              <a:extLst>
                <a:ext uri="{FF2B5EF4-FFF2-40B4-BE49-F238E27FC236}">
                  <a16:creationId xmlns:a16="http://schemas.microsoft.com/office/drawing/2014/main" id="{5633C07C-2A32-4814-BD6B-4D3316DC3FE7}"/>
                </a:ext>
              </a:extLst>
            </p:cNvPr>
            <p:cNvSpPr>
              <a:spLocks noChangeShapeType="1"/>
            </p:cNvSpPr>
            <p:nvPr/>
          </p:nvSpPr>
          <p:spPr bwMode="auto">
            <a:xfrm>
              <a:off x="5271395"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2" name="Line 15">
              <a:extLst>
                <a:ext uri="{FF2B5EF4-FFF2-40B4-BE49-F238E27FC236}">
                  <a16:creationId xmlns:a16="http://schemas.microsoft.com/office/drawing/2014/main" id="{1A9A278F-0D3D-4318-8A3B-0C64C275A233}"/>
                </a:ext>
              </a:extLst>
            </p:cNvPr>
            <p:cNvSpPr>
              <a:spLocks noChangeShapeType="1"/>
            </p:cNvSpPr>
            <p:nvPr/>
          </p:nvSpPr>
          <p:spPr bwMode="auto">
            <a:xfrm flipH="1">
              <a:off x="7839272" y="1268760"/>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grpSp>
      <p:sp>
        <p:nvSpPr>
          <p:cNvPr id="23" name="Text Box 24">
            <a:extLst>
              <a:ext uri="{FF2B5EF4-FFF2-40B4-BE49-F238E27FC236}">
                <a16:creationId xmlns:a16="http://schemas.microsoft.com/office/drawing/2014/main" id="{7FC2C3F8-2CDC-4D36-8967-8619BB5E3AEB}"/>
              </a:ext>
            </a:extLst>
          </p:cNvPr>
          <p:cNvSpPr txBox="1">
            <a:spLocks noChangeArrowheads="1"/>
          </p:cNvSpPr>
          <p:nvPr/>
        </p:nvSpPr>
        <p:spPr bwMode="auto">
          <a:xfrm>
            <a:off x="747912" y="2369733"/>
            <a:ext cx="955610"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 requirement freeze</a:t>
            </a:r>
          </a:p>
          <a:p>
            <a:pPr algn="ctr"/>
            <a:r>
              <a:rPr lang="en-US" altLang="en-US" sz="600" dirty="0">
                <a:latin typeface="Arial" panose="020B0604020202020204" pitchFamily="34" charset="0"/>
                <a:cs typeface="Arial" panose="020B0604020202020204" pitchFamily="34" charset="0"/>
              </a:rPr>
              <a:t>5-2017</a:t>
            </a:r>
          </a:p>
        </p:txBody>
      </p:sp>
      <p:sp>
        <p:nvSpPr>
          <p:cNvPr id="24" name="Rectangle 23">
            <a:extLst>
              <a:ext uri="{FF2B5EF4-FFF2-40B4-BE49-F238E27FC236}">
                <a16:creationId xmlns:a16="http://schemas.microsoft.com/office/drawing/2014/main" id="{A220E145-44B3-44F3-8CDC-395CF91068DE}"/>
              </a:ext>
            </a:extLst>
          </p:cNvPr>
          <p:cNvSpPr/>
          <p:nvPr/>
        </p:nvSpPr>
        <p:spPr>
          <a:xfrm>
            <a:off x="263352" y="3573016"/>
            <a:ext cx="2744611" cy="230617"/>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11az SFD</a:t>
            </a:r>
          </a:p>
        </p:txBody>
      </p:sp>
      <p:sp>
        <p:nvSpPr>
          <p:cNvPr id="26" name="Text Box 26">
            <a:extLst>
              <a:ext uri="{FF2B5EF4-FFF2-40B4-BE49-F238E27FC236}">
                <a16:creationId xmlns:a16="http://schemas.microsoft.com/office/drawing/2014/main" id="{028137B2-809A-49E6-B7E9-F797A4367A4F}"/>
              </a:ext>
            </a:extLst>
          </p:cNvPr>
          <p:cNvSpPr txBox="1">
            <a:spLocks noChangeArrowheads="1"/>
          </p:cNvSpPr>
          <p:nvPr/>
        </p:nvSpPr>
        <p:spPr bwMode="auto">
          <a:xfrm flipH="1">
            <a:off x="4875153" y="2623686"/>
            <a:ext cx="634408"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2.0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11-2019</a:t>
            </a:r>
          </a:p>
          <a:p>
            <a:pPr algn="ctr"/>
            <a:r>
              <a:rPr lang="en-US" altLang="en-US" sz="600" dirty="0">
                <a:latin typeface="Arial" panose="020B0604020202020204" pitchFamily="34" charset="0"/>
                <a:cs typeface="Arial" panose="020B0604020202020204" pitchFamily="34" charset="0"/>
              </a:rPr>
              <a:t>Recirculation</a:t>
            </a:r>
          </a:p>
        </p:txBody>
      </p:sp>
      <p:sp>
        <p:nvSpPr>
          <p:cNvPr id="27" name="Isosceles Triangle 26">
            <a:extLst>
              <a:ext uri="{FF2B5EF4-FFF2-40B4-BE49-F238E27FC236}">
                <a16:creationId xmlns:a16="http://schemas.microsoft.com/office/drawing/2014/main" id="{CB1C1BA3-5DD9-44BE-A130-957DAE8C40DD}"/>
              </a:ext>
            </a:extLst>
          </p:cNvPr>
          <p:cNvSpPr>
            <a:spLocks noChangeArrowheads="1"/>
          </p:cNvSpPr>
          <p:nvPr/>
        </p:nvSpPr>
        <p:spPr bwMode="auto">
          <a:xfrm flipH="1">
            <a:off x="5058203" y="2412535"/>
            <a:ext cx="248998" cy="217487"/>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28" name="Text Box 24">
            <a:extLst>
              <a:ext uri="{FF2B5EF4-FFF2-40B4-BE49-F238E27FC236}">
                <a16:creationId xmlns:a16="http://schemas.microsoft.com/office/drawing/2014/main" id="{750FB950-8E94-4C05-AF55-ED08FA5C20A0}"/>
              </a:ext>
            </a:extLst>
          </p:cNvPr>
          <p:cNvSpPr txBox="1">
            <a:spLocks noChangeArrowheads="1"/>
          </p:cNvSpPr>
          <p:nvPr/>
        </p:nvSpPr>
        <p:spPr bwMode="auto">
          <a:xfrm>
            <a:off x="3432407" y="2653101"/>
            <a:ext cx="418981"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D1.0</a:t>
            </a:r>
          </a:p>
          <a:p>
            <a:pPr algn="ctr"/>
            <a:r>
              <a:rPr lang="en-US" altLang="en-US" sz="600" dirty="0">
                <a:latin typeface="Arial" panose="020B0604020202020204" pitchFamily="34" charset="0"/>
                <a:cs typeface="Arial" panose="020B0604020202020204" pitchFamily="34" charset="0"/>
              </a:rPr>
              <a:t>Jan. 19</a:t>
            </a:r>
          </a:p>
        </p:txBody>
      </p:sp>
      <p:sp>
        <p:nvSpPr>
          <p:cNvPr id="29" name="Isosceles Triangle 28">
            <a:extLst>
              <a:ext uri="{FF2B5EF4-FFF2-40B4-BE49-F238E27FC236}">
                <a16:creationId xmlns:a16="http://schemas.microsoft.com/office/drawing/2014/main" id="{08EBE014-888F-47A0-8329-AC37EDFD6A98}"/>
              </a:ext>
            </a:extLst>
          </p:cNvPr>
          <p:cNvSpPr>
            <a:spLocks noChangeArrowheads="1"/>
          </p:cNvSpPr>
          <p:nvPr/>
        </p:nvSpPr>
        <p:spPr bwMode="auto">
          <a:xfrm>
            <a:off x="3535209" y="2454400"/>
            <a:ext cx="173999" cy="180386"/>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0" name="Text Box 24">
            <a:extLst>
              <a:ext uri="{FF2B5EF4-FFF2-40B4-BE49-F238E27FC236}">
                <a16:creationId xmlns:a16="http://schemas.microsoft.com/office/drawing/2014/main" id="{CA2B81EE-9A0D-4AE4-BF1C-9C4E431E832D}"/>
              </a:ext>
            </a:extLst>
          </p:cNvPr>
          <p:cNvSpPr txBox="1">
            <a:spLocks noChangeArrowheads="1"/>
          </p:cNvSpPr>
          <p:nvPr/>
        </p:nvSpPr>
        <p:spPr bwMode="auto">
          <a:xfrm>
            <a:off x="1860756" y="2611937"/>
            <a:ext cx="558118"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D0.1</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Mar. 18</a:t>
            </a:r>
          </a:p>
        </p:txBody>
      </p:sp>
      <p:sp>
        <p:nvSpPr>
          <p:cNvPr id="31" name="Isosceles Triangle 30">
            <a:extLst>
              <a:ext uri="{FF2B5EF4-FFF2-40B4-BE49-F238E27FC236}">
                <a16:creationId xmlns:a16="http://schemas.microsoft.com/office/drawing/2014/main" id="{FB1EBFA9-5D5B-4C33-9F9A-024333B788D1}"/>
              </a:ext>
            </a:extLst>
          </p:cNvPr>
          <p:cNvSpPr>
            <a:spLocks noChangeArrowheads="1"/>
          </p:cNvSpPr>
          <p:nvPr/>
        </p:nvSpPr>
        <p:spPr bwMode="auto">
          <a:xfrm>
            <a:off x="2013525" y="2408722"/>
            <a:ext cx="1757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32" name="Text Box 24">
            <a:extLst>
              <a:ext uri="{FF2B5EF4-FFF2-40B4-BE49-F238E27FC236}">
                <a16:creationId xmlns:a16="http://schemas.microsoft.com/office/drawing/2014/main" id="{AE7524F1-E0DC-45BA-8F39-34A5CF892621}"/>
              </a:ext>
            </a:extLst>
          </p:cNvPr>
          <p:cNvSpPr txBox="1">
            <a:spLocks noChangeArrowheads="1"/>
          </p:cNvSpPr>
          <p:nvPr/>
        </p:nvSpPr>
        <p:spPr bwMode="auto">
          <a:xfrm>
            <a:off x="1970948" y="3888380"/>
            <a:ext cx="1441267"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5/17-3/21</a:t>
            </a:r>
          </a:p>
        </p:txBody>
      </p:sp>
      <p:sp>
        <p:nvSpPr>
          <p:cNvPr id="33" name="Isosceles Triangle 32">
            <a:extLst>
              <a:ext uri="{FF2B5EF4-FFF2-40B4-BE49-F238E27FC236}">
                <a16:creationId xmlns:a16="http://schemas.microsoft.com/office/drawing/2014/main" id="{D9A6C0B7-4A09-4409-A54B-965662D316BC}"/>
              </a:ext>
            </a:extLst>
          </p:cNvPr>
          <p:cNvSpPr>
            <a:spLocks noChangeArrowheads="1"/>
          </p:cNvSpPr>
          <p:nvPr/>
        </p:nvSpPr>
        <p:spPr bwMode="auto">
          <a:xfrm>
            <a:off x="691963" y="2432933"/>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cxnSp>
        <p:nvCxnSpPr>
          <p:cNvPr id="34" name="Straight Connector 33">
            <a:extLst>
              <a:ext uri="{FF2B5EF4-FFF2-40B4-BE49-F238E27FC236}">
                <a16:creationId xmlns:a16="http://schemas.microsoft.com/office/drawing/2014/main" id="{7554879C-6362-4F39-878B-1284298DF7CC}"/>
              </a:ext>
            </a:extLst>
          </p:cNvPr>
          <p:cNvCxnSpPr/>
          <p:nvPr/>
        </p:nvCxnSpPr>
        <p:spPr bwMode="auto">
          <a:xfrm>
            <a:off x="263352" y="3840948"/>
            <a:ext cx="2726844"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5" name="Text Box 24">
            <a:extLst>
              <a:ext uri="{FF2B5EF4-FFF2-40B4-BE49-F238E27FC236}">
                <a16:creationId xmlns:a16="http://schemas.microsoft.com/office/drawing/2014/main" id="{ECB54B2A-620D-440C-B43D-681464BFEF80}"/>
              </a:ext>
            </a:extLst>
          </p:cNvPr>
          <p:cNvSpPr txBox="1">
            <a:spLocks noChangeArrowheads="1"/>
          </p:cNvSpPr>
          <p:nvPr/>
        </p:nvSpPr>
        <p:spPr bwMode="auto">
          <a:xfrm>
            <a:off x="2530161" y="2600190"/>
            <a:ext cx="714755"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July 18</a:t>
            </a:r>
          </a:p>
          <a:p>
            <a:pPr algn="ctr"/>
            <a:r>
              <a:rPr lang="en-US" altLang="en-US" sz="600" dirty="0">
                <a:latin typeface="Arial" panose="020B0604020202020204" pitchFamily="34" charset="0"/>
                <a:cs typeface="Arial" panose="020B0604020202020204" pitchFamily="34" charset="0"/>
              </a:rPr>
              <a:t>Inter.</a:t>
            </a:r>
          </a:p>
          <a:p>
            <a:pPr algn="ctr"/>
            <a:r>
              <a:rPr lang="en-US" altLang="en-US" sz="600" dirty="0">
                <a:latin typeface="Arial" panose="020B0604020202020204" pitchFamily="34" charset="0"/>
                <a:cs typeface="Arial" panose="020B0604020202020204" pitchFamily="34" charset="0"/>
              </a:rPr>
              <a:t>comment</a:t>
            </a:r>
          </a:p>
          <a:p>
            <a:pPr algn="ctr"/>
            <a:r>
              <a:rPr lang="en-US" altLang="en-US" sz="600" dirty="0">
                <a:latin typeface="Arial" panose="020B0604020202020204" pitchFamily="34" charset="0"/>
                <a:cs typeface="Arial" panose="020B0604020202020204" pitchFamily="34" charset="0"/>
              </a:rPr>
              <a:t>collection</a:t>
            </a:r>
          </a:p>
        </p:txBody>
      </p:sp>
      <p:sp>
        <p:nvSpPr>
          <p:cNvPr id="36" name="Isosceles Triangle 35">
            <a:extLst>
              <a:ext uri="{FF2B5EF4-FFF2-40B4-BE49-F238E27FC236}">
                <a16:creationId xmlns:a16="http://schemas.microsoft.com/office/drawing/2014/main" id="{8FE3C52B-753E-4642-A4E7-8CB4E52E542D}"/>
              </a:ext>
            </a:extLst>
          </p:cNvPr>
          <p:cNvSpPr>
            <a:spLocks noChangeArrowheads="1"/>
          </p:cNvSpPr>
          <p:nvPr/>
        </p:nvSpPr>
        <p:spPr bwMode="auto">
          <a:xfrm>
            <a:off x="2795762" y="2415341"/>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37" name="Isosceles Triangle 36">
            <a:extLst>
              <a:ext uri="{FF2B5EF4-FFF2-40B4-BE49-F238E27FC236}">
                <a16:creationId xmlns:a16="http://schemas.microsoft.com/office/drawing/2014/main" id="{0FAE2763-3F26-415B-AA6B-70706858BFE3}"/>
              </a:ext>
            </a:extLst>
          </p:cNvPr>
          <p:cNvSpPr>
            <a:spLocks noChangeArrowheads="1"/>
          </p:cNvSpPr>
          <p:nvPr/>
        </p:nvSpPr>
        <p:spPr bwMode="auto">
          <a:xfrm>
            <a:off x="2849037" y="2414094"/>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38" name="Text Box 24">
            <a:extLst>
              <a:ext uri="{FF2B5EF4-FFF2-40B4-BE49-F238E27FC236}">
                <a16:creationId xmlns:a16="http://schemas.microsoft.com/office/drawing/2014/main" id="{A0A75DAB-5BE1-423C-AAA6-79317872B703}"/>
              </a:ext>
            </a:extLst>
          </p:cNvPr>
          <p:cNvSpPr txBox="1">
            <a:spLocks noChangeArrowheads="1"/>
          </p:cNvSpPr>
          <p:nvPr/>
        </p:nvSpPr>
        <p:spPr bwMode="auto">
          <a:xfrm>
            <a:off x="2443807" y="2368058"/>
            <a:ext cx="436592"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SFD</a:t>
            </a:r>
          </a:p>
          <a:p>
            <a:pPr algn="ctr"/>
            <a:r>
              <a:rPr lang="en-US" altLang="en-US" sz="600" dirty="0">
                <a:latin typeface="Arial" panose="020B0604020202020204" pitchFamily="34" charset="0"/>
                <a:cs typeface="Arial" panose="020B0604020202020204" pitchFamily="34" charset="0"/>
              </a:rPr>
              <a:t>Final</a:t>
            </a:r>
          </a:p>
        </p:txBody>
      </p:sp>
      <p:cxnSp>
        <p:nvCxnSpPr>
          <p:cNvPr id="39" name="Straight Connector 38">
            <a:extLst>
              <a:ext uri="{FF2B5EF4-FFF2-40B4-BE49-F238E27FC236}">
                <a16:creationId xmlns:a16="http://schemas.microsoft.com/office/drawing/2014/main" id="{A2FA76FA-3809-4D38-B844-5EC04AE23DE9}"/>
              </a:ext>
            </a:extLst>
          </p:cNvPr>
          <p:cNvCxnSpPr>
            <a:cxnSpLocks/>
          </p:cNvCxnSpPr>
          <p:nvPr/>
        </p:nvCxnSpPr>
        <p:spPr bwMode="auto">
          <a:xfrm flipV="1">
            <a:off x="3007963" y="4182034"/>
            <a:ext cx="2158625"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0" name="Isosceles Triangle 39">
            <a:extLst>
              <a:ext uri="{FF2B5EF4-FFF2-40B4-BE49-F238E27FC236}">
                <a16:creationId xmlns:a16="http://schemas.microsoft.com/office/drawing/2014/main" id="{FA33DCBA-F8DE-4E6A-B75C-5C4A7720286F}"/>
              </a:ext>
            </a:extLst>
          </p:cNvPr>
          <p:cNvSpPr>
            <a:spLocks noChangeArrowheads="1"/>
          </p:cNvSpPr>
          <p:nvPr/>
        </p:nvSpPr>
        <p:spPr bwMode="auto">
          <a:xfrm>
            <a:off x="3592204" y="2449991"/>
            <a:ext cx="173999" cy="180386"/>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41" name="Text Box 24">
            <a:extLst>
              <a:ext uri="{FF2B5EF4-FFF2-40B4-BE49-F238E27FC236}">
                <a16:creationId xmlns:a16="http://schemas.microsoft.com/office/drawing/2014/main" id="{1F616E82-EEAF-419E-9833-AA0F4DF0B89F}"/>
              </a:ext>
            </a:extLst>
          </p:cNvPr>
          <p:cNvSpPr txBox="1">
            <a:spLocks noChangeArrowheads="1"/>
          </p:cNvSpPr>
          <p:nvPr/>
        </p:nvSpPr>
        <p:spPr bwMode="auto">
          <a:xfrm>
            <a:off x="3687931" y="2383595"/>
            <a:ext cx="658690"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Initial</a:t>
            </a:r>
          </a:p>
          <a:p>
            <a:pPr algn="ctr"/>
            <a:r>
              <a:rPr lang="en-US" altLang="en-US" sz="600" dirty="0">
                <a:latin typeface="Arial" panose="020B0604020202020204" pitchFamily="34" charset="0"/>
                <a:cs typeface="Arial" panose="020B0604020202020204" pitchFamily="34" charset="0"/>
              </a:rPr>
              <a:t>WG ballot</a:t>
            </a:r>
          </a:p>
        </p:txBody>
      </p:sp>
      <p:sp>
        <p:nvSpPr>
          <p:cNvPr id="42" name="Rectangle 41">
            <a:extLst>
              <a:ext uri="{FF2B5EF4-FFF2-40B4-BE49-F238E27FC236}">
                <a16:creationId xmlns:a16="http://schemas.microsoft.com/office/drawing/2014/main" id="{2F605876-D477-4F14-8794-156D78F9CCE3}"/>
              </a:ext>
            </a:extLst>
          </p:cNvPr>
          <p:cNvSpPr/>
          <p:nvPr/>
        </p:nvSpPr>
        <p:spPr>
          <a:xfrm>
            <a:off x="2999656" y="3897433"/>
            <a:ext cx="777310" cy="245822"/>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CC28</a:t>
            </a:r>
          </a:p>
        </p:txBody>
      </p:sp>
      <p:sp>
        <p:nvSpPr>
          <p:cNvPr id="43" name="Rectangle 42">
            <a:extLst>
              <a:ext uri="{FF2B5EF4-FFF2-40B4-BE49-F238E27FC236}">
                <a16:creationId xmlns:a16="http://schemas.microsoft.com/office/drawing/2014/main" id="{F27A7D85-1757-4C66-BECD-EE937921E20B}"/>
              </a:ext>
            </a:extLst>
          </p:cNvPr>
          <p:cNvSpPr/>
          <p:nvPr/>
        </p:nvSpPr>
        <p:spPr>
          <a:xfrm>
            <a:off x="3766413" y="3897433"/>
            <a:ext cx="1373074" cy="245822"/>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r>
              <a:rPr lang="en-US" sz="1100" dirty="0">
                <a:solidFill>
                  <a:schemeClr val="tx1"/>
                </a:solidFill>
              </a:rPr>
              <a:t>LB240 CR </a:t>
            </a:r>
          </a:p>
        </p:txBody>
      </p:sp>
      <p:sp>
        <p:nvSpPr>
          <p:cNvPr id="44" name="Oval Callout 93">
            <a:extLst>
              <a:ext uri="{FF2B5EF4-FFF2-40B4-BE49-F238E27FC236}">
                <a16:creationId xmlns:a16="http://schemas.microsoft.com/office/drawing/2014/main" id="{A48D6855-C65D-4C9B-8796-5BBBD14EA114}"/>
              </a:ext>
            </a:extLst>
          </p:cNvPr>
          <p:cNvSpPr/>
          <p:nvPr/>
        </p:nvSpPr>
        <p:spPr bwMode="auto">
          <a:xfrm>
            <a:off x="3175124" y="4523238"/>
            <a:ext cx="722362" cy="487541"/>
          </a:xfrm>
          <a:prstGeom prst="wedgeEllipseCallout">
            <a:avLst>
              <a:gd name="adj1" fmla="val 32914"/>
              <a:gd name="adj2" fmla="val -132881"/>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Initial WG ballot LB240 </a:t>
            </a:r>
            <a:r>
              <a:rPr kumimoji="0" lang="en-US" sz="800" b="1" i="0" u="none" strike="noStrike" cap="none" normalizeH="0" baseline="0" dirty="0">
                <a:ln>
                  <a:noFill/>
                </a:ln>
                <a:solidFill>
                  <a:schemeClr val="tx1"/>
                </a:solidFill>
                <a:effectLst/>
              </a:rPr>
              <a:t>Pass</a:t>
            </a:r>
          </a:p>
        </p:txBody>
      </p:sp>
      <p:sp>
        <p:nvSpPr>
          <p:cNvPr id="45" name="Oval Callout 61">
            <a:extLst>
              <a:ext uri="{FF2B5EF4-FFF2-40B4-BE49-F238E27FC236}">
                <a16:creationId xmlns:a16="http://schemas.microsoft.com/office/drawing/2014/main" id="{49408F65-A8D4-40C2-8F0C-90D804E150FC}"/>
              </a:ext>
            </a:extLst>
          </p:cNvPr>
          <p:cNvSpPr/>
          <p:nvPr/>
        </p:nvSpPr>
        <p:spPr bwMode="auto">
          <a:xfrm>
            <a:off x="2283685" y="4523239"/>
            <a:ext cx="519343" cy="289185"/>
          </a:xfrm>
          <a:prstGeom prst="wedgeEllipseCallout">
            <a:avLst>
              <a:gd name="adj1" fmla="val 88219"/>
              <a:gd name="adj2" fmla="val -304231"/>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SF</a:t>
            </a:r>
            <a:r>
              <a:rPr kumimoji="0" lang="en-US" sz="800" b="1" i="0" u="none" strike="noStrike" cap="none" normalizeH="0" baseline="0" dirty="0">
                <a:ln>
                  <a:noFill/>
                </a:ln>
                <a:solidFill>
                  <a:schemeClr val="tx1"/>
                </a:solidFill>
                <a:effectLst/>
                <a:latin typeface="Times New Roman" pitchFamily="16" charset="0"/>
                <a:ea typeface="MS Gothic" charset="-128"/>
              </a:rPr>
              <a:t>D Freeze</a:t>
            </a:r>
          </a:p>
        </p:txBody>
      </p:sp>
      <p:sp>
        <p:nvSpPr>
          <p:cNvPr id="46" name="Rectangle 45">
            <a:extLst>
              <a:ext uri="{FF2B5EF4-FFF2-40B4-BE49-F238E27FC236}">
                <a16:creationId xmlns:a16="http://schemas.microsoft.com/office/drawing/2014/main" id="{03C9889A-27AD-43D8-B8CE-A8E4750782BA}"/>
              </a:ext>
            </a:extLst>
          </p:cNvPr>
          <p:cNvSpPr/>
          <p:nvPr/>
        </p:nvSpPr>
        <p:spPr>
          <a:xfrm>
            <a:off x="5136613" y="3897582"/>
            <a:ext cx="1927894" cy="245673"/>
          </a:xfrm>
          <a:prstGeom prst="rect">
            <a:avLst/>
          </a:prstGeom>
          <a:gradFill flip="none" rotWithShape="1">
            <a:gsLst>
              <a:gs pos="0">
                <a:srgbClr val="FFFF00"/>
              </a:gs>
              <a:gs pos="0">
                <a:srgbClr val="FFFF00"/>
              </a:gs>
              <a:gs pos="0">
                <a:srgbClr val="FFFF00"/>
              </a:gs>
              <a:gs pos="0">
                <a:srgbClr val="00B050"/>
              </a:gs>
            </a:gsLst>
            <a:lin ang="10800000" scaled="1"/>
            <a:tileRect/>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LB249</a:t>
            </a:r>
          </a:p>
        </p:txBody>
      </p:sp>
      <p:sp>
        <p:nvSpPr>
          <p:cNvPr id="47" name="Oval Callout 93">
            <a:extLst>
              <a:ext uri="{FF2B5EF4-FFF2-40B4-BE49-F238E27FC236}">
                <a16:creationId xmlns:a16="http://schemas.microsoft.com/office/drawing/2014/main" id="{23BBD45B-FE1F-41F1-9C20-3646EDF9AA3F}"/>
              </a:ext>
            </a:extLst>
          </p:cNvPr>
          <p:cNvSpPr/>
          <p:nvPr/>
        </p:nvSpPr>
        <p:spPr bwMode="auto">
          <a:xfrm>
            <a:off x="4151784" y="4523237"/>
            <a:ext cx="1006530" cy="487541"/>
          </a:xfrm>
          <a:prstGeom prst="wedgeEllipseCallout">
            <a:avLst>
              <a:gd name="adj1" fmla="val 48514"/>
              <a:gd name="adj2" fmla="val -129092"/>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LB240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recirc. </a:t>
            </a:r>
            <a:r>
              <a:rPr lang="en-US" sz="800" b="1" dirty="0" err="1">
                <a:solidFill>
                  <a:schemeClr val="tx1"/>
                </a:solidFill>
              </a:rPr>
              <a:t>init</a:t>
            </a:r>
            <a:endParaRPr kumimoji="0" lang="en-US" sz="800" b="1" i="0" u="none" strike="noStrike" cap="none" normalizeH="0" baseline="0" dirty="0">
              <a:ln>
                <a:noFill/>
              </a:ln>
              <a:solidFill>
                <a:schemeClr val="tx1"/>
              </a:solidFill>
              <a:effectLst/>
            </a:endParaRPr>
          </a:p>
        </p:txBody>
      </p:sp>
      <p:cxnSp>
        <p:nvCxnSpPr>
          <p:cNvPr id="48" name="Straight Connector 47">
            <a:extLst>
              <a:ext uri="{FF2B5EF4-FFF2-40B4-BE49-F238E27FC236}">
                <a16:creationId xmlns:a16="http://schemas.microsoft.com/office/drawing/2014/main" id="{AF37DB13-CF9F-4A17-B749-FC10876F4C86}"/>
              </a:ext>
            </a:extLst>
          </p:cNvPr>
          <p:cNvCxnSpPr>
            <a:cxnSpLocks/>
          </p:cNvCxnSpPr>
          <p:nvPr/>
        </p:nvCxnSpPr>
        <p:spPr bwMode="auto">
          <a:xfrm>
            <a:off x="5195919" y="4182700"/>
            <a:ext cx="32795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9" name="Oval Callout 93">
            <a:extLst>
              <a:ext uri="{FF2B5EF4-FFF2-40B4-BE49-F238E27FC236}">
                <a16:creationId xmlns:a16="http://schemas.microsoft.com/office/drawing/2014/main" id="{FA854426-38AD-4F40-9544-987308C2E8C0}"/>
              </a:ext>
            </a:extLst>
          </p:cNvPr>
          <p:cNvSpPr/>
          <p:nvPr/>
        </p:nvSpPr>
        <p:spPr bwMode="auto">
          <a:xfrm>
            <a:off x="5625420" y="4595398"/>
            <a:ext cx="1006530" cy="487541"/>
          </a:xfrm>
          <a:prstGeom prst="wedgeEllipseCallout">
            <a:avLst>
              <a:gd name="adj1" fmla="val 92428"/>
              <a:gd name="adj2" fmla="val -144409"/>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LB249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2</a:t>
            </a:r>
            <a:r>
              <a:rPr lang="en-US" sz="800" b="1" baseline="30000" dirty="0">
                <a:solidFill>
                  <a:schemeClr val="tx1"/>
                </a:solidFill>
              </a:rPr>
              <a:t>nd</a:t>
            </a:r>
            <a:r>
              <a:rPr lang="en-US" sz="800" b="1" dirty="0">
                <a:solidFill>
                  <a:schemeClr val="tx1"/>
                </a:solidFill>
              </a:rPr>
              <a:t> recirculation</a:t>
            </a:r>
            <a:endParaRPr kumimoji="0" lang="en-US" sz="800" b="1" i="0" u="none" strike="noStrike" cap="none" normalizeH="0" baseline="0" dirty="0">
              <a:ln>
                <a:noFill/>
              </a:ln>
              <a:solidFill>
                <a:schemeClr val="tx1"/>
              </a:solidFill>
              <a:effectLst/>
            </a:endParaRPr>
          </a:p>
        </p:txBody>
      </p:sp>
      <p:sp>
        <p:nvSpPr>
          <p:cNvPr id="50" name="Isosceles Triangle 49">
            <a:extLst>
              <a:ext uri="{FF2B5EF4-FFF2-40B4-BE49-F238E27FC236}">
                <a16:creationId xmlns:a16="http://schemas.microsoft.com/office/drawing/2014/main" id="{05BFC687-2622-4858-8453-95867272E324}"/>
              </a:ext>
            </a:extLst>
          </p:cNvPr>
          <p:cNvSpPr>
            <a:spLocks noChangeArrowheads="1"/>
          </p:cNvSpPr>
          <p:nvPr/>
        </p:nvSpPr>
        <p:spPr bwMode="auto">
          <a:xfrm>
            <a:off x="7896200" y="3068960"/>
            <a:ext cx="228472" cy="222250"/>
          </a:xfrm>
          <a:prstGeom prst="triangle">
            <a:avLst>
              <a:gd name="adj" fmla="val 50000"/>
            </a:avLst>
          </a:prstGeom>
          <a:solidFill>
            <a:schemeClr val="accent5">
              <a:lumMod val="75000"/>
            </a:schemeClr>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51" name="Text Box 26">
            <a:extLst>
              <a:ext uri="{FF2B5EF4-FFF2-40B4-BE49-F238E27FC236}">
                <a16:creationId xmlns:a16="http://schemas.microsoft.com/office/drawing/2014/main" id="{88F88663-5EA5-417A-A067-B7DFC76D65C5}"/>
              </a:ext>
            </a:extLst>
          </p:cNvPr>
          <p:cNvSpPr txBox="1">
            <a:spLocks noChangeArrowheads="1"/>
          </p:cNvSpPr>
          <p:nvPr/>
        </p:nvSpPr>
        <p:spPr bwMode="auto">
          <a:xfrm flipH="1">
            <a:off x="6754638" y="2655706"/>
            <a:ext cx="6501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3.0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01-2021</a:t>
            </a:r>
          </a:p>
          <a:p>
            <a:pPr algn="ctr"/>
            <a:r>
              <a:rPr lang="en-US" altLang="en-US" sz="600" dirty="0">
                <a:latin typeface="Arial" panose="020B0604020202020204" pitchFamily="34" charset="0"/>
                <a:cs typeface="Arial" panose="020B0604020202020204" pitchFamily="34" charset="0"/>
              </a:rPr>
              <a:t>Recirculation</a:t>
            </a:r>
          </a:p>
        </p:txBody>
      </p:sp>
      <p:sp>
        <p:nvSpPr>
          <p:cNvPr id="52" name="Isosceles Triangle 51">
            <a:extLst>
              <a:ext uri="{FF2B5EF4-FFF2-40B4-BE49-F238E27FC236}">
                <a16:creationId xmlns:a16="http://schemas.microsoft.com/office/drawing/2014/main" id="{1AED65DC-FD9C-4578-B6A0-17CEC7E0F8C2}"/>
              </a:ext>
            </a:extLst>
          </p:cNvPr>
          <p:cNvSpPr>
            <a:spLocks noChangeArrowheads="1"/>
          </p:cNvSpPr>
          <p:nvPr/>
        </p:nvSpPr>
        <p:spPr bwMode="auto">
          <a:xfrm flipH="1">
            <a:off x="6953894" y="2436316"/>
            <a:ext cx="248998" cy="217487"/>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54" name="Text Box 26">
            <a:extLst>
              <a:ext uri="{FF2B5EF4-FFF2-40B4-BE49-F238E27FC236}">
                <a16:creationId xmlns:a16="http://schemas.microsoft.com/office/drawing/2014/main" id="{D45946F4-2B0F-40F1-AECA-BA262EDC1388}"/>
              </a:ext>
            </a:extLst>
          </p:cNvPr>
          <p:cNvSpPr txBox="1">
            <a:spLocks noChangeArrowheads="1"/>
          </p:cNvSpPr>
          <p:nvPr/>
        </p:nvSpPr>
        <p:spPr bwMode="auto">
          <a:xfrm flipH="1">
            <a:off x="7668534" y="2645309"/>
            <a:ext cx="6501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4.0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07-2021</a:t>
            </a:r>
          </a:p>
          <a:p>
            <a:pPr algn="ctr"/>
            <a:r>
              <a:rPr lang="en-US" altLang="en-US" sz="600" dirty="0">
                <a:latin typeface="Arial" panose="020B0604020202020204" pitchFamily="34" charset="0"/>
                <a:cs typeface="Arial" panose="020B0604020202020204" pitchFamily="34" charset="0"/>
              </a:rPr>
              <a:t>Recirculation</a:t>
            </a:r>
          </a:p>
        </p:txBody>
      </p:sp>
      <p:sp>
        <p:nvSpPr>
          <p:cNvPr id="55" name="Isosceles Triangle 54">
            <a:extLst>
              <a:ext uri="{FF2B5EF4-FFF2-40B4-BE49-F238E27FC236}">
                <a16:creationId xmlns:a16="http://schemas.microsoft.com/office/drawing/2014/main" id="{7C667F73-2428-4702-BCAA-F58ADCC62853}"/>
              </a:ext>
            </a:extLst>
          </p:cNvPr>
          <p:cNvSpPr>
            <a:spLocks noChangeArrowheads="1"/>
          </p:cNvSpPr>
          <p:nvPr/>
        </p:nvSpPr>
        <p:spPr bwMode="auto">
          <a:xfrm flipH="1">
            <a:off x="7863226" y="2425355"/>
            <a:ext cx="248998" cy="217487"/>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dirty="0">
              <a:latin typeface="+mn-lt"/>
              <a:ea typeface="+mn-ea"/>
            </a:endParaRPr>
          </a:p>
        </p:txBody>
      </p:sp>
      <p:sp>
        <p:nvSpPr>
          <p:cNvPr id="56" name="Text Box 29">
            <a:extLst>
              <a:ext uri="{FF2B5EF4-FFF2-40B4-BE49-F238E27FC236}">
                <a16:creationId xmlns:a16="http://schemas.microsoft.com/office/drawing/2014/main" id="{4A30052F-5A53-450E-8D3B-A9D2BC52D2D7}"/>
              </a:ext>
            </a:extLst>
          </p:cNvPr>
          <p:cNvSpPr txBox="1">
            <a:spLocks noChangeArrowheads="1"/>
          </p:cNvSpPr>
          <p:nvPr/>
        </p:nvSpPr>
        <p:spPr bwMode="auto">
          <a:xfrm flipH="1">
            <a:off x="7248128" y="3306149"/>
            <a:ext cx="1074295"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600" b="0" dirty="0"/>
              <a:t>.11az</a:t>
            </a:r>
            <a:br>
              <a:rPr lang="en-US" altLang="en-US" sz="600" b="0" dirty="0"/>
            </a:br>
            <a:r>
              <a:rPr lang="en-US" altLang="en-US" sz="600" b="0" dirty="0"/>
              <a:t> MDR and SA ballots</a:t>
            </a:r>
          </a:p>
          <a:p>
            <a:r>
              <a:rPr lang="en-US" altLang="en-US" sz="600" b="0" dirty="0"/>
              <a:t> 07-2021</a:t>
            </a:r>
          </a:p>
        </p:txBody>
      </p:sp>
      <p:sp>
        <p:nvSpPr>
          <p:cNvPr id="57" name="Isosceles Triangle 56">
            <a:extLst>
              <a:ext uri="{FF2B5EF4-FFF2-40B4-BE49-F238E27FC236}">
                <a16:creationId xmlns:a16="http://schemas.microsoft.com/office/drawing/2014/main" id="{08DFF385-B3BA-4F57-B2DB-7FD6710F4712}"/>
              </a:ext>
            </a:extLst>
          </p:cNvPr>
          <p:cNvSpPr>
            <a:spLocks noChangeArrowheads="1"/>
          </p:cNvSpPr>
          <p:nvPr/>
        </p:nvSpPr>
        <p:spPr bwMode="auto">
          <a:xfrm>
            <a:off x="10260016" y="2457390"/>
            <a:ext cx="228472"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58" name="Text Box 29">
            <a:extLst>
              <a:ext uri="{FF2B5EF4-FFF2-40B4-BE49-F238E27FC236}">
                <a16:creationId xmlns:a16="http://schemas.microsoft.com/office/drawing/2014/main" id="{0287B46E-F3EB-4637-A598-2AA899FDFB1A}"/>
              </a:ext>
            </a:extLst>
          </p:cNvPr>
          <p:cNvSpPr txBox="1">
            <a:spLocks noChangeArrowheads="1"/>
          </p:cNvSpPr>
          <p:nvPr/>
        </p:nvSpPr>
        <p:spPr bwMode="auto">
          <a:xfrm flipH="1">
            <a:off x="10023107" y="2717775"/>
            <a:ext cx="799587"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700" b="0" dirty="0"/>
              <a:t>Publication</a:t>
            </a:r>
          </a:p>
        </p:txBody>
      </p:sp>
      <p:sp>
        <p:nvSpPr>
          <p:cNvPr id="59" name="Rectangle 58">
            <a:extLst>
              <a:ext uri="{FF2B5EF4-FFF2-40B4-BE49-F238E27FC236}">
                <a16:creationId xmlns:a16="http://schemas.microsoft.com/office/drawing/2014/main" id="{7D7A4A4E-EFC2-4E2F-A24A-69DD81F14B17}"/>
              </a:ext>
            </a:extLst>
          </p:cNvPr>
          <p:cNvSpPr/>
          <p:nvPr/>
        </p:nvSpPr>
        <p:spPr>
          <a:xfrm>
            <a:off x="7055129" y="3902171"/>
            <a:ext cx="1037171" cy="241084"/>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LB253</a:t>
            </a:r>
          </a:p>
        </p:txBody>
      </p:sp>
      <p:sp>
        <p:nvSpPr>
          <p:cNvPr id="60" name="Rectangle 59">
            <a:extLst>
              <a:ext uri="{FF2B5EF4-FFF2-40B4-BE49-F238E27FC236}">
                <a16:creationId xmlns:a16="http://schemas.microsoft.com/office/drawing/2014/main" id="{FD33245F-738D-4A9E-A0BE-275B0E0AF06F}"/>
              </a:ext>
            </a:extLst>
          </p:cNvPr>
          <p:cNvSpPr/>
          <p:nvPr/>
        </p:nvSpPr>
        <p:spPr>
          <a:xfrm>
            <a:off x="9120473" y="3900339"/>
            <a:ext cx="365612" cy="242916"/>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050" dirty="0">
                <a:solidFill>
                  <a:schemeClr val="tx1"/>
                </a:solidFill>
              </a:rPr>
              <a:t>SA2</a:t>
            </a:r>
          </a:p>
        </p:txBody>
      </p:sp>
      <p:sp>
        <p:nvSpPr>
          <p:cNvPr id="61" name="Rectangle 60">
            <a:extLst>
              <a:ext uri="{FF2B5EF4-FFF2-40B4-BE49-F238E27FC236}">
                <a16:creationId xmlns:a16="http://schemas.microsoft.com/office/drawing/2014/main" id="{2FCE8FAF-B14E-4F71-BAA4-E3B8B00BCE3B}"/>
              </a:ext>
            </a:extLst>
          </p:cNvPr>
          <p:cNvSpPr/>
          <p:nvPr/>
        </p:nvSpPr>
        <p:spPr>
          <a:xfrm>
            <a:off x="7323995" y="3645563"/>
            <a:ext cx="716220" cy="243918"/>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MDR</a:t>
            </a:r>
          </a:p>
        </p:txBody>
      </p:sp>
      <p:sp>
        <p:nvSpPr>
          <p:cNvPr id="62" name="Rectangle 61">
            <a:extLst>
              <a:ext uri="{FF2B5EF4-FFF2-40B4-BE49-F238E27FC236}">
                <a16:creationId xmlns:a16="http://schemas.microsoft.com/office/drawing/2014/main" id="{F189F3FD-6129-4603-BD90-34EE40265A10}"/>
              </a:ext>
            </a:extLst>
          </p:cNvPr>
          <p:cNvSpPr/>
          <p:nvPr/>
        </p:nvSpPr>
        <p:spPr>
          <a:xfrm>
            <a:off x="8475419" y="3902165"/>
            <a:ext cx="653793" cy="241090"/>
          </a:xfrm>
          <a:prstGeom prst="rect">
            <a:avLst/>
          </a:prstGeom>
          <a:gradFill flip="none" rotWithShape="1">
            <a:gsLst>
              <a:gs pos="1000">
                <a:schemeClr val="accent1">
                  <a:lumMod val="5000"/>
                  <a:lumOff val="95000"/>
                </a:schemeClr>
              </a:gs>
              <a:gs pos="0">
                <a:srgbClr val="00B050"/>
              </a:gs>
              <a:gs pos="0">
                <a:srgbClr val="00B050"/>
              </a:gs>
              <a:gs pos="0">
                <a:srgbClr val="00B050"/>
              </a:gs>
              <a:gs pos="0">
                <a:srgbClr val="00B050"/>
              </a:gs>
              <a:gs pos="4000">
                <a:srgbClr val="00B050"/>
              </a:gs>
              <a:gs pos="5000">
                <a:srgbClr val="00B050"/>
              </a:gs>
              <a:gs pos="21000">
                <a:srgbClr val="FFFF00"/>
              </a:gs>
            </a:gsLst>
            <a:lin ang="0" scaled="1"/>
            <a:tileRect/>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SA1</a:t>
            </a:r>
          </a:p>
        </p:txBody>
      </p:sp>
      <p:sp>
        <p:nvSpPr>
          <p:cNvPr id="63" name="Rectangle 62">
            <a:extLst>
              <a:ext uri="{FF2B5EF4-FFF2-40B4-BE49-F238E27FC236}">
                <a16:creationId xmlns:a16="http://schemas.microsoft.com/office/drawing/2014/main" id="{D8F87CA2-0597-4AA6-BF19-2637B50B5365}"/>
              </a:ext>
            </a:extLst>
          </p:cNvPr>
          <p:cNvSpPr/>
          <p:nvPr/>
        </p:nvSpPr>
        <p:spPr>
          <a:xfrm>
            <a:off x="8040216" y="3902171"/>
            <a:ext cx="446793" cy="241084"/>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r>
              <a:rPr lang="en-US" sz="1100" dirty="0">
                <a:solidFill>
                  <a:schemeClr val="tx1"/>
                </a:solidFill>
              </a:rPr>
              <a:t>LB 255</a:t>
            </a:r>
          </a:p>
        </p:txBody>
      </p:sp>
      <p:sp>
        <p:nvSpPr>
          <p:cNvPr id="64" name="Oval Callout 93">
            <a:extLst>
              <a:ext uri="{FF2B5EF4-FFF2-40B4-BE49-F238E27FC236}">
                <a16:creationId xmlns:a16="http://schemas.microsoft.com/office/drawing/2014/main" id="{CD36405E-90BF-45E7-AC89-B570D2A750BB}"/>
              </a:ext>
            </a:extLst>
          </p:cNvPr>
          <p:cNvSpPr/>
          <p:nvPr/>
        </p:nvSpPr>
        <p:spPr bwMode="auto">
          <a:xfrm>
            <a:off x="7944710" y="5104342"/>
            <a:ext cx="1158306" cy="487541"/>
          </a:xfrm>
          <a:prstGeom prst="wedgeEllipseCallout">
            <a:avLst>
              <a:gd name="adj1" fmla="val 1351"/>
              <a:gd name="adj2" fmla="val -216017"/>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No changes made, in preparation to SA ballot</a:t>
            </a:r>
            <a:endParaRPr kumimoji="0" lang="en-US" sz="800" b="1" i="0" u="none" strike="noStrike" cap="none" normalizeH="0" baseline="0" dirty="0">
              <a:ln>
                <a:noFill/>
              </a:ln>
              <a:solidFill>
                <a:schemeClr val="tx1"/>
              </a:solidFill>
              <a:effectLst/>
            </a:endParaRPr>
          </a:p>
        </p:txBody>
      </p:sp>
      <p:grpSp>
        <p:nvGrpSpPr>
          <p:cNvPr id="65" name="Group 64">
            <a:extLst>
              <a:ext uri="{FF2B5EF4-FFF2-40B4-BE49-F238E27FC236}">
                <a16:creationId xmlns:a16="http://schemas.microsoft.com/office/drawing/2014/main" id="{5C4386E9-6573-400F-8829-B11428E125E8}"/>
              </a:ext>
            </a:extLst>
          </p:cNvPr>
          <p:cNvGrpSpPr/>
          <p:nvPr/>
        </p:nvGrpSpPr>
        <p:grpSpPr>
          <a:xfrm>
            <a:off x="8825203" y="2424085"/>
            <a:ext cx="650149" cy="487473"/>
            <a:chOff x="7668534" y="2425355"/>
            <a:chExt cx="650149" cy="487473"/>
          </a:xfrm>
        </p:grpSpPr>
        <p:sp>
          <p:nvSpPr>
            <p:cNvPr id="66" name="Text Box 26">
              <a:extLst>
                <a:ext uri="{FF2B5EF4-FFF2-40B4-BE49-F238E27FC236}">
                  <a16:creationId xmlns:a16="http://schemas.microsoft.com/office/drawing/2014/main" id="{17937EE2-D8D2-469E-B929-707B843D8996}"/>
                </a:ext>
              </a:extLst>
            </p:cNvPr>
            <p:cNvSpPr txBox="1">
              <a:spLocks noChangeArrowheads="1"/>
            </p:cNvSpPr>
            <p:nvPr/>
          </p:nvSpPr>
          <p:spPr bwMode="auto">
            <a:xfrm flipH="1">
              <a:off x="7668534" y="2645309"/>
              <a:ext cx="650149"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a:t>
              </a:r>
              <a:r>
                <a:rPr lang="en-US" altLang="en-US" sz="600" baseline="30000" dirty="0">
                  <a:latin typeface="Arial" panose="020B0604020202020204" pitchFamily="34" charset="0"/>
                  <a:cs typeface="Arial" panose="020B0604020202020204" pitchFamily="34" charset="0"/>
                </a:rPr>
                <a:t>st</a:t>
              </a:r>
              <a:r>
                <a:rPr lang="en-US" altLang="en-US" sz="600" dirty="0">
                  <a:latin typeface="Arial" panose="020B0604020202020204" pitchFamily="34" charset="0"/>
                  <a:cs typeface="Arial" panose="020B0604020202020204" pitchFamily="34" charset="0"/>
                </a:rPr>
                <a:t> SA comp.</a:t>
              </a:r>
            </a:p>
            <a:p>
              <a:pPr algn="ctr"/>
              <a:r>
                <a:rPr lang="en-US" altLang="en-US" sz="600" dirty="0">
                  <a:latin typeface="Arial" panose="020B0604020202020204" pitchFamily="34" charset="0"/>
                  <a:cs typeface="Arial" panose="020B0604020202020204" pitchFamily="34" charset="0"/>
                </a:rPr>
                <a:t>05-22</a:t>
              </a:r>
            </a:p>
          </p:txBody>
        </p:sp>
        <p:sp>
          <p:nvSpPr>
            <p:cNvPr id="67" name="Isosceles Triangle 66">
              <a:extLst>
                <a:ext uri="{FF2B5EF4-FFF2-40B4-BE49-F238E27FC236}">
                  <a16:creationId xmlns:a16="http://schemas.microsoft.com/office/drawing/2014/main" id="{B27DF6EE-ADC3-4847-9D51-CEA933982259}"/>
                </a:ext>
              </a:extLst>
            </p:cNvPr>
            <p:cNvSpPr>
              <a:spLocks noChangeArrowheads="1"/>
            </p:cNvSpPr>
            <p:nvPr/>
          </p:nvSpPr>
          <p:spPr bwMode="auto">
            <a:xfrm flipH="1">
              <a:off x="7819651" y="2425355"/>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grpSp>
      <p:grpSp>
        <p:nvGrpSpPr>
          <p:cNvPr id="68" name="Group 67">
            <a:extLst>
              <a:ext uri="{FF2B5EF4-FFF2-40B4-BE49-F238E27FC236}">
                <a16:creationId xmlns:a16="http://schemas.microsoft.com/office/drawing/2014/main" id="{B9FA3AC2-AEA9-4687-9EBA-351C3F630833}"/>
              </a:ext>
            </a:extLst>
          </p:cNvPr>
          <p:cNvGrpSpPr/>
          <p:nvPr/>
        </p:nvGrpSpPr>
        <p:grpSpPr>
          <a:xfrm>
            <a:off x="9124630" y="3052375"/>
            <a:ext cx="650149" cy="579806"/>
            <a:chOff x="7668534" y="2425355"/>
            <a:chExt cx="650149" cy="579806"/>
          </a:xfrm>
        </p:grpSpPr>
        <p:sp>
          <p:nvSpPr>
            <p:cNvPr id="69" name="Text Box 26">
              <a:extLst>
                <a:ext uri="{FF2B5EF4-FFF2-40B4-BE49-F238E27FC236}">
                  <a16:creationId xmlns:a16="http://schemas.microsoft.com/office/drawing/2014/main" id="{9D6A0D72-2F1D-4790-A0EE-3F24598FC8EB}"/>
                </a:ext>
              </a:extLst>
            </p:cNvPr>
            <p:cNvSpPr txBox="1">
              <a:spLocks noChangeArrowheads="1"/>
            </p:cNvSpPr>
            <p:nvPr/>
          </p:nvSpPr>
          <p:spPr bwMode="auto">
            <a:xfrm flipH="1">
              <a:off x="7668534" y="2645309"/>
              <a:ext cx="650149"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2</a:t>
              </a:r>
              <a:r>
                <a:rPr lang="en-US" altLang="en-US" sz="600" baseline="30000" dirty="0">
                  <a:latin typeface="Arial" panose="020B0604020202020204" pitchFamily="34" charset="0"/>
                  <a:cs typeface="Arial" panose="020B0604020202020204" pitchFamily="34" charset="0"/>
                </a:rPr>
                <a:t>nd</a:t>
              </a:r>
              <a:r>
                <a:rPr lang="en-US" altLang="en-US" sz="600" dirty="0">
                  <a:latin typeface="Arial" panose="020B0604020202020204" pitchFamily="34" charset="0"/>
                  <a:cs typeface="Arial" panose="020B0604020202020204" pitchFamily="34" charset="0"/>
                </a:rPr>
                <a:t> SA comp.</a:t>
              </a:r>
            </a:p>
            <a:p>
              <a:pPr algn="ctr"/>
              <a:r>
                <a:rPr lang="en-US" altLang="en-US" sz="600" dirty="0">
                  <a:latin typeface="Arial" panose="020B0604020202020204" pitchFamily="34" charset="0"/>
                  <a:cs typeface="Arial" panose="020B0604020202020204" pitchFamily="34" charset="0"/>
                </a:rPr>
                <a:t>07-22</a:t>
              </a:r>
            </a:p>
            <a:p>
              <a:pPr algn="ctr"/>
              <a:endParaRPr lang="en-US" altLang="en-US" sz="600" dirty="0">
                <a:latin typeface="Arial" panose="020B0604020202020204" pitchFamily="34" charset="0"/>
                <a:cs typeface="Arial" panose="020B0604020202020204" pitchFamily="34" charset="0"/>
              </a:endParaRPr>
            </a:p>
          </p:txBody>
        </p:sp>
        <p:sp>
          <p:nvSpPr>
            <p:cNvPr id="70" name="Isosceles Triangle 69">
              <a:extLst>
                <a:ext uri="{FF2B5EF4-FFF2-40B4-BE49-F238E27FC236}">
                  <a16:creationId xmlns:a16="http://schemas.microsoft.com/office/drawing/2014/main" id="{C44A6D3F-F58B-49B8-B813-47495B7D1BD0}"/>
                </a:ext>
              </a:extLst>
            </p:cNvPr>
            <p:cNvSpPr>
              <a:spLocks noChangeArrowheads="1"/>
            </p:cNvSpPr>
            <p:nvPr/>
          </p:nvSpPr>
          <p:spPr bwMode="auto">
            <a:xfrm flipH="1">
              <a:off x="7863226" y="2425355"/>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grpSp>
      <p:sp>
        <p:nvSpPr>
          <p:cNvPr id="71" name="Oval Callout 93">
            <a:extLst>
              <a:ext uri="{FF2B5EF4-FFF2-40B4-BE49-F238E27FC236}">
                <a16:creationId xmlns:a16="http://schemas.microsoft.com/office/drawing/2014/main" id="{03FFBD8E-0982-407D-87DF-E910B21CDB1A}"/>
              </a:ext>
            </a:extLst>
          </p:cNvPr>
          <p:cNvSpPr/>
          <p:nvPr/>
        </p:nvSpPr>
        <p:spPr bwMode="auto">
          <a:xfrm>
            <a:off x="6699206" y="4599096"/>
            <a:ext cx="1006530" cy="487541"/>
          </a:xfrm>
          <a:prstGeom prst="wedgeEllipseCallout">
            <a:avLst>
              <a:gd name="adj1" fmla="val 81391"/>
              <a:gd name="adj2" fmla="val -144409"/>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LB249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2</a:t>
            </a:r>
            <a:r>
              <a:rPr lang="en-US" sz="800" b="1" baseline="30000" dirty="0">
                <a:solidFill>
                  <a:schemeClr val="tx1"/>
                </a:solidFill>
              </a:rPr>
              <a:t>nd</a:t>
            </a:r>
            <a:r>
              <a:rPr lang="en-US" sz="800" b="1" dirty="0">
                <a:solidFill>
                  <a:schemeClr val="tx1"/>
                </a:solidFill>
              </a:rPr>
              <a:t> recirculation</a:t>
            </a:r>
            <a:endParaRPr kumimoji="0" lang="en-US" sz="800" b="1" i="0" u="none" strike="noStrike" cap="none" normalizeH="0" baseline="0" dirty="0">
              <a:ln>
                <a:noFill/>
              </a:ln>
              <a:solidFill>
                <a:schemeClr val="tx1"/>
              </a:solidFill>
              <a:effectLst/>
            </a:endParaRPr>
          </a:p>
        </p:txBody>
      </p:sp>
      <p:sp>
        <p:nvSpPr>
          <p:cNvPr id="73" name="Isosceles Triangle 72">
            <a:extLst>
              <a:ext uri="{FF2B5EF4-FFF2-40B4-BE49-F238E27FC236}">
                <a16:creationId xmlns:a16="http://schemas.microsoft.com/office/drawing/2014/main" id="{A440538B-D407-4E7F-9F71-67DD2951A971}"/>
              </a:ext>
            </a:extLst>
          </p:cNvPr>
          <p:cNvSpPr>
            <a:spLocks noChangeArrowheads="1"/>
          </p:cNvSpPr>
          <p:nvPr/>
        </p:nvSpPr>
        <p:spPr bwMode="auto">
          <a:xfrm flipH="1">
            <a:off x="8340149" y="3057284"/>
            <a:ext cx="248998" cy="217487"/>
          </a:xfrm>
          <a:prstGeom prst="triangle">
            <a:avLst>
              <a:gd name="adj" fmla="val 50000"/>
            </a:avLst>
          </a:prstGeom>
          <a:solidFill>
            <a:schemeClr val="accent5">
              <a:lumMod val="75000"/>
            </a:schemeClr>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74" name="Text Box 26">
            <a:extLst>
              <a:ext uri="{FF2B5EF4-FFF2-40B4-BE49-F238E27FC236}">
                <a16:creationId xmlns:a16="http://schemas.microsoft.com/office/drawing/2014/main" id="{252564D0-5B02-46D2-81EA-016FB4919462}"/>
              </a:ext>
            </a:extLst>
          </p:cNvPr>
          <p:cNvSpPr txBox="1">
            <a:spLocks noChangeArrowheads="1"/>
          </p:cNvSpPr>
          <p:nvPr/>
        </p:nvSpPr>
        <p:spPr bwMode="auto">
          <a:xfrm flipH="1">
            <a:off x="8165518" y="3280475"/>
            <a:ext cx="650149"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1</a:t>
            </a:r>
            <a:r>
              <a:rPr lang="en-US" altLang="en-US" sz="700" baseline="30000" dirty="0">
                <a:latin typeface="Arial" panose="020B0604020202020204" pitchFamily="34" charset="0"/>
                <a:cs typeface="Arial" panose="020B0604020202020204" pitchFamily="34" charset="0"/>
              </a:rPr>
              <a:t>st</a:t>
            </a:r>
            <a:r>
              <a:rPr lang="en-US" altLang="en-US" sz="700" dirty="0">
                <a:latin typeface="Arial" panose="020B0604020202020204" pitchFamily="34" charset="0"/>
                <a:cs typeface="Arial" panose="020B0604020202020204" pitchFamily="34" charset="0"/>
              </a:rPr>
              <a:t> SA start</a:t>
            </a:r>
          </a:p>
        </p:txBody>
      </p:sp>
      <p:sp>
        <p:nvSpPr>
          <p:cNvPr id="76" name="Rectangle 75">
            <a:extLst>
              <a:ext uri="{FF2B5EF4-FFF2-40B4-BE49-F238E27FC236}">
                <a16:creationId xmlns:a16="http://schemas.microsoft.com/office/drawing/2014/main" id="{DCA555C3-88D6-42A7-9EDC-EF210EB2056C}"/>
              </a:ext>
            </a:extLst>
          </p:cNvPr>
          <p:cNvSpPr/>
          <p:nvPr/>
        </p:nvSpPr>
        <p:spPr>
          <a:xfrm>
            <a:off x="9815627" y="3900339"/>
            <a:ext cx="565492" cy="242916"/>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err="1">
                <a:solidFill>
                  <a:schemeClr val="tx1"/>
                </a:solidFill>
              </a:rPr>
              <a:t>REVcom</a:t>
            </a:r>
            <a:endParaRPr lang="en-US" sz="900" dirty="0">
              <a:solidFill>
                <a:schemeClr val="tx1"/>
              </a:solidFill>
            </a:endParaRPr>
          </a:p>
        </p:txBody>
      </p:sp>
      <p:sp>
        <p:nvSpPr>
          <p:cNvPr id="75" name="Rectangle 74">
            <a:extLst>
              <a:ext uri="{FF2B5EF4-FFF2-40B4-BE49-F238E27FC236}">
                <a16:creationId xmlns:a16="http://schemas.microsoft.com/office/drawing/2014/main" id="{F3F0F16B-8C38-4782-9610-2B73C4C8F47B}"/>
              </a:ext>
            </a:extLst>
          </p:cNvPr>
          <p:cNvSpPr/>
          <p:nvPr/>
        </p:nvSpPr>
        <p:spPr>
          <a:xfrm>
            <a:off x="9468734" y="3901488"/>
            <a:ext cx="343813" cy="241767"/>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050" dirty="0">
                <a:solidFill>
                  <a:schemeClr val="tx1"/>
                </a:solidFill>
              </a:rPr>
              <a:t>SA3</a:t>
            </a:r>
          </a:p>
        </p:txBody>
      </p:sp>
      <p:grpSp>
        <p:nvGrpSpPr>
          <p:cNvPr id="78" name="Group 77">
            <a:extLst>
              <a:ext uri="{FF2B5EF4-FFF2-40B4-BE49-F238E27FC236}">
                <a16:creationId xmlns:a16="http://schemas.microsoft.com/office/drawing/2014/main" id="{99755303-B7E3-4544-B5C7-D4AC84A21B0D}"/>
              </a:ext>
            </a:extLst>
          </p:cNvPr>
          <p:cNvGrpSpPr/>
          <p:nvPr/>
        </p:nvGrpSpPr>
        <p:grpSpPr>
          <a:xfrm>
            <a:off x="9497641" y="2457390"/>
            <a:ext cx="650149" cy="487473"/>
            <a:chOff x="7668534" y="2425355"/>
            <a:chExt cx="650149" cy="487473"/>
          </a:xfrm>
        </p:grpSpPr>
        <p:sp>
          <p:nvSpPr>
            <p:cNvPr id="79" name="Text Box 26">
              <a:extLst>
                <a:ext uri="{FF2B5EF4-FFF2-40B4-BE49-F238E27FC236}">
                  <a16:creationId xmlns:a16="http://schemas.microsoft.com/office/drawing/2014/main" id="{7DAFFC53-4722-42F5-9C4A-207E7BBE4CE0}"/>
                </a:ext>
              </a:extLst>
            </p:cNvPr>
            <p:cNvSpPr txBox="1">
              <a:spLocks noChangeArrowheads="1"/>
            </p:cNvSpPr>
            <p:nvPr/>
          </p:nvSpPr>
          <p:spPr bwMode="auto">
            <a:xfrm flipH="1">
              <a:off x="7668534" y="2645309"/>
              <a:ext cx="650149"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3</a:t>
              </a:r>
              <a:r>
                <a:rPr lang="en-US" altLang="en-US" sz="600" baseline="30000" dirty="0">
                  <a:latin typeface="Arial" panose="020B0604020202020204" pitchFamily="34" charset="0"/>
                  <a:cs typeface="Arial" panose="020B0604020202020204" pitchFamily="34" charset="0"/>
                </a:rPr>
                <a:t>rd</a:t>
              </a:r>
              <a:r>
                <a:rPr lang="en-US" altLang="en-US" sz="600" dirty="0">
                  <a:latin typeface="Arial" panose="020B0604020202020204" pitchFamily="34" charset="0"/>
                  <a:cs typeface="Arial" panose="020B0604020202020204" pitchFamily="34" charset="0"/>
                </a:rPr>
                <a:t>  SA comp.</a:t>
              </a:r>
            </a:p>
            <a:p>
              <a:pPr algn="ctr"/>
              <a:r>
                <a:rPr lang="en-US" altLang="en-US" sz="600" dirty="0">
                  <a:latin typeface="Arial" panose="020B0604020202020204" pitchFamily="34" charset="0"/>
                  <a:cs typeface="Arial" panose="020B0604020202020204" pitchFamily="34" charset="0"/>
                </a:rPr>
                <a:t>11-22</a:t>
              </a:r>
            </a:p>
          </p:txBody>
        </p:sp>
        <p:sp>
          <p:nvSpPr>
            <p:cNvPr id="80" name="Isosceles Triangle 79">
              <a:extLst>
                <a:ext uri="{FF2B5EF4-FFF2-40B4-BE49-F238E27FC236}">
                  <a16:creationId xmlns:a16="http://schemas.microsoft.com/office/drawing/2014/main" id="{A5D96FA7-57C1-40B5-B57B-3A2718798190}"/>
                </a:ext>
              </a:extLst>
            </p:cNvPr>
            <p:cNvSpPr>
              <a:spLocks noChangeArrowheads="1"/>
            </p:cNvSpPr>
            <p:nvPr/>
          </p:nvSpPr>
          <p:spPr bwMode="auto">
            <a:xfrm flipH="1">
              <a:off x="7863226" y="2425355"/>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grpSp>
      <p:cxnSp>
        <p:nvCxnSpPr>
          <p:cNvPr id="77" name="Straight Connector 76">
            <a:extLst>
              <a:ext uri="{FF2B5EF4-FFF2-40B4-BE49-F238E27FC236}">
                <a16:creationId xmlns:a16="http://schemas.microsoft.com/office/drawing/2014/main" id="{388D557F-C8D9-4F40-9778-B21A431955B5}"/>
              </a:ext>
            </a:extLst>
          </p:cNvPr>
          <p:cNvCxnSpPr>
            <a:cxnSpLocks/>
          </p:cNvCxnSpPr>
          <p:nvPr/>
        </p:nvCxnSpPr>
        <p:spPr bwMode="auto">
          <a:xfrm flipV="1">
            <a:off x="8502757" y="4187995"/>
            <a:ext cx="7200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225711986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3E8C48-D0FE-45AE-A892-200CA7D54BC4}"/>
              </a:ext>
            </a:extLst>
          </p:cNvPr>
          <p:cNvSpPr>
            <a:spLocks noGrp="1"/>
          </p:cNvSpPr>
          <p:nvPr>
            <p:ph type="title"/>
          </p:nvPr>
        </p:nvSpPr>
        <p:spPr/>
        <p:txBody>
          <a:bodyPr/>
          <a:lstStyle/>
          <a:p>
            <a:r>
              <a:rPr lang="en-US" dirty="0"/>
              <a:t>Nov. Progress and Targets Towards the January Meeting</a:t>
            </a:r>
          </a:p>
        </p:txBody>
      </p:sp>
      <p:sp>
        <p:nvSpPr>
          <p:cNvPr id="3" name="Content Placeholder 2">
            <a:extLst>
              <a:ext uri="{FF2B5EF4-FFF2-40B4-BE49-F238E27FC236}">
                <a16:creationId xmlns:a16="http://schemas.microsoft.com/office/drawing/2014/main" id="{F4989200-2622-46AD-AE0D-4E2448C695E7}"/>
              </a:ext>
            </a:extLst>
          </p:cNvPr>
          <p:cNvSpPr>
            <a:spLocks noGrp="1"/>
          </p:cNvSpPr>
          <p:nvPr>
            <p:ph idx="1"/>
          </p:nvPr>
        </p:nvSpPr>
        <p:spPr>
          <a:xfrm>
            <a:off x="914401" y="1751015"/>
            <a:ext cx="10361084" cy="4343400"/>
          </a:xfrm>
        </p:spPr>
        <p:txBody>
          <a:bodyPr/>
          <a:lstStyle/>
          <a:p>
            <a:pPr>
              <a:buFont typeface="Arial" panose="020B0604020202020204" pitchFamily="34" charset="0"/>
              <a:buChar char="•"/>
            </a:pPr>
            <a:r>
              <a:rPr lang="en-US" b="0" dirty="0"/>
              <a:t>Work completed this week:</a:t>
            </a:r>
          </a:p>
          <a:p>
            <a:pPr lvl="1">
              <a:buFont typeface="Arial" panose="020B0604020202020204" pitchFamily="34" charset="0"/>
              <a:buChar char="•"/>
            </a:pPr>
            <a:r>
              <a:rPr lang="en-US" dirty="0"/>
              <a:t>Conducted assignment to 1/3 of the technical comments received in P802.11az D4.0 SA1</a:t>
            </a:r>
          </a:p>
          <a:p>
            <a:pPr lvl="1">
              <a:buFont typeface="Arial" panose="020B0604020202020204" pitchFamily="34" charset="0"/>
              <a:buChar char="•"/>
            </a:pPr>
            <a:r>
              <a:rPr lang="en-US" b="0" dirty="0"/>
              <a:t>Started SA1 comment resolution to extent possible.</a:t>
            </a:r>
          </a:p>
          <a:p>
            <a:pPr lvl="1">
              <a:buFont typeface="Arial" panose="020B0604020202020204" pitchFamily="34" charset="0"/>
              <a:buChar char="•"/>
            </a:pPr>
            <a:r>
              <a:rPr lang="en-US" b="0" dirty="0"/>
              <a:t>Responded to WFA Lia</a:t>
            </a:r>
            <a:r>
              <a:rPr lang="en-US" dirty="0"/>
              <a:t>ison.</a:t>
            </a:r>
          </a:p>
          <a:p>
            <a:pPr lvl="1">
              <a:buFont typeface="Arial" panose="020B0604020202020204" pitchFamily="34" charset="0"/>
              <a:buChar char="•"/>
            </a:pPr>
            <a:endParaRPr lang="en-US" dirty="0"/>
          </a:p>
          <a:p>
            <a:pPr>
              <a:buFont typeface="Arial" panose="020B0604020202020204" pitchFamily="34" charset="0"/>
              <a:buChar char="•"/>
            </a:pPr>
            <a:r>
              <a:rPr lang="en-US" b="0" dirty="0"/>
              <a:t>Targets towards the January meeting:</a:t>
            </a:r>
          </a:p>
          <a:p>
            <a:pPr lvl="1">
              <a:buFont typeface="Arial" panose="020B0604020202020204" pitchFamily="34" charset="0"/>
              <a:buChar char="•"/>
            </a:pPr>
            <a:r>
              <a:rPr lang="en-US" b="0" dirty="0"/>
              <a:t>Complete assignment of P802.11 D4.0 SA1 comments.</a:t>
            </a:r>
          </a:p>
          <a:p>
            <a:pPr lvl="1">
              <a:buFont typeface="Arial" panose="020B0604020202020204" pitchFamily="34" charset="0"/>
              <a:buChar char="•"/>
            </a:pPr>
            <a:r>
              <a:rPr lang="en-US" b="0" dirty="0"/>
              <a:t>Resolve 60 technical/General comments (~33% of SA1 T+G comments).</a:t>
            </a:r>
          </a:p>
          <a:p>
            <a:pPr>
              <a:buFont typeface="Arial" panose="020B0604020202020204" pitchFamily="34" charset="0"/>
              <a:buChar char="•"/>
            </a:pPr>
            <a:endParaRPr lang="en-US" b="0" dirty="0"/>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93C3B09D-52C0-431F-909E-C2FB98F79077}"/>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4ABEB2BE-425D-4856-ADA5-227FF447C61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0D521EF-729A-4073-B852-79E9BA559744}"/>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240992807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AAA7D-AF08-4879-953B-4B7FF0391C1D}"/>
              </a:ext>
            </a:extLst>
          </p:cNvPr>
          <p:cNvSpPr>
            <a:spLocks noGrp="1"/>
          </p:cNvSpPr>
          <p:nvPr>
            <p:ph type="title"/>
          </p:nvPr>
        </p:nvSpPr>
        <p:spPr>
          <a:xfrm>
            <a:off x="914401" y="685801"/>
            <a:ext cx="10361084" cy="726975"/>
          </a:xfrm>
        </p:spPr>
        <p:txBody>
          <a:bodyPr/>
          <a:lstStyle/>
          <a:p>
            <a:r>
              <a:rPr lang="en-US" dirty="0"/>
              <a:t>Scheduled telecons</a:t>
            </a:r>
          </a:p>
        </p:txBody>
      </p:sp>
      <p:sp>
        <p:nvSpPr>
          <p:cNvPr id="4" name="Slide Number Placeholder 3">
            <a:extLst>
              <a:ext uri="{FF2B5EF4-FFF2-40B4-BE49-F238E27FC236}">
                <a16:creationId xmlns:a16="http://schemas.microsoft.com/office/drawing/2014/main" id="{EFD4E48F-9300-438A-8C3B-A714C94868D8}"/>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485B51AB-6A1D-4BA6-8817-ECA2366E18E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5D1BC66-0A21-4D49-9A97-9FE36CAC67F1}"/>
              </a:ext>
            </a:extLst>
          </p:cNvPr>
          <p:cNvSpPr>
            <a:spLocks noGrp="1"/>
          </p:cNvSpPr>
          <p:nvPr>
            <p:ph type="dt" idx="15"/>
          </p:nvPr>
        </p:nvSpPr>
        <p:spPr/>
        <p:txBody>
          <a:bodyPr/>
          <a:lstStyle/>
          <a:p>
            <a:r>
              <a:rPr lang="en-US"/>
              <a:t>Sep 2021</a:t>
            </a:r>
            <a:endParaRPr lang="en-GB" dirty="0"/>
          </a:p>
        </p:txBody>
      </p:sp>
      <p:sp>
        <p:nvSpPr>
          <p:cNvPr id="8" name="Content Placeholder 2">
            <a:extLst>
              <a:ext uri="{FF2B5EF4-FFF2-40B4-BE49-F238E27FC236}">
                <a16:creationId xmlns:a16="http://schemas.microsoft.com/office/drawing/2014/main" id="{CC5B7EB9-3DEF-4981-89A9-614127FF9327}"/>
              </a:ext>
            </a:extLst>
          </p:cNvPr>
          <p:cNvSpPr txBox="1">
            <a:spLocks/>
          </p:cNvSpPr>
          <p:nvPr/>
        </p:nvSpPr>
        <p:spPr bwMode="auto">
          <a:xfrm>
            <a:off x="869621" y="1865108"/>
            <a:ext cx="10190067" cy="196601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2000" b="0" kern="0" dirty="0"/>
              <a:t>Dec. 2</a:t>
            </a:r>
            <a:r>
              <a:rPr lang="en-US" altLang="en-US" sz="2000" b="0" kern="0" baseline="30000" dirty="0"/>
              <a:t>nd</a:t>
            </a:r>
            <a:r>
              <a:rPr lang="en-US" altLang="en-US" sz="2000" b="0" kern="0" dirty="0"/>
              <a:t>  	Thu.	12:00 – 14:00 ET*</a:t>
            </a:r>
          </a:p>
          <a:p>
            <a:pPr>
              <a:buFont typeface="Arial" panose="020B0604020202020204" pitchFamily="34" charset="0"/>
              <a:buChar char="•"/>
            </a:pPr>
            <a:r>
              <a:rPr lang="en-US" altLang="en-US" sz="2000" b="0" kern="0" dirty="0"/>
              <a:t>Dec. 9</a:t>
            </a:r>
            <a:r>
              <a:rPr lang="en-US" altLang="en-US" sz="2000" b="0" kern="0" baseline="30000" dirty="0"/>
              <a:t>th</a:t>
            </a:r>
            <a:r>
              <a:rPr lang="en-US" altLang="en-US" sz="2000" b="0" kern="0" dirty="0"/>
              <a:t> 	Thu.	12:00 – 14:00 ET*</a:t>
            </a:r>
          </a:p>
          <a:p>
            <a:pPr>
              <a:buFont typeface="Arial" panose="020B0604020202020204" pitchFamily="34" charset="0"/>
              <a:buChar char="•"/>
            </a:pPr>
            <a:r>
              <a:rPr lang="en-US" altLang="en-US" sz="2000" b="0" kern="0" dirty="0"/>
              <a:t>Dec. 16</a:t>
            </a:r>
            <a:r>
              <a:rPr lang="en-US" altLang="en-US" sz="2000" b="0" kern="0" baseline="30000" dirty="0"/>
              <a:t>th</a:t>
            </a:r>
            <a:r>
              <a:rPr lang="en-US" altLang="en-US" sz="2000" b="0" kern="0" dirty="0"/>
              <a:t> 	Thu.	12:00 – 14:00 ET*</a:t>
            </a:r>
          </a:p>
          <a:p>
            <a:pPr>
              <a:buFont typeface="Arial" panose="020B0604020202020204" pitchFamily="34" charset="0"/>
              <a:buChar char="•"/>
            </a:pPr>
            <a:r>
              <a:rPr lang="en-US" altLang="en-US" sz="2000" b="0" kern="0" dirty="0"/>
              <a:t>Dec. 23</a:t>
            </a:r>
            <a:r>
              <a:rPr lang="en-US" altLang="en-US" sz="2000" b="0" kern="0" baseline="30000" dirty="0"/>
              <a:t>rd</a:t>
            </a:r>
            <a:r>
              <a:rPr lang="en-US" altLang="en-US" sz="2000" b="0" kern="0" dirty="0"/>
              <a:t> 	Thu.	12:00 – 14:00 ET*</a:t>
            </a:r>
          </a:p>
          <a:p>
            <a:pPr>
              <a:buFont typeface="Arial" panose="020B0604020202020204" pitchFamily="34" charset="0"/>
              <a:buChar char="•"/>
            </a:pPr>
            <a:r>
              <a:rPr lang="en-US" altLang="en-US" sz="2000" b="0" kern="0" dirty="0"/>
              <a:t>Jan. 6</a:t>
            </a:r>
            <a:r>
              <a:rPr lang="en-US" altLang="en-US" sz="2000" b="0" kern="0" baseline="30000" dirty="0"/>
              <a:t>th</a:t>
            </a:r>
            <a:r>
              <a:rPr lang="en-US" altLang="en-US" sz="2000" b="0" kern="0" dirty="0"/>
              <a:t> 	Thu.	12:00 – 14:00 ET*</a:t>
            </a:r>
          </a:p>
          <a:p>
            <a:pPr>
              <a:buFont typeface="Arial" panose="020B0604020202020204" pitchFamily="34" charset="0"/>
              <a:buChar char="•"/>
            </a:pPr>
            <a:endParaRPr lang="en-US" altLang="en-US" sz="2000" b="0" kern="0" dirty="0"/>
          </a:p>
          <a:p>
            <a:pPr>
              <a:buFont typeface="Arial" panose="020B0604020202020204" pitchFamily="34" charset="0"/>
              <a:buChar char="•"/>
            </a:pPr>
            <a:endParaRPr lang="en-US" altLang="en-US" sz="2000" b="0" kern="0" dirty="0"/>
          </a:p>
          <a:p>
            <a:pPr>
              <a:buFont typeface="Arial" panose="020B0604020202020204" pitchFamily="34" charset="0"/>
              <a:buChar char="•"/>
            </a:pPr>
            <a:endParaRPr lang="en-US" altLang="en-US" sz="2000" b="0" kern="0" dirty="0">
              <a:highlight>
                <a:srgbClr val="FFFF00"/>
              </a:highlight>
            </a:endParaRPr>
          </a:p>
          <a:p>
            <a:pPr>
              <a:buFont typeface="Arial" panose="020B0604020202020204" pitchFamily="34" charset="0"/>
              <a:buChar char="•"/>
            </a:pPr>
            <a:endParaRPr lang="en-US" altLang="en-US" sz="2000" b="0" kern="0" dirty="0"/>
          </a:p>
          <a:p>
            <a:pPr>
              <a:buFont typeface="Arial" panose="020B0604020202020204" pitchFamily="34" charset="0"/>
              <a:buChar char="•"/>
            </a:pPr>
            <a:endParaRPr lang="en-US" altLang="en-US" sz="2000" b="0" kern="0" dirty="0"/>
          </a:p>
        </p:txBody>
      </p:sp>
      <p:sp>
        <p:nvSpPr>
          <p:cNvPr id="9" name="TextBox 8">
            <a:extLst>
              <a:ext uri="{FF2B5EF4-FFF2-40B4-BE49-F238E27FC236}">
                <a16:creationId xmlns:a16="http://schemas.microsoft.com/office/drawing/2014/main" id="{C62FCB9C-804D-48A6-AD0F-0AA4C10DB6AA}"/>
              </a:ext>
            </a:extLst>
          </p:cNvPr>
          <p:cNvSpPr txBox="1"/>
          <p:nvPr/>
        </p:nvSpPr>
        <p:spPr>
          <a:xfrm>
            <a:off x="869621" y="4789021"/>
            <a:ext cx="10694384" cy="800219"/>
          </a:xfrm>
          <a:prstGeom prst="rect">
            <a:avLst/>
          </a:prstGeom>
          <a:noFill/>
        </p:spPr>
        <p:txBody>
          <a:bodyPr wrap="square" rtlCol="0">
            <a:spAutoFit/>
          </a:bodyPr>
          <a:lstStyle/>
          <a:p>
            <a:pPr marL="0" indent="0"/>
            <a:r>
              <a:rPr lang="en-US" altLang="en-US" sz="1400" b="0" dirty="0">
                <a:solidFill>
                  <a:schemeClr val="tx1"/>
                </a:solidFill>
              </a:rPr>
              <a:t>* - newly announced</a:t>
            </a:r>
          </a:p>
          <a:p>
            <a:pPr marL="0" indent="0"/>
            <a:r>
              <a:rPr lang="en-US" altLang="en-US" sz="1600" b="0" dirty="0">
                <a:solidFill>
                  <a:schemeClr val="tx1"/>
                </a:solidFill>
              </a:rPr>
              <a:t>+ </a:t>
            </a:r>
            <a:r>
              <a:rPr lang="en-US" altLang="en-US" sz="1600" b="0" dirty="0" err="1">
                <a:solidFill>
                  <a:schemeClr val="tx1"/>
                </a:solidFill>
              </a:rPr>
              <a:t>TGaz</a:t>
            </a:r>
            <a:r>
              <a:rPr lang="en-US" altLang="en-US" sz="1600" b="0" dirty="0">
                <a:solidFill>
                  <a:schemeClr val="tx1"/>
                </a:solidFill>
              </a:rPr>
              <a:t> Plenary (motion) meeting.</a:t>
            </a:r>
          </a:p>
          <a:p>
            <a:r>
              <a:rPr lang="en-US" sz="1600" dirty="0">
                <a:solidFill>
                  <a:schemeClr val="tx1"/>
                </a:solidFill>
              </a:rPr>
              <a:t>** - meeting as part of the IEEE week, refer to WG agenda document for details.</a:t>
            </a:r>
            <a:endParaRPr lang="en-US" sz="1400" dirty="0">
              <a:solidFill>
                <a:schemeClr val="tx1"/>
              </a:solidFill>
            </a:endParaRPr>
          </a:p>
        </p:txBody>
      </p:sp>
    </p:spTree>
    <p:extLst>
      <p:ext uri="{BB962C8B-B14F-4D97-AF65-F5344CB8AC3E}">
        <p14:creationId xmlns:p14="http://schemas.microsoft.com/office/powerpoint/2010/main" val="298726830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169491652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33940782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45977"/>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551384" y="1268760"/>
            <a:ext cx="11017223" cy="4825655"/>
          </a:xfrm>
        </p:spPr>
        <p:txBody>
          <a:bodyPr/>
          <a:lstStyle/>
          <a:p>
            <a:pPr marL="269875" indent="-269875">
              <a:buFont typeface="Arial" panose="020B0604020202020204" pitchFamily="34" charset="0"/>
              <a:buChar char="•"/>
            </a:pPr>
            <a:r>
              <a:rPr lang="en-US" altLang="en-US" sz="2000" dirty="0"/>
              <a:t>Motions: </a:t>
            </a:r>
          </a:p>
          <a:p>
            <a:r>
              <a:rPr lang="en-US" altLang="en-US" sz="1800" b="0" dirty="0"/>
              <a:t>	Only IEEE 802.11 voting members may vote on motions, motions are documented and votes are documented in the minutes.</a:t>
            </a:r>
          </a:p>
          <a:p>
            <a:r>
              <a:rPr lang="en-US" altLang="en-US" sz="1800" b="0" dirty="0"/>
              <a:t>	Please verify your voting status prior to voting.</a:t>
            </a:r>
          </a:p>
          <a:p>
            <a:endParaRPr lang="en-US" altLang="en-US" sz="2000" dirty="0"/>
          </a:p>
          <a:p>
            <a:pPr marL="269875" indent="-269875">
              <a:buFont typeface="Arial" panose="020B0604020202020204" pitchFamily="34" charset="0"/>
              <a:buChar char="•"/>
            </a:pPr>
            <a:r>
              <a:rPr lang="en-US" altLang="en-US" sz="2000" dirty="0"/>
              <a:t>Documentation</a:t>
            </a:r>
          </a:p>
          <a:p>
            <a:pPr lvl="1"/>
            <a:r>
              <a:rPr lang="en-US" altLang="en-US" sz="1800" dirty="0">
                <a:hlinkClick r:id="rId2"/>
              </a:rPr>
              <a:t>https://mentor.ieee.org/802.11/documents</a:t>
            </a:r>
            <a:r>
              <a:rPr lang="en-US" altLang="en-US" sz="1800" dirty="0"/>
              <a:t>, Use “</a:t>
            </a:r>
            <a:r>
              <a:rPr lang="en-US" altLang="en-US" sz="1800" dirty="0" err="1"/>
              <a:t>TGaz</a:t>
            </a:r>
            <a:r>
              <a:rPr lang="en-US" altLang="en-US" sz="1800" dirty="0"/>
              <a:t>” folder for documents relating to the </a:t>
            </a:r>
            <a:r>
              <a:rPr lang="en-US" altLang="en-US" sz="1800" dirty="0" err="1"/>
              <a:t>TGaz</a:t>
            </a:r>
            <a:r>
              <a:rPr lang="en-US" altLang="en-US" sz="1800" dirty="0"/>
              <a:t> activity.</a:t>
            </a:r>
          </a:p>
          <a:p>
            <a:pPr lvl="1"/>
            <a:endParaRPr lang="en-US" altLang="en-US" sz="1800" dirty="0"/>
          </a:p>
          <a:p>
            <a:pPr marL="269875" indent="-269875">
              <a:buFont typeface="Arial" panose="020B0604020202020204" pitchFamily="34" charset="0"/>
              <a:buChar char="•"/>
            </a:pPr>
            <a:r>
              <a:rPr lang="en-US" altLang="en-US" sz="2000" dirty="0"/>
              <a:t>Meeting coordinates: </a:t>
            </a:r>
          </a:p>
          <a:p>
            <a:r>
              <a:rPr lang="en-US" altLang="en-US" sz="1800" dirty="0"/>
              <a:t>	</a:t>
            </a:r>
            <a:r>
              <a:rPr lang="en-US" altLang="en-US" sz="1800" b="0" dirty="0"/>
              <a:t>We are using WebEx, meeting credentials can be found in the IEEE 802.11 calendar </a:t>
            </a:r>
            <a:r>
              <a:rPr lang="en-US" altLang="en-US" sz="1800" b="0" dirty="0">
                <a:hlinkClick r:id="rId3"/>
              </a:rPr>
              <a:t>here</a:t>
            </a:r>
            <a:r>
              <a:rPr lang="en-US" altLang="en-US" sz="1800" b="0" dirty="0"/>
              <a:t>.</a:t>
            </a:r>
          </a:p>
          <a:p>
            <a:endParaRPr lang="en-US" sz="1800" dirty="0"/>
          </a:p>
          <a:p>
            <a:pPr marL="269875" indent="-269875">
              <a:buFont typeface="Arial" panose="020B0604020202020204" pitchFamily="34" charset="0"/>
              <a:buChar char="•"/>
            </a:pPr>
            <a:r>
              <a:rPr lang="en-US" altLang="en-US" sz="1800" dirty="0"/>
              <a:t>Meeting decorum: </a:t>
            </a:r>
          </a:p>
          <a:p>
            <a:r>
              <a:rPr lang="en-US" altLang="en-US" sz="1600" b="0" dirty="0"/>
              <a:t>	</a:t>
            </a:r>
            <a:r>
              <a:rPr lang="en-US" altLang="en-US" sz="1800" b="0" dirty="0"/>
              <a:t>Announce your name and affiliation when you first address the group.</a:t>
            </a:r>
          </a:p>
          <a:p>
            <a:r>
              <a:rPr lang="en-US" altLang="en-US" sz="1800" b="0" dirty="0"/>
              <a:t>	Please mute </a:t>
            </a:r>
            <a:r>
              <a:rPr lang="en-US" sz="2000" b="0" dirty="0"/>
              <a:t>the microphone unless you want to address the group.</a:t>
            </a:r>
          </a:p>
          <a:p>
            <a:r>
              <a:rPr lang="en-US" sz="2000" b="0"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77354568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t>Backup</a:t>
            </a:r>
          </a:p>
        </p:txBody>
      </p:sp>
      <p:sp>
        <p:nvSpPr>
          <p:cNvPr id="3" name="Content Placeholder 2"/>
          <p:cNvSpPr>
            <a:spLocks noGrp="1"/>
          </p:cNvSpPr>
          <p:nvPr>
            <p:ph idx="1"/>
          </p:nvPr>
        </p:nvSpPr>
        <p:spPr/>
        <p:txBody>
          <a:bodyPr/>
          <a:lstStyle/>
          <a:p>
            <a:r>
              <a:rPr lang="en-US"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12128420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adopt text</a:t>
            </a:r>
          </a:p>
        </p:txBody>
      </p:sp>
      <p:sp>
        <p:nvSpPr>
          <p:cNvPr id="3" name="Content Placeholder 2"/>
          <p:cNvSpPr>
            <a:spLocks noGrp="1"/>
          </p:cNvSpPr>
          <p:nvPr>
            <p:ph idx="1"/>
          </p:nvPr>
        </p:nvSpPr>
        <p:spPr/>
        <p:txBody>
          <a:bodyPr/>
          <a:lstStyle/>
          <a:p>
            <a:r>
              <a:rPr lang="en-US" dirty="0"/>
              <a:t>Motion</a:t>
            </a:r>
          </a:p>
          <a:p>
            <a:pPr marL="0" indent="0"/>
            <a:r>
              <a:rPr lang="en-US" b="0" dirty="0"/>
              <a:t>Move to adopt document 11-18-xxxx r? to the 802.11az draft, instruct the technical editor to incorporate it in the 802.11az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161160151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11-20/140 “Meeting Minutes January 2020 session” posted to Mentor January 13</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11-20/14r0 as </a:t>
            </a:r>
            <a:r>
              <a:rPr lang="en-US" sz="2000" b="0" dirty="0" err="1"/>
              <a:t>TGaz</a:t>
            </a:r>
            <a:r>
              <a:rPr lang="en-US" sz="2000" b="0" dirty="0"/>
              <a:t> meeting minutes for the Jan. 2020 meeting.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272920324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11-20/249 “</a:t>
            </a:r>
            <a:r>
              <a:rPr lang="en-US" sz="2000" b="0" dirty="0" err="1"/>
              <a:t>TGaz</a:t>
            </a:r>
            <a:r>
              <a:rPr lang="en-US" sz="2000" b="0" dirty="0"/>
              <a:t> telecon minutes January 8</a:t>
            </a:r>
            <a:r>
              <a:rPr lang="en-US" sz="2000" b="0" baseline="30000" dirty="0"/>
              <a:t>th</a:t>
            </a:r>
            <a:r>
              <a:rPr lang="en-US" sz="2000" b="0" dirty="0"/>
              <a:t> 2020” posted to Mentor January 29</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11-20/249r0 as </a:t>
            </a:r>
            <a:r>
              <a:rPr lang="en-US" sz="2000" b="0" dirty="0" err="1"/>
              <a:t>TGaz</a:t>
            </a:r>
            <a:r>
              <a:rPr lang="en-US" sz="2000" b="0" dirty="0"/>
              <a:t> meeting minutes for the Jan. 8</a:t>
            </a:r>
            <a:r>
              <a:rPr lang="en-US" sz="2000" b="0" baseline="30000" dirty="0"/>
              <a:t>th</a:t>
            </a:r>
            <a:r>
              <a:rPr lang="en-US" sz="2000" b="0" dirty="0"/>
              <a:t> 2020 telecon.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563446950"/>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11-20/251 “</a:t>
            </a:r>
            <a:r>
              <a:rPr lang="en-US" sz="2000" b="0" dirty="0" err="1"/>
              <a:t>TGaz</a:t>
            </a:r>
            <a:r>
              <a:rPr lang="en-US" sz="2000" b="0" dirty="0"/>
              <a:t> telecon minutes January-February 2020” posted to Mentor Mar. 25</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11-20/251r0 as </a:t>
            </a:r>
            <a:r>
              <a:rPr lang="en-US" sz="2000" b="0" dirty="0" err="1"/>
              <a:t>TGaz</a:t>
            </a:r>
            <a:r>
              <a:rPr lang="en-US" sz="2000" b="0" dirty="0"/>
              <a:t> meeting minutes for the Jan. 29</a:t>
            </a:r>
            <a:r>
              <a:rPr lang="en-US" sz="2000" b="0" baseline="30000" dirty="0"/>
              <a:t>th</a:t>
            </a:r>
            <a:r>
              <a:rPr lang="en-US" sz="2000" b="0" dirty="0"/>
              <a:t>, Feb. 5</a:t>
            </a:r>
            <a:r>
              <a:rPr lang="en-US" sz="2000" b="0" baseline="30000" dirty="0"/>
              <a:t>th</a:t>
            </a:r>
            <a:r>
              <a:rPr lang="en-US" sz="2000" b="0" dirty="0"/>
              <a:t> , Feb. 12</a:t>
            </a:r>
            <a:r>
              <a:rPr lang="en-US" sz="2000" b="0" baseline="30000" dirty="0"/>
              <a:t>th</a:t>
            </a:r>
            <a:r>
              <a:rPr lang="en-US" sz="2000" b="0" dirty="0"/>
              <a:t> and Mar. 4 2020 telecons.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3026454083"/>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11-20/419 “Ad Hoc Meeting Minutes Mar 2020 Session” posted to Mentor Apr. 10</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11-20/419r1 as </a:t>
            </a:r>
            <a:r>
              <a:rPr lang="en-US" sz="2000" b="0" dirty="0" err="1"/>
              <a:t>TGaz</a:t>
            </a:r>
            <a:r>
              <a:rPr lang="en-US" sz="2000" b="0" dirty="0"/>
              <a:t> meeting minutes for the Mar. Ad-hoc meeting.</a:t>
            </a:r>
          </a:p>
          <a:p>
            <a:pPr marL="0" indent="0"/>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322261938"/>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LB249-Clause-9-4-CIDs</a:t>
            </a:r>
            <a:endParaRPr lang="en-US" sz="1800" dirty="0"/>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11-20-0388r2 for CIDs 3648, 3026, 3027, 3262, 3573, 3574, 3575, 3028, 3029, 3638, 3916, 3918, 4002, 3042 and 4003</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Mar. Ad Hoc (Y/N/A): 9/0/1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3230229844"/>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Master, select the top master page (theme slide master).  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Insert, 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Date &amp;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57</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Nov. 2021</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58</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Nov. 2021</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2010-03-01</a:t>
            </a:r>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59</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Nov. 2021</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F99BFC-3A65-4FC4-8124-D9D869BE3776}"/>
              </a:ext>
            </a:extLst>
          </p:cNvPr>
          <p:cNvSpPr>
            <a:spLocks noGrp="1"/>
          </p:cNvSpPr>
          <p:nvPr>
            <p:ph type="title"/>
          </p:nvPr>
        </p:nvSpPr>
        <p:spPr/>
        <p:txBody>
          <a:bodyPr/>
          <a:lstStyle/>
          <a:p>
            <a:r>
              <a:rPr lang="en-US" dirty="0"/>
              <a:t>Meeting Decorum</a:t>
            </a:r>
          </a:p>
        </p:txBody>
      </p:sp>
      <p:sp>
        <p:nvSpPr>
          <p:cNvPr id="3" name="Content Placeholder 2">
            <a:extLst>
              <a:ext uri="{FF2B5EF4-FFF2-40B4-BE49-F238E27FC236}">
                <a16:creationId xmlns:a16="http://schemas.microsoft.com/office/drawing/2014/main" id="{1EE5522F-9327-4DF8-BBE7-DC428B3E56CE}"/>
              </a:ext>
            </a:extLst>
          </p:cNvPr>
          <p:cNvSpPr>
            <a:spLocks noGrp="1"/>
          </p:cNvSpPr>
          <p:nvPr>
            <p:ph idx="1"/>
          </p:nvPr>
        </p:nvSpPr>
        <p:spPr/>
        <p:txBody>
          <a:bodyPr/>
          <a:lstStyle/>
          <a:p>
            <a:r>
              <a:rPr lang="en-US" dirty="0"/>
              <a:t>Please mute the microphone unless you want to address the group.</a:t>
            </a:r>
          </a:p>
        </p:txBody>
      </p:sp>
      <p:sp>
        <p:nvSpPr>
          <p:cNvPr id="4" name="Slide Number Placeholder 3">
            <a:extLst>
              <a:ext uri="{FF2B5EF4-FFF2-40B4-BE49-F238E27FC236}">
                <a16:creationId xmlns:a16="http://schemas.microsoft.com/office/drawing/2014/main" id="{942A35F6-F31A-4E2C-AA8B-E621F2C4BA29}"/>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2E15D0AA-5587-4F6A-8719-CC318052017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5373F3AC-C323-4AA4-B1D4-4EAFFFD5690C}"/>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26916828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340768"/>
            <a:ext cx="11233248" cy="4753647"/>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12375309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2021</a:t>
            </a:r>
            <a:endParaRPr lang="en-GB" dirty="0"/>
          </a:p>
        </p:txBody>
      </p:sp>
      <p:sp>
        <p:nvSpPr>
          <p:cNvPr id="7" name="Text Box 1028">
            <a:extLst>
              <a:ext uri="{FF2B5EF4-FFF2-40B4-BE49-F238E27FC236}">
                <a16:creationId xmlns:a16="http://schemas.microsoft.com/office/drawing/2014/main" id="{7AA2D575-91B0-4E34-8C3F-8540C2FF2D4B}"/>
              </a:ext>
            </a:extLst>
          </p:cNvPr>
          <p:cNvSpPr txBox="1">
            <a:spLocks noChangeArrowheads="1"/>
          </p:cNvSpPr>
          <p:nvPr/>
        </p:nvSpPr>
        <p:spPr bwMode="auto">
          <a:xfrm>
            <a:off x="10560496" y="5954713"/>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3972933485"/>
      </p:ext>
    </p:extLst>
  </p:cSld>
  <p:clrMapOvr>
    <a:masterClrMapping/>
  </p:clrMapOvr>
</p:sld>
</file>

<file path=ppt/theme/theme1.xml><?xml version="1.0" encoding="utf-8"?>
<a:theme xmlns:a="http://schemas.openxmlformats.org/drawingml/2006/main" name="Office Theme">
  <a:themeElements>
    <a:clrScheme name="Custom 6">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109548</TotalTime>
  <Words>5750</Words>
  <Application>Microsoft Office PowerPoint</Application>
  <PresentationFormat>Widescreen</PresentationFormat>
  <Paragraphs>853</Paragraphs>
  <Slides>59</Slides>
  <Notes>12</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59</vt:i4>
      </vt:variant>
    </vt:vector>
  </HeadingPairs>
  <TitlesOfParts>
    <vt:vector size="67" baseType="lpstr">
      <vt:lpstr>Arial</vt:lpstr>
      <vt:lpstr>Calibri</vt:lpstr>
      <vt:lpstr>Monotype Sorts</vt:lpstr>
      <vt:lpstr>Montserrat</vt:lpstr>
      <vt:lpstr>Times</vt:lpstr>
      <vt:lpstr>Times New Roman</vt:lpstr>
      <vt:lpstr>Office Theme</vt:lpstr>
      <vt:lpstr>Document</vt:lpstr>
      <vt:lpstr>TGaz Next Generation Positioning  Agenda for the November Electronic Meeting and  the Following Telecons Agenda</vt:lpstr>
      <vt:lpstr>IEEE 802.11 Task Group AZ Next Generation Positioning </vt:lpstr>
      <vt:lpstr>Abstract</vt:lpstr>
      <vt:lpstr>Logistics</vt:lpstr>
      <vt:lpstr>Logistics</vt:lpstr>
      <vt:lpstr>Meeting Decorum</vt:lpstr>
      <vt:lpstr>Patent Policy</vt:lpstr>
      <vt:lpstr>Instructions for the WG Chair</vt:lpstr>
      <vt:lpstr>Participants have a duty to inform the IEEE</vt:lpstr>
      <vt:lpstr>Ways to inform IEEE</vt:lpstr>
      <vt:lpstr>Other guidelines for IEEE WG meetings</vt:lpstr>
      <vt:lpstr>Patent-related information</vt:lpstr>
      <vt:lpstr>Instructions for Chairs of  standards development activities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lpstr>IEEE 802 Ground Rules</vt:lpstr>
      <vt:lpstr>IEEE 802 Rules Documents </vt:lpstr>
      <vt:lpstr>IEEE 802.11 Rules Document </vt:lpstr>
      <vt:lpstr>Nov. IEEE  Electronic Plenary Meeting Week Agenda</vt:lpstr>
      <vt:lpstr>Submission List for the week</vt:lpstr>
      <vt:lpstr>IEEE Electronic Meeting Week – Nov. 9th</vt:lpstr>
      <vt:lpstr>Submission List for the Nov. 8th meeting</vt:lpstr>
      <vt:lpstr>P802.11az Initial SA Ballot Results</vt:lpstr>
      <vt:lpstr>Submissions Awaiting Motions</vt:lpstr>
      <vt:lpstr>Review Submissions</vt:lpstr>
      <vt:lpstr>PowerPoint Presentation</vt:lpstr>
      <vt:lpstr>IEEE Electronic Meeting Week – Nov. 11th</vt:lpstr>
      <vt:lpstr>Submission List for the Nov. 8th meeting</vt:lpstr>
      <vt:lpstr>11-21-1837 Response to WFA Communication</vt:lpstr>
      <vt:lpstr>TGaz / ARC – any further action needed?</vt:lpstr>
      <vt:lpstr>Timeline – previously approved</vt:lpstr>
      <vt:lpstr>Nov. Progress and Targets Towards the January Meeting</vt:lpstr>
      <vt:lpstr>Scheduled telecons</vt:lpstr>
      <vt:lpstr>PowerPoint Presentation</vt:lpstr>
      <vt:lpstr>PowerPoint Presentation</vt:lpstr>
      <vt:lpstr>IEEE Electronic Meeting Week – Nov. 15th</vt:lpstr>
      <vt:lpstr>Submission List for the Nov. 8th meeting</vt:lpstr>
      <vt:lpstr>11-21-1837 Response to WFA Communication</vt:lpstr>
      <vt:lpstr>TGaz / ARC – any further action needed?</vt:lpstr>
      <vt:lpstr>Timeline – previously approved</vt:lpstr>
      <vt:lpstr>Nov. Progress and Targets Towards the January Meeting</vt:lpstr>
      <vt:lpstr>Scheduled telecons</vt:lpstr>
      <vt:lpstr>PowerPoint Presentation</vt:lpstr>
      <vt:lpstr>PowerPoint Presentation</vt:lpstr>
      <vt:lpstr>Backup</vt:lpstr>
      <vt:lpstr>Motion to adopt text</vt:lpstr>
      <vt:lpstr>Approval of previous meeting minutes</vt:lpstr>
      <vt:lpstr>Approval of previous meeting minutes</vt:lpstr>
      <vt:lpstr>Approval of previous meeting minutes</vt:lpstr>
      <vt:lpstr>Approval of previous meeting minutes</vt:lpstr>
      <vt:lpstr>Comment Resolution from Ad Hoc and Telecon</vt:lpstr>
      <vt:lpstr>802.11 Template Instructions 2/4</vt:lpstr>
      <vt:lpstr>802.11 Template Instructions 3/4</vt:lpstr>
      <vt:lpstr>802.11 Template Instructions 4/4 Recommendations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699</cp:revision>
  <cp:lastPrinted>1601-01-01T00:00:00Z</cp:lastPrinted>
  <dcterms:created xsi:type="dcterms:W3CDTF">2018-08-06T10:28:59Z</dcterms:created>
  <dcterms:modified xsi:type="dcterms:W3CDTF">2021-11-15T16:54:03Z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e0fefc8e-efe4-41e0-baf1-140a4ea19220</vt:lpwstr>
  </property>
  <property fmtid="{D5CDD505-2E9C-101B-9397-08002B2CF9AE}" pid="3" name="CTP_TimeStamp">
    <vt:lpwstr>2020-08-21 00:51:45Z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