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11" r:id="rId3"/>
    <p:sldId id="619" r:id="rId4"/>
    <p:sldId id="632" r:id="rId5"/>
    <p:sldId id="634" r:id="rId6"/>
    <p:sldId id="625" r:id="rId7"/>
    <p:sldId id="635" r:id="rId8"/>
    <p:sldId id="636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802.11-21/1596r0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__4.vsd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on one-to-one sensing measurement instance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2021-09-29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4694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group has discussed </a:t>
            </a:r>
            <a:r>
              <a:rPr lang="en-US" altLang="zh-CN" sz="2000" smtClean="0"/>
              <a:t>to support </a:t>
            </a:r>
            <a:r>
              <a:rPr lang="en-US" altLang="zh-CN" sz="2000"/>
              <a:t>an NDPA/NDP-based measurement procedure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We assume non-TB sensing only applies to one-to-one sensing scenario (only one Transmitter and one Receiver)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kern="120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order of NDP frames in the procedure.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Background-Unidirectional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0"/>
            <a:ext cx="8302301" cy="15132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Unidirectional: </a:t>
            </a:r>
            <a:r>
              <a:rPr lang="en-GB" altLang="zh-CN" sz="1600" b="0"/>
              <a:t>in a single measurement instance, there are only two participants (AP and non-AP STA) </a:t>
            </a:r>
            <a:r>
              <a:rPr lang="en-GB" altLang="zh-CN" sz="1600" b="0" smtClean="0"/>
              <a:t>, and one is Transmiter, the other is Receiver</a:t>
            </a:r>
            <a:r>
              <a:rPr lang="en-GB" altLang="zh-CN" sz="1600" b="0"/>
              <a:t>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U1</a:t>
            </a:r>
            <a:r>
              <a:rPr lang="en-GB" altLang="zh-CN" sz="1400" b="0"/>
              <a:t>: if AP (Transmitter) obtains TXOP, then we 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procedure.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U2</a:t>
            </a:r>
            <a:r>
              <a:rPr lang="en-GB" altLang="zh-CN" sz="1400" b="0"/>
              <a:t>: if non-AP STA (Transmitter)  obtains TXOP, then we assume to use </a:t>
            </a:r>
            <a:r>
              <a:rPr lang="en-GB" altLang="zh-CN" sz="1400" b="0">
                <a:solidFill>
                  <a:srgbClr val="FF0000"/>
                </a:solidFill>
              </a:rPr>
              <a:t>non-TB</a:t>
            </a:r>
            <a:r>
              <a:rPr lang="en-GB" altLang="zh-CN" sz="1400" b="0"/>
              <a:t> procedure.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119553"/>
              </p:ext>
            </p:extLst>
          </p:nvPr>
        </p:nvGraphicFramePr>
        <p:xfrm>
          <a:off x="1878013" y="4733273"/>
          <a:ext cx="2997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" name="Visio" r:id="rId3" imgW="2997104" imgH="1073184" progId="Visio.Drawing.15">
                  <p:embed/>
                </p:oleObj>
              </mc:Choice>
              <mc:Fallback>
                <p:oleObj name="Visio" r:id="rId3" imgW="2997104" imgH="107318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8013" y="4733273"/>
                        <a:ext cx="2997200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736306" y="3549652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U1 (TB)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2000" y="5131348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174124"/>
              </p:ext>
            </p:extLst>
          </p:nvPr>
        </p:nvGraphicFramePr>
        <p:xfrm>
          <a:off x="1873250" y="3200400"/>
          <a:ext cx="551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" name="Visio" r:id="rId5" imgW="5518095" imgH="1149410" progId="Visio.Drawing.15">
                  <p:embed/>
                </p:oleObj>
              </mc:Choice>
              <mc:Fallback>
                <p:oleObj name="Visio" r:id="rId5" imgW="5518095" imgH="11494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3250" y="3200400"/>
                        <a:ext cx="55181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Background-Bidirectional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4"/>
            <a:ext cx="7851126" cy="16578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b="0" smtClean="0"/>
              <a:t>Bidirectional: in a </a:t>
            </a:r>
            <a:r>
              <a:rPr lang="en-GB" altLang="zh-CN" sz="1600" b="0"/>
              <a:t>single measurement instance, </a:t>
            </a:r>
            <a:r>
              <a:rPr lang="en-GB" altLang="zh-CN" sz="1600" b="0" smtClean="0"/>
              <a:t>there </a:t>
            </a:r>
            <a:r>
              <a:rPr lang="en-GB" altLang="zh-CN" sz="1600" b="0"/>
              <a:t>are only two participants (AP and non-AP STA) and are both Transmiter and </a:t>
            </a:r>
            <a:r>
              <a:rPr lang="en-GB" altLang="zh-CN" sz="1600" b="0" smtClean="0"/>
              <a:t>Receiver.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 smtClean="0"/>
              <a:t>Case </a:t>
            </a:r>
            <a:r>
              <a:rPr lang="en-GB" altLang="zh-CN" sz="1400" b="0"/>
              <a:t>B</a:t>
            </a:r>
            <a:r>
              <a:rPr lang="en-GB" altLang="zh-CN" sz="1400" b="0" smtClean="0"/>
              <a:t>1: if AP (Transmitter) </a:t>
            </a:r>
            <a:r>
              <a:rPr lang="en-GB" altLang="zh-CN" sz="1400" b="0"/>
              <a:t>obtains TXOP, then we 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</a:t>
            </a:r>
            <a:r>
              <a:rPr lang="en-GB" altLang="zh-CN" sz="1400" b="0" smtClean="0"/>
              <a:t>procedure.</a:t>
            </a:r>
            <a:endParaRPr lang="en-GB" altLang="zh-CN" sz="1400" b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B2: if non-AP STA (Transmitter)  obtains TXOP, then we </a:t>
            </a:r>
            <a:r>
              <a:rPr lang="en-GB" altLang="zh-CN" sz="1400" b="0"/>
              <a:t>assume to </a:t>
            </a:r>
            <a:r>
              <a:rPr lang="en-GB" altLang="zh-CN" sz="1400" b="0" smtClean="0"/>
              <a:t>use </a:t>
            </a:r>
            <a:r>
              <a:rPr lang="en-GB" altLang="zh-CN" sz="1400" b="0" smtClean="0">
                <a:solidFill>
                  <a:srgbClr val="FF0000"/>
                </a:solidFill>
              </a:rPr>
              <a:t>non-TB</a:t>
            </a:r>
            <a:r>
              <a:rPr lang="en-GB" altLang="zh-CN" sz="1400" b="0" smtClean="0"/>
              <a:t> procedure.</a:t>
            </a:r>
            <a:endParaRPr lang="en-GB" altLang="zh-CN" sz="1400" b="0"/>
          </a:p>
          <a:p>
            <a:pPr algn="just">
              <a:buFont typeface="Wingdings" panose="05000000000000000000" pitchFamily="2" charset="2"/>
              <a:buChar char="q"/>
            </a:pPr>
            <a:endParaRPr lang="en-GB" altLang="zh-CN" sz="1400" b="0" dirty="0"/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914400" y="3768507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B1 (TB)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97977"/>
              </p:ext>
            </p:extLst>
          </p:nvPr>
        </p:nvGraphicFramePr>
        <p:xfrm>
          <a:off x="2182674" y="4875551"/>
          <a:ext cx="4114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Visio" r:id="rId3" imgW="4114742" imgH="1206406" progId="Visio.Drawing.15">
                  <p:embed/>
                </p:oleObj>
              </mc:Choice>
              <mc:Fallback>
                <p:oleObj name="Visio" r:id="rId3" imgW="4114742" imgH="120640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2674" y="4875551"/>
                        <a:ext cx="41148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914400" y="5308852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382508"/>
              </p:ext>
            </p:extLst>
          </p:nvPr>
        </p:nvGraphicFramePr>
        <p:xfrm>
          <a:off x="2115457" y="3262989"/>
          <a:ext cx="637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Visio" r:id="rId5" imgW="6375467" imgH="1219149" progId="Visio.Drawing.15">
                  <p:embed/>
                </p:oleObj>
              </mc:Choice>
              <mc:Fallback>
                <p:oleObj name="Visio" r:id="rId5" imgW="6375467" imgH="121914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5457" y="3262989"/>
                        <a:ext cx="63754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Possible Solutions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57465"/>
              </p:ext>
            </p:extLst>
          </p:nvPr>
        </p:nvGraphicFramePr>
        <p:xfrm>
          <a:off x="685800" y="1524000"/>
          <a:ext cx="7995156" cy="4297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48745"/>
                <a:gridCol w="3048833"/>
                <a:gridCol w="1998789"/>
                <a:gridCol w="1998789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Option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Description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Pros.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Cons.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Fixed order:</a:t>
                      </a:r>
                      <a:r>
                        <a:rPr lang="en-US" baseline="0" smtClean="0"/>
                        <a:t>  The AP always obtains TXOP and transmits NDPA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Simple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Could</a:t>
                      </a:r>
                      <a:r>
                        <a:rPr lang="en-US" baseline="0" smtClean="0"/>
                        <a:t> not apply to u</a:t>
                      </a:r>
                      <a:r>
                        <a:rPr lang="en-US" altLang="zh-CN" smtClean="0"/>
                        <a:t>nidirectioanl </a:t>
                      </a:r>
                      <a:r>
                        <a:rPr lang="en-US" baseline="0" smtClean="0"/>
                        <a:t>case U2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Fixed</a:t>
                      </a:r>
                      <a:r>
                        <a:rPr lang="en-US" baseline="0" smtClean="0"/>
                        <a:t> order: The non-AP STA always obtains TXOP and transmits NDPA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Simple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Could</a:t>
                      </a:r>
                      <a:r>
                        <a:rPr lang="en-US" baseline="0" smtClean="0"/>
                        <a:t> not apply to u</a:t>
                      </a:r>
                      <a:r>
                        <a:rPr lang="en-US" altLang="zh-CN" smtClean="0"/>
                        <a:t>nidirectioanl </a:t>
                      </a:r>
                      <a:r>
                        <a:rPr lang="en-US" baseline="0" smtClean="0"/>
                        <a:t>case U1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Flexible order: The order is decided in</a:t>
                      </a:r>
                      <a:r>
                        <a:rPr lang="en-US" baseline="0" smtClean="0"/>
                        <a:t> measurement setup.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Flexible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More info in measurement setup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Flexible order: any Transmitter (AP or non-AP)</a:t>
                      </a:r>
                      <a:r>
                        <a:rPr lang="en-US" baseline="0" smtClean="0"/>
                        <a:t> that obtains TXOP may initiates the measurement instance.</a:t>
                      </a:r>
                      <a:endParaRPr lang="en-US" smtClean="0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Flexible;</a:t>
                      </a:r>
                      <a:endParaRPr lang="en-US" baseline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Double</a:t>
                      </a:r>
                      <a:r>
                        <a:rPr lang="en-US" baseline="0" smtClean="0"/>
                        <a:t> the </a:t>
                      </a:r>
                      <a:r>
                        <a:rPr lang="en-US" smtClean="0"/>
                        <a:t>chance</a:t>
                      </a:r>
                      <a:r>
                        <a:rPr lang="en-US" baseline="0" smtClean="0"/>
                        <a:t> to get TXOP;</a:t>
                      </a:r>
                      <a:endParaRPr lang="en-US" smtClean="0"/>
                    </a:p>
                    <a:p>
                      <a:r>
                        <a:rPr lang="en-US" smtClean="0"/>
                        <a:t>Could apply to U1,</a:t>
                      </a:r>
                      <a:r>
                        <a:rPr lang="en-US" baseline="0" smtClean="0"/>
                        <a:t> U2</a:t>
                      </a:r>
                      <a:r>
                        <a:rPr lang="en-US" smtClean="0"/>
                        <a:t>, B1 and B2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N/A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96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A</a:t>
            </a:r>
            <a:r>
              <a:rPr lang="en-US" sz="2400" smtClean="0"/>
              <a:t>ny </a:t>
            </a:r>
            <a:r>
              <a:rPr lang="en-US" sz="2400"/>
              <a:t>STA in Transmitter role may attempt to obtain an TXOP to initiate a one-to-one sensing measurement </a:t>
            </a:r>
            <a:r>
              <a:rPr lang="en-US" sz="2400" smtClean="0"/>
              <a:t>instance.</a:t>
            </a:r>
            <a:endParaRPr lang="en-US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In a </a:t>
            </a:r>
            <a:r>
              <a:rPr lang="en-US" sz="2400"/>
              <a:t>one-to-one sensing measurement </a:t>
            </a:r>
            <a:r>
              <a:rPr lang="en-US" sz="2400" smtClean="0"/>
              <a:t>instance, if the AP obtains TXOP, then this instance shall be initiated as a TB </a:t>
            </a:r>
            <a:r>
              <a:rPr lang="en-US" sz="2400"/>
              <a:t>measurement </a:t>
            </a:r>
            <a:r>
              <a:rPr lang="en-US" sz="2400" smtClean="0"/>
              <a:t>instance.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In a one-to-one sensing measurement instance, if the </a:t>
            </a:r>
            <a:r>
              <a:rPr lang="en-US" sz="2400" smtClean="0"/>
              <a:t>non-AP STA obtains </a:t>
            </a:r>
            <a:r>
              <a:rPr lang="en-US" sz="2400"/>
              <a:t>TXOP, then this instance shall be </a:t>
            </a:r>
            <a:r>
              <a:rPr lang="en-US" sz="2400" smtClean="0"/>
              <a:t> initiated </a:t>
            </a:r>
            <a:r>
              <a:rPr lang="en-US" sz="2400"/>
              <a:t>as a </a:t>
            </a:r>
            <a:r>
              <a:rPr lang="en-US" sz="2400" smtClean="0"/>
              <a:t>non-TB </a:t>
            </a:r>
            <a:r>
              <a:rPr lang="en-US" sz="2400"/>
              <a:t>measurement instance.</a:t>
            </a:r>
          </a:p>
          <a:p>
            <a:pPr lvl="1"/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020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For a </a:t>
            </a:r>
            <a:r>
              <a:rPr lang="en-US" sz="2400"/>
              <a:t>non-TB measurement </a:t>
            </a:r>
            <a:r>
              <a:rPr lang="en-US" sz="2400" smtClean="0"/>
              <a:t>instance, the non-AP STA initiates the instance by transmitting NDPA.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mtClean="0"/>
              <a:t> The </a:t>
            </a:r>
            <a:r>
              <a:rPr lang="en-US" sz="2400"/>
              <a:t>non-AP STA </a:t>
            </a:r>
            <a:r>
              <a:rPr lang="en-US" sz="2400" smtClean="0"/>
              <a:t>transmits NDP at SIFS after NDPA.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mtClean="0"/>
              <a:t>Optionally, the AP transmits NDP at SIFS after receive NDP from the non-AP STA.</a:t>
            </a:r>
            <a:endParaRPr lang="en-US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67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11-21-1015-02-00bf-non-tb-and-tb-measurement-procedure-for-wlan-sensing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3573</TotalTime>
  <Words>602</Words>
  <Application>Microsoft Office PowerPoint</Application>
  <PresentationFormat>全屏显示(4:3)</PresentationFormat>
  <Paragraphs>107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Malgun Gothic</vt:lpstr>
      <vt:lpstr>Malgun Gothic</vt:lpstr>
      <vt:lpstr>MS PGothic</vt:lpstr>
      <vt:lpstr>Arial</vt:lpstr>
      <vt:lpstr>Times New Roman</vt:lpstr>
      <vt:lpstr>Wingdings</vt:lpstr>
      <vt:lpstr>802-11-Submission</vt:lpstr>
      <vt:lpstr>Visio</vt:lpstr>
      <vt:lpstr>Discussion on one-to-one sensing measurement instance</vt:lpstr>
      <vt:lpstr>Introduction</vt:lpstr>
      <vt:lpstr>Background-Unidirectional Sounding</vt:lpstr>
      <vt:lpstr>Background-Bidirectional Sounding</vt:lpstr>
      <vt:lpstr>Possible Solutions</vt:lpstr>
      <vt:lpstr>SP 1</vt:lpstr>
      <vt:lpstr>SP 2</vt:lpstr>
      <vt:lpstr>SP 3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3562</cp:revision>
  <cp:lastPrinted>2014-11-04T15:04:00Z</cp:lastPrinted>
  <dcterms:created xsi:type="dcterms:W3CDTF">2007-04-17T18:10:00Z</dcterms:created>
  <dcterms:modified xsi:type="dcterms:W3CDTF">2021-09-29T07:09:16Z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