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7"/>
  </p:notesMasterIdLst>
  <p:handoutMasterIdLst>
    <p:handoutMasterId r:id="rId208"/>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465" r:id="rId27"/>
    <p:sldId id="2107" r:id="rId28"/>
    <p:sldId id="2075" r:id="rId29"/>
    <p:sldId id="1657" r:id="rId30"/>
    <p:sldId id="2439" r:id="rId31"/>
    <p:sldId id="2292" r:id="rId32"/>
    <p:sldId id="1967" r:id="rId33"/>
    <p:sldId id="2500" r:id="rId34"/>
    <p:sldId id="1968" r:id="rId35"/>
    <p:sldId id="2104" r:id="rId36"/>
    <p:sldId id="2167" r:id="rId37"/>
    <p:sldId id="2317" r:id="rId38"/>
    <p:sldId id="2331" r:id="rId39"/>
    <p:sldId id="2332" r:id="rId40"/>
    <p:sldId id="2351" r:id="rId41"/>
    <p:sldId id="2499" r:id="rId42"/>
    <p:sldId id="2437" r:id="rId43"/>
    <p:sldId id="2438" r:id="rId44"/>
    <p:sldId id="2464" r:id="rId45"/>
    <p:sldId id="2481" r:id="rId46"/>
    <p:sldId id="2482" r:id="rId47"/>
    <p:sldId id="2483" r:id="rId48"/>
    <p:sldId id="2484" r:id="rId49"/>
    <p:sldId id="2485" r:id="rId50"/>
    <p:sldId id="2486" r:id="rId51"/>
    <p:sldId id="2008" r:id="rId52"/>
    <p:sldId id="2462" r:id="rId53"/>
    <p:sldId id="2291" r:id="rId54"/>
    <p:sldId id="1945" r:id="rId55"/>
    <p:sldId id="2071"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523" r:id="rId73"/>
    <p:sldId id="2524" r:id="rId74"/>
    <p:sldId id="1709" r:id="rId75"/>
    <p:sldId id="2501" r:id="rId76"/>
    <p:sldId id="2502" r:id="rId77"/>
    <p:sldId id="2503" r:id="rId78"/>
    <p:sldId id="2504" r:id="rId79"/>
    <p:sldId id="2505" r:id="rId80"/>
    <p:sldId id="2506" r:id="rId81"/>
    <p:sldId id="2507" r:id="rId82"/>
    <p:sldId id="2508" r:id="rId83"/>
    <p:sldId id="2509" r:id="rId84"/>
    <p:sldId id="2510" r:id="rId85"/>
    <p:sldId id="2511" r:id="rId86"/>
    <p:sldId id="2512" r:id="rId87"/>
    <p:sldId id="2513" r:id="rId88"/>
    <p:sldId id="2514" r:id="rId89"/>
    <p:sldId id="2515" r:id="rId90"/>
    <p:sldId id="2516" r:id="rId91"/>
    <p:sldId id="2517" r:id="rId92"/>
    <p:sldId id="2518" r:id="rId93"/>
    <p:sldId id="2519" r:id="rId94"/>
    <p:sldId id="2520" r:id="rId95"/>
    <p:sldId id="2521" r:id="rId96"/>
    <p:sldId id="2522" r:id="rId97"/>
    <p:sldId id="1710" r:id="rId98"/>
    <p:sldId id="1790" r:id="rId99"/>
    <p:sldId id="2199" r:id="rId100"/>
    <p:sldId id="2319" r:id="rId101"/>
    <p:sldId id="2320" r:id="rId102"/>
    <p:sldId id="2321" r:id="rId103"/>
    <p:sldId id="2355" r:id="rId104"/>
    <p:sldId id="2354" r:id="rId105"/>
    <p:sldId id="2294" r:id="rId106"/>
    <p:sldId id="2470" r:id="rId107"/>
    <p:sldId id="2466" r:id="rId108"/>
    <p:sldId id="2467" r:id="rId109"/>
    <p:sldId id="2468" r:id="rId110"/>
    <p:sldId id="1679" r:id="rId111"/>
    <p:sldId id="2336" r:id="rId112"/>
    <p:sldId id="2328" r:id="rId113"/>
    <p:sldId id="2459" r:id="rId114"/>
    <p:sldId id="2489" r:id="rId115"/>
    <p:sldId id="2490" r:id="rId116"/>
    <p:sldId id="2495" r:id="rId117"/>
    <p:sldId id="2496" r:id="rId118"/>
    <p:sldId id="2497" r:id="rId119"/>
    <p:sldId id="2324" r:id="rId120"/>
    <p:sldId id="1375" r:id="rId121"/>
    <p:sldId id="1376" r:id="rId122"/>
    <p:sldId id="1400" r:id="rId123"/>
    <p:sldId id="2479" r:id="rId124"/>
    <p:sldId id="2480" r:id="rId125"/>
    <p:sldId id="619" r:id="rId126"/>
    <p:sldId id="621" r:id="rId127"/>
    <p:sldId id="1561" r:id="rId128"/>
    <p:sldId id="1555" r:id="rId129"/>
    <p:sldId id="1601" r:id="rId130"/>
    <p:sldId id="1585" r:id="rId131"/>
    <p:sldId id="1586" r:id="rId132"/>
    <p:sldId id="1587" r:id="rId133"/>
    <p:sldId id="1588" r:id="rId134"/>
    <p:sldId id="1589" r:id="rId135"/>
    <p:sldId id="1590" r:id="rId136"/>
    <p:sldId id="1771" r:id="rId137"/>
    <p:sldId id="1772" r:id="rId138"/>
    <p:sldId id="1591" r:id="rId139"/>
    <p:sldId id="1592" r:id="rId140"/>
    <p:sldId id="1593" r:id="rId141"/>
    <p:sldId id="1594" r:id="rId142"/>
    <p:sldId id="1595" r:id="rId143"/>
    <p:sldId id="1596" r:id="rId144"/>
    <p:sldId id="1597" r:id="rId145"/>
    <p:sldId id="1598" r:id="rId146"/>
    <p:sldId id="1599" r:id="rId147"/>
    <p:sldId id="1600" r:id="rId148"/>
    <p:sldId id="1628" r:id="rId149"/>
    <p:sldId id="1638" r:id="rId150"/>
    <p:sldId id="1725" r:id="rId151"/>
    <p:sldId id="1726" r:id="rId152"/>
    <p:sldId id="1947" r:id="rId153"/>
    <p:sldId id="1975" r:id="rId154"/>
    <p:sldId id="1976" r:id="rId155"/>
    <p:sldId id="1977" r:id="rId156"/>
    <p:sldId id="2039" r:id="rId157"/>
    <p:sldId id="2060" r:id="rId158"/>
    <p:sldId id="2061" r:id="rId159"/>
    <p:sldId id="2097" r:id="rId160"/>
    <p:sldId id="2103" r:id="rId161"/>
    <p:sldId id="2063" r:id="rId162"/>
    <p:sldId id="2064" r:id="rId163"/>
    <p:sldId id="2065" r:id="rId164"/>
    <p:sldId id="2066" r:id="rId165"/>
    <p:sldId id="2067" r:id="rId166"/>
    <p:sldId id="2068" r:id="rId167"/>
    <p:sldId id="2069" r:id="rId168"/>
    <p:sldId id="2146" r:id="rId169"/>
    <p:sldId id="2147" r:id="rId170"/>
    <p:sldId id="2148" r:id="rId171"/>
    <p:sldId id="2158" r:id="rId172"/>
    <p:sldId id="2159" r:id="rId173"/>
    <p:sldId id="2157" r:id="rId174"/>
    <p:sldId id="2160" r:id="rId175"/>
    <p:sldId id="2216" r:id="rId176"/>
    <p:sldId id="2217" r:id="rId177"/>
    <p:sldId id="2219" r:id="rId178"/>
    <p:sldId id="2238" r:id="rId179"/>
    <p:sldId id="2239" r:id="rId180"/>
    <p:sldId id="2240" r:id="rId181"/>
    <p:sldId id="2242" r:id="rId182"/>
    <p:sldId id="2263" r:id="rId183"/>
    <p:sldId id="2276" r:id="rId184"/>
    <p:sldId id="2277" r:id="rId185"/>
    <p:sldId id="2278" r:id="rId186"/>
    <p:sldId id="2281" r:id="rId187"/>
    <p:sldId id="2282" r:id="rId188"/>
    <p:sldId id="2283" r:id="rId189"/>
    <p:sldId id="2284" r:id="rId190"/>
    <p:sldId id="2318" r:id="rId191"/>
    <p:sldId id="2329" r:id="rId192"/>
    <p:sldId id="2356" r:id="rId193"/>
    <p:sldId id="1701" r:id="rId194"/>
    <p:sldId id="1969" r:id="rId195"/>
    <p:sldId id="2112" r:id="rId196"/>
    <p:sldId id="1965" r:id="rId197"/>
    <p:sldId id="2114" r:id="rId198"/>
    <p:sldId id="1705" r:id="rId199"/>
    <p:sldId id="1706" r:id="rId200"/>
    <p:sldId id="1707" r:id="rId201"/>
    <p:sldId id="2113" r:id="rId202"/>
    <p:sldId id="2037" r:id="rId203"/>
    <p:sldId id="2431" r:id="rId204"/>
    <p:sldId id="2429" r:id="rId205"/>
    <p:sldId id="2436" r:id="rId20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61" d="100"/>
          <a:sy n="161" d="100"/>
        </p:scale>
        <p:origin x="160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576-00-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Word_Document3.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4.docx"/><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7.docx"/><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8.docx"/><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Word_Document9.docx"/><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76.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October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3145062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21122610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0734299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29098171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3929152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68028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42398399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8068247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6142137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48332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a:t>
            </a:r>
            <a:r>
              <a:rPr lang="en-AU" i="1" dirty="0"/>
              <a:t> Nov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32286756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40150213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will be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112</a:t>
            </a:fld>
            <a:endParaRPr lang="en-US"/>
          </a:p>
        </p:txBody>
      </p:sp>
    </p:spTree>
    <p:extLst>
      <p:ext uri="{BB962C8B-B14F-4D97-AF65-F5344CB8AC3E}">
        <p14:creationId xmlns:p14="http://schemas.microsoft.com/office/powerpoint/2010/main" val="35510148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114</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20371356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late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 – plan is to prepare comments in Nov 2021</a:t>
            </a:r>
            <a:endParaRPr lang="en-AU" dirty="0"/>
          </a:p>
          <a:p>
            <a:pPr lvl="1"/>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116</a:t>
            </a:fld>
            <a:endParaRPr lang="en-US"/>
          </a:p>
        </p:txBody>
      </p:sp>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1009318165"/>
              </p:ext>
            </p:extLst>
          </p:nvPr>
        </p:nvGraphicFramePr>
        <p:xfrm>
          <a:off x="6477000" y="22860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3" name="Object 22">
                        <a:extLst>
                          <a:ext uri="{FF2B5EF4-FFF2-40B4-BE49-F238E27FC236}">
                            <a16:creationId xmlns:a16="http://schemas.microsoft.com/office/drawing/2014/main" id="{1282B4D4-7DFD-428F-8B40-D6AF62E0EFEB}"/>
                          </a:ext>
                        </a:extLst>
                      </p:cNvPr>
                      <p:cNvPicPr/>
                      <p:nvPr/>
                    </p:nvPicPr>
                    <p:blipFill>
                      <a:blip r:embed="rId3"/>
                      <a:stretch>
                        <a:fillRect/>
                      </a:stretch>
                    </p:blipFill>
                    <p:spPr>
                      <a:xfrm>
                        <a:off x="6477000" y="2286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(changed to PWI?) on Wearable Robot Area Network</a:t>
            </a:r>
          </a:p>
          <a:p>
            <a:pPr lvl="2"/>
            <a:r>
              <a:rPr lang="en-AU" dirty="0"/>
              <a:t>DC power line communication based on conductive textiles</a:t>
            </a:r>
          </a:p>
          <a:p>
            <a:pPr lvl="2"/>
            <a:r>
              <a:rPr lang="en-AU" dirty="0"/>
              <a:t>Comments were requested for interim in late Feb 2022</a:t>
            </a:r>
          </a:p>
          <a:p>
            <a:r>
              <a:rPr lang="en-AU" dirty="0"/>
              <a:t>IEEE comments</a:t>
            </a:r>
          </a:p>
          <a:p>
            <a:pPr lvl="1"/>
            <a:r>
              <a:rPr lang="en-US" dirty="0"/>
              <a:t>(Sep 2021) IEEE 802 may comment – plan is to prepare comments in Nov 2021</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117</a:t>
            </a:fld>
            <a:endParaRPr lang="en-US"/>
          </a:p>
        </p:txBody>
      </p:sp>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nvGraphicFramePr>
        <p:xfrm>
          <a:off x="6553200" y="260731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5" name="Object 24">
                        <a:extLst>
                          <a:ext uri="{FF2B5EF4-FFF2-40B4-BE49-F238E27FC236}">
                            <a16:creationId xmlns:a16="http://schemas.microsoft.com/office/drawing/2014/main" id="{D4596C85-DDAA-4357-9E3A-6B6CDB0FCA94}"/>
                          </a:ext>
                        </a:extLst>
                      </p:cNvPr>
                      <p:cNvPicPr/>
                      <p:nvPr/>
                    </p:nvPicPr>
                    <p:blipFill>
                      <a:blip r:embed="rId3"/>
                      <a:stretch>
                        <a:fillRect/>
                      </a:stretch>
                    </p:blipFill>
                    <p:spPr>
                      <a:xfrm>
                        <a:off x="6553200" y="260731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t>PWI-WRAN (Wearable Robot </a:t>
            </a:r>
            <a:r>
              <a:rPr lang="en-GB" sz="1800" kern="0" dirty="0" err="1"/>
              <a:t>AreaNetwork</a:t>
            </a:r>
            <a:r>
              <a:rPr lang="en-GB" sz="1800" kern="0" dirty="0"/>
              <a:t>)</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124320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Tree>
    <p:extLst>
      <p:ext uri="{BB962C8B-B14F-4D97-AF65-F5344CB8AC3E}">
        <p14:creationId xmlns:p14="http://schemas.microsoft.com/office/powerpoint/2010/main" val="22850212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121</a:t>
            </a:fld>
            <a:endParaRPr lang="en-US"/>
          </a:p>
        </p:txBody>
      </p:sp>
    </p:spTree>
    <p:extLst>
      <p:ext uri="{BB962C8B-B14F-4D97-AF65-F5344CB8AC3E}">
        <p14:creationId xmlns:p14="http://schemas.microsoft.com/office/powerpoint/2010/main" val="9312439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15941415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37995756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23356313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127</a:t>
            </a:fld>
            <a:endParaRPr lang="en-US"/>
          </a:p>
        </p:txBody>
      </p:sp>
    </p:spTree>
    <p:extLst>
      <p:ext uri="{BB962C8B-B14F-4D97-AF65-F5344CB8AC3E}">
        <p14:creationId xmlns:p14="http://schemas.microsoft.com/office/powerpoint/2010/main" val="33233178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33176505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129</a:t>
            </a:fld>
            <a:endParaRPr lang="en-US"/>
          </a:p>
        </p:txBody>
      </p:sp>
    </p:spTree>
    <p:extLst>
      <p:ext uri="{BB962C8B-B14F-4D97-AF65-F5344CB8AC3E}">
        <p14:creationId xmlns:p14="http://schemas.microsoft.com/office/powerpoint/2010/main" val="328523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144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83927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6632216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6893043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3739555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2846302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67686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8368451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87947344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42685064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4201883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2516791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36761449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7708579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22320007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3405875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4006628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292585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153001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13894898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77131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140662244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8704783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5753137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236521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826055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5217684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87490177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632932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270652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14556396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2048370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549835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203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83270670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11479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421203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Will be called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E5D2D1CD-CEF9-4663-9621-BA976A94230D}"/>
              </a:ext>
            </a:extLst>
          </p:cNvPr>
          <p:cNvGraphicFramePr>
            <a:graphicFrameLocks noChangeAspect="1"/>
          </p:cNvGraphicFramePr>
          <p:nvPr>
            <p:extLst>
              <p:ext uri="{D42A27DB-BD31-4B8C-83A1-F6EECF244321}">
                <p14:modId xmlns:p14="http://schemas.microsoft.com/office/powerpoint/2010/main" val="1995658513"/>
              </p:ext>
            </p:extLst>
          </p:nvPr>
        </p:nvGraphicFramePr>
        <p:xfrm>
          <a:off x="7010400" y="5181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3"/>
                      <a:stretch>
                        <a:fillRect/>
                      </a:stretch>
                    </p:blipFill>
                    <p:spPr>
                      <a:xfrm>
                        <a:off x="7010400" y="5181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a:xfrm>
            <a:off x="685800" y="685800"/>
            <a:ext cx="7772400" cy="1066800"/>
          </a:xfrm>
        </p:spPr>
        <p:txBody>
          <a:bodyPr/>
          <a:lstStyle/>
          <a:p>
            <a:r>
              <a:rPr lang="en-AU" dirty="0"/>
              <a:t>A response is required to the China NB comments on 802.1Qcc</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802.1Qcc</a:t>
            </a:r>
          </a:p>
          <a:p>
            <a:pPr lvl="2"/>
            <a:r>
              <a:rPr lang="en-US" i="1" dirty="0"/>
              <a:t>These comments are almost word for word the same as the prior comments received on the CIB (60-day pre-ballot).   </a:t>
            </a:r>
          </a:p>
          <a:p>
            <a:pPr lvl="1"/>
            <a:r>
              <a:rPr lang="en-AU" dirty="0"/>
              <a:t>The expert is planning the comment response as follows</a:t>
            </a:r>
          </a:p>
          <a:p>
            <a:pPr lvl="2"/>
            <a:r>
              <a:rPr lang="en-US" i="1" dirty="0"/>
              <a:t>Our response is basically re-using the responses from before with minor tweaks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4138384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passed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3" name="Object 2">
            <a:extLst>
              <a:ext uri="{FF2B5EF4-FFF2-40B4-BE49-F238E27FC236}">
                <a16:creationId xmlns:a16="http://schemas.microsoft.com/office/drawing/2014/main" id="{F55ABBA9-22F3-4D39-80F7-0A6319459A05}"/>
              </a:ext>
            </a:extLst>
          </p:cNvPr>
          <p:cNvGraphicFramePr>
            <a:graphicFrameLocks noChangeAspect="1"/>
          </p:cNvGraphicFramePr>
          <p:nvPr>
            <p:extLst>
              <p:ext uri="{D42A27DB-BD31-4B8C-83A1-F6EECF244321}">
                <p14:modId xmlns:p14="http://schemas.microsoft.com/office/powerpoint/2010/main" val="645168598"/>
              </p:ext>
            </p:extLst>
          </p:nvPr>
        </p:nvGraphicFramePr>
        <p:xfrm>
          <a:off x="7696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3"/>
                      <a:stretch>
                        <a:fillRect/>
                      </a:stretch>
                    </p:blipFill>
                    <p:spPr>
                      <a:xfrm>
                        <a:off x="7696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a:t>
            </a:r>
            <a:r>
              <a:rPr lang="en-AU"/>
              <a:t>:202</a:t>
            </a:r>
            <a:r>
              <a:rPr lang="en-AU">
                <a:effectLst/>
                <a:latin typeface="+mj-lt"/>
                <a:ea typeface="Calibri" panose="020F0502020204030204" pitchFamily="34" charset="0"/>
              </a:rPr>
              <a:t>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US" dirty="0"/>
              <a:t>Will be published as ISO/IEC/IEEE 8802-1:2019/</a:t>
            </a:r>
            <a:r>
              <a:rPr lang="en-US" dirty="0" err="1"/>
              <a:t>Amd</a:t>
            </a:r>
            <a:r>
              <a:rPr lang="en-US" dirty="0"/>
              <a:t> 1:2021</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35A3EEDD-3512-4F46-984A-4C71FEF6F955}"/>
              </a:ext>
            </a:extLst>
          </p:cNvPr>
          <p:cNvGraphicFramePr>
            <a:graphicFrameLocks noChangeAspect="1"/>
          </p:cNvGraphicFramePr>
          <p:nvPr>
            <p:extLst>
              <p:ext uri="{D42A27DB-BD31-4B8C-83A1-F6EECF244321}">
                <p14:modId xmlns:p14="http://schemas.microsoft.com/office/powerpoint/2010/main" val="1372654497"/>
              </p:ext>
            </p:extLst>
          </p:nvPr>
        </p:nvGraphicFramePr>
        <p:xfrm>
          <a:off x="7384256"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3"/>
                      <a:stretch>
                        <a:fillRect/>
                      </a:stretch>
                    </p:blipFill>
                    <p:spPr>
                      <a:xfrm>
                        <a:off x="7384256"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89105B-EBC6-46A7-8432-F66A8E3342F1}"/>
              </a:ext>
            </a:extLst>
          </p:cNvPr>
          <p:cNvSpPr>
            <a:spLocks noGrp="1"/>
          </p:cNvSpPr>
          <p:nvPr>
            <p:ph type="title"/>
          </p:nvPr>
        </p:nvSpPr>
        <p:spPr/>
        <p:txBody>
          <a:bodyPr/>
          <a:lstStyle/>
          <a:p>
            <a:r>
              <a:rPr lang="en-AU" dirty="0"/>
              <a:t>A response is required to the China NB comments on 802.1CMde</a:t>
            </a:r>
          </a:p>
        </p:txBody>
      </p:sp>
      <p:sp>
        <p:nvSpPr>
          <p:cNvPr id="3" name="Content Placeholder 2">
            <a:extLst>
              <a:ext uri="{FF2B5EF4-FFF2-40B4-BE49-F238E27FC236}">
                <a16:creationId xmlns:a16="http://schemas.microsoft.com/office/drawing/2014/main" id="{65763FC4-2736-4A90-8558-6B8DBF9E010C}"/>
              </a:ext>
            </a:extLst>
          </p:cNvPr>
          <p:cNvSpPr>
            <a:spLocks noGrp="1"/>
          </p:cNvSpPr>
          <p:nvPr>
            <p:ph idx="1"/>
          </p:nvPr>
        </p:nvSpPr>
        <p:spPr>
          <a:xfrm>
            <a:off x="685800" y="1981200"/>
            <a:ext cx="7772400" cy="4114800"/>
          </a:xfrm>
        </p:spPr>
        <p:txBody>
          <a:bodyPr/>
          <a:lstStyle/>
          <a:p>
            <a:pPr lvl="1"/>
            <a:r>
              <a:rPr lang="en-AU" dirty="0"/>
              <a:t>An expert summarised the China NB comments on 802.1CMde </a:t>
            </a:r>
          </a:p>
          <a:p>
            <a:pPr lvl="2"/>
            <a:r>
              <a:rPr lang="en-AU" i="1" dirty="0"/>
              <a:t>There are … the “usual” comments (even though there were NO comments on the CIB pre-ballot)</a:t>
            </a:r>
          </a:p>
          <a:p>
            <a:pPr lvl="2"/>
            <a:r>
              <a:rPr lang="en-AU" i="1" dirty="0"/>
              <a:t>While these comments reiterate the “problems” China NB perceives with .1X and .1AE security (so we can re-use text from old/other responses), but new “issues” with 802.3 and 802.11 architecture were referenced as well…  </a:t>
            </a:r>
          </a:p>
          <a:p>
            <a:pPr lvl="1"/>
            <a:r>
              <a:rPr lang="en-AU" dirty="0"/>
              <a:t>The expert is planning the comment response as follows</a:t>
            </a:r>
          </a:p>
          <a:p>
            <a:pPr lvl="2"/>
            <a:r>
              <a:rPr lang="en-AU" i="1" dirty="0"/>
              <a:t>… so I’m thinking that there may need to be a bit more wordsmithing to address these extra points. </a:t>
            </a:r>
          </a:p>
          <a:p>
            <a:pPr lvl="2"/>
            <a:r>
              <a:rPr lang="en-AU" i="1" dirty="0"/>
              <a:t>I’ll try to pull from recent 802.3 and 802.11 responses…. </a:t>
            </a:r>
          </a:p>
          <a:p>
            <a:pPr lvl="2"/>
            <a:r>
              <a:rPr lang="en-AU" i="1" dirty="0"/>
              <a:t>… and may need some extra review/input from .11 and .3 folks</a:t>
            </a:r>
          </a:p>
          <a:p>
            <a:pPr lvl="2"/>
            <a:r>
              <a:rPr lang="en-US" i="1" dirty="0"/>
              <a:t>It will be may be reviewed by IEEE 802.1 WG next week at the interim, but we may wait to do WG/EC approval motions until the November plenary (we can do </a:t>
            </a:r>
            <a:r>
              <a:rPr lang="en-US" i="1" dirty="0" err="1"/>
              <a:t>ePolls</a:t>
            </a:r>
            <a:r>
              <a:rPr lang="en-US" i="1" dirty="0"/>
              <a:t>, but I’m not sure there’s any urgency)</a:t>
            </a:r>
          </a:p>
          <a:p>
            <a:pPr lvl="1"/>
            <a:r>
              <a:rPr lang="en-US" dirty="0"/>
              <a:t>(Sep 2021) Likely the response will be considered at Nov 2021 plenary</a:t>
            </a:r>
            <a:endParaRPr lang="en-AU" dirty="0"/>
          </a:p>
          <a:p>
            <a:pPr lvl="2"/>
            <a:endParaRPr lang="en-AU" i="1" dirty="0"/>
          </a:p>
          <a:p>
            <a:endParaRPr lang="en-AU" dirty="0"/>
          </a:p>
          <a:p>
            <a:endParaRPr lang="en-AU" dirty="0"/>
          </a:p>
        </p:txBody>
      </p:sp>
      <p:sp>
        <p:nvSpPr>
          <p:cNvPr id="4" name="Footer Placeholder 3">
            <a:extLst>
              <a:ext uri="{FF2B5EF4-FFF2-40B4-BE49-F238E27FC236}">
                <a16:creationId xmlns:a16="http://schemas.microsoft.com/office/drawing/2014/main" id="{7AB35993-FD87-433F-B2A7-0C5EFDF8F74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DFC3611-EC2F-4CF0-9246-9EF839FF53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511102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89891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will be  liaised soon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248122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31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390806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8905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59266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1747824"/>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850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34608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1839929446"/>
              </p:ext>
            </p:extLst>
          </p:nvPr>
        </p:nvGraphicFramePr>
        <p:xfrm>
          <a:off x="6934200"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3"/>
                      <a:stretch>
                        <a:fillRect/>
                      </a:stretch>
                    </p:blipFill>
                    <p:spPr>
                      <a:xfrm>
                        <a:off x="6934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security comment</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3560327391"/>
              </p:ext>
            </p:extLst>
          </p:nvPr>
        </p:nvGraphicFramePr>
        <p:xfrm>
          <a:off x="7086600" y="4800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3"/>
                      <a:stretch>
                        <a:fillRect/>
                      </a:stretch>
                    </p:blipFill>
                    <p:spPr>
                      <a:xfrm>
                        <a:off x="70866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261912927"/>
              </p:ext>
            </p:extLst>
          </p:nvPr>
        </p:nvGraphicFramePr>
        <p:xfrm>
          <a:off x="7123748" y="47244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3"/>
                      <a:stretch>
                        <a:fillRect/>
                      </a:stretch>
                    </p:blipFill>
                    <p:spPr>
                      <a:xfrm>
                        <a:off x="7123748"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3"/>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t>(Sep 2021) Any comments will probably be considered in Nov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0" name=""/>
                      <p:cNvPicPr/>
                      <p:nvPr/>
                    </p:nvPicPr>
                    <p:blipFill>
                      <a:blip r:embed="rId3"/>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106215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 new version has been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1"/>
            <a:r>
              <a:rPr lang="en-AU" dirty="0"/>
              <a:t>Comments are requested …</a:t>
            </a:r>
          </a:p>
          <a:p>
            <a:pPr lvl="2"/>
            <a:r>
              <a:rPr lang="en-AU" dirty="0"/>
              <a:t>… particularly from IEEE 802 EC members before 6 Nov 2021</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85050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a:t>
            </a:r>
            <a:r>
              <a:rPr lang="en-AU" dirty="0">
                <a:solidFill>
                  <a:srgbClr val="FF0000"/>
                </a:solidFill>
              </a:rPr>
              <a:t>N?????</a:t>
            </a:r>
            <a:r>
              <a:rPr lang="en-AU" dirty="0"/>
              <a:t>)</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44325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2515290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2109779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178924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1818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133888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11066458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3470732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63969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dirty="0"/>
              <a:t>The ISO/IEC/ITU common patent policy states that “a patent embodied fully or partly in a Recommendation | Deliverable must be accessible to everybody without undue constraints” See </a:t>
            </a:r>
            <a:r>
              <a:rPr lang="en-GB" dirty="0">
                <a:hlinkClick r:id="rId2"/>
              </a:rPr>
              <a:t>https://isotc.iso.org/livelink/livelink/fetch/2000/2122/3770791/Common_Policy.htm?nodeid=6344764&amp;vernum=-2</a:t>
            </a:r>
            <a:endParaRPr lang="en-GB" dirty="0"/>
          </a:p>
          <a:p>
            <a:pPr lvl="1"/>
            <a:r>
              <a:rPr lang="en-GB" dirty="0"/>
              <a:t>Similarly, the ISO/IEC Directives Part 1, Procedures for the Technical Work (</a:t>
            </a:r>
            <a:r>
              <a:rPr lang="en-GB" dirty="0">
                <a:hlinkClick r:id="rId3"/>
              </a:rPr>
              <a:t>https://www.iso.org/sites/directives/current/part1/index.xhtml</a:t>
            </a:r>
            <a:r>
              <a:rPr lang="en-GB" dirty="0"/>
              <a:t> ) explain, under Section 2.14 that a standard shall not be published until positive patent statements have been secured. The text reads:</a:t>
            </a:r>
          </a:p>
          <a:p>
            <a:pPr lvl="1"/>
            <a:r>
              <a:rPr lang="en-GB" dirty="0"/>
              <a:t>…</a:t>
            </a:r>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091328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5992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4086071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9239311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6385309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76579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a:t>
            </a:r>
            <a:r>
              <a:rPr lang="en-US" dirty="0">
                <a:solidFill>
                  <a:srgbClr val="FF0000"/>
                </a:solidFill>
              </a:rPr>
              <a:t>??</a:t>
            </a:r>
            <a:r>
              <a:rPr lang="en-US" dirty="0"/>
              <a:t> Nov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a:t>
            </a:r>
            <a:r>
              <a:rPr lang="en-US" sz="1600" b="1" dirty="0">
                <a:solidFill>
                  <a:srgbClr val="FF0000"/>
                </a:solidFill>
                <a:latin typeface="+mj-lt"/>
              </a:rPr>
              <a:t>??</a:t>
            </a:r>
            <a:r>
              <a:rPr lang="en-US" sz="1600" b="1" dirty="0">
                <a:latin typeface="+mj-lt"/>
              </a:rPr>
              <a:t>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513182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065565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5658365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546325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20790709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38207499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probably consider responses to the security issues in the usual way</a:t>
            </a:r>
          </a:p>
          <a:p>
            <a:pPr lvl="1"/>
            <a:r>
              <a:rPr lang="en-AU" dirty="0"/>
              <a:t>Will probably not take action on the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a:t>
            </a:r>
            <a:r>
              <a:rPr lang="en-AU" dirty="0" err="1"/>
              <a:t>outcom</a:t>
            </a:r>
            <a:r>
              <a:rPr lang="en-AU" dirty="0"/>
              <a:t>; it is still up to ISO if it wants to ask the patent holders for an IPR declaration under the ISO IPR policy</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7727938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2640005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(Sep 2021) The ballot has not yet started but it will probably run into the same IPR issue as 802.11ay (and 802.11ax) because there are explicit negative </a:t>
            </a:r>
            <a:r>
              <a:rPr lang="en-AU" dirty="0" err="1"/>
              <a:t>LoAs</a:t>
            </a:r>
            <a:r>
              <a:rPr lang="en-AU"/>
              <a:t> associated with 802.11ba</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31942449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32597829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21501</Words>
  <Application>Microsoft Office PowerPoint</Application>
  <PresentationFormat>On-screen Show (4:3)</PresentationFormat>
  <Paragraphs>3058</Paragraphs>
  <Slides>205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205</vt:i4>
      </vt:variant>
    </vt:vector>
  </HeadingPairs>
  <TitlesOfParts>
    <vt:vector size="213" baseType="lpstr">
      <vt:lpstr>Arial</vt:lpstr>
      <vt:lpstr>Calibri</vt:lpstr>
      <vt:lpstr>Times New Roman</vt:lpstr>
      <vt:lpstr>802-11-Submission</vt:lpstr>
      <vt:lpstr>Acrobat Document</vt:lpstr>
      <vt:lpstr>Document</vt:lpstr>
      <vt:lpstr>Packager Shell Object</vt:lpstr>
      <vt:lpstr>Microsoft Word Document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 Nov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IEEE 802.1Qcc FDIS ballot passed with a response required </vt:lpstr>
      <vt:lpstr>A response is required to the China NB comments on 802.1Qcc</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A response is required to the China NB comments on 802.1CMde</vt:lpstr>
      <vt:lpstr>IEEE 802.1CS is waiting for start of FDIS ballot</vt:lpstr>
      <vt:lpstr>IEEE 802.1Qcz was liaised in Aug 2020</vt:lpstr>
      <vt:lpstr>IEEE 802.1ABcu (LLDP YANG Data Model) will be  liaised soon</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The HK NB uploaded a document for IEEE 802.11 WG review</vt:lpstr>
      <vt:lpstr>The SC will consider a possible response to HK NB document</vt:lpstr>
      <vt:lpstr>Three new Work Items of potential interest to IEEE 802 were proposed in SC6/WG1</vt:lpstr>
      <vt:lpstr>Three new Work Items of potential interest to IEEE 802 were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2021-10-11T01:37:21Z</dcterms:modified>
</cp:coreProperties>
</file>