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9" r:id="rId3"/>
    <p:sldId id="282" r:id="rId4"/>
    <p:sldId id="275" r:id="rId5"/>
    <p:sldId id="284" r:id="rId6"/>
    <p:sldId id="285" r:id="rId7"/>
    <p:sldId id="290" r:id="rId8"/>
    <p:sldId id="277" r:id="rId9"/>
    <p:sldId id="291" r:id="rId10"/>
    <p:sldId id="298" r:id="rId11"/>
    <p:sldId id="292" r:id="rId12"/>
    <p:sldId id="299" r:id="rId13"/>
    <p:sldId id="294" r:id="rId14"/>
    <p:sldId id="293" r:id="rId15"/>
    <p:sldId id="295" r:id="rId16"/>
    <p:sldId id="300" r:id="rId17"/>
    <p:sldId id="302" r:id="rId18"/>
    <p:sldId id="301" r:id="rId19"/>
    <p:sldId id="287" r:id="rId20"/>
    <p:sldId id="296" r:id="rId21"/>
    <p:sldId id="288" r:id="rId22"/>
    <p:sldId id="286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802.11-21/1585r11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</a:t>
            </a:r>
            <a:r>
              <a:rPr lang="en-US" dirty="0" smtClean="0"/>
              <a:t>Address</a:t>
            </a:r>
            <a:br>
              <a:rPr lang="en-US" dirty="0" smtClean="0"/>
            </a:br>
            <a:r>
              <a:rPr lang="en-US" smtClean="0"/>
              <a:t>(revised)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2022-01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456133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Harris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Check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9" y="1386071"/>
            <a:ext cx="8115148" cy="815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8176" y="2216330"/>
            <a:ext cx="739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IRMK Offset takes a value N, from 0 to 112  (Note: IRMK is 128 bits)</a:t>
            </a:r>
            <a:endParaRPr lang="en-GB" sz="1400" dirty="0"/>
          </a:p>
          <a:p>
            <a:r>
              <a:rPr lang="en-GB" sz="1400" dirty="0" smtClean="0"/>
              <a:t>The </a:t>
            </a:r>
            <a:r>
              <a:rPr lang="en-GB" sz="1400" dirty="0"/>
              <a:t>Check field contains the 8 bits representing the EX-OR of the 8 bits of the </a:t>
            </a:r>
            <a:r>
              <a:rPr lang="en-GB" sz="1400" dirty="0" smtClean="0"/>
              <a:t>IRMK, 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/>
              <a:t> </a:t>
            </a:r>
            <a:r>
              <a:rPr lang="en-GB" sz="1400" dirty="0" smtClean="0"/>
              <a:t>to b</a:t>
            </a:r>
            <a:r>
              <a:rPr lang="en-GB" sz="1400" baseline="-25000" dirty="0" smtClean="0"/>
              <a:t>N+7 </a:t>
            </a:r>
            <a:r>
              <a:rPr lang="en-GB" sz="1400" dirty="0" smtClean="0"/>
              <a:t>with </a:t>
            </a:r>
            <a:r>
              <a:rPr lang="en-GB" sz="1400" dirty="0"/>
              <a:t>the following 8 </a:t>
            </a:r>
            <a:r>
              <a:rPr lang="en-GB" sz="1400" dirty="0" smtClean="0"/>
              <a:t>bits (b</a:t>
            </a:r>
            <a:r>
              <a:rPr lang="en-GB" sz="1400" baseline="-25000" dirty="0" smtClean="0"/>
              <a:t>N+8</a:t>
            </a:r>
            <a:r>
              <a:rPr lang="en-GB" sz="1400" dirty="0" smtClean="0"/>
              <a:t> to b</a:t>
            </a:r>
            <a:r>
              <a:rPr lang="en-GB" sz="1400" baseline="-25000" dirty="0" smtClean="0"/>
              <a:t>N+15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r>
              <a:rPr lang="en-GB" sz="1400" dirty="0" smtClean="0"/>
              <a:t>i.e.  For n = 0 to 7</a:t>
            </a:r>
          </a:p>
          <a:p>
            <a:r>
              <a:rPr lang="en-GB" sz="1400" dirty="0" smtClean="0"/>
              <a:t>Bits in Check field are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= EX-OR (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N+n</a:t>
            </a:r>
            <a:r>
              <a:rPr lang="en-GB" sz="1400" dirty="0" smtClean="0"/>
              <a:t>, b</a:t>
            </a:r>
            <a:r>
              <a:rPr lang="en-GB" sz="1400" baseline="-25000" dirty="0" smtClean="0"/>
              <a:t>N+n+8</a:t>
            </a:r>
            <a:r>
              <a:rPr lang="en-GB" sz="1400" dirty="0" smtClean="0"/>
              <a:t>)          where 	</a:t>
            </a:r>
            <a:r>
              <a:rPr lang="en-GB" sz="1400" dirty="0" err="1" smtClean="0"/>
              <a:t>b</a:t>
            </a:r>
            <a:r>
              <a:rPr lang="en-GB" sz="1400" baseline="-25000" dirty="0" err="1" smtClean="0"/>
              <a:t>N</a:t>
            </a:r>
            <a:r>
              <a:rPr lang="en-GB" sz="1400" dirty="0" smtClean="0"/>
              <a:t> is Nth bit in IRMK</a:t>
            </a:r>
          </a:p>
          <a:p>
            <a:r>
              <a:rPr lang="en-GB" sz="1400" dirty="0"/>
              <a:t>	</a:t>
            </a:r>
            <a:r>
              <a:rPr lang="en-GB" sz="1400" dirty="0" smtClean="0"/>
              <a:t>				</a:t>
            </a:r>
            <a:endParaRPr lang="en-US" sz="1400" dirty="0"/>
          </a:p>
          <a:p>
            <a:r>
              <a:rPr lang="en-GB" sz="1400" dirty="0" smtClean="0"/>
              <a:t>As </a:t>
            </a:r>
            <a:r>
              <a:rPr lang="en-GB" sz="1400" dirty="0"/>
              <a:t>an example, </a:t>
            </a:r>
            <a:r>
              <a:rPr lang="en-GB" sz="1400" dirty="0" smtClean="0"/>
              <a:t>IRKM Offset = 72</a:t>
            </a:r>
          </a:p>
          <a:p>
            <a:r>
              <a:rPr lang="en-GB" sz="1400" dirty="0" smtClean="0"/>
              <a:t>Check </a:t>
            </a:r>
            <a:r>
              <a:rPr lang="en-GB" sz="1400" dirty="0"/>
              <a:t>field </a:t>
            </a:r>
            <a:r>
              <a:rPr lang="en-GB" sz="1400" dirty="0" smtClean="0"/>
              <a:t>b0 is </a:t>
            </a:r>
            <a:r>
              <a:rPr lang="en-GB" sz="1400" dirty="0"/>
              <a:t>EX_OR of bits 72 and </a:t>
            </a:r>
            <a:r>
              <a:rPr lang="en-GB" sz="1400" dirty="0" smtClean="0"/>
              <a:t>80, and b7 is EX-OR of bits 79 and 87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Acts </a:t>
            </a:r>
            <a:r>
              <a:rPr lang="en-US" sz="1800" u="sng" dirty="0"/>
              <a:t>as a “Hint” to the AP so AP can quickly find a stored IRMK</a:t>
            </a:r>
            <a:r>
              <a:rPr lang="en-US" sz="1800" u="sng" dirty="0" smtClean="0"/>
              <a:t>.</a:t>
            </a:r>
          </a:p>
          <a:p>
            <a:r>
              <a:rPr lang="en-US" sz="1800" u="sng" dirty="0" smtClean="0"/>
              <a:t>Reduces the list of IRMKs by 1/256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e.g. correct key in a list of 1000 IRMKs found in just 2 calculations</a:t>
            </a:r>
          </a:p>
          <a:p>
            <a:endParaRPr lang="en-US" sz="1800" dirty="0"/>
          </a:p>
          <a:p>
            <a:r>
              <a:rPr lang="en-US" sz="1800" b="0" dirty="0" smtClean="0"/>
              <a:t>Note that 256 combinations of the 16 bits satisfy the 8 bit Check field.</a:t>
            </a:r>
          </a:p>
          <a:p>
            <a:r>
              <a:rPr lang="en-US" sz="1800" b="0" dirty="0" smtClean="0"/>
              <a:t>Reduces the integrity of key from 128 bits to 120 bits (see slide 18</a:t>
            </a:r>
            <a:r>
              <a:rPr lang="en-US" sz="1800" dirty="0" smtClean="0"/>
              <a:t>)</a:t>
            </a:r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4947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51757" y="3276600"/>
            <a:ext cx="70469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 sends “Unknown</a:t>
            </a:r>
            <a:r>
              <a:rPr lang="en-US" sz="1600" dirty="0" smtClean="0"/>
              <a:t>” if first time association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 sends IRMK Request, STA sends IRMK Response with IRMK</a:t>
            </a:r>
          </a:p>
          <a:p>
            <a:endParaRPr lang="en-US" sz="1600" dirty="0" smtClean="0"/>
          </a:p>
          <a:p>
            <a:r>
              <a:rPr lang="en-US" sz="1600" dirty="0" smtClean="0"/>
              <a:t>STA sends “Known” </a:t>
            </a:r>
            <a:r>
              <a:rPr lang="en-US" sz="1600" dirty="0" smtClean="0"/>
              <a:t>if STA has previously associated with the 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AP sends IRMK Request, STA sends IRMK Response </a:t>
            </a:r>
            <a:r>
              <a:rPr lang="en-US" sz="1600" dirty="0" smtClean="0"/>
              <a:t>with a new </a:t>
            </a:r>
            <a:r>
              <a:rPr lang="en-US" sz="1600" dirty="0"/>
              <a:t>IRMK</a:t>
            </a:r>
          </a:p>
          <a:p>
            <a:endParaRPr lang="en-US" sz="1600" dirty="0" smtClean="0"/>
          </a:p>
          <a:p>
            <a:r>
              <a:rPr lang="en-US" sz="1600" dirty="0" smtClean="0"/>
              <a:t>AP can request New IRMK (with reasons)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AP can request “IRMK Check” (If many IRMKs stored for </a:t>
            </a:r>
            <a:r>
              <a:rPr lang="en-US" sz="1600" dirty="0" smtClean="0"/>
              <a:t>example, and Check not present in the IRM element).</a:t>
            </a:r>
            <a:endParaRPr lang="en-US" sz="1600" dirty="0" smtClean="0"/>
          </a:p>
          <a:p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11" y="1386956"/>
            <a:ext cx="7463753" cy="181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525" y="1600200"/>
            <a:ext cx="7772400" cy="4572000"/>
          </a:xfrm>
        </p:spPr>
        <p:txBody>
          <a:bodyPr/>
          <a:lstStyle/>
          <a:p>
            <a:r>
              <a:rPr lang="en-US" sz="1800" dirty="0" smtClean="0"/>
              <a:t>If AP has many IRMKs and STA did not include the IRMK Check field in IRM element, then AP can request it.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600" b="0" dirty="0" smtClean="0"/>
              <a:t>Notes:</a:t>
            </a:r>
            <a:endParaRPr lang="en-US" sz="1600" b="0" dirty="0"/>
          </a:p>
          <a:p>
            <a:r>
              <a:rPr lang="en-US" sz="1600" b="0" dirty="0" smtClean="0"/>
              <a:t>STA could always </a:t>
            </a:r>
            <a:r>
              <a:rPr lang="en-US" sz="1600" b="0" dirty="0" smtClean="0"/>
              <a:t>includes Check in IRM </a:t>
            </a:r>
            <a:r>
              <a:rPr lang="en-US" sz="1600" b="0" dirty="0" smtClean="0"/>
              <a:t>element</a:t>
            </a:r>
          </a:p>
          <a:p>
            <a:r>
              <a:rPr lang="en-US" sz="1600" b="0" dirty="0" smtClean="0"/>
              <a:t>STA could include Check only if it knows the AP is a busy one.</a:t>
            </a:r>
            <a:endParaRPr lang="en-US" sz="1600" b="0" dirty="0" smtClean="0"/>
          </a:p>
          <a:p>
            <a:pPr lvl="1"/>
            <a:r>
              <a:rPr lang="en-US" sz="1200" b="0" dirty="0" smtClean="0"/>
              <a:t>IF STA recognizes AP as a “busy AP” then STA should include IRMK Check</a:t>
            </a:r>
            <a:r>
              <a:rPr lang="en-US" sz="1200" b="0" dirty="0" smtClean="0"/>
              <a:t>.</a:t>
            </a:r>
          </a:p>
          <a:p>
            <a:r>
              <a:rPr lang="en-US" sz="1600" b="0" dirty="0" smtClean="0"/>
              <a:t>IRMK Check reduces the possibilities from 2</a:t>
            </a:r>
            <a:r>
              <a:rPr lang="en-US" sz="1600" b="0" baseline="30000" dirty="0" smtClean="0"/>
              <a:t>127</a:t>
            </a:r>
            <a:r>
              <a:rPr lang="en-US" sz="1600" b="0" dirty="0" smtClean="0"/>
              <a:t> to 2</a:t>
            </a:r>
            <a:r>
              <a:rPr lang="en-US" sz="1600" b="0" baseline="30000" dirty="0" smtClean="0"/>
              <a:t>119</a:t>
            </a:r>
            <a:endParaRPr lang="en-US" sz="1600" b="0" baseline="30000" dirty="0" smtClean="0"/>
          </a:p>
          <a:p>
            <a:pPr marL="0" indent="0">
              <a:buNone/>
            </a:pPr>
            <a:endParaRPr lang="en-US" sz="1600" b="0" dirty="0"/>
          </a:p>
          <a:p>
            <a:r>
              <a:rPr lang="en-GB" sz="1400" dirty="0"/>
              <a:t>Note: 	2</a:t>
            </a:r>
            <a:r>
              <a:rPr lang="en-GB" sz="1400" baseline="30000" dirty="0"/>
              <a:t>119</a:t>
            </a:r>
            <a:r>
              <a:rPr lang="en-GB" sz="1400" dirty="0"/>
              <a:t> = 6.65 x 10</a:t>
            </a:r>
            <a:r>
              <a:rPr lang="en-GB" sz="1400" baseline="30000" dirty="0"/>
              <a:t>35</a:t>
            </a:r>
            <a:endParaRPr lang="en-US" sz="1400" dirty="0"/>
          </a:p>
          <a:p>
            <a:r>
              <a:rPr lang="en-GB" sz="1400" dirty="0"/>
              <a:t>	1 year = 3.15 x 10</a:t>
            </a:r>
            <a:r>
              <a:rPr lang="en-GB" sz="1400" baseline="30000" dirty="0"/>
              <a:t>19 </a:t>
            </a:r>
            <a:r>
              <a:rPr lang="en-GB" sz="1400" dirty="0" err="1"/>
              <a:t>tera</a:t>
            </a:r>
            <a:r>
              <a:rPr lang="en-GB" sz="1400" dirty="0"/>
              <a:t> </a:t>
            </a:r>
            <a:r>
              <a:rPr lang="en-GB" sz="1400" smtClean="0"/>
              <a:t>hash  </a:t>
            </a:r>
          </a:p>
          <a:p>
            <a:endParaRPr lang="en-GB" sz="1400" dirty="0"/>
          </a:p>
          <a:p>
            <a:r>
              <a:rPr lang="en-US" sz="1400" smtClean="0"/>
              <a:t>This is way over the top for what we need.  </a:t>
            </a:r>
            <a:r>
              <a:rPr lang="en-US" sz="1400" dirty="0" smtClean="0"/>
              <a:t>As the STA chooses a new key (IRMK) at every association, thee is no basic reason that the key or the hash be so long 128 bits.  </a:t>
            </a:r>
          </a:p>
          <a:p>
            <a:r>
              <a:rPr lang="en-US" sz="1400" dirty="0" smtClean="0"/>
              <a:t>Looking into using 64 or 72 bits for the key (IRMK)</a:t>
            </a:r>
            <a:endParaRPr lang="en-US" sz="1400" dirty="0"/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IRMK Check Request/Response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AP requests new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077" y="1498600"/>
            <a:ext cx="739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 can request a new IRMK (provides reason)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" y="4349651"/>
            <a:ext cx="7010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REASON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might delete stored IRMKs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/>
              <a:t>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If STA associates as “Known” and IRMK not found, then AP can request a new IRMA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6" y="2054662"/>
            <a:ext cx="8073999" cy="21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74" y="3124200"/>
            <a:ext cx="7861427" cy="77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1800" dirty="0" smtClean="0"/>
              <a:t>The “IRMK Check” field allows the AP to down-select list </a:t>
            </a:r>
          </a:p>
          <a:p>
            <a:pPr lvl="1"/>
            <a:r>
              <a:rPr lang="en-US" sz="1600" dirty="0" smtClean="0"/>
              <a:t>Reduces APs stored list by 1/256</a:t>
            </a:r>
          </a:p>
          <a:p>
            <a:pPr lvl="1"/>
            <a:r>
              <a:rPr lang="en-US" sz="1600" dirty="0" smtClean="0"/>
              <a:t>Reduces </a:t>
            </a:r>
            <a:r>
              <a:rPr lang="en-US" sz="1600" dirty="0" smtClean="0"/>
              <a:t>security from 128 bits to 120 bits.</a:t>
            </a:r>
          </a:p>
          <a:p>
            <a:pPr marL="457200" lvl="1" indent="0">
              <a:buNone/>
            </a:pPr>
            <a:r>
              <a:rPr lang="en-US" sz="1600" dirty="0" smtClean="0"/>
              <a:t>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must perform average of 2</a:t>
            </a:r>
            <a:r>
              <a:rPr lang="en-US" sz="1600" baseline="30000" dirty="0" smtClean="0"/>
              <a:t>119</a:t>
            </a:r>
            <a:r>
              <a:rPr lang="en-US" sz="1600" dirty="0" smtClean="0"/>
              <a:t> (</a:t>
            </a:r>
            <a:r>
              <a:rPr lang="en-US" sz="1600" dirty="0" smtClean="0"/>
              <a:t>6.65 </a:t>
            </a:r>
            <a:r>
              <a:rPr lang="en-US" sz="1600" dirty="0" smtClean="0"/>
              <a:t>x 10</a:t>
            </a:r>
            <a:r>
              <a:rPr lang="en-US" sz="1600" baseline="30000" dirty="0" smtClean="0"/>
              <a:t>35</a:t>
            </a:r>
            <a:r>
              <a:rPr lang="en-US" sz="1600" dirty="0" smtClean="0"/>
              <a:t>) hash calculations to find the IRMK. </a:t>
            </a:r>
          </a:p>
          <a:p>
            <a:pPr marL="457200" lvl="1" indent="0">
              <a:buNone/>
            </a:pPr>
            <a:r>
              <a:rPr lang="en-US" sz="1600" dirty="0" smtClean="0"/>
              <a:t>A huge number, if performing 1 Hash calculation per </a:t>
            </a:r>
            <a:r>
              <a:rPr lang="en-US" sz="1600" dirty="0" err="1" smtClean="0"/>
              <a:t>tera</a:t>
            </a:r>
            <a:r>
              <a:rPr lang="en-US" sz="1600" dirty="0" smtClean="0"/>
              <a:t> second, takes 2 x 10</a:t>
            </a:r>
            <a:r>
              <a:rPr lang="en-US" sz="1600" baseline="30000" dirty="0" smtClean="0"/>
              <a:t>16</a:t>
            </a:r>
            <a:r>
              <a:rPr lang="en-US" sz="1600" dirty="0" smtClean="0"/>
              <a:t> </a:t>
            </a:r>
          </a:p>
          <a:p>
            <a:pPr marL="457200" lvl="1" indent="0">
              <a:buNone/>
            </a:pPr>
            <a:r>
              <a:rPr lang="en-US" sz="1600" b="1" i="1" dirty="0" smtClean="0">
                <a:solidFill>
                  <a:srgbClr val="FF0000"/>
                </a:solidFill>
              </a:rPr>
              <a:t>NOTE: as STA changes its IRMK on every association, there is no point in trying to find IRMK anyway.</a:t>
            </a:r>
            <a:endParaRPr lang="en-US" sz="1600" b="1" i="1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Down-Select at AP with IRMK Check</a:t>
            </a:r>
          </a:p>
          <a:p>
            <a:pPr lvl="1"/>
            <a:r>
              <a:rPr lang="en-US" sz="1600" dirty="0" smtClean="0"/>
              <a:t>2</a:t>
            </a:r>
            <a:r>
              <a:rPr lang="en-US" sz="1600" baseline="30000" dirty="0" smtClean="0"/>
              <a:t>16</a:t>
            </a:r>
            <a:r>
              <a:rPr lang="en-US" sz="1600" dirty="0" smtClean="0"/>
              <a:t> combinations for 16 bits, 2</a:t>
            </a:r>
            <a:r>
              <a:rPr lang="en-US" sz="1600" baseline="30000" dirty="0" smtClean="0"/>
              <a:t>8</a:t>
            </a:r>
            <a:r>
              <a:rPr lang="en-US" sz="1600" dirty="0" smtClean="0"/>
              <a:t> combinations for 8 bit EXOR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IRMK Check does not disclose any of the bits in the IRMK.</a:t>
            </a:r>
          </a:p>
          <a:p>
            <a:pPr lvl="1"/>
            <a:r>
              <a:rPr lang="en-US" sz="1600" dirty="0" smtClean="0"/>
              <a:t>Down </a:t>
            </a:r>
            <a:r>
              <a:rPr lang="en-US" sz="1600" dirty="0" smtClean="0"/>
              <a:t>Select is 2</a:t>
            </a:r>
            <a:r>
              <a:rPr lang="en-US" sz="1600" baseline="30000" dirty="0" smtClean="0"/>
              <a:t>16</a:t>
            </a:r>
            <a:r>
              <a:rPr lang="en-US" sz="1600" dirty="0" smtClean="0"/>
              <a:t>/2</a:t>
            </a:r>
            <a:r>
              <a:rPr lang="en-US" sz="1600" baseline="30000" dirty="0" smtClean="0"/>
              <a:t>8</a:t>
            </a:r>
            <a:r>
              <a:rPr lang="en-US" sz="1600" dirty="0" smtClean="0"/>
              <a:t> = 256 i.e. 1000 IRMKs down selected to 4.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1000 IRMKs in store, AP, on average, needs to check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>
                <a:solidFill>
                  <a:srgbClr val="FF0000"/>
                </a:solidFill>
              </a:rPr>
              <a:t> to find correct </a:t>
            </a:r>
            <a:r>
              <a:rPr lang="en-US" sz="1600" dirty="0" smtClean="0">
                <a:solidFill>
                  <a:srgbClr val="FF0000"/>
                </a:solidFill>
              </a:rPr>
              <a:t>IRMK</a:t>
            </a:r>
          </a:p>
          <a:p>
            <a:pPr marL="457200" lvl="1" indent="0">
              <a:buNone/>
            </a:pP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sz="2400" dirty="0" smtClean="0"/>
              <a:t>Security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397000"/>
            <a:ext cx="7772400" cy="4572001"/>
          </a:xfrm>
        </p:spPr>
        <p:txBody>
          <a:bodyPr/>
          <a:lstStyle/>
          <a:p>
            <a:r>
              <a:rPr lang="en-US" sz="2000" dirty="0" smtClean="0"/>
              <a:t>Every time STA associates, the address IRMA AND IRM Hash values change.</a:t>
            </a:r>
          </a:p>
          <a:p>
            <a:pPr lvl="1"/>
            <a:r>
              <a:rPr lang="en-US" sz="1600" dirty="0" smtClean="0"/>
              <a:t>Impossible to know if same STA associating.  </a:t>
            </a:r>
          </a:p>
          <a:p>
            <a:r>
              <a:rPr lang="en-US" sz="2000" dirty="0" smtClean="0"/>
              <a:t>Third party would need to brute strength all keys, IRMK (128 bits, or 120 bits if using IRMK Check), to find the IRMK.  BUT, </a:t>
            </a:r>
            <a:r>
              <a:rPr lang="en-US" sz="2000" dirty="0" smtClean="0"/>
              <a:t>as IRMK changes each association, there is no point!!!</a:t>
            </a:r>
            <a:endParaRPr lang="en-US" sz="1600" dirty="0" smtClean="0"/>
          </a:p>
          <a:p>
            <a:r>
              <a:rPr lang="en-US" sz="2000" dirty="0" smtClean="0"/>
              <a:t>IMPOSSIBLE </a:t>
            </a:r>
            <a:r>
              <a:rPr lang="en-US" sz="2000" dirty="0" smtClean="0"/>
              <a:t>to know the STA.</a:t>
            </a:r>
          </a:p>
          <a:p>
            <a:r>
              <a:rPr lang="en-US" sz="2000" dirty="0" smtClean="0"/>
              <a:t>Copying the IRMA and Hash from a previous association does not work, as the IRMK has been changed.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 is very Secure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2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1800" dirty="0" smtClean="0"/>
              <a:t>As the IRMK is changed on every association, it could be made shorter.  The important criteria are:</a:t>
            </a:r>
          </a:p>
          <a:p>
            <a:r>
              <a:rPr lang="en-US" sz="1800" dirty="0" smtClean="0"/>
              <a:t>Chance of wrong key 2</a:t>
            </a:r>
            <a:r>
              <a:rPr lang="en-US" sz="1800" baseline="30000" dirty="0" smtClean="0"/>
              <a:t>b/2</a:t>
            </a:r>
          </a:p>
          <a:p>
            <a:r>
              <a:rPr lang="en-US" sz="1800" dirty="0" smtClean="0"/>
              <a:t>Chance of picking two the same </a:t>
            </a:r>
            <a:r>
              <a:rPr lang="en-US" sz="1800" dirty="0"/>
              <a:t>2</a:t>
            </a:r>
            <a:r>
              <a:rPr lang="en-US" sz="1800" baseline="30000" dirty="0"/>
              <a:t>b/2</a:t>
            </a:r>
          </a:p>
          <a:p>
            <a:endParaRPr lang="en-US" sz="1800" dirty="0" smtClean="0"/>
          </a:p>
          <a:p>
            <a:r>
              <a:rPr lang="en-US" sz="1800" dirty="0" smtClean="0"/>
              <a:t>For example, assume IRMK is 64 bits (8 octets)</a:t>
            </a:r>
          </a:p>
          <a:p>
            <a:r>
              <a:rPr lang="en-US" sz="1800" dirty="0"/>
              <a:t>Chance of wrong </a:t>
            </a:r>
            <a:r>
              <a:rPr lang="en-US" sz="1800" dirty="0" smtClean="0"/>
              <a:t>key 3x10</a:t>
            </a:r>
            <a:r>
              <a:rPr lang="en-US" sz="1800" baseline="30000" dirty="0" smtClean="0"/>
              <a:t>8</a:t>
            </a:r>
          </a:p>
          <a:p>
            <a:r>
              <a:rPr lang="en-US" sz="1800" dirty="0" smtClean="0"/>
              <a:t>After IRMK Check effectively reduced to 2</a:t>
            </a:r>
            <a:r>
              <a:rPr lang="en-US" sz="1800" baseline="30000" dirty="0" smtClean="0"/>
              <a:t>56</a:t>
            </a:r>
            <a:r>
              <a:rPr lang="en-US" sz="1800" dirty="0" smtClean="0"/>
              <a:t> </a:t>
            </a:r>
          </a:p>
          <a:p>
            <a:pPr lvl="1"/>
            <a:r>
              <a:rPr lang="en-US" sz="1400" dirty="0"/>
              <a:t>w</a:t>
            </a:r>
            <a:r>
              <a:rPr lang="en-US" sz="1400" dirty="0" smtClean="0"/>
              <a:t>ith 1 </a:t>
            </a:r>
            <a:r>
              <a:rPr lang="en-US" sz="1400" dirty="0" err="1" smtClean="0"/>
              <a:t>teraHash</a:t>
            </a:r>
            <a:r>
              <a:rPr lang="en-US" sz="1400" dirty="0" smtClean="0"/>
              <a:t> calculations per second (10</a:t>
            </a:r>
            <a:r>
              <a:rPr lang="en-US" sz="1400" baseline="30000" dirty="0" smtClean="0"/>
              <a:t>12</a:t>
            </a:r>
            <a:r>
              <a:rPr lang="en-US" sz="1400" dirty="0" smtClean="0"/>
              <a:t>) takes 1 days on average to brute strength find the key.</a:t>
            </a:r>
          </a:p>
          <a:p>
            <a:r>
              <a:rPr lang="en-US" sz="1800" dirty="0" smtClean="0"/>
              <a:t>However finding the key does not help as the key changes once associated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the IRMK size?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80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IRM enables the AP to identify the STA, </a:t>
            </a:r>
          </a:p>
          <a:p>
            <a:pPr lvl="1"/>
            <a:r>
              <a:rPr lang="en-US" dirty="0" smtClean="0"/>
              <a:t>i.e. STA “123” </a:t>
            </a:r>
          </a:p>
          <a:p>
            <a:r>
              <a:rPr lang="en-US" dirty="0" smtClean="0"/>
              <a:t>AP can exchange frames or higher layer APP can then associate STA 123 with some other specific details/IDs</a:t>
            </a:r>
          </a:p>
          <a:p>
            <a:pPr lvl="1"/>
            <a:r>
              <a:rPr lang="en-US" dirty="0" smtClean="0"/>
              <a:t>Membership ID , customer ID, guest ID, family member, employee ID, etc.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details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4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12139"/>
            <a:ext cx="7772400" cy="5027612"/>
          </a:xfrm>
        </p:spPr>
        <p:txBody>
          <a:bodyPr/>
          <a:lstStyle/>
          <a:p>
            <a:r>
              <a:rPr lang="en-US" sz="1400" dirty="0" smtClean="0"/>
              <a:t>A different Random MAC can be used even when returning to same ESS – more privacy!</a:t>
            </a:r>
          </a:p>
          <a:p>
            <a:pPr lvl="1"/>
            <a:r>
              <a:rPr lang="en-US" sz="1100" dirty="0" smtClean="0"/>
              <a:t>Even though STA indicates “Known”, </a:t>
            </a:r>
            <a:r>
              <a:rPr lang="en-US" sz="1100" dirty="0"/>
              <a:t>No way a 3</a:t>
            </a:r>
            <a:r>
              <a:rPr lang="en-US" sz="1100" baseline="30000" dirty="0"/>
              <a:t>rd</a:t>
            </a:r>
            <a:r>
              <a:rPr lang="en-US" sz="1100" dirty="0"/>
              <a:t> party can know if same STA (unlike “same MAC address for same AP</a:t>
            </a:r>
            <a:r>
              <a:rPr lang="en-US" sz="1100" dirty="0" smtClean="0"/>
              <a:t>”)</a:t>
            </a:r>
          </a:p>
          <a:p>
            <a:pPr lvl="1"/>
            <a:r>
              <a:rPr lang="en-US" sz="1100" dirty="0" smtClean="0"/>
              <a:t> MAC address and IRM Hash field values change every time.  The last associated IRMK stays constant at the AP.  </a:t>
            </a:r>
          </a:p>
          <a:p>
            <a:r>
              <a:rPr lang="en-US" sz="1400" dirty="0" smtClean="0"/>
              <a:t>An IRM STA can still choose to use “private” random MAC</a:t>
            </a:r>
          </a:p>
          <a:p>
            <a:pPr lvl="1"/>
            <a:r>
              <a:rPr lang="en-US" sz="1100" dirty="0" smtClean="0"/>
              <a:t>If no IRM Hash field, then private MAC address in use.</a:t>
            </a:r>
          </a:p>
          <a:p>
            <a:r>
              <a:rPr lang="en-US" sz="1400" dirty="0" smtClean="0"/>
              <a:t>STA </a:t>
            </a:r>
            <a:r>
              <a:rPr lang="en-US" sz="1400" dirty="0" smtClean="0"/>
              <a:t>changes </a:t>
            </a:r>
            <a:r>
              <a:rPr lang="en-US" sz="1400" dirty="0" smtClean="0"/>
              <a:t>IRMK at </a:t>
            </a:r>
            <a:r>
              <a:rPr lang="en-US" sz="1400" dirty="0" smtClean="0"/>
              <a:t>every association</a:t>
            </a:r>
            <a:endParaRPr lang="en-US" sz="1400" dirty="0" smtClean="0"/>
          </a:p>
          <a:p>
            <a:pPr lvl="1"/>
            <a:r>
              <a:rPr lang="en-US" sz="1100" dirty="0" smtClean="0"/>
              <a:t>Changed when associated.  Hence even if brute force were practical to find IRMK, if changed, impossible to </a:t>
            </a:r>
            <a:r>
              <a:rPr lang="en-US" sz="1100" dirty="0" smtClean="0"/>
              <a:t>spoof or know </a:t>
            </a:r>
            <a:r>
              <a:rPr lang="en-US" sz="1100" dirty="0" smtClean="0"/>
              <a:t>if same STA reassociates</a:t>
            </a:r>
          </a:p>
          <a:p>
            <a:pPr lvl="1"/>
            <a:r>
              <a:rPr lang="en-US" sz="1100" dirty="0" smtClean="0"/>
              <a:t>AP still knows that it is STA X even though IRMK has changed</a:t>
            </a:r>
          </a:p>
          <a:p>
            <a:r>
              <a:rPr lang="en-US" sz="1400" dirty="0" smtClean="0"/>
              <a:t>AP can </a:t>
            </a:r>
            <a:r>
              <a:rPr lang="en-US" sz="1400" dirty="0" smtClean="0"/>
              <a:t>store and long list but can request </a:t>
            </a:r>
            <a:r>
              <a:rPr lang="en-US" sz="1400" dirty="0" smtClean="0"/>
              <a:t>a new IRMK if “No IRMK found”</a:t>
            </a:r>
          </a:p>
          <a:p>
            <a:pPr lvl="1"/>
            <a:r>
              <a:rPr lang="en-US" sz="1100" dirty="0" smtClean="0"/>
              <a:t>IRMK Check down selects the list by a factor of 256</a:t>
            </a:r>
          </a:p>
          <a:p>
            <a:pPr lvl="1"/>
            <a:r>
              <a:rPr lang="en-US" sz="1100" dirty="0" smtClean="0"/>
              <a:t>AP can request IRMK but must provide a reason</a:t>
            </a:r>
            <a:endParaRPr lang="en-US" sz="1100" dirty="0" smtClean="0"/>
          </a:p>
          <a:p>
            <a:r>
              <a:rPr lang="en-US" sz="1400" dirty="0" smtClean="0"/>
              <a:t>STA </a:t>
            </a:r>
            <a:r>
              <a:rPr lang="en-US" sz="1400" dirty="0" smtClean="0"/>
              <a:t>can be identified pre-association </a:t>
            </a:r>
          </a:p>
          <a:p>
            <a:pPr lvl="1"/>
            <a:r>
              <a:rPr lang="en-US" sz="1200" dirty="0" smtClean="0"/>
              <a:t>AP can check stored IRMKs as soon as Association Request received OR wait for association</a:t>
            </a:r>
          </a:p>
          <a:p>
            <a:pPr lvl="1"/>
            <a:r>
              <a:rPr lang="en-US" sz="1200" dirty="0"/>
              <a:t> STA can send IRMK-ANQP </a:t>
            </a:r>
            <a:r>
              <a:rPr lang="en-US" sz="1200" dirty="0" smtClean="0"/>
              <a:t>element</a:t>
            </a:r>
          </a:p>
          <a:p>
            <a:r>
              <a:rPr lang="en-US" sz="1400" dirty="0" smtClean="0"/>
              <a:t>No reference to any ‘real’ address or real ID</a:t>
            </a:r>
          </a:p>
          <a:p>
            <a:r>
              <a:rPr lang="en-US" sz="1400" dirty="0" smtClean="0"/>
              <a:t>Spoof attacks </a:t>
            </a:r>
            <a:r>
              <a:rPr lang="en-US" sz="1400" dirty="0" smtClean="0"/>
              <a:t>are nullified</a:t>
            </a:r>
            <a:endParaRPr lang="en-US" sz="1400" dirty="0" smtClean="0"/>
          </a:p>
          <a:p>
            <a:r>
              <a:rPr lang="en-US" sz="1400" dirty="0" smtClean="0"/>
              <a:t>Very flexible, easy to add Action frames</a:t>
            </a:r>
          </a:p>
          <a:p>
            <a:r>
              <a:rPr lang="en-US" sz="1400" i="1" u="sng" dirty="0" smtClean="0"/>
              <a:t>NOTE:  Compatible with the ID Action frames</a:t>
            </a:r>
            <a:r>
              <a:rPr lang="en-US" sz="1400" i="1" dirty="0" smtClean="0"/>
              <a:t>.</a:t>
            </a:r>
          </a:p>
          <a:p>
            <a:pPr marL="0" indent="0" algn="ctr">
              <a:buNone/>
            </a:pPr>
            <a:r>
              <a:rPr lang="en-US" sz="1600" i="1" dirty="0" smtClean="0"/>
              <a:t>Provides an ID that solves many Use Case problems created by RCM</a:t>
            </a:r>
            <a:endParaRPr lang="en-US" sz="1800" i="1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0139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r>
              <a:rPr lang="en-US" sz="1800" dirty="0" smtClean="0"/>
              <a:t>This is a presentation on “Identifiable Random MAC Address”, </a:t>
            </a:r>
            <a:r>
              <a:rPr lang="en-US" sz="1800" dirty="0" smtClean="0"/>
              <a:t>IRMA</a:t>
            </a:r>
          </a:p>
          <a:p>
            <a:endParaRPr lang="en-US" sz="1800" dirty="0"/>
          </a:p>
          <a:p>
            <a:r>
              <a:rPr lang="en-US" sz="1800" dirty="0" smtClean="0"/>
              <a:t>Original proposal </a:t>
            </a:r>
            <a:r>
              <a:rPr lang="en-US" sz="1800" dirty="0" smtClean="0"/>
              <a:t>was 21/1585r11</a:t>
            </a:r>
          </a:p>
          <a:p>
            <a:endParaRPr lang="en-US" sz="1800" dirty="0"/>
          </a:p>
          <a:p>
            <a:r>
              <a:rPr lang="en-US" sz="1800" dirty="0" smtClean="0"/>
              <a:t>Changes made to the procedure such that STA spoofing is impossible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21/1673 is the working document for the accompanying text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included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dirty="0"/>
              <a:t>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 smtClean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Random MAC Address (IRMA) – a r</a:t>
            </a:r>
            <a:r>
              <a:rPr lang="en-US" sz="1800" b="0" dirty="0" smtClean="0"/>
              <a:t>andom MAC address used by a STA using IRM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2192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</a:t>
            </a:r>
            <a:r>
              <a:rPr lang="en-US" sz="1800" b="1" dirty="0" smtClean="0"/>
              <a:t>IRMK</a:t>
            </a:r>
          </a:p>
          <a:p>
            <a:pPr lvl="1"/>
            <a:r>
              <a:rPr lang="en-US" sz="1600" b="1" dirty="0"/>
              <a:t>IRMA</a:t>
            </a:r>
            <a:r>
              <a:rPr lang="en-US" sz="1600" dirty="0"/>
              <a:t> is the </a:t>
            </a:r>
            <a:r>
              <a:rPr lang="en-US" sz="1600" dirty="0" smtClean="0"/>
              <a:t>random TA </a:t>
            </a:r>
            <a:r>
              <a:rPr lang="en-US" sz="1600" dirty="0"/>
              <a:t>MAC </a:t>
            </a:r>
            <a:r>
              <a:rPr lang="en-US" sz="1600" dirty="0" smtClean="0"/>
              <a:t>address used by the STA</a:t>
            </a:r>
            <a:endParaRPr lang="en-US" sz="1600" dirty="0"/>
          </a:p>
          <a:p>
            <a:pPr lvl="1"/>
            <a:r>
              <a:rPr lang="en-US" sz="1600" dirty="0" smtClean="0"/>
              <a:t>STA generates an “</a:t>
            </a:r>
            <a:r>
              <a:rPr lang="en-US" sz="1600" b="1" dirty="0" smtClean="0"/>
              <a:t>IRM Hash</a:t>
            </a:r>
            <a:r>
              <a:rPr lang="en-US" sz="1600" dirty="0" smtClean="0"/>
              <a:t>” using </a:t>
            </a:r>
            <a:r>
              <a:rPr lang="en-US" sz="1600" b="1" dirty="0" smtClean="0"/>
              <a:t>IRMK and IRMA</a:t>
            </a:r>
          </a:p>
          <a:p>
            <a:pPr lvl="1"/>
            <a:r>
              <a:rPr lang="en-US" sz="1600" b="1" dirty="0" smtClean="0"/>
              <a:t>IRM Hash is sent in IRM element </a:t>
            </a:r>
            <a:r>
              <a:rPr lang="en-US" sz="1600" dirty="0" smtClean="0"/>
              <a:t>(in Association Request)</a:t>
            </a:r>
          </a:p>
          <a:p>
            <a:pPr lvl="1"/>
            <a:r>
              <a:rPr lang="en-US" sz="1600" dirty="0" smtClean="0"/>
              <a:t>STA </a:t>
            </a:r>
            <a:r>
              <a:rPr lang="en-US" sz="1600" dirty="0" smtClean="0"/>
              <a:t>changes IRMK </a:t>
            </a:r>
            <a:r>
              <a:rPr lang="en-US" sz="1600" dirty="0" smtClean="0"/>
              <a:t>for every </a:t>
            </a:r>
            <a:r>
              <a:rPr lang="en-US" sz="1600" dirty="0" smtClean="0"/>
              <a:t>network and association.</a:t>
            </a:r>
            <a:endParaRPr lang="en-US" sz="1600" dirty="0" smtClean="0"/>
          </a:p>
          <a:p>
            <a:r>
              <a:rPr lang="en-US" sz="2000" dirty="0" smtClean="0"/>
              <a:t>Changing </a:t>
            </a:r>
            <a:r>
              <a:rPr lang="en-US" sz="2000" dirty="0" smtClean="0"/>
              <a:t>fields</a:t>
            </a:r>
          </a:p>
          <a:p>
            <a:pPr lvl="1"/>
            <a:r>
              <a:rPr lang="en-US" sz="1400" dirty="0" smtClean="0"/>
              <a:t>The IRMA (TA), IRM Hash and IRMK change for every association</a:t>
            </a:r>
          </a:p>
          <a:p>
            <a:r>
              <a:rPr lang="en-US" sz="1800" dirty="0" smtClean="0"/>
              <a:t>AP uses latest IRMK as the identification for the STA</a:t>
            </a:r>
          </a:p>
          <a:p>
            <a:pPr lvl="1"/>
            <a:r>
              <a:rPr lang="en-US" sz="1400" dirty="0" smtClean="0"/>
              <a:t>STA and AP keeps list of </a:t>
            </a:r>
            <a:endParaRPr lang="en-US" sz="14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field is used in the STA and AP</a:t>
            </a:r>
          </a:p>
          <a:p>
            <a:r>
              <a:rPr lang="en-US" sz="2000" dirty="0" smtClean="0"/>
              <a:t>The AP looks for the IRM Capability AND the IRM Hash in IRM element</a:t>
            </a:r>
          </a:p>
          <a:p>
            <a:r>
              <a:rPr lang="en-US" sz="2000" dirty="0" smtClean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5103813"/>
          </a:xfrm>
        </p:spPr>
        <p:txBody>
          <a:bodyPr/>
          <a:lstStyle/>
          <a:p>
            <a:pPr marL="0" lvl="0" indent="0">
              <a:buNone/>
            </a:pPr>
            <a:r>
              <a:rPr lang="en-US" sz="1600" dirty="0" smtClean="0"/>
              <a:t>IRMK (Identifiable Random MAC Key)</a:t>
            </a:r>
            <a:endParaRPr lang="en-US" sz="1600" dirty="0"/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the IRMK</a:t>
            </a:r>
          </a:p>
          <a:p>
            <a:pPr lvl="1"/>
            <a:r>
              <a:rPr lang="en-US" sz="1600" dirty="0" smtClean="0"/>
              <a:t>Random128-bit number .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provides IRM Hash in “IRM element”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The IRMK </a:t>
            </a:r>
            <a:r>
              <a:rPr lang="en-US" sz="1600" dirty="0"/>
              <a:t>is </a:t>
            </a:r>
            <a:r>
              <a:rPr lang="en-US" sz="1600" dirty="0" smtClean="0"/>
              <a:t>used </a:t>
            </a:r>
            <a:r>
              <a:rPr lang="en-US" sz="1600" dirty="0"/>
              <a:t>to resolve the </a:t>
            </a:r>
            <a:r>
              <a:rPr lang="en-US" sz="1600" dirty="0" smtClean="0"/>
              <a:t>identity of the STA</a:t>
            </a:r>
            <a:endParaRPr lang="en-US" sz="1600" dirty="0"/>
          </a:p>
          <a:p>
            <a:pPr lvl="1"/>
            <a:r>
              <a:rPr lang="en-US" sz="1800" dirty="0" smtClean="0"/>
              <a:t>verifies </a:t>
            </a:r>
            <a:r>
              <a:rPr lang="en-US" sz="1800" dirty="0"/>
              <a:t>that the hash included in the </a:t>
            </a:r>
            <a:r>
              <a:rPr lang="en-US" sz="1800" dirty="0" smtClean="0"/>
              <a:t>IRM element matches </a:t>
            </a:r>
            <a:r>
              <a:rPr lang="en-US" sz="1800" dirty="0"/>
              <a:t>the output of the local hash computation </a:t>
            </a:r>
            <a:endParaRPr lang="en-US" sz="1800" dirty="0" smtClean="0"/>
          </a:p>
          <a:p>
            <a:pPr lvl="1"/>
            <a:r>
              <a:rPr lang="en-US" sz="1800" dirty="0"/>
              <a:t>	</a:t>
            </a:r>
            <a:r>
              <a:rPr lang="en-US" sz="1800" b="1" dirty="0" smtClean="0"/>
              <a:t>IRM hash </a:t>
            </a:r>
            <a:r>
              <a:rPr lang="en-US" sz="1800" b="1" dirty="0"/>
              <a:t>= </a:t>
            </a:r>
            <a:r>
              <a:rPr lang="en-US" sz="1800" b="1" dirty="0" smtClean="0"/>
              <a:t>SHA-256/128 </a:t>
            </a:r>
            <a:r>
              <a:rPr lang="en-US" sz="1800" b="1" dirty="0" smtClean="0"/>
              <a:t>(IRMK</a:t>
            </a:r>
            <a:r>
              <a:rPr lang="en-US" sz="1800" b="1" dirty="0"/>
              <a:t>, </a:t>
            </a:r>
            <a:r>
              <a:rPr lang="en-US" sz="1800" b="1" dirty="0" smtClean="0"/>
              <a:t>IRMA</a:t>
            </a:r>
            <a:r>
              <a:rPr lang="en-US" sz="1800" b="1" dirty="0" smtClean="0"/>
              <a:t>)</a:t>
            </a:r>
          </a:p>
          <a:p>
            <a:pPr lvl="1"/>
            <a:r>
              <a:rPr lang="en-US" sz="1800" b="1" i="1" dirty="0" smtClean="0"/>
              <a:t>Could use a different Hash and could reduce IRMK to 64 bit</a:t>
            </a:r>
            <a:r>
              <a:rPr lang="en-US" sz="1800" b="1" dirty="0" smtClean="0"/>
              <a:t>s.</a:t>
            </a:r>
            <a:endParaRPr lang="en-US" sz="1800" b="1" dirty="0"/>
          </a:p>
          <a:p>
            <a:pPr marL="0" lvl="0" indent="0">
              <a:buNone/>
            </a:pPr>
            <a:endParaRPr lang="en-US" sz="1400" b="0" dirty="0" smtClean="0"/>
          </a:p>
          <a:p>
            <a:pPr marL="0" lvl="0" indent="0">
              <a:buNone/>
            </a:pPr>
            <a:r>
              <a:rPr lang="en-US" sz="1400" dirty="0" smtClean="0"/>
              <a:t>Since </a:t>
            </a:r>
            <a:r>
              <a:rPr lang="en-US" sz="1400" dirty="0"/>
              <a:t>the </a:t>
            </a:r>
            <a:r>
              <a:rPr lang="en-US" sz="1400" dirty="0" smtClean="0"/>
              <a:t>AP </a:t>
            </a:r>
            <a:r>
              <a:rPr lang="en-US" sz="1400" dirty="0"/>
              <a:t>has the </a:t>
            </a:r>
            <a:r>
              <a:rPr lang="en-US" sz="1400" dirty="0" smtClean="0"/>
              <a:t>IRMK </a:t>
            </a:r>
            <a:r>
              <a:rPr lang="en-US" sz="1400" dirty="0"/>
              <a:t>stored locally and has access to the </a:t>
            </a:r>
            <a:r>
              <a:rPr lang="en-US" sz="1400" dirty="0" smtClean="0"/>
              <a:t>IRMA </a:t>
            </a:r>
            <a:r>
              <a:rPr lang="en-US" sz="1400" dirty="0" smtClean="0"/>
              <a:t>(the TA address) </a:t>
            </a:r>
            <a:r>
              <a:rPr lang="en-US" sz="1400" dirty="0" smtClean="0"/>
              <a:t>and the IRM Hash in the association packet, </a:t>
            </a:r>
            <a:r>
              <a:rPr lang="en-US" sz="1400" dirty="0"/>
              <a:t>it can perform this </a:t>
            </a:r>
            <a:r>
              <a:rPr lang="en-US" sz="1400" dirty="0" smtClean="0"/>
              <a:t>computation and verify the IRMK</a:t>
            </a:r>
          </a:p>
          <a:p>
            <a:pPr marL="0" lvl="0" indent="0">
              <a:buNone/>
            </a:pPr>
            <a:endParaRPr lang="en-US" sz="1200" b="0" i="1" dirty="0" smtClean="0"/>
          </a:p>
          <a:p>
            <a:pPr marL="0" lvl="0" indent="0">
              <a:buNone/>
            </a:pPr>
            <a:endParaRPr lang="en-US" sz="1200" b="0" i="1" dirty="0"/>
          </a:p>
          <a:p>
            <a:pPr marL="0" lvl="0" indent="0">
              <a:buNone/>
            </a:pPr>
            <a:endParaRPr lang="en-US" sz="1200" b="0" i="1" dirty="0"/>
          </a:p>
          <a:p>
            <a:pPr marL="0" indent="0">
              <a:buNone/>
            </a:pPr>
            <a:r>
              <a:rPr lang="en-US" sz="1400" b="0" i="1" dirty="0" smtClean="0"/>
              <a:t>NOTE: Scheme is based on known proven technology – “key </a:t>
            </a:r>
            <a:r>
              <a:rPr lang="en-US" sz="1400" b="0" i="1" dirty="0"/>
              <a:t>derivation functions”.  </a:t>
            </a:r>
            <a:endParaRPr lang="en-US" sz="1400" b="0" i="1" dirty="0" smtClean="0"/>
          </a:p>
          <a:p>
            <a:pPr marL="0" indent="0">
              <a:buNone/>
            </a:pPr>
            <a:r>
              <a:rPr lang="en-US" sz="1400" b="0" i="1" dirty="0" smtClean="0"/>
              <a:t>A </a:t>
            </a:r>
            <a:r>
              <a:rPr lang="en-US" sz="1400" b="0" i="1" dirty="0"/>
              <a:t>typical usage </a:t>
            </a:r>
            <a:r>
              <a:rPr lang="en-US" sz="1400" b="0" i="1" dirty="0" smtClean="0"/>
              <a:t>is take </a:t>
            </a:r>
            <a:r>
              <a:rPr lang="en-US" sz="1400" b="0" i="1" dirty="0"/>
              <a:t>a secret, such as a password or a shared </a:t>
            </a:r>
            <a:r>
              <a:rPr lang="en-US" sz="1400" b="0" i="1" dirty="0" smtClean="0"/>
              <a:t>key (IRMK), and </a:t>
            </a:r>
            <a:r>
              <a:rPr lang="en-US" sz="1400" b="0" i="1" dirty="0"/>
              <a:t>a random number (known as a ‘salt’) </a:t>
            </a:r>
            <a:r>
              <a:rPr lang="en-US" sz="1400" b="0" i="1" dirty="0" smtClean="0"/>
              <a:t>(IRMA) to </a:t>
            </a:r>
            <a:r>
              <a:rPr lang="en-US" sz="1400" b="0" i="1" dirty="0"/>
              <a:t>produce a </a:t>
            </a:r>
            <a:r>
              <a:rPr lang="en-US" sz="1400" b="0" i="1" dirty="0" smtClean="0"/>
              <a:t>key (IRM Hash). Used in many applications.  </a:t>
            </a:r>
            <a:endParaRPr lang="en-US" sz="1400" b="0" i="1" dirty="0" smtClean="0"/>
          </a:p>
          <a:p>
            <a:pPr marL="0" lvl="0" indent="0">
              <a:buNone/>
            </a:pPr>
            <a:endParaRPr lang="en-US" sz="1800" b="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  </a:t>
            </a:r>
            <a:r>
              <a:rPr lang="en-US" sz="1400" dirty="0" smtClean="0"/>
              <a:t>(See slide 18)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  <a:r>
              <a:rPr lang="en-US" sz="1600" dirty="0" smtClean="0"/>
              <a:t>, 1 in 2</a:t>
            </a:r>
            <a:r>
              <a:rPr lang="en-US" sz="1600" baseline="30000" dirty="0" smtClean="0"/>
              <a:t>64</a:t>
            </a:r>
            <a:endParaRPr lang="en-US" sz="1600" baseline="30000" dirty="0"/>
          </a:p>
          <a:p>
            <a:pPr lvl="1"/>
            <a:r>
              <a:rPr lang="en-US" sz="1400" dirty="0" smtClean="0"/>
              <a:t>AP can </a:t>
            </a:r>
            <a:r>
              <a:rPr lang="en-US" sz="1400" dirty="0"/>
              <a:t>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rgbClr val="FF0000"/>
                </a:solidFill>
              </a:rPr>
              <a:t>Could </a:t>
            </a:r>
            <a:r>
              <a:rPr lang="en-US" sz="1400" i="1" dirty="0" smtClean="0">
                <a:solidFill>
                  <a:srgbClr val="FF0000"/>
                </a:solidFill>
              </a:rPr>
              <a:t>use other hash functions.  Want to select a function already known and used</a:t>
            </a:r>
            <a:r>
              <a:rPr lang="en-US" sz="1400" i="1" dirty="0" smtClean="0">
                <a:solidFill>
                  <a:srgbClr val="FF0000"/>
                </a:solidFill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rgbClr val="FF0000"/>
                </a:solidFill>
              </a:rPr>
              <a:t>Also could consider shorter IRMK, say 64 bit.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rgbClr val="FF0000"/>
                </a:solidFill>
              </a:rPr>
              <a:t>Actually this is a Key Derivation Function KDF, not a Hash.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marL="0" lvl="0" indent="0">
              <a:buNone/>
            </a:pPr>
            <a:r>
              <a:rPr lang="en-US" sz="1400" dirty="0" smtClean="0"/>
              <a:t>STA and AP indicates IRM support in Extended Capability Field</a:t>
            </a:r>
          </a:p>
          <a:p>
            <a:pPr marL="0" lvl="0" indent="0">
              <a:buNone/>
            </a:pPr>
            <a:r>
              <a:rPr lang="en-US" sz="1400" i="1" u="sng" dirty="0" smtClean="0"/>
              <a:t>First Time Association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STA </a:t>
            </a:r>
            <a:r>
              <a:rPr lang="en-US" sz="1400" dirty="0" smtClean="0"/>
              <a:t>generates 48 bit IRMA</a:t>
            </a:r>
          </a:p>
          <a:p>
            <a:pPr lvl="1">
              <a:buFont typeface="+mj-lt"/>
              <a:buAutoNum type="arabicPeriod"/>
            </a:pPr>
            <a:r>
              <a:rPr lang="en-US" sz="1200" dirty="0" smtClean="0"/>
              <a:t>Generates a </a:t>
            </a:r>
            <a:r>
              <a:rPr lang="en-US" sz="1200" dirty="0"/>
              <a:t>random 46 bit number </a:t>
            </a:r>
            <a:endParaRPr lang="en-US" sz="1200" dirty="0" smtClean="0"/>
          </a:p>
          <a:p>
            <a:pPr lvl="1">
              <a:buFont typeface="+mj-lt"/>
              <a:buAutoNum type="arabicPeriod"/>
            </a:pPr>
            <a:r>
              <a:rPr lang="en-US" sz="1200" dirty="0" smtClean="0"/>
              <a:t>Appends </a:t>
            </a:r>
            <a:r>
              <a:rPr lang="en-US" sz="1200" dirty="0"/>
              <a:t>I/G = 0, U/L = </a:t>
            </a:r>
            <a:r>
              <a:rPr lang="en-US" sz="1200" dirty="0" smtClean="0"/>
              <a:t>1  (Compatible with 12.2.10)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STA </a:t>
            </a:r>
            <a:r>
              <a:rPr lang="en-US" sz="1400" dirty="0" smtClean="0"/>
              <a:t>sends the IRM element in Association Request</a:t>
            </a:r>
          </a:p>
          <a:p>
            <a:pPr lvl="1">
              <a:buFont typeface="+mj-lt"/>
              <a:buAutoNum type="arabicPeriod"/>
            </a:pPr>
            <a:r>
              <a:rPr lang="en-US" sz="1100" dirty="0" smtClean="0"/>
              <a:t>IRM Indicator set to “Unknown”</a:t>
            </a:r>
          </a:p>
          <a:p>
            <a:pPr lvl="1">
              <a:buFont typeface="+mj-lt"/>
              <a:buAutoNum type="arabicPeriod"/>
            </a:pPr>
            <a:r>
              <a:rPr lang="en-US" sz="1100" dirty="0" smtClean="0"/>
              <a:t>IRM Hash is omitted.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 After Association, AP requests the IRMK, and STA sends it.</a:t>
            </a:r>
          </a:p>
          <a:p>
            <a:pPr>
              <a:buFont typeface="+mj-lt"/>
              <a:buAutoNum type="arabicPeriod"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i="1" u="sng" dirty="0" smtClean="0"/>
              <a:t>Re-Associations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STA generate 48 bit IRMA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STA calculates IRM-Hash using IRMA and IRMK for that AP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/>
              <a:t>STA sends the IRM element in Association Request</a:t>
            </a:r>
          </a:p>
          <a:p>
            <a:pPr lvl="1">
              <a:buFont typeface="+mj-lt"/>
              <a:buAutoNum type="arabicPeriod"/>
            </a:pPr>
            <a:r>
              <a:rPr lang="en-US" sz="1100" dirty="0"/>
              <a:t>IRM Indicator set to </a:t>
            </a:r>
            <a:r>
              <a:rPr lang="en-US" sz="1100" dirty="0" smtClean="0"/>
              <a:t>“Known” and IRM-Hash is included</a:t>
            </a:r>
            <a:endParaRPr lang="en-US" sz="1100" dirty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AP </a:t>
            </a:r>
            <a:r>
              <a:rPr lang="en-US" sz="1400" dirty="0" smtClean="0"/>
              <a:t>uses IRMA and stored IRMKs to calculate </a:t>
            </a:r>
            <a:r>
              <a:rPr lang="en-US" sz="1400" dirty="0" smtClean="0"/>
              <a:t>IRM hash </a:t>
            </a:r>
            <a:r>
              <a:rPr lang="en-US" sz="1400" dirty="0" smtClean="0"/>
              <a:t>and </a:t>
            </a:r>
            <a:r>
              <a:rPr lang="en-US" sz="1400" dirty="0" smtClean="0"/>
              <a:t>identifies </a:t>
            </a:r>
            <a:r>
              <a:rPr lang="en-US" sz="1400" dirty="0" smtClean="0"/>
              <a:t>the STA IRMK</a:t>
            </a:r>
            <a:r>
              <a:rPr lang="en-US" sz="14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AP then requests new IRMK from STA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AP and STA update their lists</a:t>
            </a:r>
            <a:endParaRPr lang="en-US" sz="900" dirty="0" smtClean="0"/>
          </a:p>
          <a:p>
            <a:pPr marL="0" indent="0">
              <a:buNone/>
            </a:pPr>
            <a:endParaRPr lang="en-US" sz="1400" b="0" dirty="0" smtClean="0"/>
          </a:p>
          <a:p>
            <a:pPr marL="0" indent="0">
              <a:buNone/>
            </a:pPr>
            <a:r>
              <a:rPr lang="en-US" sz="1400" b="0" dirty="0" smtClean="0"/>
              <a:t>It’s </a:t>
            </a:r>
            <a:r>
              <a:rPr lang="en-US" sz="1400" b="0" dirty="0"/>
              <a:t>important to note that the </a:t>
            </a:r>
            <a:r>
              <a:rPr lang="en-US" sz="1400" b="0" u="sng" dirty="0" smtClean="0"/>
              <a:t>IRMK </a:t>
            </a:r>
            <a:r>
              <a:rPr lang="en-US" sz="1400" b="0" u="sng" dirty="0"/>
              <a:t>is not used to reveal the </a:t>
            </a:r>
            <a:r>
              <a:rPr lang="en-US" sz="1400" b="0" u="sng" dirty="0" smtClean="0"/>
              <a:t>STA’s MAC or “identity” address </a:t>
            </a:r>
            <a:r>
              <a:rPr lang="en-US" sz="1400" b="0" dirty="0" smtClean="0"/>
              <a:t>but </a:t>
            </a:r>
            <a:r>
              <a:rPr lang="en-US" sz="1400" b="0" dirty="0"/>
              <a:t>rather for verification purposes </a:t>
            </a:r>
            <a:r>
              <a:rPr lang="en-US" sz="14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STA can use “private” address</a:t>
            </a:r>
          </a:p>
          <a:p>
            <a:r>
              <a:rPr lang="en-US" sz="1600" b="0" dirty="0" smtClean="0"/>
              <a:t>IRM element sent in Association Request</a:t>
            </a:r>
          </a:p>
          <a:p>
            <a:r>
              <a:rPr lang="en-US" sz="1600" b="0" dirty="0" smtClean="0"/>
              <a:t>AP then knows if STA IRMK already known (stored) or not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0505" y="2736563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See next slide</a:t>
            </a:r>
            <a:endParaRPr lang="en-US" sz="1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87139"/>
              </p:ext>
            </p:extLst>
          </p:nvPr>
        </p:nvGraphicFramePr>
        <p:xfrm>
          <a:off x="1115721" y="2132060"/>
          <a:ext cx="6012815" cy="687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905">
                  <a:extLst>
                    <a:ext uri="{9D8B030D-6E8A-4147-A177-3AD203B41FA5}">
                      <a16:colId xmlns:a16="http://schemas.microsoft.com/office/drawing/2014/main" val="10697818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30218291"/>
                    </a:ext>
                  </a:extLst>
                </a:gridCol>
                <a:gridCol w="695960">
                  <a:extLst>
                    <a:ext uri="{9D8B030D-6E8A-4147-A177-3AD203B41FA5}">
                      <a16:colId xmlns:a16="http://schemas.microsoft.com/office/drawing/2014/main" val="44343658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1548973660"/>
                    </a:ext>
                  </a:extLst>
                </a:gridCol>
                <a:gridCol w="1513205">
                  <a:extLst>
                    <a:ext uri="{9D8B030D-6E8A-4147-A177-3AD203B41FA5}">
                      <a16:colId xmlns:a16="http://schemas.microsoft.com/office/drawing/2014/main" val="2121629662"/>
                    </a:ext>
                  </a:extLst>
                </a:gridCol>
                <a:gridCol w="1420495">
                  <a:extLst>
                    <a:ext uri="{9D8B030D-6E8A-4147-A177-3AD203B41FA5}">
                      <a16:colId xmlns:a16="http://schemas.microsoft.com/office/drawing/2014/main" val="201283453"/>
                    </a:ext>
                  </a:extLst>
                </a:gridCol>
              </a:tblGrid>
              <a:tr h="6873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Element ID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Length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Element ID Extension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IRM Indicator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IRM Hash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(Present only if IRM Indication is “Known”)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IRMK Check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(Optional)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950735"/>
                  </a:ext>
                </a:extLst>
              </a:tr>
            </a:tbl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42" y="3232195"/>
            <a:ext cx="6406694" cy="2553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103628</TotalTime>
  <Words>1926</Words>
  <Application>Microsoft Office PowerPoint</Application>
  <PresentationFormat>On-screen Show (4:3)</PresentationFormat>
  <Paragraphs>295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MS Mincho</vt:lpstr>
      <vt:lpstr>Times New Roman</vt:lpstr>
      <vt:lpstr>Default Design</vt:lpstr>
      <vt:lpstr>TG bh Identifiable Random MAC Address (revised)</vt:lpstr>
      <vt:lpstr>Intro</vt:lpstr>
      <vt:lpstr>802.11 Definitions</vt:lpstr>
      <vt:lpstr>Identifiable Random MAC Address - IRMA</vt:lpstr>
      <vt:lpstr>CAPABILITY BIT</vt:lpstr>
      <vt:lpstr>IRMK and Hash function</vt:lpstr>
      <vt:lpstr>IRM Hash</vt:lpstr>
      <vt:lpstr>Basic Steps for IRM</vt:lpstr>
      <vt:lpstr>IRM element</vt:lpstr>
      <vt:lpstr>IRMK Check field</vt:lpstr>
      <vt:lpstr>Action Frames to get IRMK</vt:lpstr>
      <vt:lpstr>IRMK Check Request/Response</vt:lpstr>
      <vt:lpstr>AP requests new IRMK</vt:lpstr>
      <vt:lpstr>Pre-Association</vt:lpstr>
      <vt:lpstr>Security</vt:lpstr>
      <vt:lpstr>IRM is very Secure</vt:lpstr>
      <vt:lpstr>Reduce the IRMK size?</vt:lpstr>
      <vt:lpstr>STA details</vt:lpstr>
      <vt:lpstr>Advantages</vt:lpstr>
      <vt:lpstr>IRM Text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1771</cp:revision>
  <cp:lastPrinted>1998-02-10T13:28:06Z</cp:lastPrinted>
  <dcterms:created xsi:type="dcterms:W3CDTF">1998-02-10T13:07:52Z</dcterms:created>
  <dcterms:modified xsi:type="dcterms:W3CDTF">2022-01-10T23:28:13Z</dcterms:modified>
</cp:coreProperties>
</file>