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69" r:id="rId17"/>
    <p:sldId id="880" r:id="rId18"/>
    <p:sldId id="870" r:id="rId19"/>
    <p:sldId id="875" r:id="rId20"/>
    <p:sldId id="874" r:id="rId21"/>
    <p:sldId id="882" r:id="rId22"/>
    <p:sldId id="876" r:id="rId23"/>
    <p:sldId id="877" r:id="rId24"/>
    <p:sldId id="878" r:id="rId25"/>
    <p:sldId id="879" r:id="rId26"/>
    <p:sldId id="881" r:id="rId27"/>
    <p:sldId id="887" r:id="rId28"/>
    <p:sldId id="888" r:id="rId29"/>
    <p:sldId id="889" r:id="rId30"/>
    <p:sldId id="890" r:id="rId31"/>
    <p:sldId id="883" r:id="rId32"/>
    <p:sldId id="884" r:id="rId33"/>
    <p:sldId id="885" r:id="rId34"/>
    <p:sldId id="886"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5886" autoAdjust="0"/>
  </p:normalViewPr>
  <p:slideViewPr>
    <p:cSldViewPr>
      <p:cViewPr varScale="1">
        <p:scale>
          <a:sx n="95" d="100"/>
          <a:sy n="95" d="100"/>
        </p:scale>
        <p:origin x="639"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2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50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511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3130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8056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95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6274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02679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2747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02947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61986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0902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6738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43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a:t>
            </a:r>
            <a:r>
              <a:rPr lang="en-US" altLang="zh-CN" sz="1800" b="1" dirty="0" smtClean="0"/>
              <a:t>1571</a:t>
            </a:r>
            <a:r>
              <a:rPr lang="en-US" altLang="en-US" sz="1800" b="1" dirty="0" smtClean="0"/>
              <a:t>r8</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a:solidFill>
                  <a:srgbClr val="0000FF"/>
                </a:solidFill>
              </a:rPr>
              <a:t>September-November</a:t>
            </a:r>
            <a:r>
              <a:rPr lang="en-US" altLang="en-US" dirty="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2021-09-28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September 28</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3878854"/>
              </p:ext>
            </p:extLst>
          </p:nvPr>
        </p:nvGraphicFramePr>
        <p:xfrm>
          <a:off x="762000" y="3483138"/>
          <a:ext cx="8229601" cy="1469862"/>
        </p:xfrm>
        <a:graphic>
          <a:graphicData uri="http://schemas.openxmlformats.org/drawingml/2006/table">
            <a:tbl>
              <a:tblPr firstRow="1" bandRow="1">
                <a:tableStyleId>{C4B1156A-380E-4F78-BDF5-A606A8083BF9}</a:tableStyleId>
              </a:tblPr>
              <a:tblGrid>
                <a:gridCol w="731960">
                  <a:extLst>
                    <a:ext uri="{9D8B030D-6E8A-4147-A177-3AD203B41FA5}">
                      <a16:colId xmlns="" xmlns:a16="http://schemas.microsoft.com/office/drawing/2014/main" val="20000"/>
                    </a:ext>
                  </a:extLst>
                </a:gridCol>
                <a:gridCol w="1858840">
                  <a:extLst>
                    <a:ext uri="{9D8B030D-6E8A-4147-A177-3AD203B41FA5}">
                      <a16:colId xmlns="" xmlns:a16="http://schemas.microsoft.com/office/drawing/2014/main" val="20001"/>
                    </a:ext>
                  </a:extLst>
                </a:gridCol>
                <a:gridCol w="44716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21/0504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(Facebook)</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SFD update,</a:t>
                      </a:r>
                      <a:r>
                        <a:rPr lang="en-US" altLang="en-US" sz="1100" kern="1200" baseline="0" dirty="0" smtClean="0">
                          <a:solidFill>
                            <a:srgbClr val="00B050"/>
                          </a:solidFill>
                          <a:latin typeface="+mn-lt"/>
                          <a:ea typeface="+mn-ea"/>
                          <a:cs typeface="+mn-cs"/>
                        </a:rPr>
                        <a:t> and discussion of process related to SFD and amendment draft</a:t>
                      </a:r>
                      <a:endParaRPr lang="en-US"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Rui Du(Huawei)</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a:solidFill>
                            <a:srgbClr val="00B050"/>
                          </a:solidFill>
                          <a:latin typeface="+mn-lt"/>
                          <a:ea typeface="+mn-ea"/>
                          <a:cs typeface="+mn-cs"/>
                        </a:rPr>
                        <a:t>Q&amp;A: 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10 mins</a:t>
                      </a:r>
                      <a:endParaRPr lang="zh-CN" altLang="en-US" sz="11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a:solidFill>
                            <a:srgbClr val="FFC000"/>
                          </a:solidFill>
                        </a:rPr>
                        <a:t>21/1364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FFC000"/>
                          </a:solidFill>
                        </a:rPr>
                        <a:t>Mengshi</a:t>
                      </a:r>
                      <a:r>
                        <a:rPr lang="en-US" altLang="zh-CN" sz="1100" dirty="0">
                          <a:solidFill>
                            <a:srgbClr val="FFC000"/>
                          </a:solidFill>
                        </a:rPr>
                        <a:t> Hu (Huawei)</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Threshold based sensing procedure</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45 mins</a:t>
                      </a: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a:solidFill>
                  <a:srgbClr val="0000FF"/>
                </a:solidFill>
                <a:cs typeface="Times New Roman" panose="02020603050405020304" pitchFamily="18" charset="0"/>
              </a:rPr>
              <a:t>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30-33</a:t>
            </a:r>
            <a:r>
              <a:rPr lang="en-US" altLang="zh-CN"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1792804"/>
              </p:ext>
            </p:extLst>
          </p:nvPr>
        </p:nvGraphicFramePr>
        <p:xfrm>
          <a:off x="762000" y="3483138"/>
          <a:ext cx="8229601" cy="1876746"/>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395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21/1364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00B050"/>
                          </a:solidFill>
                        </a:rPr>
                        <a:t>Mengshi</a:t>
                      </a:r>
                      <a:r>
                        <a:rPr lang="en-US" altLang="zh-CN" sz="1100" dirty="0">
                          <a:solidFill>
                            <a:srgbClr val="00B050"/>
                          </a:solidFill>
                        </a:rPr>
                        <a:t> Hu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SP3: Threshold </a:t>
                      </a:r>
                      <a:r>
                        <a:rPr lang="en-US" altLang="zh-CN" sz="1100" dirty="0">
                          <a:solidFill>
                            <a:srgbClr val="00B050"/>
                          </a:solidFill>
                        </a:rPr>
                        <a:t>based sensing procedure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a:t>
                      </a:r>
                      <a:r>
                        <a:rPr lang="en-US" altLang="zh-CN" sz="1100" dirty="0">
                          <a:solidFill>
                            <a:srgbClr val="00B050"/>
                          </a:solidFill>
                        </a:rPr>
                        <a:t>mins</a:t>
                      </a: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08900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solidFill>
                  <a:srgbClr val="0000FF"/>
                </a:solidFill>
              </a:rPr>
              <a:t>September 28, October 12, 19, </a:t>
            </a:r>
            <a:r>
              <a:rPr lang="en-US" altLang="zh-CN" dirty="0" smtClean="0">
                <a:solidFill>
                  <a:srgbClr val="0000FF"/>
                </a:solidFill>
              </a:rPr>
              <a:t>25, 26</a:t>
            </a:r>
            <a:r>
              <a:rPr lang="en-US" altLang="zh-CN" dirty="0">
                <a:solidFill>
                  <a:srgbClr val="0000FF"/>
                </a:solidFill>
              </a:rPr>
              <a:t>, November </a:t>
            </a:r>
            <a:r>
              <a:rPr lang="en-US" altLang="zh-CN" dirty="0" smtClean="0">
                <a:solidFill>
                  <a:srgbClr val="0000FF"/>
                </a:solidFill>
              </a:rPr>
              <a:t>1, 2</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10:00am ET – 12:00pm 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Facebook</a:t>
            </a:r>
            <a:r>
              <a:rPr lang="en-US" altLang="en-US" sz="2000" dirty="0">
                <a:cs typeface="Times New Roman" panose="02020603050405020304" pitchFamily="18" charset="0"/>
              </a:rPr>
              <a:t>)</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25  (Monday), </a:t>
            </a:r>
            <a:r>
              <a:rPr lang="en-US" altLang="zh-CN" dirty="0">
                <a:solidFill>
                  <a:srgbClr val="FF0000"/>
                </a:solidFill>
                <a:cs typeface="Times New Roman" panose="02020603050405020304" pitchFamily="18" charset="0"/>
              </a:rPr>
              <a:t>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 ?</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517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7787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8166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2942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8501520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21/1573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Steve Shellhammer (Qualcomm)</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Low Complexity Scaling and Quantization for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40 mins</a:t>
                      </a: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Cheng Chen (Intel)</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Non-TB Sensing Measurement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30 mins</a:t>
                      </a: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FFC000"/>
                          </a:solidFill>
                        </a:rPr>
                        <a:t>21/1581</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Chris Beg (Cognitive Systems)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Opportunistic Sensing Measurements</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79742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6931931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21/1581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Chris Beg (Cognitive Systems)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Opportunistic Sensing Measurements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21/1595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Steve Shellhammer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Quantization Error Analysis for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40 mins</a:t>
                      </a: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21/1596</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Chaoming Luo (OPPO)</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Discussion on one-to-one sensing measurement instance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21/1675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Camillo Gentile (NIST)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00B050"/>
                          </a:solidFill>
                        </a:rPr>
                        <a:t>mmWave</a:t>
                      </a:r>
                      <a:r>
                        <a:rPr lang="en-US" altLang="zh-CN" sz="1100" dirty="0" smtClean="0">
                          <a:solidFill>
                            <a:srgbClr val="00B050"/>
                          </a:solidFill>
                        </a:rPr>
                        <a:t> Phased-Array Channel Sounder for Human Sensing</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bl>
          </a:graphicData>
        </a:graphic>
      </p:graphicFrame>
    </p:spTree>
    <p:extLst>
      <p:ext uri="{BB962C8B-B14F-4D97-AF65-F5344CB8AC3E}">
        <p14:creationId xmlns:p14="http://schemas.microsoft.com/office/powerpoint/2010/main" val="2649218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26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72485434"/>
              </p:ext>
            </p:extLst>
          </p:nvPr>
        </p:nvGraphicFramePr>
        <p:xfrm>
          <a:off x="762000" y="3048000"/>
          <a:ext cx="8229601" cy="2080188"/>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21/1676</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00B050"/>
                          </a:solidFill>
                        </a:rPr>
                        <a:t>Junghoon Suh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Simplified Scaling Factor Feedback for CSI Matrices Quantization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00B050"/>
                          </a:solidFill>
                        </a:rPr>
                        <a:t>40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21/1684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Chaoming Luo (OPPO)</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Proxy for non-AP Initiator</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21/1692</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Claudio da Silva (Facebook)</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Enhancing Client-based Sensing: Sensing by Proxy</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FFC000"/>
                          </a:solidFill>
                        </a:rPr>
                        <a:t>45 mins</a:t>
                      </a:r>
                      <a:endParaRPr lang="en-US" altLang="zh-CN" sz="1100" dirty="0" smtClean="0">
                        <a:solidFill>
                          <a:srgbClr val="FFC00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228650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November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65032432"/>
              </p:ext>
            </p:extLst>
          </p:nvPr>
        </p:nvGraphicFramePr>
        <p:xfrm>
          <a:off x="762000" y="3048000"/>
          <a:ext cx="8229601" cy="2080188"/>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21/1692</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(Facebook)</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Enhancing Client-based Sensing: Sensing by Proxy</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00B050"/>
                          </a:solidFill>
                        </a:rPr>
                        <a:t>45 mins</a:t>
                      </a: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21/1602</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Chris Beg (Cognitive Systems)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OFDMA Measurement Discussion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21/1635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Mohammad Omer (Cognitive Systems)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Fidelity of CSI time domain representations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Measurement setup termination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Non-TB Sensing Measurement (with SP)</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18360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en-US" altLang="en-US" dirty="0">
                <a:solidFill>
                  <a:srgbClr val="0000FF"/>
                </a:solidFill>
              </a:rPr>
              <a:t>September 28, </a:t>
            </a:r>
            <a:r>
              <a:rPr lang="en-US" altLang="zh-CN" dirty="0">
                <a:solidFill>
                  <a:srgbClr val="0000FF"/>
                </a:solidFill>
              </a:rPr>
              <a:t>October 12, 19, 25, 26, November 1, </a:t>
            </a:r>
            <a:r>
              <a:rPr lang="en-US" altLang="zh-CN" dirty="0" smtClean="0">
                <a:solidFill>
                  <a:srgbClr val="0000FF"/>
                </a:solidFill>
              </a:rPr>
              <a:t>2</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30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November </a:t>
            </a:r>
            <a:r>
              <a:rPr lang="en-US" altLang="zh-CN" sz="3000" dirty="0" smtClean="0">
                <a:solidFill>
                  <a:srgbClr val="0000FF"/>
                </a:solidFill>
                <a:cs typeface="Times New Roman" panose="02020603050405020304" pitchFamily="18" charset="0"/>
              </a:rPr>
              <a:t>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7751964"/>
              </p:ext>
            </p:extLst>
          </p:nvPr>
        </p:nvGraphicFramePr>
        <p:xfrm>
          <a:off x="762000" y="3048000"/>
          <a:ext cx="8229601" cy="1469862"/>
        </p:xfrm>
        <a:graphic>
          <a:graphicData uri="http://schemas.openxmlformats.org/drawingml/2006/table">
            <a:tbl>
              <a:tblPr firstRow="1" bandRow="1">
                <a:tableStyleId>{C4B1156A-380E-4F78-BDF5-A606A8083BF9}</a:tableStyleId>
              </a:tblPr>
              <a:tblGrid>
                <a:gridCol w="685800">
                  <a:extLst>
                    <a:ext uri="{9D8B030D-6E8A-4147-A177-3AD203B41FA5}">
                      <a16:colId xmlns="" xmlns:a16="http://schemas.microsoft.com/office/drawing/2014/main" val="20000"/>
                    </a:ext>
                  </a:extLst>
                </a:gridCol>
                <a:gridCol w="2362200">
                  <a:extLst>
                    <a:ext uri="{9D8B030D-6E8A-4147-A177-3AD203B41FA5}">
                      <a16:colId xmlns="" xmlns:a16="http://schemas.microsoft.com/office/drawing/2014/main" val="20001"/>
                    </a:ext>
                  </a:extLst>
                </a:gridCol>
                <a:gridCol w="4014422">
                  <a:extLst>
                    <a:ext uri="{9D8B030D-6E8A-4147-A177-3AD203B41FA5}">
                      <a16:colId xmlns="" xmlns:a16="http://schemas.microsoft.com/office/drawing/2014/main" val="20002"/>
                    </a:ext>
                  </a:extLst>
                </a:gridCol>
                <a:gridCol w="1167179">
                  <a:extLst>
                    <a:ext uri="{9D8B030D-6E8A-4147-A177-3AD203B41FA5}">
                      <a16:colId xmlns="" xmlns:a16="http://schemas.microsoft.com/office/drawing/2014/main"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21/1438</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Chaoming Luo (OPPO)</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Discussion on reporting procedure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21/1705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Steve Shellhammer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Calculation of the Scaling Factor in the Sensing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21/1445</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Dong Wei (NXP)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Requirements for Sensing Transmitters</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Measurement setup termination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Non-TB Sensing Measurement (with SP)</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7897771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31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517791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32</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694226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33</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0066111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34</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October </a:t>
            </a:r>
            <a:r>
              <a:rPr lang="en-US" altLang="zh-CN" dirty="0" smtClean="0">
                <a:solidFill>
                  <a:srgbClr val="FF0000"/>
                </a:solidFill>
                <a:cs typeface="Times New Roman" panose="02020603050405020304" pitchFamily="18" charset="0"/>
              </a:rPr>
              <a:t>25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419182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109406</TotalTime>
  <Words>3488</Words>
  <Application>Microsoft Office PowerPoint</Application>
  <PresentationFormat>全屏显示(4:3)</PresentationFormat>
  <Paragraphs>781</Paragraphs>
  <Slides>34</Slides>
  <Notes>34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34</vt:i4>
      </vt:variant>
    </vt:vector>
  </HeadingPairs>
  <TitlesOfParts>
    <vt:vector size="43"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September-November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4796</cp:revision>
  <cp:lastPrinted>2014-11-04T15:04:57Z</cp:lastPrinted>
  <dcterms:created xsi:type="dcterms:W3CDTF">2007-04-17T18:10:23Z</dcterms:created>
  <dcterms:modified xsi:type="dcterms:W3CDTF">2021-11-02T16:02:14Z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1635861230</vt:lpwstr>
  </property>
</Properties>
</file>