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6"/>
  </p:notesMasterIdLst>
  <p:handoutMasterIdLst>
    <p:handoutMasterId r:id="rId37"/>
  </p:handoutMasterIdLst>
  <p:sldIdLst>
    <p:sldId id="269" r:id="rId2"/>
    <p:sldId id="813" r:id="rId3"/>
    <p:sldId id="424" r:id="rId4"/>
    <p:sldId id="423" r:id="rId5"/>
    <p:sldId id="757" r:id="rId6"/>
    <p:sldId id="754" r:id="rId7"/>
    <p:sldId id="755" r:id="rId8"/>
    <p:sldId id="458" r:id="rId9"/>
    <p:sldId id="489" r:id="rId10"/>
    <p:sldId id="814" r:id="rId11"/>
    <p:sldId id="815" r:id="rId12"/>
    <p:sldId id="749" r:id="rId13"/>
    <p:sldId id="767" r:id="rId14"/>
    <p:sldId id="768" r:id="rId15"/>
    <p:sldId id="746" r:id="rId16"/>
    <p:sldId id="869" r:id="rId17"/>
    <p:sldId id="880" r:id="rId18"/>
    <p:sldId id="870" r:id="rId19"/>
    <p:sldId id="875" r:id="rId20"/>
    <p:sldId id="874" r:id="rId21"/>
    <p:sldId id="882" r:id="rId22"/>
    <p:sldId id="876" r:id="rId23"/>
    <p:sldId id="877" r:id="rId24"/>
    <p:sldId id="878" r:id="rId25"/>
    <p:sldId id="879" r:id="rId26"/>
    <p:sldId id="881" r:id="rId27"/>
    <p:sldId id="887" r:id="rId28"/>
    <p:sldId id="888" r:id="rId29"/>
    <p:sldId id="889" r:id="rId30"/>
    <p:sldId id="890" r:id="rId31"/>
    <p:sldId id="883" r:id="rId32"/>
    <p:sldId id="884" r:id="rId33"/>
    <p:sldId id="885" r:id="rId34"/>
    <p:sldId id="886" r:id="rId35"/>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0"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2309" autoAdjust="0"/>
    <p:restoredTop sz="95886" autoAdjust="0"/>
  </p:normalViewPr>
  <p:slideViewPr>
    <p:cSldViewPr>
      <p:cViewPr varScale="1">
        <p:scale>
          <a:sx n="108" d="100"/>
          <a:sy n="108" d="100"/>
        </p:scale>
        <p:origin x="1242" y="96"/>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handoutMaster" Target="handoutMasters/handoutMaster1.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microsoft.com/office/2016/11/relationships/changesInfo" Target="changesInfos/changesInfo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commentAuthors" Target="commentAuthor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laudio Da Silva" userId="1934ba45-2a66-4d12-ada7-d0d4ec66cbb2" providerId="ADAL" clId="{F586CAFB-37C2-49E0-BF5B-434DF33FB5EC}"/>
    <pc:docChg chg="custSel modSld">
      <pc:chgData name="Claudio Da Silva" userId="1934ba45-2a66-4d12-ada7-d0d4ec66cbb2" providerId="ADAL" clId="{F586CAFB-37C2-49E0-BF5B-434DF33FB5EC}" dt="2021-09-24T14:54:02.054" v="333" actId="20577"/>
      <pc:docMkLst>
        <pc:docMk/>
      </pc:docMkLst>
      <pc:sldChg chg="modSp mod">
        <pc:chgData name="Claudio Da Silva" userId="1934ba45-2a66-4d12-ada7-d0d4ec66cbb2" providerId="ADAL" clId="{F586CAFB-37C2-49E0-BF5B-434DF33FB5EC}" dt="2021-09-24T14:54:02.054" v="333" actId="20577"/>
        <pc:sldMkLst>
          <pc:docMk/>
          <pc:sldMk cId="2208787036" sldId="875"/>
        </pc:sldMkLst>
        <pc:spChg chg="mod">
          <ac:chgData name="Claudio Da Silva" userId="1934ba45-2a66-4d12-ada7-d0d4ec66cbb2" providerId="ADAL" clId="{F586CAFB-37C2-49E0-BF5B-434DF33FB5EC}" dt="2021-09-24T14:34:02.924" v="20" actId="6549"/>
          <ac:spMkLst>
            <pc:docMk/>
            <pc:sldMk cId="2208787036" sldId="875"/>
            <ac:spMk id="21507" creationId="{00000000-0000-0000-0000-000000000000}"/>
          </ac:spMkLst>
        </pc:spChg>
        <pc:spChg chg="mod">
          <ac:chgData name="Claudio Da Silva" userId="1934ba45-2a66-4d12-ada7-d0d4ec66cbb2" providerId="ADAL" clId="{F586CAFB-37C2-49E0-BF5B-434DF33FB5EC}" dt="2021-09-24T14:54:02.054" v="333" actId="20577"/>
          <ac:spMkLst>
            <pc:docMk/>
            <pc:sldMk cId="2208787036" sldId="875"/>
            <ac:spMk id="21508" creationId="{00000000-0000-0000-0000-000000000000}"/>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044414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0240219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983283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09436407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64502947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lgn="just"/>
            <a:endParaRPr lang="en-US" altLang="zh-CN" dirty="0"/>
          </a:p>
          <a:p>
            <a:endParaRPr lang="en-US" altLang="en-US" dirty="0"/>
          </a:p>
        </p:txBody>
      </p:sp>
    </p:spTree>
    <p:extLst>
      <p:ext uri="{BB962C8B-B14F-4D97-AF65-F5344CB8AC3E}">
        <p14:creationId xmlns:p14="http://schemas.microsoft.com/office/powerpoint/2010/main" val="5402345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4605336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3718182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7695005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27651159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54313098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48056775"/>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58599581"/>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186274325"/>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150267963"/>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1274703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44525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380294729"/>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836198635"/>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731090249"/>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087673847"/>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86743136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80711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ln/>
        </p:spPr>
        <p:txBody>
          <a:bodyPr/>
          <a:lstStyle>
            <a:lvl1pPr>
              <a:defRPr/>
            </a:lvl1pPr>
          </a:lstStyle>
          <a:p>
            <a:pPr>
              <a:defRPr/>
            </a:pPr>
            <a:r>
              <a:rPr lang="en-US"/>
              <a:t>Tony Xiao Han (Huawei)</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altLang="en-US"/>
              <a:t>Slide </a:t>
            </a:r>
            <a:fld id="{B1F1DA77-CFCE-4DC0-B4B1-291C6A6AE146}" type="slidenum">
              <a:rPr lang="en-US" altLang="en-US"/>
              <a:pPr>
                <a:defRPr/>
              </a:pPr>
              <a:t>‹#›</a:t>
            </a:fld>
            <a:endParaRPr lang="en-US" altLang="en-US"/>
          </a:p>
        </p:txBody>
      </p:sp>
    </p:spTree>
    <p:extLst>
      <p:ext uri="{BB962C8B-B14F-4D97-AF65-F5344CB8AC3E}">
        <p14:creationId xmlns:p14="http://schemas.microsoft.com/office/powerpoint/2010/main" val="261443241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pPr>
              <a:defRPr/>
            </a:pPr>
            <a:r>
              <a:rPr lang="en-US"/>
              <a:t>Tony Xiao Han (Huawei)</a:t>
            </a:r>
          </a:p>
        </p:txBody>
      </p:sp>
      <p:sp>
        <p:nvSpPr>
          <p:cNvPr id="3" name="Rectangle 6"/>
          <p:cNvSpPr>
            <a:spLocks noGrp="1" noChangeArrowheads="1"/>
          </p:cNvSpPr>
          <p:nvPr>
            <p:ph type="sldNum" sz="quarter" idx="11"/>
          </p:nvPr>
        </p:nvSpPr>
        <p:spPr>
          <a:ln/>
        </p:spPr>
        <p:txBody>
          <a:bodyPr/>
          <a:lstStyle>
            <a:lvl1pPr>
              <a:defRPr/>
            </a:lvl1pPr>
          </a:lstStyle>
          <a:p>
            <a:pPr>
              <a:defRPr/>
            </a:pPr>
            <a:r>
              <a:rPr lang="en-US" altLang="en-US"/>
              <a:t>Slide </a:t>
            </a:r>
            <a:fld id="{6835F41C-DEDC-4438-917D-1D94D2D033D6}" type="slidenum">
              <a:rPr lang="en-US" altLang="en-US"/>
              <a:pPr>
                <a:defRPr/>
              </a:pPr>
              <a:t>‹#›</a:t>
            </a:fld>
            <a:endParaRPr lang="en-US" altLang="en-US"/>
          </a:p>
        </p:txBody>
      </p:sp>
    </p:spTree>
    <p:extLst>
      <p:ext uri="{BB962C8B-B14F-4D97-AF65-F5344CB8AC3E}">
        <p14:creationId xmlns:p14="http://schemas.microsoft.com/office/powerpoint/2010/main" val="416509427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9" name="Rectangle 5"/>
          <p:cNvSpPr>
            <a:spLocks noGrp="1" noChangeArrowheads="1"/>
          </p:cNvSpPr>
          <p:nvPr>
            <p:ph type="ftr" sz="quarter" idx="3"/>
          </p:nvPr>
        </p:nvSpPr>
        <p:spPr bwMode="auto">
          <a:xfrm>
            <a:off x="5791200" y="6475413"/>
            <a:ext cx="2752725"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a:t>Tony Xiao Han (Huawei)</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ltLang="en-US"/>
              <a:t>Slide </a:t>
            </a:r>
            <a:fld id="{5DFA9695-C1BB-41B2-BF85-AF49C303836D}" type="slidenum">
              <a:rPr lang="en-US" altLang="en-US"/>
              <a:pPr>
                <a:defRPr/>
              </a:pPr>
              <a:t>‹#›</a:t>
            </a:fld>
            <a:endParaRPr lang="en-US" altLang="en-US"/>
          </a:p>
        </p:txBody>
      </p:sp>
      <p:sp>
        <p:nvSpPr>
          <p:cNvPr id="1031" name="Rectangle 7"/>
          <p:cNvSpPr>
            <a:spLocks noChangeArrowheads="1"/>
          </p:cNvSpPr>
          <p:nvPr/>
        </p:nvSpPr>
        <p:spPr bwMode="auto">
          <a:xfrm>
            <a:off x="4989919" y="304026"/>
            <a:ext cx="339843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a:t>doc.: IEEE </a:t>
            </a:r>
            <a:r>
              <a:rPr lang="en-US" altLang="en-US" sz="1800" b="1" dirty="0" smtClean="0"/>
              <a:t>802.11-21/</a:t>
            </a:r>
            <a:r>
              <a:rPr lang="en-US" altLang="zh-CN" sz="1800" b="1" dirty="0" smtClean="0"/>
              <a:t>1571</a:t>
            </a:r>
            <a:r>
              <a:rPr lang="en-US" altLang="en-US" sz="1800" b="1" dirty="0" smtClean="0"/>
              <a:t>r7</a:t>
            </a:r>
            <a:endParaRPr lang="en-US" altLang="en-US" sz="1800" b="1" dirty="0"/>
          </a:p>
        </p:txBody>
      </p:sp>
      <p:sp>
        <p:nvSpPr>
          <p:cNvPr id="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033" name="Rectangle 9"/>
          <p:cNvSpPr>
            <a:spLocks noChangeArrowheads="1"/>
          </p:cNvSpPr>
          <p:nvPr/>
        </p:nvSpPr>
        <p:spPr bwMode="auto">
          <a:xfrm>
            <a:off x="685800" y="6475413"/>
            <a:ext cx="102393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dirty="0"/>
              <a:t>Meeting Agenda</a:t>
            </a:r>
          </a:p>
        </p:txBody>
      </p:sp>
      <p:sp>
        <p:nvSpPr>
          <p:cNvPr id="3"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1" name="Rectangle 7"/>
          <p:cNvSpPr>
            <a:spLocks noChangeArrowheads="1"/>
          </p:cNvSpPr>
          <p:nvPr userDrawn="1"/>
        </p:nvSpPr>
        <p:spPr bwMode="auto">
          <a:xfrm>
            <a:off x="685800" y="318314"/>
            <a:ext cx="1323119"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smtClean="0"/>
              <a:t>October </a:t>
            </a:r>
            <a:r>
              <a:rPr lang="en-US" altLang="en-US" sz="1800" b="1" dirty="0" smtClean="0"/>
              <a:t>2021</a:t>
            </a:r>
            <a:endParaRPr lang="en-US" altLang="en-US" sz="1800" b="1"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
        <p:nvSpPr>
          <p:cNvPr id="4099"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B1A8072B-F843-426D-AC66-CF03E3771DB0}" type="slidenum">
              <a:rPr lang="en-US" altLang="en-US" sz="1200" b="0" smtClean="0"/>
              <a:pPr>
                <a:spcBef>
                  <a:spcPct val="0"/>
                </a:spcBef>
                <a:buFontTx/>
                <a:buNone/>
              </a:pPr>
              <a:t>1</a:t>
            </a:fld>
            <a:endParaRPr lang="en-US" altLang="en-US" sz="1200" b="0"/>
          </a:p>
        </p:txBody>
      </p:sp>
      <p:sp>
        <p:nvSpPr>
          <p:cNvPr id="4100" name="Rectangle 2"/>
          <p:cNvSpPr>
            <a:spLocks noGrp="1" noChangeArrowheads="1"/>
          </p:cNvSpPr>
          <p:nvPr>
            <p:ph type="title"/>
          </p:nvPr>
        </p:nvSpPr>
        <p:spPr>
          <a:xfrm>
            <a:off x="381000" y="914400"/>
            <a:ext cx="8305800" cy="1066800"/>
          </a:xfrm>
        </p:spPr>
        <p:txBody>
          <a:bodyPr/>
          <a:lstStyle/>
          <a:p>
            <a:r>
              <a:rPr lang="en-US" altLang="en-US" dirty="0"/>
              <a:t>Task Group </a:t>
            </a:r>
            <a:r>
              <a:rPr lang="en-US" altLang="zh-CN" dirty="0"/>
              <a:t>bf</a:t>
            </a:r>
            <a:r>
              <a:rPr lang="en-US" altLang="en-US" dirty="0"/>
              <a:t/>
            </a:r>
            <a:br>
              <a:rPr lang="en-US" altLang="en-US" dirty="0"/>
            </a:br>
            <a:r>
              <a:rPr lang="en-US" altLang="en-US" dirty="0"/>
              <a:t>Meeting agenda, </a:t>
            </a:r>
            <a:r>
              <a:rPr lang="en-US" altLang="en-US" dirty="0">
                <a:solidFill>
                  <a:srgbClr val="0000FF"/>
                </a:solidFill>
              </a:rPr>
              <a:t>September-November</a:t>
            </a:r>
            <a:r>
              <a:rPr lang="en-US" altLang="en-US" dirty="0"/>
              <a:t> 2021</a:t>
            </a:r>
          </a:p>
        </p:txBody>
      </p:sp>
      <p:sp>
        <p:nvSpPr>
          <p:cNvPr id="4101" name="Rectangle 6"/>
          <p:cNvSpPr>
            <a:spLocks noGrp="1" noChangeArrowheads="1"/>
          </p:cNvSpPr>
          <p:nvPr>
            <p:ph type="body" idx="1"/>
          </p:nvPr>
        </p:nvSpPr>
        <p:spPr>
          <a:xfrm>
            <a:off x="685800" y="2590800"/>
            <a:ext cx="7772400" cy="381000"/>
          </a:xfrm>
        </p:spPr>
        <p:txBody>
          <a:bodyPr/>
          <a:lstStyle/>
          <a:p>
            <a:pPr algn="ctr">
              <a:buFontTx/>
              <a:buNone/>
            </a:pPr>
            <a:r>
              <a:rPr lang="en-US" altLang="en-US" sz="2000" dirty="0"/>
              <a:t>Date:</a:t>
            </a:r>
            <a:r>
              <a:rPr lang="en-US" altLang="en-US" sz="2000" b="0" dirty="0"/>
              <a:t> 2021-09-28</a:t>
            </a:r>
          </a:p>
        </p:txBody>
      </p:sp>
      <p:sp>
        <p:nvSpPr>
          <p:cNvPr id="4102" name="Rectangle 12"/>
          <p:cNvSpPr>
            <a:spLocks noChangeArrowheads="1"/>
          </p:cNvSpPr>
          <p:nvPr/>
        </p:nvSpPr>
        <p:spPr bwMode="auto">
          <a:xfrm>
            <a:off x="685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nvGraphicFramePr>
        <p:xfrm>
          <a:off x="838200" y="3671888"/>
          <a:ext cx="7620000" cy="823913"/>
        </p:xfrm>
        <a:graphic>
          <a:graphicData uri="http://schemas.openxmlformats.org/drawingml/2006/table">
            <a:tbl>
              <a:tblPr firstRow="1" bandRow="1">
                <a:tableStyleId>{F5AB1C69-6EDB-4FF4-983F-18BD219EF322}</a:tableStyleId>
              </a:tblPr>
              <a:tblGrid>
                <a:gridCol w="1524000">
                  <a:extLst>
                    <a:ext uri="{9D8B030D-6E8A-4147-A177-3AD203B41FA5}">
                      <a16:colId xmlns:a16="http://schemas.microsoft.com/office/drawing/2014/main" xmlns="" val="20000"/>
                    </a:ext>
                  </a:extLst>
                </a:gridCol>
                <a:gridCol w="1203158">
                  <a:extLst>
                    <a:ext uri="{9D8B030D-6E8A-4147-A177-3AD203B41FA5}">
                      <a16:colId xmlns:a16="http://schemas.microsoft.com/office/drawing/2014/main" xmlns="" val="20001"/>
                    </a:ext>
                  </a:extLst>
                </a:gridCol>
                <a:gridCol w="2165684">
                  <a:extLst>
                    <a:ext uri="{9D8B030D-6E8A-4147-A177-3AD203B41FA5}">
                      <a16:colId xmlns:a16="http://schemas.microsoft.com/office/drawing/2014/main" xmlns="" val="20002"/>
                    </a:ext>
                  </a:extLst>
                </a:gridCol>
                <a:gridCol w="802105">
                  <a:extLst>
                    <a:ext uri="{9D8B030D-6E8A-4147-A177-3AD203B41FA5}">
                      <a16:colId xmlns:a16="http://schemas.microsoft.com/office/drawing/2014/main" xmlns="" val="20003"/>
                    </a:ext>
                  </a:extLst>
                </a:gridCol>
                <a:gridCol w="1925053">
                  <a:extLst>
                    <a:ext uri="{9D8B030D-6E8A-4147-A177-3AD203B41FA5}">
                      <a16:colId xmlns:a16="http://schemas.microsoft.com/office/drawing/2014/main" xmlns="" val="20004"/>
                    </a:ext>
                  </a:extLst>
                </a:gridCol>
              </a:tblGrid>
              <a:tr h="275273">
                <a:tc>
                  <a:txBody>
                    <a:bodyPr/>
                    <a:lstStyle/>
                    <a:p>
                      <a:pPr algn="ctr"/>
                      <a:r>
                        <a:rPr lang="en-US" sz="1100" dirty="0">
                          <a:solidFill>
                            <a:schemeClr val="tx1"/>
                          </a:solidFill>
                        </a:rPr>
                        <a:t>Name</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a:solidFill>
                            <a:schemeClr val="tx1"/>
                          </a:solidFill>
                        </a:rPr>
                        <a:t>Affiliation</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a:solidFill>
                            <a:schemeClr val="tx1"/>
                          </a:solidFill>
                        </a:rPr>
                        <a:t>Address</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a:solidFill>
                            <a:schemeClr val="tx1"/>
                          </a:solidFill>
                        </a:rPr>
                        <a:t>Phone</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a:solidFill>
                            <a:schemeClr val="tx1"/>
                          </a:solidFill>
                        </a:rPr>
                        <a:t>Email</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0"/>
                  </a:ext>
                </a:extLst>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a:solidFill>
                            <a:srgbClr val="000000"/>
                          </a:solidFill>
                          <a:latin typeface="+mn-lt"/>
                          <a:ea typeface="Times New Roman"/>
                          <a:cs typeface="Arial"/>
                        </a:rPr>
                        <a:t>Tony Xiao Han</a:t>
                      </a:r>
                      <a:endParaRPr lang="en-US" sz="12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b="0" dirty="0">
                          <a:solidFill>
                            <a:srgbClr val="000000"/>
                          </a:solidFill>
                          <a:latin typeface="+mn-lt"/>
                          <a:ea typeface="Times New Roman"/>
                          <a:cs typeface="Arial"/>
                        </a:rPr>
                        <a:t>Huawei Technologies Co., Ltd.</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b="0" dirty="0">
                          <a:solidFill>
                            <a:srgbClr val="000000"/>
                          </a:solidFill>
                          <a:latin typeface="+mn-lt"/>
                          <a:ea typeface="Times New Roman"/>
                          <a:cs typeface="Arial"/>
                        </a:rPr>
                        <a:t>F3, Huawei Base, Shenzhen, China</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dirty="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1"/>
                  </a:ext>
                </a:extLst>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393B81-2A37-4AC6-B37C-A7C340EF8F51}" type="slidenum">
              <a:rPr lang="en-GB" altLang="en-US" sz="1200" b="0" smtClean="0"/>
              <a:pPr>
                <a:spcBef>
                  <a:spcPct val="0"/>
                </a:spcBef>
                <a:buFontTx/>
                <a:buNone/>
              </a:pPr>
              <a:t>10</a:t>
            </a:fld>
            <a:endParaRPr lang="en-GB" altLang="en-US" sz="1200" b="0"/>
          </a:p>
        </p:txBody>
      </p:sp>
      <p:sp>
        <p:nvSpPr>
          <p:cNvPr id="14339" name="Rectangle 2"/>
          <p:cNvSpPr>
            <a:spLocks noGrp="1" noChangeArrowheads="1"/>
          </p:cNvSpPr>
          <p:nvPr>
            <p:ph type="body" idx="1"/>
          </p:nvPr>
        </p:nvSpPr>
        <p:spPr>
          <a:xfrm>
            <a:off x="685800" y="1676400"/>
            <a:ext cx="7848600" cy="4648200"/>
          </a:xfrm>
        </p:spPr>
        <p:txBody>
          <a:bodyPr/>
          <a:lstStyle/>
          <a:p>
            <a:pPr algn="just">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sz="1800"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sz="1800"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sz="1800"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1867" dirty="0"/>
          </a:p>
        </p:txBody>
      </p:sp>
      <p:sp>
        <p:nvSpPr>
          <p:cNvPr id="14340"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
        <p:nvSpPr>
          <p:cNvPr id="14341"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t>IEEE SA Copyright Policy</a:t>
            </a:r>
            <a:endParaRPr lang="en-US" altLang="en-US" sz="2800" dirty="0">
              <a:solidFill>
                <a:schemeClr val="tx2"/>
              </a:solidFill>
            </a:endParaRPr>
          </a:p>
        </p:txBody>
      </p:sp>
      <p:sp>
        <p:nvSpPr>
          <p:cNvPr id="14342" name="Text Box 5"/>
          <p:cNvSpPr txBox="1">
            <a:spLocks noChangeArrowheads="1"/>
          </p:cNvSpPr>
          <p:nvPr/>
        </p:nvSpPr>
        <p:spPr bwMode="auto">
          <a:xfrm>
            <a:off x="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#5</a:t>
            </a:r>
            <a:endParaRPr lang="en-US" altLang="en-US" b="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393B81-2A37-4AC6-B37C-A7C340EF8F51}" type="slidenum">
              <a:rPr lang="en-GB" altLang="en-US" sz="1200" b="0" smtClean="0"/>
              <a:pPr>
                <a:spcBef>
                  <a:spcPct val="0"/>
                </a:spcBef>
                <a:buFontTx/>
                <a:buNone/>
              </a:pPr>
              <a:t>11</a:t>
            </a:fld>
            <a:endParaRPr lang="en-GB" altLang="en-US" sz="1200" b="0"/>
          </a:p>
        </p:txBody>
      </p:sp>
      <p:sp>
        <p:nvSpPr>
          <p:cNvPr id="14339" name="Rectangle 2"/>
          <p:cNvSpPr>
            <a:spLocks noGrp="1" noChangeArrowheads="1"/>
          </p:cNvSpPr>
          <p:nvPr>
            <p:ph type="body" idx="1"/>
          </p:nvPr>
        </p:nvSpPr>
        <p:spPr>
          <a:xfrm>
            <a:off x="685800" y="1676400"/>
            <a:ext cx="7924800" cy="4648200"/>
          </a:xfrm>
        </p:spPr>
        <p:txBody>
          <a:bodyPr/>
          <a:lstStyle/>
          <a:p>
            <a:pPr marL="355600" lvl="2" indent="-285750">
              <a:buSzPct val="150000"/>
              <a:buFont typeface="Arial" panose="020B0604020202020204" pitchFamily="34" charset="0"/>
              <a:buChar char="•"/>
            </a:pPr>
            <a:r>
              <a:rPr lang="en-US" altLang="zh-CN" sz="1600"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dirty="0"/>
              <a:t>IEEE SA Copyright Policy, see </a:t>
            </a:r>
            <a:br>
              <a:rPr lang="en-US" altLang="zh-CN" dirty="0"/>
            </a:br>
            <a:r>
              <a:rPr lang="en-US" altLang="zh-CN" dirty="0"/>
              <a:t>	Clause 7 of the IEEE SA Standards Board Bylaws</a:t>
            </a:r>
            <a:br>
              <a:rPr lang="en-US" altLang="zh-CN" dirty="0"/>
            </a:br>
            <a:r>
              <a:rPr lang="en-US" altLang="zh-CN" dirty="0"/>
              <a:t> 	</a:t>
            </a:r>
            <a:r>
              <a:rPr lang="en-US" altLang="zh-CN" sz="1400" dirty="0">
                <a:hlinkClick r:id="rId3"/>
              </a:rPr>
              <a:t>https://standards.ieee.org/about/policies/bylaws/sect6-7.html#7</a:t>
            </a:r>
            <a:r>
              <a:rPr lang="en-US" altLang="zh-CN" sz="1400" dirty="0"/>
              <a:t/>
            </a:r>
            <a:br>
              <a:rPr lang="en-US" altLang="zh-CN" sz="1400" dirty="0"/>
            </a:br>
            <a:r>
              <a:rPr lang="en-US" altLang="zh-CN" dirty="0"/>
              <a:t>	Clause 6.1 of the IEEE SA Standards Board Operations Manual</a:t>
            </a:r>
            <a:br>
              <a:rPr lang="en-US" altLang="zh-CN" dirty="0"/>
            </a:br>
            <a:r>
              <a:rPr lang="en-US" altLang="zh-CN" dirty="0"/>
              <a:t>	</a:t>
            </a:r>
            <a:r>
              <a:rPr lang="en-US" altLang="zh-CN" sz="1400" dirty="0">
                <a:hlinkClick r:id="rId4"/>
              </a:rPr>
              <a:t>https://standards.ieee.org/about/policies/opman/sect6.html</a:t>
            </a:r>
            <a:endParaRPr lang="en-US" altLang="zh-CN" sz="1400" dirty="0"/>
          </a:p>
          <a:p>
            <a:pPr marL="355600" lvl="2" indent="-285750">
              <a:buSzPct val="150000"/>
              <a:buFont typeface="Arial" panose="020B0604020202020204" pitchFamily="34" charset="0"/>
              <a:buChar char="•"/>
            </a:pPr>
            <a:r>
              <a:rPr lang="en-US" altLang="zh-CN" sz="1600" dirty="0"/>
              <a:t>IEEE SA Copyright Permission</a:t>
            </a:r>
          </a:p>
          <a:p>
            <a:pPr marL="355600" lvl="3" indent="-285750">
              <a:buSzPct val="150000"/>
              <a:buFont typeface="Arial" panose="020B0604020202020204" pitchFamily="34" charset="0"/>
              <a:buChar char="•"/>
            </a:pPr>
            <a:r>
              <a:rPr lang="en-US" altLang="zh-CN" sz="1400" dirty="0">
                <a:hlinkClick r:id="rId5"/>
              </a:rPr>
              <a:t>https://standards.ieee.org/content/dam/ieee-standards/standards/web/documents/other/permissionltrs.zip</a:t>
            </a:r>
            <a:endParaRPr lang="en-US" altLang="zh-CN" sz="1400" dirty="0"/>
          </a:p>
          <a:p>
            <a:pPr marL="355600" lvl="2" indent="-285750">
              <a:buSzPct val="150000"/>
              <a:buFont typeface="Arial" panose="020B0604020202020204" pitchFamily="34" charset="0"/>
              <a:buChar char="•"/>
            </a:pPr>
            <a:r>
              <a:rPr lang="en-US" altLang="zh-CN" sz="1600" dirty="0"/>
              <a:t>IEEE SA Copyright FAQs</a:t>
            </a:r>
          </a:p>
          <a:p>
            <a:pPr marL="355600" lvl="3" indent="-285750">
              <a:buSzPct val="150000"/>
              <a:buFont typeface="Arial" panose="020B0604020202020204" pitchFamily="34" charset="0"/>
              <a:buChar char="•"/>
            </a:pPr>
            <a:r>
              <a:rPr lang="en-US" altLang="zh-CN" sz="1400" dirty="0">
                <a:hlinkClick r:id="rId6"/>
              </a:rPr>
              <a:t>http://standards.ieee.org/faqs/copyrights.html/</a:t>
            </a:r>
            <a:endParaRPr lang="en-US" altLang="zh-CN" sz="1400" dirty="0"/>
          </a:p>
          <a:p>
            <a:pPr marL="355600" lvl="2" indent="-285750">
              <a:buSzPct val="150000"/>
              <a:buFont typeface="Arial" panose="020B0604020202020204" pitchFamily="34" charset="0"/>
              <a:buChar char="•"/>
            </a:pPr>
            <a:r>
              <a:rPr lang="en-US" altLang="zh-CN" sz="1600" dirty="0"/>
              <a:t>IEEE SA Best Practices for IEEE Standards Development </a:t>
            </a:r>
          </a:p>
          <a:p>
            <a:pPr marL="355600" lvl="3" indent="-285750">
              <a:buSzPct val="150000"/>
              <a:buFont typeface="Arial" panose="020B0604020202020204" pitchFamily="34" charset="0"/>
              <a:buChar char="•"/>
            </a:pPr>
            <a:r>
              <a:rPr lang="en-US" altLang="zh-CN" sz="1400" dirty="0">
                <a:hlinkClick r:id="rId7"/>
              </a:rPr>
              <a:t>http://standards.ieee.org/develop/policies/best_practices_for_ieee_standards_development_051215.pdf</a:t>
            </a:r>
            <a:endParaRPr lang="en-US" altLang="zh-CN" sz="1400" dirty="0"/>
          </a:p>
          <a:p>
            <a:pPr marL="355600" lvl="2" indent="-285750">
              <a:buSzPct val="150000"/>
              <a:buFont typeface="Arial" panose="020B0604020202020204" pitchFamily="34" charset="0"/>
              <a:buChar char="•"/>
            </a:pPr>
            <a:r>
              <a:rPr lang="en-US" altLang="zh-CN" sz="1600" dirty="0"/>
              <a:t>Distribution of Draft Standards (see 6.1.3 of the SASB Operations Manual)</a:t>
            </a:r>
          </a:p>
          <a:p>
            <a:pPr marL="355600" lvl="3" indent="-285750">
              <a:buSzPct val="150000"/>
              <a:buFont typeface="Arial" panose="020B0604020202020204" pitchFamily="34" charset="0"/>
              <a:buChar char="•"/>
            </a:pPr>
            <a:r>
              <a:rPr lang="en-US" altLang="zh-CN" sz="1400" dirty="0">
                <a:hlinkClick r:id="rId4"/>
              </a:rPr>
              <a:t>https://standards.ieee.org/about/policies/opman/sect6.html</a:t>
            </a:r>
            <a:endParaRPr lang="en-US" altLang="zh-CN" sz="1400" dirty="0"/>
          </a:p>
          <a:p>
            <a:pPr marL="355600" lvl="2" indent="-285750">
              <a:buSzPct val="150000"/>
              <a:buFont typeface="Arial" panose="020B0604020202020204" pitchFamily="34" charset="0"/>
              <a:buChar char="•"/>
            </a:pPr>
            <a:endParaRPr lang="en-US" altLang="en-US" sz="1400" dirty="0"/>
          </a:p>
        </p:txBody>
      </p:sp>
      <p:sp>
        <p:nvSpPr>
          <p:cNvPr id="14340"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
        <p:nvSpPr>
          <p:cNvPr id="14341"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t>IEEE SA Copyright Policy</a:t>
            </a:r>
            <a:endParaRPr lang="en-US" altLang="en-US" sz="2800" dirty="0">
              <a:solidFill>
                <a:schemeClr val="tx2"/>
              </a:solidFill>
            </a:endParaRPr>
          </a:p>
        </p:txBody>
      </p:sp>
      <p:sp>
        <p:nvSpPr>
          <p:cNvPr id="14342" name="Text Box 5"/>
          <p:cNvSpPr txBox="1">
            <a:spLocks noChangeArrowheads="1"/>
          </p:cNvSpPr>
          <p:nvPr/>
        </p:nvSpPr>
        <p:spPr bwMode="auto">
          <a:xfrm>
            <a:off x="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393B81-2A37-4AC6-B37C-A7C340EF8F51}" type="slidenum">
              <a:rPr lang="en-GB" altLang="en-US" sz="1200" b="0" smtClean="0"/>
              <a:pPr>
                <a:spcBef>
                  <a:spcPct val="0"/>
                </a:spcBef>
                <a:buFontTx/>
                <a:buNone/>
              </a:pPr>
              <a:t>12</a:t>
            </a:fld>
            <a:endParaRPr lang="en-GB" altLang="en-US" sz="1200" b="0"/>
          </a:p>
        </p:txBody>
      </p:sp>
      <p:sp>
        <p:nvSpPr>
          <p:cNvPr id="14339" name="Rectangle 2"/>
          <p:cNvSpPr>
            <a:spLocks noGrp="1" noChangeArrowheads="1"/>
          </p:cNvSpPr>
          <p:nvPr>
            <p:ph type="body" idx="1"/>
          </p:nvPr>
        </p:nvSpPr>
        <p:spPr>
          <a:xfrm>
            <a:off x="685800" y="1676400"/>
            <a:ext cx="7848600" cy="4648200"/>
          </a:xfrm>
        </p:spPr>
        <p:txBody>
          <a:bodyPr/>
          <a:lstStyle/>
          <a:p>
            <a:pPr algn="just">
              <a:spcAft>
                <a:spcPts val="600"/>
              </a:spcAft>
            </a:pPr>
            <a:r>
              <a:rPr lang="en-US" altLang="en-US" sz="1800" b="0"/>
              <a:t>All participants in IEEE-SA activities are expected to adhere to the core principles underlying the:</a:t>
            </a:r>
          </a:p>
          <a:p>
            <a:pPr lvl="1">
              <a:buFont typeface="Times New Roman" panose="02020603050405020304" pitchFamily="18" charset="0"/>
              <a:buChar char="−"/>
            </a:pPr>
            <a:r>
              <a:rPr lang="en-US" altLang="en-US" sz="1400">
                <a:hlinkClick r:id="rId3"/>
              </a:rPr>
              <a:t>IEEE Code of Ethics</a:t>
            </a:r>
            <a:endParaRPr lang="en-US" altLang="en-US" sz="1400"/>
          </a:p>
          <a:p>
            <a:pPr lvl="1">
              <a:buFont typeface="Times New Roman" panose="02020603050405020304" pitchFamily="18" charset="0"/>
              <a:buChar char="−"/>
            </a:pPr>
            <a:r>
              <a:rPr lang="en-US" altLang="en-US" sz="1400">
                <a:hlinkClick r:id="rId4"/>
              </a:rPr>
              <a:t>IEEE Code of Conduct</a:t>
            </a:r>
            <a:endParaRPr lang="en-US" altLang="en-US" sz="1400"/>
          </a:p>
          <a:p>
            <a:pPr algn="just">
              <a:spcAft>
                <a:spcPts val="600"/>
              </a:spcAft>
            </a:pPr>
            <a:r>
              <a:rPr lang="en-US" altLang="en-US" sz="1800" b="0"/>
              <a:t>The core principles of the IEEE Codes of Ethics &amp; Conduct are to:</a:t>
            </a:r>
          </a:p>
          <a:p>
            <a:pPr lvl="1" algn="just">
              <a:spcAft>
                <a:spcPts val="600"/>
              </a:spcAft>
            </a:pPr>
            <a:r>
              <a:rPr lang="en-US" altLang="en-US" sz="1400"/>
              <a:t>Uphold the highest standards of integrity, responsible behavior, and ethical and professional conduct</a:t>
            </a:r>
          </a:p>
          <a:p>
            <a:pPr lvl="1" algn="just">
              <a:spcAft>
                <a:spcPts val="600"/>
              </a:spcAft>
            </a:pPr>
            <a:r>
              <a:rPr lang="en-US" altLang="en-US" sz="1400"/>
              <a:t>Treat people fairly and with respect, to not engage in harassment, discrimination, or retaliation, and to protect people's privacy.</a:t>
            </a:r>
          </a:p>
          <a:p>
            <a:pPr lvl="1" algn="just">
              <a:spcAft>
                <a:spcPts val="600"/>
              </a:spcAft>
            </a:pPr>
            <a:r>
              <a:rPr lang="en-US" altLang="en-US" sz="1400"/>
              <a:t>Avoid injuring others, their property, reputation, or employment by false or malicious action</a:t>
            </a:r>
          </a:p>
          <a:p>
            <a:pPr algn="just">
              <a:spcAft>
                <a:spcPts val="600"/>
              </a:spcAft>
            </a:pPr>
            <a:r>
              <a:rPr lang="en-US" altLang="en-US" sz="1800" b="0"/>
              <a:t>The most recent versions of these Codes are available at</a:t>
            </a:r>
          </a:p>
          <a:p>
            <a:pPr lvl="1" algn="just">
              <a:spcAft>
                <a:spcPts val="600"/>
              </a:spcAft>
            </a:pPr>
            <a:r>
              <a:rPr lang="en-US" altLang="en-US" sz="1400">
                <a:hlinkClick r:id="rId5"/>
              </a:rPr>
              <a:t>http://www.ieee.org/about/corporate/governance</a:t>
            </a:r>
            <a:endParaRPr lang="en-US" altLang="en-US" sz="1400"/>
          </a:p>
          <a:p>
            <a:pPr>
              <a:spcAft>
                <a:spcPts val="600"/>
              </a:spcAft>
            </a:pPr>
            <a:endParaRPr lang="en-US" altLang="en-US" sz="2800"/>
          </a:p>
        </p:txBody>
      </p:sp>
      <p:sp>
        <p:nvSpPr>
          <p:cNvPr id="14340"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
        <p:nvSpPr>
          <p:cNvPr id="14341"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a:solidFill>
                  <a:schemeClr val="tx2"/>
                </a:solidFill>
              </a:rPr>
              <a:t>Participant behavior in IEEE-SA activities is guided by the IEEE Codes of Ethics &amp; Conduct</a:t>
            </a:r>
          </a:p>
        </p:txBody>
      </p:sp>
      <p:sp>
        <p:nvSpPr>
          <p:cNvPr id="14342" name="Text Box 5"/>
          <p:cNvSpPr txBox="1">
            <a:spLocks noChangeArrowheads="1"/>
          </p:cNvSpPr>
          <p:nvPr/>
        </p:nvSpPr>
        <p:spPr bwMode="auto">
          <a:xfrm>
            <a:off x="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852B5388-3BBF-490A-8288-2D06EFF5B0E2}" type="slidenum">
              <a:rPr lang="en-GB" altLang="en-US" sz="1200" b="0" smtClean="0"/>
              <a:pPr>
                <a:spcBef>
                  <a:spcPct val="0"/>
                </a:spcBef>
                <a:buFontTx/>
                <a:buNone/>
              </a:pPr>
              <a:t>13</a:t>
            </a:fld>
            <a:endParaRPr lang="en-GB" altLang="en-US" sz="1200" b="0"/>
          </a:p>
        </p:txBody>
      </p:sp>
      <p:sp>
        <p:nvSpPr>
          <p:cNvPr id="15363" name="Rectangle 2"/>
          <p:cNvSpPr>
            <a:spLocks noGrp="1" noChangeArrowheads="1"/>
          </p:cNvSpPr>
          <p:nvPr>
            <p:ph type="body" idx="1"/>
          </p:nvPr>
        </p:nvSpPr>
        <p:spPr>
          <a:xfrm>
            <a:off x="685800" y="1676400"/>
            <a:ext cx="7848600" cy="4648200"/>
          </a:xfrm>
        </p:spPr>
        <p:txBody>
          <a:bodyPr/>
          <a:lstStyle/>
          <a:p>
            <a:pPr algn="just"/>
            <a:r>
              <a:rPr lang="en-US" altLang="en-US" sz="1800"/>
              <a:t>The </a:t>
            </a:r>
            <a:r>
              <a:rPr lang="en-US" altLang="en-US" sz="1800">
                <a:hlinkClick r:id="rId3"/>
              </a:rPr>
              <a:t>IEEE-SA Standards Board Bylaws </a:t>
            </a:r>
            <a:r>
              <a:rPr lang="en-US" altLang="en-US" sz="1800"/>
              <a:t>require that “participants in the IEEE standards development individual process shall act based on their qualifications and experience”</a:t>
            </a:r>
          </a:p>
          <a:p>
            <a:pPr algn="just"/>
            <a:r>
              <a:rPr lang="en-US" altLang="en-US" sz="1800"/>
              <a:t>This means participants:</a:t>
            </a:r>
          </a:p>
          <a:p>
            <a:pPr lvl="1" algn="just">
              <a:buFont typeface="Times New Roman" panose="02020603050405020304" pitchFamily="18" charset="0"/>
              <a:buChar char="−"/>
            </a:pPr>
            <a:r>
              <a:rPr lang="en-US" altLang="en-US" sz="1800" b="1">
                <a:solidFill>
                  <a:srgbClr val="00B050"/>
                </a:solidFill>
              </a:rPr>
              <a:t>Shall act &amp; vote </a:t>
            </a:r>
            <a:r>
              <a:rPr lang="en-US" altLang="en-US" sz="180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a:solidFill>
                  <a:srgbClr val="FF0000"/>
                </a:solidFill>
              </a:rPr>
              <a:t>Shall not act or vote </a:t>
            </a:r>
            <a:r>
              <a:rPr lang="en-US" altLang="en-US" sz="180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a:solidFill>
                  <a:srgbClr val="FF0000"/>
                </a:solidFill>
              </a:rPr>
              <a:t>Shall not direct </a:t>
            </a:r>
            <a:r>
              <a:rPr lang="en-US" altLang="en-US" sz="1800"/>
              <a:t>the actions or votes of other participants or retaliate against other participants for fulfilling their responsibility to act &amp; vote based on their personal &amp; independently developed opinions</a:t>
            </a:r>
          </a:p>
          <a:p>
            <a:pPr algn="just"/>
            <a:r>
              <a:rPr lang="en-US" altLang="en-US" sz="1800"/>
              <a:t>By participating in standards activities using the “</a:t>
            </a:r>
            <a:r>
              <a:rPr lang="en-US" altLang="en-US" sz="1800" i="1"/>
              <a:t>individual process</a:t>
            </a:r>
            <a:r>
              <a:rPr lang="en-US" altLang="en-US" sz="1800"/>
              <a:t>”, you are deemed to accept these requirements; if you are unable to satisfy these requirements then you shall immediately cease any participation</a:t>
            </a:r>
          </a:p>
        </p:txBody>
      </p:sp>
      <p:sp>
        <p:nvSpPr>
          <p:cNvPr id="15364"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
        <p:nvSpPr>
          <p:cNvPr id="1536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a:t>Participants in the IEEE-SA “individual process” shall act independently of others, including employers</a:t>
            </a:r>
            <a:endParaRPr lang="en-US" altLang="en-US">
              <a:solidFill>
                <a:schemeClr val="tx2"/>
              </a:solidFill>
            </a:endParaRPr>
          </a:p>
        </p:txBody>
      </p:sp>
      <p:sp>
        <p:nvSpPr>
          <p:cNvPr id="15366" name="Text Box 5"/>
          <p:cNvSpPr txBox="1">
            <a:spLocks noChangeArrowheads="1"/>
          </p:cNvSpPr>
          <p:nvPr/>
        </p:nvSpPr>
        <p:spPr bwMode="auto">
          <a:xfrm>
            <a:off x="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429DFF84-D4AD-4376-8FE2-83D981F752E7}" type="slidenum">
              <a:rPr lang="en-GB" altLang="en-US" sz="1200" b="0" smtClean="0"/>
              <a:pPr>
                <a:spcBef>
                  <a:spcPct val="0"/>
                </a:spcBef>
                <a:buFontTx/>
                <a:buNone/>
              </a:pPr>
              <a:t>14</a:t>
            </a:fld>
            <a:endParaRPr lang="en-GB" altLang="en-US" sz="1200" b="0"/>
          </a:p>
        </p:txBody>
      </p:sp>
      <p:sp>
        <p:nvSpPr>
          <p:cNvPr id="16387" name="Rectangle 2"/>
          <p:cNvSpPr>
            <a:spLocks noGrp="1" noChangeArrowheads="1"/>
          </p:cNvSpPr>
          <p:nvPr>
            <p:ph type="body" idx="1"/>
          </p:nvPr>
        </p:nvSpPr>
        <p:spPr>
          <a:xfrm>
            <a:off x="685800" y="1676400"/>
            <a:ext cx="7848600" cy="4648200"/>
          </a:xfrm>
        </p:spPr>
        <p:txBody>
          <a:bodyPr/>
          <a:lstStyle/>
          <a:p>
            <a:pPr algn="just"/>
            <a:r>
              <a:rPr lang="en-US" altLang="en-US" sz="1800"/>
              <a:t>The </a:t>
            </a:r>
            <a:r>
              <a:rPr lang="en-US" altLang="en-US" sz="1800">
                <a:hlinkClick r:id="rId3"/>
              </a:rPr>
              <a:t>IEEE-SA Standards Board Bylaws </a:t>
            </a:r>
            <a:r>
              <a:rPr lang="en-US" altLang="en-US" sz="1800"/>
              <a:t>(clause 5.2.1.3) specifies that “</a:t>
            </a:r>
            <a:r>
              <a:rPr lang="en-US" altLang="en-US" sz="1800" i="1"/>
              <a:t>the standards development process shall not be dominated by any single interest category, individual, or organization</a:t>
            </a:r>
            <a:r>
              <a:rPr lang="en-US" altLang="en-US" sz="1800"/>
              <a:t>”</a:t>
            </a:r>
          </a:p>
          <a:p>
            <a:pPr lvl="1" algn="just">
              <a:buFont typeface="Times New Roman" panose="02020603050405020304" pitchFamily="18" charset="0"/>
              <a:buChar char="−"/>
            </a:pPr>
            <a:r>
              <a:rPr lang="en-US" altLang="en-US" sz="1800"/>
              <a:t>This means no participant may exercise “</a:t>
            </a:r>
            <a:r>
              <a:rPr lang="en-US" altLang="en-US" sz="1800" i="1"/>
              <a:t>authority, leadership, or influence by reason of superior leverage, strength, or representation to the exclusion of fair and equitable consideration of other viewpoints</a:t>
            </a:r>
            <a:r>
              <a:rPr lang="en-US" altLang="en-US" sz="1800"/>
              <a:t>” or “</a:t>
            </a:r>
            <a:r>
              <a:rPr lang="en-US" altLang="en-US" sz="1800" i="1"/>
              <a:t>to hinder the progress of the standards development activity</a:t>
            </a:r>
            <a:r>
              <a:rPr lang="en-US" altLang="en-US" sz="1800"/>
              <a:t>”</a:t>
            </a:r>
          </a:p>
          <a:p>
            <a:pPr algn="just">
              <a:spcBef>
                <a:spcPts val="1200"/>
              </a:spcBef>
            </a:pPr>
            <a:r>
              <a:rPr lang="en-US" altLang="en-US" sz="1800"/>
              <a:t>This rule applies equally to those participating in a standards development project and to that project’s leadership group</a:t>
            </a:r>
          </a:p>
          <a:p>
            <a:pPr algn="just">
              <a:spcBef>
                <a:spcPts val="1200"/>
              </a:spcBef>
            </a:pPr>
            <a:r>
              <a:rPr lang="en-US" altLang="en-US" sz="1800"/>
              <a:t>Any person who reasonably suspects that dominance is occurring in a standards development project is encouraged to bring the issue to the attention of the Standards Committee or the project’s IEEE-SA Program Manager</a:t>
            </a:r>
            <a:endParaRPr lang="en-US" altLang="en-US"/>
          </a:p>
        </p:txBody>
      </p:sp>
      <p:sp>
        <p:nvSpPr>
          <p:cNvPr id="16388"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
        <p:nvSpPr>
          <p:cNvPr id="16389" name="Rectangle 2"/>
          <p:cNvSpPr txBox="1">
            <a:spLocks noChangeArrowheads="1"/>
          </p:cNvSpPr>
          <p:nvPr/>
        </p:nvSpPr>
        <p:spPr bwMode="auto">
          <a:xfrm>
            <a:off x="609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a:t>IEEE-SA standards activities shall allow the fair &amp;</a:t>
            </a:r>
            <a:br>
              <a:rPr lang="en-US" altLang="en-US" sz="2800"/>
            </a:br>
            <a:r>
              <a:rPr lang="en-US" altLang="en-US" sz="2800"/>
              <a:t>equitable consideration of all viewpoints</a:t>
            </a:r>
            <a:endParaRPr lang="en-US" altLang="en-US" sz="2800">
              <a:solidFill>
                <a:schemeClr val="tx2"/>
              </a:solidFill>
            </a:endParaRPr>
          </a:p>
        </p:txBody>
      </p:sp>
      <p:sp>
        <p:nvSpPr>
          <p:cNvPr id="16390" name="Text Box 5"/>
          <p:cNvSpPr txBox="1">
            <a:spLocks noChangeArrowheads="1"/>
          </p:cNvSpPr>
          <p:nvPr/>
        </p:nvSpPr>
        <p:spPr bwMode="auto">
          <a:xfrm>
            <a:off x="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2D29FD15-C8C6-4C3A-8122-F78641BD8AE7}" type="slidenum">
              <a:rPr lang="en-US" altLang="en-US" sz="1200" b="0" smtClean="0"/>
              <a:pPr>
                <a:spcBef>
                  <a:spcPct val="0"/>
                </a:spcBef>
                <a:buFontTx/>
                <a:buNone/>
              </a:pPr>
              <a:t>15</a:t>
            </a:fld>
            <a:endParaRPr lang="en-US" altLang="en-US" sz="1200" b="0"/>
          </a:p>
        </p:txBody>
      </p:sp>
      <p:sp>
        <p:nvSpPr>
          <p:cNvPr id="17411"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Required notices</a:t>
            </a:r>
          </a:p>
        </p:txBody>
      </p:sp>
      <p:sp>
        <p:nvSpPr>
          <p:cNvPr id="17412" name="Rectangle 3"/>
          <p:cNvSpPr txBox="1">
            <a:spLocks noChangeArrowheads="1"/>
          </p:cNvSpPr>
          <p:nvPr/>
        </p:nvSpPr>
        <p:spPr bwMode="auto">
          <a:xfrm>
            <a:off x="6858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FontTx/>
              <a:buNone/>
            </a:pPr>
            <a:r>
              <a:rPr lang="en-US" altLang="en-US"/>
              <a:t>Patent FAQ </a:t>
            </a:r>
          </a:p>
          <a:p>
            <a:pPr>
              <a:spcBef>
                <a:spcPct val="0"/>
              </a:spcBef>
              <a:spcAft>
                <a:spcPts val="900"/>
              </a:spcAft>
              <a:buFontTx/>
              <a:buNone/>
            </a:pPr>
            <a:r>
              <a:rPr lang="en-US" altLang="en-US" sz="1800">
                <a:hlinkClick r:id="rId3"/>
              </a:rPr>
              <a:t>http://standards.ieee.org/board/pat/faq.pdf</a:t>
            </a:r>
            <a:r>
              <a:rPr lang="en-US" altLang="en-US" sz="1800"/>
              <a:t> </a:t>
            </a:r>
          </a:p>
          <a:p>
            <a:pPr algn="just">
              <a:spcBef>
                <a:spcPts val="300"/>
              </a:spcBef>
              <a:buFontTx/>
              <a:buNone/>
            </a:pPr>
            <a:r>
              <a:rPr lang="en-US" altLang="en-US"/>
              <a:t>Disclosure of Affiliation</a:t>
            </a:r>
          </a:p>
          <a:p>
            <a:pPr algn="just">
              <a:spcBef>
                <a:spcPts val="300"/>
              </a:spcBef>
              <a:buFontTx/>
              <a:buNone/>
            </a:pPr>
            <a:r>
              <a:rPr lang="en-US" altLang="en-US" sz="1800">
                <a:hlinkClick r:id="rId4"/>
              </a:rPr>
              <a:t>http://standards.ieee.org/faqs/affiliationFAQ.html</a:t>
            </a:r>
            <a:endParaRPr lang="en-US" altLang="en-US"/>
          </a:p>
          <a:p>
            <a:pPr algn="just">
              <a:spcBef>
                <a:spcPts val="1200"/>
              </a:spcBef>
              <a:buFontTx/>
              <a:buNone/>
            </a:pPr>
            <a:r>
              <a:rPr lang="en-US" altLang="en-US"/>
              <a:t>Anti-Trust Guidelines </a:t>
            </a:r>
          </a:p>
          <a:p>
            <a:pPr algn="just">
              <a:spcBef>
                <a:spcPct val="0"/>
              </a:spcBef>
              <a:spcAft>
                <a:spcPts val="900"/>
              </a:spcAft>
              <a:buFontTx/>
              <a:buNone/>
            </a:pPr>
            <a:r>
              <a:rPr lang="en-US" altLang="en-US" sz="1800">
                <a:hlinkClick r:id="rId5"/>
              </a:rPr>
              <a:t>http://standards.ieee.org/resources/antitrust-guidelines.pdf</a:t>
            </a:r>
            <a:endParaRPr lang="en-US" altLang="en-US"/>
          </a:p>
          <a:p>
            <a:pPr algn="just">
              <a:spcBef>
                <a:spcPts val="300"/>
              </a:spcBef>
              <a:buFontTx/>
              <a:buNone/>
            </a:pPr>
            <a:r>
              <a:rPr lang="en-US" altLang="en-US"/>
              <a:t>Code of Ethics</a:t>
            </a:r>
          </a:p>
          <a:p>
            <a:pPr>
              <a:spcBef>
                <a:spcPct val="0"/>
              </a:spcBef>
              <a:spcAft>
                <a:spcPts val="900"/>
              </a:spcAft>
              <a:buFontTx/>
              <a:buNone/>
            </a:pPr>
            <a:r>
              <a:rPr lang="en-US" altLang="en-US" sz="1800">
                <a:hlinkClick r:id="rId6"/>
              </a:rPr>
              <a:t>http://www.ieee.org/web/membership/ethics/code_ethics.html</a:t>
            </a:r>
            <a:r>
              <a:rPr lang="en-US" altLang="en-US" sz="1800"/>
              <a:t>  </a:t>
            </a:r>
            <a:endParaRPr lang="en-US" altLang="en-US"/>
          </a:p>
          <a:p>
            <a:pPr algn="just">
              <a:spcBef>
                <a:spcPts val="300"/>
              </a:spcBef>
              <a:buFontTx/>
              <a:buNone/>
            </a:pPr>
            <a:r>
              <a:rPr lang="en-US" altLang="en-US"/>
              <a:t>IEEE 802.11 Working Group Operations Manual </a:t>
            </a:r>
          </a:p>
          <a:p>
            <a:pPr algn="just">
              <a:spcBef>
                <a:spcPts val="300"/>
              </a:spcBef>
              <a:spcAft>
                <a:spcPts val="300"/>
              </a:spcAft>
              <a:buFontTx/>
              <a:buNone/>
            </a:pPr>
            <a:r>
              <a:rPr lang="nl-NL" altLang="en-US" sz="1800">
                <a:hlinkClick r:id="rId7"/>
              </a:rPr>
              <a:t>https://mentor.ieee.org/802.11/dcn/14/11-14-0629-22-0000-802-11-operations-manual.docx</a:t>
            </a:r>
            <a:r>
              <a:rPr lang="nl-NL" altLang="en-US" sz="1800"/>
              <a:t> </a:t>
            </a:r>
          </a:p>
        </p:txBody>
      </p:sp>
      <p:sp>
        <p:nvSpPr>
          <p:cNvPr id="1741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FC4ED637-7F2E-41AD-AE0D-FC461299F22A}" type="slidenum">
              <a:rPr lang="en-US" altLang="en-US" sz="1200" b="0" smtClean="0"/>
              <a:pPr>
                <a:spcBef>
                  <a:spcPct val="0"/>
                </a:spcBef>
                <a:buFontTx/>
                <a:buNone/>
              </a:pPr>
              <a:t>16</a:t>
            </a:fld>
            <a:endParaRPr lang="en-US" altLang="en-US" sz="1200" b="0"/>
          </a:p>
        </p:txBody>
      </p:sp>
      <p:sp>
        <p:nvSpPr>
          <p:cNvPr id="1843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000" dirty="0">
                <a:solidFill>
                  <a:srgbClr val="0000FF"/>
                </a:solidFill>
                <a:cs typeface="Times New Roman" panose="02020603050405020304" pitchFamily="18" charset="0"/>
              </a:rPr>
              <a:t>September 28</a:t>
            </a:r>
          </a:p>
        </p:txBody>
      </p:sp>
      <p:sp>
        <p:nvSpPr>
          <p:cNvPr id="18436" name="Rectangle 3"/>
          <p:cNvSpPr txBox="1">
            <a:spLocks noChangeArrowheads="1"/>
          </p:cNvSpPr>
          <p:nvPr/>
        </p:nvSpPr>
        <p:spPr bwMode="auto">
          <a:xfrm>
            <a:off x="685800" y="1295400"/>
            <a:ext cx="81534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Times</a:t>
            </a:r>
          </a:p>
          <a:p>
            <a:pPr algn="just"/>
            <a:r>
              <a:rPr lang="en-US" altLang="en-US" sz="1600" dirty="0"/>
              <a:t>Presentation of submissions</a:t>
            </a:r>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t>Adjourn</a:t>
            </a:r>
          </a:p>
        </p:txBody>
      </p:sp>
      <p:sp>
        <p:nvSpPr>
          <p:cNvPr id="18437"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
        <p:nvSpPr>
          <p:cNvPr id="8" name="TextBox 7"/>
          <p:cNvSpPr txBox="1"/>
          <p:nvPr/>
        </p:nvSpPr>
        <p:spPr>
          <a:xfrm>
            <a:off x="5715000" y="5715000"/>
            <a:ext cx="2971800" cy="914400"/>
          </a:xfrm>
          <a:prstGeom prst="rect">
            <a:avLst/>
          </a:prstGeom>
          <a:noFill/>
        </p:spPr>
        <p:txBody>
          <a:bodyPr>
            <a:normAutofit fontScale="55000" lnSpcReduction="20000"/>
          </a:bodyPr>
          <a:lstStyle/>
          <a:p>
            <a:pPr>
              <a:defRPr/>
            </a:pPr>
            <a:r>
              <a:rPr lang="en-US" sz="1600" b="1" dirty="0"/>
              <a:t>Notes:  </a:t>
            </a:r>
          </a:p>
          <a:p>
            <a:pPr marL="742950" lvl="1" indent="-285750">
              <a:buFont typeface="Arial" panose="020B0604020202020204" pitchFamily="34" charset="0"/>
              <a:buChar char="•"/>
              <a:defRPr/>
            </a:pPr>
            <a:r>
              <a:rPr lang="en-US" sz="1600" b="1" dirty="0">
                <a:solidFill>
                  <a:srgbClr val="00B050"/>
                </a:solidFill>
              </a:rPr>
              <a:t>Docs in green have been presented.</a:t>
            </a:r>
          </a:p>
          <a:p>
            <a:pPr marL="742950" lvl="1" indent="-285750">
              <a:buFont typeface="Arial" panose="020B0604020202020204" pitchFamily="34" charset="0"/>
              <a:buChar char="•"/>
              <a:defRPr/>
            </a:pPr>
            <a:r>
              <a:rPr lang="en-US" sz="1600" b="1" dirty="0">
                <a:solidFill>
                  <a:srgbClr val="FF0000"/>
                </a:solidFill>
              </a:rPr>
              <a:t>Docs in red have been withdrawn.</a:t>
            </a:r>
          </a:p>
          <a:p>
            <a:pPr marL="742950" lvl="1" indent="-285750">
              <a:buFont typeface="Arial" panose="020B0604020202020204" pitchFamily="34" charset="0"/>
              <a:buChar char="•"/>
              <a:defRPr/>
            </a:pPr>
            <a:r>
              <a:rPr lang="en-US" sz="1600" b="1" dirty="0"/>
              <a:t>Docs in black have NOT been presented.</a:t>
            </a:r>
          </a:p>
          <a:p>
            <a:pPr marL="742950" lvl="1" indent="-285750">
              <a:buFont typeface="Arial" panose="020B0604020202020204" pitchFamily="34" charset="0"/>
              <a:buChar char="•"/>
              <a:defRPr/>
            </a:pPr>
            <a:r>
              <a:rPr lang="en-US" sz="1600" b="1" dirty="0">
                <a:solidFill>
                  <a:srgbClr val="FFC000"/>
                </a:solidFill>
              </a:rPr>
              <a:t>Docs in yellow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4153878854"/>
              </p:ext>
            </p:extLst>
          </p:nvPr>
        </p:nvGraphicFramePr>
        <p:xfrm>
          <a:off x="762000" y="3483138"/>
          <a:ext cx="8229601" cy="1469862"/>
        </p:xfrm>
        <a:graphic>
          <a:graphicData uri="http://schemas.openxmlformats.org/drawingml/2006/table">
            <a:tbl>
              <a:tblPr firstRow="1" bandRow="1">
                <a:tableStyleId>{C4B1156A-380E-4F78-BDF5-A606A8083BF9}</a:tableStyleId>
              </a:tblPr>
              <a:tblGrid>
                <a:gridCol w="731960">
                  <a:extLst>
                    <a:ext uri="{9D8B030D-6E8A-4147-A177-3AD203B41FA5}">
                      <a16:colId xmlns:a16="http://schemas.microsoft.com/office/drawing/2014/main" xmlns="" val="20000"/>
                    </a:ext>
                  </a:extLst>
                </a:gridCol>
                <a:gridCol w="1858840">
                  <a:extLst>
                    <a:ext uri="{9D8B030D-6E8A-4147-A177-3AD203B41FA5}">
                      <a16:colId xmlns:a16="http://schemas.microsoft.com/office/drawing/2014/main" xmlns="" val="20001"/>
                    </a:ext>
                  </a:extLst>
                </a:gridCol>
                <a:gridCol w="4471622">
                  <a:extLst>
                    <a:ext uri="{9D8B030D-6E8A-4147-A177-3AD203B41FA5}">
                      <a16:colId xmlns:a16="http://schemas.microsoft.com/office/drawing/2014/main" xmlns="" val="20002"/>
                    </a:ext>
                  </a:extLst>
                </a:gridCol>
                <a:gridCol w="1167179">
                  <a:extLst>
                    <a:ext uri="{9D8B030D-6E8A-4147-A177-3AD203B41FA5}">
                      <a16:colId xmlns:a16="http://schemas.microsoft.com/office/drawing/2014/main" xmlns="" val="20003"/>
                    </a:ext>
                  </a:extLst>
                </a:gridCol>
              </a:tblGrid>
              <a:tr h="245296">
                <a:tc>
                  <a:txBody>
                    <a:bodyPr/>
                    <a:lstStyle/>
                    <a:p>
                      <a:pPr algn="ctr"/>
                      <a:r>
                        <a:rPr lang="en-US" altLang="zh-CN" sz="1400" dirty="0"/>
                        <a:t>DCN</a:t>
                      </a:r>
                      <a:endParaRPr lang="zh-CN" altLang="en-US" sz="1400" dirty="0"/>
                    </a:p>
                  </a:txBody>
                  <a:tcPr marL="36000" marR="36000" marT="17925" marB="17925" anchor="ctr"/>
                </a:tc>
                <a:tc>
                  <a:txBody>
                    <a:bodyPr/>
                    <a:lstStyle/>
                    <a:p>
                      <a:pPr algn="ctr"/>
                      <a:r>
                        <a:rPr lang="en-US" altLang="zh-CN" sz="1400" dirty="0"/>
                        <a:t>Author</a:t>
                      </a:r>
                      <a:endParaRPr lang="zh-CN" altLang="en-US" sz="1400" dirty="0"/>
                    </a:p>
                  </a:txBody>
                  <a:tcPr marL="36000" marR="36000" marT="17925" marB="17925" anchor="ctr"/>
                </a:tc>
                <a:tc>
                  <a:txBody>
                    <a:bodyPr/>
                    <a:lstStyle/>
                    <a:p>
                      <a:pPr algn="ctr"/>
                      <a:r>
                        <a:rPr lang="en-US" altLang="zh-CN" sz="1400" dirty="0"/>
                        <a:t>Title</a:t>
                      </a:r>
                      <a:endParaRPr lang="zh-CN" altLang="en-US" sz="14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a16="http://schemas.microsoft.com/office/drawing/2014/main" xmlns=""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21/0504</a:t>
                      </a:r>
                      <a:endParaRPr lang="zh-CN" altLang="en-US" sz="11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Claudio Da Silva (Facebook)</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100" kern="1200" dirty="0" smtClean="0">
                          <a:solidFill>
                            <a:srgbClr val="00B050"/>
                          </a:solidFill>
                          <a:latin typeface="+mn-lt"/>
                          <a:ea typeface="+mn-ea"/>
                          <a:cs typeface="+mn-cs"/>
                        </a:rPr>
                        <a:t>SFD update,</a:t>
                      </a:r>
                      <a:r>
                        <a:rPr lang="en-US" altLang="en-US" sz="1100" kern="1200" baseline="0" dirty="0" smtClean="0">
                          <a:solidFill>
                            <a:srgbClr val="00B050"/>
                          </a:solidFill>
                          <a:latin typeface="+mn-lt"/>
                          <a:ea typeface="+mn-ea"/>
                          <a:cs typeface="+mn-cs"/>
                        </a:rPr>
                        <a:t> and discussion of process related to SFD and amendment draft</a:t>
                      </a:r>
                      <a:endParaRPr lang="en-US" altLang="en-US" sz="11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a:solidFill>
                            <a:srgbClr val="00B050"/>
                          </a:solidFill>
                          <a:latin typeface="+mn-lt"/>
                          <a:ea typeface="+mn-ea"/>
                          <a:cs typeface="+mn-cs"/>
                        </a:rPr>
                        <a:t>21/0876</a:t>
                      </a:r>
                      <a:endParaRPr lang="zh-CN" altLang="en-US" sz="11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a:solidFill>
                            <a:srgbClr val="00B050"/>
                          </a:solidFill>
                          <a:latin typeface="+mn-lt"/>
                          <a:ea typeface="+mn-ea"/>
                          <a:cs typeface="+mn-cs"/>
                        </a:rPr>
                        <a:t>Rui Du(Huawei)</a:t>
                      </a:r>
                      <a:endParaRPr lang="zh-CN" altLang="en-US" sz="11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100" kern="1200" dirty="0">
                          <a:solidFill>
                            <a:srgbClr val="00B050"/>
                          </a:solidFill>
                          <a:latin typeface="+mn-lt"/>
                          <a:ea typeface="+mn-ea"/>
                          <a:cs typeface="+mn-cs"/>
                        </a:rPr>
                        <a:t>Q&amp;A: 11bf Evaluation Methodology and Simulation Scenarios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a:solidFill>
                            <a:srgbClr val="00B050"/>
                          </a:solidFill>
                          <a:latin typeface="+mn-lt"/>
                          <a:ea typeface="+mn-ea"/>
                          <a:cs typeface="+mn-cs"/>
                        </a:rPr>
                        <a:t>10 mins</a:t>
                      </a:r>
                      <a:endParaRPr lang="zh-CN" altLang="en-US" sz="1100" kern="1200" dirty="0">
                        <a:solidFill>
                          <a:srgbClr val="00B050"/>
                        </a:solidFill>
                        <a:latin typeface="+mn-lt"/>
                        <a:ea typeface="+mn-ea"/>
                        <a:cs typeface="+mn-cs"/>
                      </a:endParaRPr>
                    </a:p>
                  </a:txBody>
                  <a:tcPr marL="36000" marR="36000" marT="17901" marB="17901" anchor="ctr"/>
                </a:tc>
                <a:extLst>
                  <a:ext uri="{0D108BD9-81ED-4DB2-BD59-A6C34878D82A}">
                    <a16:rowId xmlns:a16="http://schemas.microsoft.com/office/drawing/2014/main" xmlns="" val="10001"/>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a:solidFill>
                            <a:srgbClr val="FFC000"/>
                          </a:solidFill>
                        </a:rPr>
                        <a:t>21/1364</a:t>
                      </a:r>
                      <a:endParaRPr lang="zh-CN" altLang="en-US" sz="1100" dirty="0">
                        <a:solidFill>
                          <a:srgbClr val="FFC00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err="1">
                          <a:solidFill>
                            <a:srgbClr val="FFC000"/>
                          </a:solidFill>
                        </a:rPr>
                        <a:t>Mengshi</a:t>
                      </a:r>
                      <a:r>
                        <a:rPr lang="en-US" altLang="zh-CN" sz="1100" dirty="0">
                          <a:solidFill>
                            <a:srgbClr val="FFC000"/>
                          </a:solidFill>
                        </a:rPr>
                        <a:t> Hu (Huawei)</a:t>
                      </a:r>
                      <a:endParaRPr lang="zh-CN" altLang="en-US" sz="1100" dirty="0">
                        <a:solidFill>
                          <a:srgbClr val="FFC00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a:solidFill>
                            <a:srgbClr val="FFC000"/>
                          </a:solidFill>
                        </a:rPr>
                        <a:t>Threshold based sensing procedure</a:t>
                      </a:r>
                      <a:endParaRPr lang="zh-CN" altLang="en-US" sz="1100" dirty="0">
                        <a:solidFill>
                          <a:srgbClr val="FFC00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a:solidFill>
                            <a:srgbClr val="FFC000"/>
                          </a:solidFill>
                        </a:rPr>
                        <a:t>45 mins</a:t>
                      </a:r>
                    </a:p>
                  </a:txBody>
                  <a:tcPr marL="36000" marR="36000" marT="17901" marB="17901" anchor="ctr"/>
                </a:tc>
                <a:extLst>
                  <a:ext uri="{0D108BD9-81ED-4DB2-BD59-A6C34878D82A}">
                    <a16:rowId xmlns:a16="http://schemas.microsoft.com/office/drawing/2014/main" xmlns="" val="10002"/>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a:solidFill>
                            <a:schemeClr val="tx1"/>
                          </a:solidFill>
                        </a:rPr>
                        <a:t>21/1573</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a:solidFill>
                            <a:schemeClr val="tx1"/>
                          </a:solidFill>
                        </a:rPr>
                        <a:t>Steve Shellhammer (Qualcomm)</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a:solidFill>
                            <a:schemeClr val="tx1"/>
                          </a:solidFill>
                        </a:rPr>
                        <a:t>Low Complexity Scaling and Quantization for CSI Report</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a:solidFill>
                            <a:schemeClr val="tx1"/>
                          </a:solidFill>
                        </a:rPr>
                        <a:t>40 mins</a:t>
                      </a:r>
                    </a:p>
                  </a:txBody>
                  <a:tcPr marL="36000" marR="36000" marT="17901" marB="17901" anchor="ctr"/>
                </a:tc>
                <a:extLst>
                  <a:ext uri="{0D108BD9-81ED-4DB2-BD59-A6C34878D82A}">
                    <a16:rowId xmlns:a16="http://schemas.microsoft.com/office/drawing/2014/main" xmlns="" val="10003"/>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a:solidFill>
                            <a:schemeClr val="tx1"/>
                          </a:solidFill>
                        </a:rPr>
                        <a:t>21/1433</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a:solidFill>
                            <a:schemeClr val="tx1"/>
                          </a:solidFill>
                        </a:rPr>
                        <a:t>Cheng Chen (Intel)</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a:solidFill>
                            <a:schemeClr val="tx1"/>
                          </a:solidFill>
                        </a:rPr>
                        <a:t>Non-TB Sensing Measurement</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a:solidFill>
                            <a:schemeClr val="tx1"/>
                          </a:solidFill>
                        </a:rPr>
                        <a:t>30 mins</a:t>
                      </a:r>
                    </a:p>
                  </a:txBody>
                  <a:tcPr marL="36000" marR="36000" marT="17901" marB="17901" anchor="ctr"/>
                </a:tc>
                <a:extLst>
                  <a:ext uri="{0D108BD9-81ED-4DB2-BD59-A6C34878D82A}">
                    <a16:rowId xmlns:a16="http://schemas.microsoft.com/office/drawing/2014/main" xmlns="" val="10004"/>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dirty="0">
                        <a:solidFill>
                          <a:schemeClr val="tx1"/>
                        </a:solidFill>
                      </a:endParaRPr>
                    </a:p>
                  </a:txBody>
                  <a:tcPr marL="36000" marR="36000" marT="17901" marB="17901" anchor="ctr"/>
                </a:tc>
                <a:extLst>
                  <a:ext uri="{0D108BD9-81ED-4DB2-BD59-A6C34878D82A}">
                    <a16:rowId xmlns:a16="http://schemas.microsoft.com/office/drawing/2014/main" xmlns="" val="10005"/>
                  </a:ext>
                </a:extLst>
              </a:tr>
            </a:tbl>
          </a:graphicData>
        </a:graphic>
      </p:graphicFrame>
    </p:spTree>
    <p:extLst>
      <p:ext uri="{BB962C8B-B14F-4D97-AF65-F5344CB8AC3E}">
        <p14:creationId xmlns:p14="http://schemas.microsoft.com/office/powerpoint/2010/main" val="202722714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FC4ED637-7F2E-41AD-AE0D-FC461299F22A}" type="slidenum">
              <a:rPr lang="en-US" altLang="en-US" sz="1200" b="0" smtClean="0"/>
              <a:pPr>
                <a:spcBef>
                  <a:spcPct val="0"/>
                </a:spcBef>
                <a:buFontTx/>
                <a:buNone/>
              </a:pPr>
              <a:t>17</a:t>
            </a:fld>
            <a:endParaRPr lang="en-US" altLang="en-US" sz="1200" b="0"/>
          </a:p>
        </p:txBody>
      </p:sp>
      <p:sp>
        <p:nvSpPr>
          <p:cNvPr id="1843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000" dirty="0" smtClean="0">
                <a:solidFill>
                  <a:srgbClr val="0000FF"/>
                </a:solidFill>
                <a:cs typeface="Times New Roman" panose="02020603050405020304" pitchFamily="18" charset="0"/>
              </a:rPr>
              <a:t>October </a:t>
            </a:r>
            <a:r>
              <a:rPr lang="en-US" altLang="en-US" sz="3000" dirty="0">
                <a:solidFill>
                  <a:srgbClr val="0000FF"/>
                </a:solidFill>
                <a:cs typeface="Times New Roman" panose="02020603050405020304" pitchFamily="18" charset="0"/>
              </a:rPr>
              <a:t>12</a:t>
            </a:r>
          </a:p>
        </p:txBody>
      </p:sp>
      <p:sp>
        <p:nvSpPr>
          <p:cNvPr id="18436" name="Rectangle 3"/>
          <p:cNvSpPr txBox="1">
            <a:spLocks noChangeArrowheads="1"/>
          </p:cNvSpPr>
          <p:nvPr/>
        </p:nvSpPr>
        <p:spPr bwMode="auto">
          <a:xfrm>
            <a:off x="685800" y="1295400"/>
            <a:ext cx="81534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zh-CN" sz="1600" dirty="0" smtClean="0"/>
              <a:t>Motion  (</a:t>
            </a:r>
            <a:r>
              <a:rPr lang="en-US" altLang="zh-CN" sz="1600" dirty="0" smtClean="0">
                <a:solidFill>
                  <a:srgbClr val="0000FF"/>
                </a:solidFill>
              </a:rPr>
              <a:t>30-33</a:t>
            </a:r>
            <a:r>
              <a:rPr lang="en-US" altLang="zh-CN" sz="1600" dirty="0" smtClean="0"/>
              <a:t>)</a:t>
            </a:r>
            <a:endParaRPr lang="en-US" altLang="en-US" sz="1600" dirty="0"/>
          </a:p>
          <a:p>
            <a:pPr algn="just"/>
            <a:r>
              <a:rPr lang="en-US" altLang="en-US" sz="1600" dirty="0"/>
              <a:t>Presentation of submissions</a:t>
            </a:r>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t>Adjourn</a:t>
            </a:r>
          </a:p>
        </p:txBody>
      </p:sp>
      <p:sp>
        <p:nvSpPr>
          <p:cNvPr id="18437"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
        <p:nvSpPr>
          <p:cNvPr id="8" name="TextBox 7"/>
          <p:cNvSpPr txBox="1"/>
          <p:nvPr/>
        </p:nvSpPr>
        <p:spPr>
          <a:xfrm>
            <a:off x="5715000" y="5715000"/>
            <a:ext cx="2971800" cy="914400"/>
          </a:xfrm>
          <a:prstGeom prst="rect">
            <a:avLst/>
          </a:prstGeom>
          <a:noFill/>
        </p:spPr>
        <p:txBody>
          <a:bodyPr>
            <a:normAutofit fontScale="55000" lnSpcReduction="20000"/>
          </a:bodyPr>
          <a:lstStyle/>
          <a:p>
            <a:pPr>
              <a:defRPr/>
            </a:pPr>
            <a:r>
              <a:rPr lang="en-US" sz="1600" b="1" dirty="0"/>
              <a:t>Notes:  </a:t>
            </a:r>
          </a:p>
          <a:p>
            <a:pPr marL="742950" lvl="1" indent="-285750">
              <a:buFont typeface="Arial" panose="020B0604020202020204" pitchFamily="34" charset="0"/>
              <a:buChar char="•"/>
              <a:defRPr/>
            </a:pPr>
            <a:r>
              <a:rPr lang="en-US" sz="1600" b="1" dirty="0">
                <a:solidFill>
                  <a:srgbClr val="00B050"/>
                </a:solidFill>
              </a:rPr>
              <a:t>Docs in green have been presented.</a:t>
            </a:r>
          </a:p>
          <a:p>
            <a:pPr marL="742950" lvl="1" indent="-285750">
              <a:buFont typeface="Arial" panose="020B0604020202020204" pitchFamily="34" charset="0"/>
              <a:buChar char="•"/>
              <a:defRPr/>
            </a:pPr>
            <a:r>
              <a:rPr lang="en-US" sz="1600" b="1" dirty="0">
                <a:solidFill>
                  <a:srgbClr val="FF0000"/>
                </a:solidFill>
              </a:rPr>
              <a:t>Docs in red have been withdrawn.</a:t>
            </a:r>
          </a:p>
          <a:p>
            <a:pPr marL="742950" lvl="1" indent="-285750">
              <a:buFont typeface="Arial" panose="020B0604020202020204" pitchFamily="34" charset="0"/>
              <a:buChar char="•"/>
              <a:defRPr/>
            </a:pPr>
            <a:r>
              <a:rPr lang="en-US" sz="1600" b="1" dirty="0"/>
              <a:t>Docs in black have NOT been presented.</a:t>
            </a:r>
          </a:p>
          <a:p>
            <a:pPr marL="742950" lvl="1" indent="-285750">
              <a:buFont typeface="Arial" panose="020B0604020202020204" pitchFamily="34" charset="0"/>
              <a:buChar char="•"/>
              <a:defRPr/>
            </a:pPr>
            <a:r>
              <a:rPr lang="en-US" sz="1600" b="1" dirty="0">
                <a:solidFill>
                  <a:srgbClr val="FFC000"/>
                </a:solidFill>
              </a:rPr>
              <a:t>Docs in yellow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3861792804"/>
              </p:ext>
            </p:extLst>
          </p:nvPr>
        </p:nvGraphicFramePr>
        <p:xfrm>
          <a:off x="762000" y="3483138"/>
          <a:ext cx="8229601" cy="1876746"/>
        </p:xfrm>
        <a:graphic>
          <a:graphicData uri="http://schemas.openxmlformats.org/drawingml/2006/table">
            <a:tbl>
              <a:tblPr firstRow="1" bandRow="1">
                <a:tableStyleId>{C4B1156A-380E-4F78-BDF5-A606A8083BF9}</a:tableStyleId>
              </a:tblPr>
              <a:tblGrid>
                <a:gridCol w="685800">
                  <a:extLst>
                    <a:ext uri="{9D8B030D-6E8A-4147-A177-3AD203B41FA5}">
                      <a16:colId xmlns:a16="http://schemas.microsoft.com/office/drawing/2014/main" xmlns="" val="20000"/>
                    </a:ext>
                  </a:extLst>
                </a:gridCol>
                <a:gridCol w="1981200">
                  <a:extLst>
                    <a:ext uri="{9D8B030D-6E8A-4147-A177-3AD203B41FA5}">
                      <a16:colId xmlns:a16="http://schemas.microsoft.com/office/drawing/2014/main" xmlns="" val="20001"/>
                    </a:ext>
                  </a:extLst>
                </a:gridCol>
                <a:gridCol w="4395422">
                  <a:extLst>
                    <a:ext uri="{9D8B030D-6E8A-4147-A177-3AD203B41FA5}">
                      <a16:colId xmlns:a16="http://schemas.microsoft.com/office/drawing/2014/main" xmlns="" val="20002"/>
                    </a:ext>
                  </a:extLst>
                </a:gridCol>
                <a:gridCol w="1167179">
                  <a:extLst>
                    <a:ext uri="{9D8B030D-6E8A-4147-A177-3AD203B41FA5}">
                      <a16:colId xmlns:a16="http://schemas.microsoft.com/office/drawing/2014/main" xmlns="" val="20003"/>
                    </a:ext>
                  </a:extLst>
                </a:gridCol>
              </a:tblGrid>
              <a:tr h="245296">
                <a:tc>
                  <a:txBody>
                    <a:bodyPr/>
                    <a:lstStyle/>
                    <a:p>
                      <a:pPr algn="ctr"/>
                      <a:r>
                        <a:rPr lang="en-US" altLang="zh-CN" sz="1400" dirty="0"/>
                        <a:t>DCN</a:t>
                      </a:r>
                      <a:endParaRPr lang="zh-CN" altLang="en-US" sz="1400" dirty="0"/>
                    </a:p>
                  </a:txBody>
                  <a:tcPr marL="36000" marR="36000" marT="17925" marB="17925" anchor="ctr"/>
                </a:tc>
                <a:tc>
                  <a:txBody>
                    <a:bodyPr/>
                    <a:lstStyle/>
                    <a:p>
                      <a:pPr algn="ctr"/>
                      <a:r>
                        <a:rPr lang="en-US" altLang="zh-CN" sz="1400" dirty="0"/>
                        <a:t>Author</a:t>
                      </a:r>
                      <a:endParaRPr lang="zh-CN" altLang="en-US" sz="1400" dirty="0"/>
                    </a:p>
                  </a:txBody>
                  <a:tcPr marL="36000" marR="36000" marT="17925" marB="17925" anchor="ctr"/>
                </a:tc>
                <a:tc>
                  <a:txBody>
                    <a:bodyPr/>
                    <a:lstStyle/>
                    <a:p>
                      <a:pPr algn="ctr"/>
                      <a:r>
                        <a:rPr lang="en-US" altLang="zh-CN" sz="1400" dirty="0"/>
                        <a:t>Title</a:t>
                      </a:r>
                      <a:endParaRPr lang="zh-CN" altLang="en-US" sz="14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a16="http://schemas.microsoft.com/office/drawing/2014/main" xmlns=""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a:solidFill>
                            <a:srgbClr val="00B050"/>
                          </a:solidFill>
                        </a:rPr>
                        <a:t>21/1364</a:t>
                      </a:r>
                      <a:endParaRPr lang="zh-CN" altLang="en-US" sz="1100" dirty="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err="1">
                          <a:solidFill>
                            <a:srgbClr val="00B050"/>
                          </a:solidFill>
                        </a:rPr>
                        <a:t>Mengshi</a:t>
                      </a:r>
                      <a:r>
                        <a:rPr lang="en-US" altLang="zh-CN" sz="1100" dirty="0">
                          <a:solidFill>
                            <a:srgbClr val="00B050"/>
                          </a:solidFill>
                        </a:rPr>
                        <a:t> Hu (Huawei)</a:t>
                      </a:r>
                      <a:endParaRPr lang="zh-CN" altLang="en-US" sz="1100" dirty="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SP3: Threshold </a:t>
                      </a:r>
                      <a:r>
                        <a:rPr lang="en-US" altLang="zh-CN" sz="1100" dirty="0">
                          <a:solidFill>
                            <a:srgbClr val="00B050"/>
                          </a:solidFill>
                        </a:rPr>
                        <a:t>based sensing procedure</a:t>
                      </a:r>
                      <a:endParaRPr lang="zh-CN" altLang="en-US" sz="1100" dirty="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10 </a:t>
                      </a:r>
                      <a:r>
                        <a:rPr lang="en-US" altLang="zh-CN" sz="1100" dirty="0">
                          <a:solidFill>
                            <a:srgbClr val="00B050"/>
                          </a:solidFill>
                        </a:rPr>
                        <a:t>mins</a:t>
                      </a:r>
                    </a:p>
                  </a:txBody>
                  <a:tcPr marL="36000" marR="36000" marT="17901" marB="17901" anchor="ctr"/>
                </a:tc>
                <a:extLst>
                  <a:ext uri="{0D108BD9-81ED-4DB2-BD59-A6C34878D82A}">
                    <a16:rowId xmlns:a16="http://schemas.microsoft.com/office/drawing/2014/main" xmlns="" val="10002"/>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a:solidFill>
                            <a:schemeClr val="tx1"/>
                          </a:solidFill>
                        </a:rPr>
                        <a:t>21/1573</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a:solidFill>
                            <a:schemeClr val="tx1"/>
                          </a:solidFill>
                        </a:rPr>
                        <a:t>Steve Shellhammer (Qualcomm)</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a:solidFill>
                            <a:schemeClr val="tx1"/>
                          </a:solidFill>
                        </a:rPr>
                        <a:t>Low Complexity Scaling and Quantization for CSI Report</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a:solidFill>
                            <a:schemeClr val="tx1"/>
                          </a:solidFill>
                        </a:rPr>
                        <a:t>40 mins</a:t>
                      </a:r>
                    </a:p>
                  </a:txBody>
                  <a:tcPr marL="36000" marR="36000" marT="17901" marB="17901" anchor="ctr"/>
                </a:tc>
                <a:extLst>
                  <a:ext uri="{0D108BD9-81ED-4DB2-BD59-A6C34878D82A}">
                    <a16:rowId xmlns:a16="http://schemas.microsoft.com/office/drawing/2014/main" xmlns="" val="10003"/>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a:solidFill>
                            <a:schemeClr val="tx1"/>
                          </a:solidFill>
                        </a:rPr>
                        <a:t>21/1433</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a:solidFill>
                            <a:schemeClr val="tx1"/>
                          </a:solidFill>
                        </a:rPr>
                        <a:t>Cheng Chen (Intel)</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a:solidFill>
                            <a:schemeClr val="tx1"/>
                          </a:solidFill>
                        </a:rPr>
                        <a:t>Non-TB Sensing Measurement</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a:solidFill>
                            <a:schemeClr val="tx1"/>
                          </a:solidFill>
                        </a:rPr>
                        <a:t>30 mins</a:t>
                      </a:r>
                    </a:p>
                  </a:txBody>
                  <a:tcPr marL="36000" marR="36000" marT="17901" marB="17901" anchor="ctr"/>
                </a:tc>
                <a:extLst>
                  <a:ext uri="{0D108BD9-81ED-4DB2-BD59-A6C34878D82A}">
                    <a16:rowId xmlns:a16="http://schemas.microsoft.com/office/drawing/2014/main" xmlns="" val="10004"/>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smtClean="0">
                          <a:solidFill>
                            <a:schemeClr val="tx1"/>
                          </a:solidFill>
                        </a:rPr>
                        <a:t>21/1581</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Chris Beg (Cognitive Systems)</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Opportunistic Sensing Measurements</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21/1595</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Steve Shellhammer (Qualcomm)</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Quantization Error Analysis for CSI Report</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40 mins</a:t>
                      </a:r>
                    </a:p>
                  </a:txBody>
                  <a:tcPr marL="36000" marR="36000" marT="17901" marB="17901" anchor="ctr"/>
                </a:tc>
                <a:extLst>
                  <a:ext uri="{0D108BD9-81ED-4DB2-BD59-A6C34878D82A}">
                    <a16:rowId xmlns:a16="http://schemas.microsoft.com/office/drawing/2014/main" xmlns="" val="10005"/>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21/1596</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Chaoming Luo (OPPO)</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Discussion on one-to-one sensing measurement instance</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30 mins</a:t>
                      </a:r>
                      <a:endParaRPr lang="en-US" altLang="zh-CN" sz="1100" dirty="0">
                        <a:solidFill>
                          <a:schemeClr val="tx1"/>
                        </a:solidFill>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21/1675</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Camillo Gentile (NIST)</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err="1" smtClean="0">
                          <a:solidFill>
                            <a:schemeClr val="tx1"/>
                          </a:solidFill>
                        </a:rPr>
                        <a:t>mmWave</a:t>
                      </a:r>
                      <a:r>
                        <a:rPr lang="en-US" altLang="zh-CN" sz="1100" dirty="0" smtClean="0">
                          <a:solidFill>
                            <a:schemeClr val="tx1"/>
                          </a:solidFill>
                        </a:rPr>
                        <a:t> Phased-Array Channel Sounder for Human Sensing</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30 mins</a:t>
                      </a:r>
                      <a:endParaRPr lang="en-US" altLang="zh-CN" sz="1100" dirty="0">
                        <a:solidFill>
                          <a:schemeClr val="tx1"/>
                        </a:solidFill>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dirty="0">
                        <a:solidFill>
                          <a:schemeClr val="tx1"/>
                        </a:solidFill>
                      </a:endParaRPr>
                    </a:p>
                  </a:txBody>
                  <a:tcPr marL="36000" marR="36000" marT="17901" marB="17901" anchor="ctr"/>
                </a:tc>
              </a:tr>
            </a:tbl>
          </a:graphicData>
        </a:graphic>
      </p:graphicFrame>
    </p:spTree>
    <p:extLst>
      <p:ext uri="{BB962C8B-B14F-4D97-AF65-F5344CB8AC3E}">
        <p14:creationId xmlns:p14="http://schemas.microsoft.com/office/powerpoint/2010/main" val="190890025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F1AB2EE6-FE30-4D0C-913B-802607E59985}" type="slidenum">
              <a:rPr lang="en-US" altLang="en-US" sz="1200" b="0" smtClean="0"/>
              <a:pPr>
                <a:spcBef>
                  <a:spcPct val="0"/>
                </a:spcBef>
                <a:buFontTx/>
                <a:buNone/>
              </a:pPr>
              <a:t>18</a:t>
            </a:fld>
            <a:endParaRPr lang="en-US" altLang="en-US" sz="1200" b="0"/>
          </a:p>
        </p:txBody>
      </p:sp>
      <p:sp>
        <p:nvSpPr>
          <p:cNvPr id="21507"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2800" dirty="0" err="1"/>
              <a:t>TGbf</a:t>
            </a:r>
            <a:r>
              <a:rPr lang="en-US" altLang="zh-CN" sz="2800" dirty="0"/>
              <a:t> Timeline</a:t>
            </a:r>
          </a:p>
        </p:txBody>
      </p:sp>
      <p:sp>
        <p:nvSpPr>
          <p:cNvPr id="21508" name="Rectangle 3"/>
          <p:cNvSpPr txBox="1">
            <a:spLocks noChangeArrowheads="1"/>
          </p:cNvSpPr>
          <p:nvPr/>
        </p:nvSpPr>
        <p:spPr bwMode="auto">
          <a:xfrm>
            <a:off x="685800" y="1447800"/>
            <a:ext cx="7858125" cy="480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algn="just"/>
            <a:r>
              <a:rPr lang="en-US" altLang="zh-CN" sz="2400" dirty="0"/>
              <a:t>PAR approved			Sep, 2020</a:t>
            </a:r>
          </a:p>
          <a:p>
            <a:pPr lvl="1" algn="just"/>
            <a:r>
              <a:rPr lang="en-US" altLang="zh-CN" sz="2400" dirty="0"/>
              <a:t>First TG meeting		Oct, 2020</a:t>
            </a:r>
          </a:p>
          <a:p>
            <a:pPr lvl="1" algn="just"/>
            <a:r>
              <a:rPr lang="en-US" altLang="zh-CN" sz="2400" dirty="0">
                <a:solidFill>
                  <a:srgbClr val="FF0000"/>
                </a:solidFill>
              </a:rPr>
              <a:t>D0.1 				</a:t>
            </a:r>
            <a:r>
              <a:rPr lang="en-US" altLang="zh-CN" sz="2400" i="1" dirty="0">
                <a:solidFill>
                  <a:srgbClr val="FF0000"/>
                </a:solidFill>
              </a:rPr>
              <a:t>Jan, 2022</a:t>
            </a:r>
          </a:p>
          <a:p>
            <a:pPr lvl="1" algn="just"/>
            <a:r>
              <a:rPr lang="en-US" altLang="zh-CN" sz="2400" dirty="0"/>
              <a:t>Initial Letter Ballot (D1.0)	</a:t>
            </a:r>
            <a:r>
              <a:rPr lang="en-US" altLang="zh-CN" sz="2400" i="1" dirty="0"/>
              <a:t>Jul, 2022 </a:t>
            </a:r>
          </a:p>
          <a:p>
            <a:pPr lvl="1" algn="just"/>
            <a:r>
              <a:rPr lang="en-US" altLang="zh-CN" sz="2400" dirty="0"/>
              <a:t>Recirculation LB (D2.0)	</a:t>
            </a:r>
            <a:r>
              <a:rPr lang="en-US" altLang="zh-CN" sz="2400" i="1" dirty="0"/>
              <a:t>Jan, 2023</a:t>
            </a:r>
          </a:p>
          <a:p>
            <a:pPr lvl="1" algn="just"/>
            <a:r>
              <a:rPr lang="en-US" altLang="zh-CN" sz="2400" dirty="0"/>
              <a:t>Recirculation LB (D3.0)	</a:t>
            </a:r>
            <a:r>
              <a:rPr lang="en-US" altLang="zh-CN" sz="2400" i="1" dirty="0"/>
              <a:t>May, 2023</a:t>
            </a:r>
          </a:p>
          <a:p>
            <a:pPr lvl="1" algn="just"/>
            <a:r>
              <a:rPr lang="en-US" altLang="zh-CN" sz="2400" dirty="0"/>
              <a:t>Initial SA Ballot (D4.0)		Sep 2023</a:t>
            </a:r>
          </a:p>
          <a:p>
            <a:pPr lvl="1" algn="just"/>
            <a:r>
              <a:rPr lang="en-US" altLang="zh-CN" sz="2400" dirty="0"/>
              <a:t>Final 802.11 WG approval	</a:t>
            </a:r>
            <a:r>
              <a:rPr lang="en-US" altLang="zh-CN" sz="2400" i="1" dirty="0"/>
              <a:t>July 2024 </a:t>
            </a:r>
          </a:p>
          <a:p>
            <a:pPr lvl="1" algn="just"/>
            <a:r>
              <a:rPr lang="en-US" altLang="zh-CN" sz="2400" dirty="0"/>
              <a:t>802 EC approval		</a:t>
            </a:r>
            <a:r>
              <a:rPr lang="en-US" altLang="zh-CN" sz="2400" i="1" dirty="0"/>
              <a:t>July 2024 </a:t>
            </a:r>
          </a:p>
          <a:p>
            <a:pPr lvl="1" algn="just"/>
            <a:r>
              <a:rPr lang="en-US" altLang="zh-CN" sz="2400" dirty="0" err="1"/>
              <a:t>RevCom</a:t>
            </a:r>
            <a:r>
              <a:rPr lang="en-US" altLang="zh-CN" sz="2400" dirty="0"/>
              <a:t> and SASB approval	Sep 2024</a:t>
            </a:r>
          </a:p>
        </p:txBody>
      </p:sp>
      <p:sp>
        <p:nvSpPr>
          <p:cNvPr id="21509"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Tree>
    <p:extLst>
      <p:ext uri="{BB962C8B-B14F-4D97-AF65-F5344CB8AC3E}">
        <p14:creationId xmlns:p14="http://schemas.microsoft.com/office/powerpoint/2010/main" val="114008627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F1AB2EE6-FE30-4D0C-913B-802607E59985}" type="slidenum">
              <a:rPr lang="en-US" altLang="en-US" sz="1200" b="0" smtClean="0"/>
              <a:pPr>
                <a:spcBef>
                  <a:spcPct val="0"/>
                </a:spcBef>
                <a:buFontTx/>
                <a:buNone/>
              </a:pPr>
              <a:t>19</a:t>
            </a:fld>
            <a:endParaRPr lang="en-US" altLang="en-US" sz="1200" b="0"/>
          </a:p>
        </p:txBody>
      </p:sp>
      <p:sp>
        <p:nvSpPr>
          <p:cNvPr id="21507"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2800" dirty="0"/>
              <a:t>Discussion of </a:t>
            </a:r>
            <a:r>
              <a:rPr lang="en-US" altLang="zh-CN" sz="2800" dirty="0" err="1"/>
              <a:t>TGbf</a:t>
            </a:r>
            <a:r>
              <a:rPr lang="en-US" altLang="zh-CN" sz="2800" dirty="0"/>
              <a:t> Timeline and Call for Action</a:t>
            </a:r>
          </a:p>
        </p:txBody>
      </p:sp>
      <p:sp>
        <p:nvSpPr>
          <p:cNvPr id="21508" name="Rectangle 3"/>
          <p:cNvSpPr txBox="1">
            <a:spLocks noChangeArrowheads="1"/>
          </p:cNvSpPr>
          <p:nvPr/>
        </p:nvSpPr>
        <p:spPr bwMode="auto">
          <a:xfrm>
            <a:off x="685800" y="1447800"/>
            <a:ext cx="7858125" cy="480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zh-CN" sz="2800" dirty="0"/>
              <a:t>Our goal is to complete the </a:t>
            </a:r>
            <a:r>
              <a:rPr lang="en-US" altLang="zh-CN" sz="2800" dirty="0">
                <a:solidFill>
                  <a:srgbClr val="0000FF"/>
                </a:solidFill>
              </a:rPr>
              <a:t>SFD</a:t>
            </a:r>
            <a:r>
              <a:rPr lang="en-US" altLang="zh-CN" sz="2800" dirty="0"/>
              <a:t> by </a:t>
            </a:r>
            <a:r>
              <a:rPr lang="en-US" altLang="zh-CN" sz="2800" dirty="0">
                <a:solidFill>
                  <a:srgbClr val="0000FF"/>
                </a:solidFill>
              </a:rPr>
              <a:t>November</a:t>
            </a:r>
            <a:endParaRPr lang="en-US" altLang="zh-CN" sz="2800" dirty="0"/>
          </a:p>
          <a:p>
            <a:pPr marL="355600" indent="0" algn="just">
              <a:buNone/>
            </a:pPr>
            <a:r>
              <a:rPr lang="en-US" altLang="zh-CN" sz="2800" dirty="0"/>
              <a:t>and release </a:t>
            </a:r>
            <a:r>
              <a:rPr lang="en-US" altLang="zh-CN" sz="2800" dirty="0">
                <a:solidFill>
                  <a:srgbClr val="0000FF"/>
                </a:solidFill>
              </a:rPr>
              <a:t>D0.1</a:t>
            </a:r>
            <a:r>
              <a:rPr lang="en-US" altLang="zh-CN" sz="2800" dirty="0"/>
              <a:t> in </a:t>
            </a:r>
            <a:r>
              <a:rPr lang="en-US" altLang="zh-CN" sz="2800" dirty="0">
                <a:solidFill>
                  <a:srgbClr val="0000FF"/>
                </a:solidFill>
              </a:rPr>
              <a:t>January</a:t>
            </a:r>
          </a:p>
          <a:p>
            <a:pPr lvl="1" algn="just"/>
            <a:r>
              <a:rPr lang="en-US" altLang="zh-CN" dirty="0">
                <a:solidFill>
                  <a:srgbClr val="0000FF"/>
                </a:solidFill>
              </a:rPr>
              <a:t>Draft</a:t>
            </a:r>
            <a:r>
              <a:rPr lang="en-US" altLang="zh-CN" dirty="0"/>
              <a:t> amendment text </a:t>
            </a:r>
            <a:r>
              <a:rPr lang="en-US" altLang="zh-CN" dirty="0" smtClean="0"/>
              <a:t>contributions (or more </a:t>
            </a:r>
            <a:r>
              <a:rPr lang="en-US" altLang="zh-CN" dirty="0"/>
              <a:t>detailed text </a:t>
            </a:r>
            <a:r>
              <a:rPr lang="en-US" altLang="zh-CN" dirty="0" smtClean="0"/>
              <a:t>documents contribution for SFD) </a:t>
            </a:r>
            <a:r>
              <a:rPr lang="en-US" altLang="zh-CN" dirty="0"/>
              <a:t>are now being accepted</a:t>
            </a:r>
          </a:p>
          <a:p>
            <a:pPr lvl="1" algn="just"/>
            <a:r>
              <a:rPr lang="en-US" altLang="zh-CN" dirty="0"/>
              <a:t>After the November meeting, give </a:t>
            </a:r>
            <a:r>
              <a:rPr lang="en-US" altLang="zh-CN" dirty="0">
                <a:solidFill>
                  <a:srgbClr val="0000FF"/>
                </a:solidFill>
              </a:rPr>
              <a:t>higher priority </a:t>
            </a:r>
            <a:r>
              <a:rPr lang="en-US" altLang="zh-CN" dirty="0"/>
              <a:t>for draft text contributions</a:t>
            </a:r>
          </a:p>
          <a:p>
            <a:pPr lvl="1" algn="just"/>
            <a:r>
              <a:rPr lang="en-US" altLang="zh-CN" dirty="0"/>
              <a:t>Intent to “</a:t>
            </a:r>
            <a:r>
              <a:rPr lang="en-US" altLang="zh-CN" dirty="0">
                <a:solidFill>
                  <a:srgbClr val="0000FF"/>
                </a:solidFill>
              </a:rPr>
              <a:t>close</a:t>
            </a:r>
            <a:r>
              <a:rPr lang="en-US" altLang="zh-CN" dirty="0"/>
              <a:t>” the SFD between November and </a:t>
            </a:r>
            <a:r>
              <a:rPr lang="en-US" altLang="zh-CN" dirty="0" smtClean="0"/>
              <a:t>January</a:t>
            </a:r>
          </a:p>
          <a:p>
            <a:pPr lvl="1" algn="just"/>
            <a:r>
              <a:rPr lang="en-US" altLang="zh-CN" dirty="0" smtClean="0"/>
              <a:t>If needed, increase the call from once per week to </a:t>
            </a:r>
            <a:r>
              <a:rPr lang="en-US" altLang="zh-CN" dirty="0" smtClean="0">
                <a:solidFill>
                  <a:srgbClr val="0000FF"/>
                </a:solidFill>
              </a:rPr>
              <a:t>twice per week</a:t>
            </a:r>
            <a:endParaRPr lang="en-US" altLang="zh-CN" dirty="0">
              <a:solidFill>
                <a:srgbClr val="0000FF"/>
              </a:solidFill>
            </a:endParaRPr>
          </a:p>
          <a:p>
            <a:pPr lvl="1" algn="just"/>
            <a:r>
              <a:rPr lang="en-US" altLang="zh-CN" dirty="0"/>
              <a:t>Note: Timeline may be </a:t>
            </a:r>
            <a:r>
              <a:rPr lang="en-US" altLang="zh-CN" dirty="0">
                <a:solidFill>
                  <a:srgbClr val="0000FF"/>
                </a:solidFill>
              </a:rPr>
              <a:t>adjusted</a:t>
            </a:r>
            <a:r>
              <a:rPr lang="en-US" altLang="zh-CN" dirty="0"/>
              <a:t> depending on the number and type (SFD/draft) of contributions received</a:t>
            </a:r>
          </a:p>
        </p:txBody>
      </p:sp>
      <p:sp>
        <p:nvSpPr>
          <p:cNvPr id="21509"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Tree>
    <p:extLst>
      <p:ext uri="{BB962C8B-B14F-4D97-AF65-F5344CB8AC3E}">
        <p14:creationId xmlns:p14="http://schemas.microsoft.com/office/powerpoint/2010/main" val="220878703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228600" y="1295400"/>
            <a:ext cx="8686800" cy="1066800"/>
          </a:xfrm>
        </p:spPr>
        <p:txBody>
          <a:bodyPr/>
          <a:lstStyle/>
          <a:p>
            <a:r>
              <a:rPr lang="en-US" altLang="en-US" sz="3600">
                <a:solidFill>
                  <a:srgbClr val="0000FF"/>
                </a:solidFill>
                <a:cs typeface="Times New Roman" panose="02020603050405020304" pitchFamily="18" charset="0"/>
              </a:rPr>
              <a:t>IEEE 802.11 Task Group bf</a:t>
            </a:r>
            <a:br>
              <a:rPr lang="en-US" altLang="en-US" sz="3600">
                <a:solidFill>
                  <a:srgbClr val="0000FF"/>
                </a:solidFill>
                <a:cs typeface="Times New Roman" panose="02020603050405020304" pitchFamily="18" charset="0"/>
              </a:rPr>
            </a:br>
            <a:r>
              <a:rPr lang="en-US" altLang="en-US" sz="3600">
                <a:solidFill>
                  <a:srgbClr val="0000FF"/>
                </a:solidFill>
                <a:cs typeface="Times New Roman" panose="02020603050405020304" pitchFamily="18" charset="0"/>
              </a:rPr>
              <a:t>WLAN Sensing</a:t>
            </a:r>
            <a:br>
              <a:rPr lang="en-US" altLang="en-US" sz="3600">
                <a:solidFill>
                  <a:srgbClr val="0000FF"/>
                </a:solidFill>
                <a:cs typeface="Times New Roman" panose="02020603050405020304" pitchFamily="18" charset="0"/>
              </a:rPr>
            </a:br>
            <a:endParaRPr lang="en-CA" altLang="en-US" sz="2000">
              <a:cs typeface="Times New Roman" panose="02020603050405020304" pitchFamily="18" charset="0"/>
            </a:endParaRPr>
          </a:p>
        </p:txBody>
      </p:sp>
      <p:sp>
        <p:nvSpPr>
          <p:cNvPr id="5123" name="Content Placeholder 2"/>
          <p:cNvSpPr>
            <a:spLocks noGrp="1"/>
          </p:cNvSpPr>
          <p:nvPr>
            <p:ph idx="1"/>
          </p:nvPr>
        </p:nvSpPr>
        <p:spPr>
          <a:xfrm>
            <a:off x="533400" y="2667000"/>
            <a:ext cx="8305800" cy="3124200"/>
          </a:xfrm>
        </p:spPr>
        <p:txBody>
          <a:bodyPr/>
          <a:lstStyle/>
          <a:p>
            <a:pPr algn="ctr">
              <a:lnSpc>
                <a:spcPct val="90000"/>
              </a:lnSpc>
              <a:buFontTx/>
              <a:buNone/>
            </a:pPr>
            <a:r>
              <a:rPr lang="en-US" altLang="zh-CN" dirty="0">
                <a:solidFill>
                  <a:srgbClr val="0000FF"/>
                </a:solidFill>
              </a:rPr>
              <a:t>September 28, October 12, 19, </a:t>
            </a:r>
            <a:r>
              <a:rPr lang="en-US" altLang="zh-CN" dirty="0" smtClean="0">
                <a:solidFill>
                  <a:srgbClr val="0000FF"/>
                </a:solidFill>
              </a:rPr>
              <a:t>25, 26</a:t>
            </a:r>
            <a:r>
              <a:rPr lang="en-US" altLang="zh-CN" dirty="0">
                <a:solidFill>
                  <a:srgbClr val="0000FF"/>
                </a:solidFill>
              </a:rPr>
              <a:t>, November </a:t>
            </a:r>
            <a:r>
              <a:rPr lang="en-US" altLang="zh-CN" dirty="0" smtClean="0">
                <a:solidFill>
                  <a:srgbClr val="0000FF"/>
                </a:solidFill>
              </a:rPr>
              <a:t>1, 2</a:t>
            </a:r>
            <a:endParaRPr lang="en-US" altLang="en-US" dirty="0">
              <a:solidFill>
                <a:srgbClr val="0000FF"/>
              </a:solidFill>
              <a:cs typeface="Times New Roman" panose="02020603050405020304" pitchFamily="18" charset="0"/>
            </a:endParaRPr>
          </a:p>
          <a:p>
            <a:pPr algn="ctr">
              <a:lnSpc>
                <a:spcPct val="90000"/>
              </a:lnSpc>
              <a:buFontTx/>
              <a:buNone/>
            </a:pPr>
            <a:r>
              <a:rPr lang="en-US" altLang="en-US" dirty="0">
                <a:cs typeface="Times New Roman" panose="02020603050405020304" pitchFamily="18" charset="0"/>
              </a:rPr>
              <a:t>10:00am ET – 12:00pm ET</a:t>
            </a:r>
          </a:p>
          <a:p>
            <a:pPr algn="ctr">
              <a:lnSpc>
                <a:spcPct val="90000"/>
              </a:lnSpc>
              <a:buFontTx/>
              <a:buNone/>
            </a:pPr>
            <a:endParaRPr lang="en-US" altLang="en-US" sz="2000" dirty="0">
              <a:cs typeface="Times New Roman" panose="02020603050405020304" pitchFamily="18" charset="0"/>
            </a:endParaRPr>
          </a:p>
          <a:p>
            <a:pPr algn="just">
              <a:lnSpc>
                <a:spcPct val="90000"/>
              </a:lnSpc>
              <a:buFontTx/>
              <a:buNone/>
            </a:pPr>
            <a:r>
              <a:rPr lang="en-US" altLang="en-US" sz="2000" dirty="0">
                <a:latin typeface="Arial" panose="020B0604020202020204" pitchFamily="34" charset="0"/>
                <a:cs typeface="MS PGothic" panose="020B0600070205080204" pitchFamily="34" charset="-128"/>
              </a:rPr>
              <a:t>		   	        Chair:	</a:t>
            </a:r>
            <a:r>
              <a:rPr lang="en-US" altLang="en-US" sz="2000" dirty="0">
                <a:cs typeface="Times New Roman" panose="02020603050405020304" pitchFamily="18" charset="0"/>
              </a:rPr>
              <a:t>Tony Xiao Han (Huawei)</a:t>
            </a:r>
          </a:p>
          <a:p>
            <a:pPr algn="just">
              <a:lnSpc>
                <a:spcPct val="90000"/>
              </a:lnSpc>
              <a:buNone/>
            </a:pPr>
            <a:r>
              <a:rPr lang="en-US" altLang="en-US" sz="2000" dirty="0">
                <a:latin typeface="Arial" panose="020B0604020202020204" pitchFamily="34" charset="0"/>
                <a:cs typeface="MS PGothic" panose="020B0600070205080204" pitchFamily="34" charset="-128"/>
              </a:rPr>
              <a:t>			Vice Chair: 	</a:t>
            </a:r>
            <a:r>
              <a:rPr lang="en-US" altLang="en-US" sz="2000" dirty="0">
                <a:cs typeface="Times New Roman" panose="02020603050405020304" pitchFamily="18" charset="0"/>
              </a:rPr>
              <a:t>Sang Kim (LG Electronics)</a:t>
            </a:r>
          </a:p>
          <a:p>
            <a:pPr algn="just">
              <a:lnSpc>
                <a:spcPct val="90000"/>
              </a:lnSpc>
              <a:buNone/>
            </a:pPr>
            <a:r>
              <a:rPr lang="en-US" altLang="en-US" sz="2000" dirty="0">
                <a:latin typeface="Arial" panose="020B0604020202020204" pitchFamily="34" charset="0"/>
                <a:cs typeface="MS PGothic" panose="020B0600070205080204" pitchFamily="34" charset="-128"/>
              </a:rPr>
              <a:t> 					</a:t>
            </a:r>
            <a:r>
              <a:rPr lang="en-US" altLang="zh-CN" sz="2000" dirty="0"/>
              <a:t>Assaf Kasher (Qualcomm)</a:t>
            </a:r>
            <a:endParaRPr lang="en-US" altLang="en-US" sz="2000" dirty="0">
              <a:cs typeface="Times New Roman" panose="02020603050405020304" pitchFamily="18" charset="0"/>
            </a:endParaRPr>
          </a:p>
          <a:p>
            <a:pPr algn="just">
              <a:lnSpc>
                <a:spcPct val="90000"/>
              </a:lnSpc>
              <a:buNone/>
            </a:pPr>
            <a:r>
              <a:rPr lang="en-US" altLang="en-US" sz="2000" dirty="0">
                <a:latin typeface="Arial" panose="020B0604020202020204" pitchFamily="34" charset="0"/>
                <a:cs typeface="MS PGothic" panose="020B0600070205080204" pitchFamily="34" charset="-128"/>
              </a:rPr>
              <a:t>			 Secretary: 	</a:t>
            </a:r>
            <a:r>
              <a:rPr lang="en-US" altLang="zh-CN" sz="2000" dirty="0"/>
              <a:t>Leif Wilhelmsson </a:t>
            </a:r>
            <a:r>
              <a:rPr lang="en-US" altLang="en-US" sz="2000" dirty="0"/>
              <a:t>(</a:t>
            </a:r>
            <a:r>
              <a:rPr lang="en-US" altLang="zh-CN" sz="2000" dirty="0"/>
              <a:t>Ericsson</a:t>
            </a:r>
            <a:r>
              <a:rPr lang="en-US" altLang="en-US" sz="2000" dirty="0"/>
              <a:t>)</a:t>
            </a:r>
          </a:p>
          <a:p>
            <a:pPr algn="just">
              <a:lnSpc>
                <a:spcPct val="90000"/>
              </a:lnSpc>
              <a:buNone/>
            </a:pPr>
            <a:r>
              <a:rPr lang="en-US" altLang="en-US" sz="2000" dirty="0">
                <a:latin typeface="Arial" panose="020B0604020202020204" pitchFamily="34" charset="0"/>
                <a:cs typeface="MS PGothic" panose="020B0600070205080204" pitchFamily="34" charset="-128"/>
              </a:rPr>
              <a:t>		   Tech</a:t>
            </a:r>
            <a:r>
              <a:rPr lang="en-US" altLang="zh-CN" sz="2000" dirty="0">
                <a:latin typeface="Arial" panose="020B0604020202020204" pitchFamily="34" charset="0"/>
                <a:cs typeface="MS PGothic" panose="020B0600070205080204" pitchFamily="34" charset="-128"/>
              </a:rPr>
              <a:t>nical </a:t>
            </a:r>
            <a:r>
              <a:rPr lang="en-US" altLang="en-US" sz="2000" dirty="0">
                <a:latin typeface="Arial" panose="020B0604020202020204" pitchFamily="34" charset="0"/>
                <a:cs typeface="MS PGothic" panose="020B0600070205080204" pitchFamily="34" charset="-128"/>
              </a:rPr>
              <a:t>Editor:	</a:t>
            </a:r>
            <a:r>
              <a:rPr lang="en-US" altLang="zh-CN" sz="2000" dirty="0"/>
              <a:t>Claudio Da Silva </a:t>
            </a:r>
            <a:r>
              <a:rPr lang="en-US" altLang="en-US" sz="2000" dirty="0">
                <a:cs typeface="Times New Roman" panose="02020603050405020304" pitchFamily="18" charset="0"/>
              </a:rPr>
              <a:t>(</a:t>
            </a:r>
            <a:r>
              <a:rPr lang="en-US" altLang="zh-CN" sz="2000" dirty="0">
                <a:cs typeface="Times New Roman" panose="02020603050405020304" pitchFamily="18" charset="0"/>
              </a:rPr>
              <a:t>Facebook</a:t>
            </a:r>
            <a:r>
              <a:rPr lang="en-US" altLang="en-US" sz="2000" dirty="0">
                <a:cs typeface="Times New Roman" panose="02020603050405020304" pitchFamily="18" charset="0"/>
              </a:rPr>
              <a:t>)</a:t>
            </a:r>
          </a:p>
        </p:txBody>
      </p:sp>
      <p:sp>
        <p:nvSpPr>
          <p:cNvPr id="512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35B70FC0-6934-411C-80A2-3E6276AAFEC3}" type="slidenum">
              <a:rPr lang="en-US" altLang="en-US" sz="1200" b="0" smtClean="0"/>
              <a:pPr>
                <a:spcBef>
                  <a:spcPct val="0"/>
                </a:spcBef>
                <a:buFontTx/>
                <a:buNone/>
              </a:pPr>
              <a:t>2</a:t>
            </a:fld>
            <a:endParaRPr lang="en-US" altLang="en-US" sz="1200" b="0"/>
          </a:p>
        </p:txBody>
      </p:sp>
      <p:sp>
        <p:nvSpPr>
          <p:cNvPr id="5125"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Tree>
    <p:extLst>
      <p:ext uri="{BB962C8B-B14F-4D97-AF65-F5344CB8AC3E}">
        <p14:creationId xmlns:p14="http://schemas.microsoft.com/office/powerpoint/2010/main" val="198425518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5C8B59EB-F2FC-4F2B-B19D-A93850D93E02}" type="slidenum">
              <a:rPr lang="en-US" altLang="en-US" sz="1200" b="0" smtClean="0"/>
              <a:pPr>
                <a:spcBef>
                  <a:spcPct val="0"/>
                </a:spcBef>
                <a:buFontTx/>
                <a:buNone/>
              </a:pPr>
              <a:t>20</a:t>
            </a:fld>
            <a:endParaRPr lang="en-US" altLang="en-US" sz="1200" b="0"/>
          </a:p>
        </p:txBody>
      </p:sp>
      <p:sp>
        <p:nvSpPr>
          <p:cNvPr id="26627"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Call for contribution </a:t>
            </a:r>
          </a:p>
        </p:txBody>
      </p:sp>
      <p:sp>
        <p:nvSpPr>
          <p:cNvPr id="26628" name="Rectangle 3"/>
          <p:cNvSpPr txBox="1">
            <a:spLocks noChangeArrowheads="1"/>
          </p:cNvSpPr>
          <p:nvPr/>
        </p:nvSpPr>
        <p:spPr bwMode="auto">
          <a:xfrm>
            <a:off x="6858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800" dirty="0"/>
              <a:t>Call for submissions for the following topics</a:t>
            </a:r>
          </a:p>
          <a:p>
            <a:pPr lvl="1" algn="just"/>
            <a:r>
              <a:rPr lang="en-US" altLang="zh-CN" sz="2400" dirty="0" smtClean="0"/>
              <a:t>Feedback </a:t>
            </a:r>
            <a:r>
              <a:rPr lang="en-US" altLang="zh-CN" sz="2400" dirty="0"/>
              <a:t>type, general protocol and procedure, </a:t>
            </a:r>
            <a:r>
              <a:rPr lang="en-US" altLang="zh-CN" sz="2400" dirty="0" err="1" smtClean="0"/>
              <a:t>rame</a:t>
            </a:r>
            <a:r>
              <a:rPr lang="en-US" altLang="zh-CN" sz="2400" dirty="0" smtClean="0"/>
              <a:t> format</a:t>
            </a:r>
            <a:endParaRPr lang="en-US" altLang="zh-CN" sz="2400" dirty="0"/>
          </a:p>
          <a:p>
            <a:pPr lvl="1" algn="just"/>
            <a:r>
              <a:rPr lang="en-US" altLang="zh-CN" sz="2400" dirty="0"/>
              <a:t>Technology and standardization gaps to support WLAN sensing</a:t>
            </a:r>
          </a:p>
          <a:p>
            <a:pPr lvl="1" algn="just"/>
            <a:r>
              <a:rPr lang="en-US" altLang="zh-CN" sz="2400" dirty="0">
                <a:solidFill>
                  <a:srgbClr val="FF0000"/>
                </a:solidFill>
              </a:rPr>
              <a:t>Draft text </a:t>
            </a:r>
            <a:r>
              <a:rPr lang="en-US" altLang="zh-CN" sz="2400" dirty="0" smtClean="0">
                <a:solidFill>
                  <a:srgbClr val="FF0000"/>
                </a:solidFill>
              </a:rPr>
              <a:t>contributions (</a:t>
            </a:r>
            <a:r>
              <a:rPr lang="en-US" altLang="zh-CN" sz="2400" dirty="0">
                <a:solidFill>
                  <a:srgbClr val="FF0000"/>
                </a:solidFill>
              </a:rPr>
              <a:t>or more detailed text documents contribution for SFD) </a:t>
            </a:r>
          </a:p>
          <a:p>
            <a:pPr lvl="1" algn="just"/>
            <a:r>
              <a:rPr lang="en-US" altLang="zh-CN" sz="2400" dirty="0"/>
              <a:t>Other?</a:t>
            </a:r>
          </a:p>
        </p:txBody>
      </p:sp>
      <p:sp>
        <p:nvSpPr>
          <p:cNvPr id="26629"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Tree>
    <p:extLst>
      <p:ext uri="{BB962C8B-B14F-4D97-AF65-F5344CB8AC3E}">
        <p14:creationId xmlns:p14="http://schemas.microsoft.com/office/powerpoint/2010/main" val="217799804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79364212-B632-40D2-A347-AF280E1ABC9C}" type="slidenum">
              <a:rPr lang="en-US" altLang="en-US" sz="1200" b="0" smtClean="0"/>
              <a:pPr>
                <a:spcBef>
                  <a:spcPct val="0"/>
                </a:spcBef>
                <a:buFontTx/>
                <a:buNone/>
              </a:pPr>
              <a:t>21</a:t>
            </a:fld>
            <a:endParaRPr lang="en-US" altLang="en-US" sz="1200" b="0"/>
          </a:p>
        </p:txBody>
      </p:sp>
      <p:sp>
        <p:nvSpPr>
          <p:cNvPr id="27651"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
        <p:nvSpPr>
          <p:cNvPr id="27652"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a:t>Teleconference Times</a:t>
            </a:r>
            <a:endParaRPr lang="en-US" altLang="en-US" sz="3200">
              <a:solidFill>
                <a:schemeClr val="tx2"/>
              </a:solidFill>
            </a:endParaRPr>
          </a:p>
        </p:txBody>
      </p:sp>
      <p:sp>
        <p:nvSpPr>
          <p:cNvPr id="10" name="Rectangle 3"/>
          <p:cNvSpPr txBox="1">
            <a:spLocks noChangeArrowheads="1"/>
          </p:cNvSpPr>
          <p:nvPr/>
        </p:nvSpPr>
        <p:spPr bwMode="auto">
          <a:xfrm>
            <a:off x="685800" y="1371600"/>
            <a:ext cx="7772400" cy="502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0"/>
              </a:spcAft>
              <a:buClr>
                <a:srgbClr val="000000"/>
              </a:buClr>
              <a:buFont typeface="Arial" panose="020B0604020202020204" pitchFamily="34" charset="0"/>
              <a:buChar char="•"/>
              <a:defRPr/>
            </a:pPr>
            <a:r>
              <a:rPr lang="en-US" altLang="zh-CN" sz="1600" b="1" dirty="0">
                <a:cs typeface="Times New Roman" panose="02020603050405020304" pitchFamily="18" charset="0"/>
              </a:rPr>
              <a:t>Confirmed:</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cs typeface="Times New Roman" panose="02020603050405020304" pitchFamily="18" charset="0"/>
              </a:rPr>
              <a:t>October </a:t>
            </a:r>
            <a:r>
              <a:rPr lang="en-US" altLang="zh-CN" dirty="0">
                <a:cs typeface="Times New Roman" panose="02020603050405020304" pitchFamily="18" charset="0"/>
              </a:rPr>
              <a:t>12   (Tuesday), 10am - 12:00pm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cs typeface="Times New Roman" panose="02020603050405020304" pitchFamily="18" charset="0"/>
              </a:rPr>
              <a:t>October 19   (Tuesday), 10am - 12:00pm </a:t>
            </a:r>
            <a:r>
              <a:rPr lang="en-US" altLang="zh-CN" dirty="0" smtClean="0">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cs typeface="Times New Roman" panose="02020603050405020304" pitchFamily="18" charset="0"/>
              </a:rPr>
              <a:t>October </a:t>
            </a:r>
            <a:r>
              <a:rPr lang="en-US" altLang="zh-CN" dirty="0">
                <a:cs typeface="Times New Roman" panose="02020603050405020304" pitchFamily="18" charset="0"/>
              </a:rPr>
              <a:t>26   (Tuesday), 10am - 12:00pm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cs typeface="Times New Roman" panose="02020603050405020304" pitchFamily="18" charset="0"/>
              </a:rPr>
              <a:t>November </a:t>
            </a:r>
            <a:r>
              <a:rPr lang="en-US" altLang="zh-CN" dirty="0">
                <a:cs typeface="Times New Roman" panose="02020603050405020304" pitchFamily="18" charset="0"/>
              </a:rPr>
              <a:t>2  (Tuesday), 10am - 12:00pm </a:t>
            </a:r>
            <a:r>
              <a:rPr lang="en-US" altLang="zh-CN" dirty="0" smtClean="0">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FF0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November </a:t>
            </a:r>
            <a:r>
              <a:rPr lang="en-US" altLang="zh-CN" dirty="0" smtClean="0">
                <a:solidFill>
                  <a:srgbClr val="00B050"/>
                </a:solidFill>
                <a:cs typeface="Times New Roman" panose="02020603050405020304" pitchFamily="18" charset="0"/>
              </a:rPr>
              <a:t>9 </a:t>
            </a:r>
            <a:r>
              <a:rPr lang="en-US" altLang="zh-CN" dirty="0">
                <a:solidFill>
                  <a:srgbClr val="00B050"/>
                </a:solidFill>
                <a:cs typeface="Times New Roman" panose="02020603050405020304" pitchFamily="18" charset="0"/>
              </a:rPr>
              <a:t>(Tuesday), 9am - 11:00pm ET ------ </a:t>
            </a:r>
            <a:r>
              <a:rPr lang="en-US" altLang="zh-CN" dirty="0" smtClean="0">
                <a:solidFill>
                  <a:srgbClr val="00B050"/>
                </a:solidFill>
                <a:cs typeface="Times New Roman" panose="02020603050405020304" pitchFamily="18" charset="0"/>
              </a:rPr>
              <a:t>November Plenary </a:t>
            </a: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November </a:t>
            </a:r>
            <a:r>
              <a:rPr lang="en-US" altLang="zh-CN" dirty="0" smtClean="0">
                <a:solidFill>
                  <a:srgbClr val="00B050"/>
                </a:solidFill>
                <a:cs typeface="Times New Roman" panose="02020603050405020304" pitchFamily="18" charset="0"/>
              </a:rPr>
              <a:t>12 </a:t>
            </a:r>
            <a:r>
              <a:rPr lang="en-US" altLang="zh-CN" dirty="0">
                <a:solidFill>
                  <a:srgbClr val="00B050"/>
                </a:solidFill>
                <a:cs typeface="Times New Roman" panose="02020603050405020304" pitchFamily="18" charset="0"/>
              </a:rPr>
              <a:t>(Friday),    9am - 11:00pm ET ------ November Plenary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November </a:t>
            </a:r>
            <a:r>
              <a:rPr lang="en-US" altLang="zh-CN" dirty="0" smtClean="0">
                <a:solidFill>
                  <a:srgbClr val="00B050"/>
                </a:solidFill>
                <a:cs typeface="Times New Roman" panose="02020603050405020304" pitchFamily="18" charset="0"/>
              </a:rPr>
              <a:t>15 </a:t>
            </a:r>
            <a:r>
              <a:rPr lang="en-US" altLang="zh-CN" dirty="0">
                <a:solidFill>
                  <a:srgbClr val="00B050"/>
                </a:solidFill>
                <a:cs typeface="Times New Roman" panose="02020603050405020304" pitchFamily="18" charset="0"/>
              </a:rPr>
              <a:t>(Monday), 9am - 11:00pm ET ------ November Plenary </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b="1" dirty="0" smtClean="0">
              <a:solidFill>
                <a:srgbClr val="FF0000"/>
              </a:solidFill>
              <a:cs typeface="Times New Roman" panose="02020603050405020304" pitchFamily="18" charset="0"/>
            </a:endParaRPr>
          </a:p>
          <a:p>
            <a:pPr lvl="1" indent="-228600" algn="just">
              <a:spcBef>
                <a:spcPct val="0"/>
              </a:spcBef>
              <a:spcAft>
                <a:spcPts val="0"/>
              </a:spcAft>
              <a:buClr>
                <a:srgbClr val="000000"/>
              </a:buClr>
              <a:buFont typeface="Arial" panose="020B0604020202020204" pitchFamily="34" charset="0"/>
              <a:buChar char="•"/>
              <a:defRPr/>
            </a:pPr>
            <a:r>
              <a:rPr lang="en-US" altLang="zh-CN" sz="1600" b="1" dirty="0">
                <a:cs typeface="Times New Roman" panose="02020603050405020304" pitchFamily="18" charset="0"/>
              </a:rPr>
              <a:t>To be confirmed</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FF0000"/>
                </a:solidFill>
                <a:cs typeface="Times New Roman" panose="02020603050405020304" pitchFamily="18" charset="0"/>
              </a:rPr>
              <a:t>October     25  (Monday), </a:t>
            </a:r>
            <a:r>
              <a:rPr lang="en-US" altLang="zh-CN" dirty="0">
                <a:solidFill>
                  <a:srgbClr val="FF0000"/>
                </a:solidFill>
                <a:cs typeface="Times New Roman" panose="02020603050405020304" pitchFamily="18" charset="0"/>
              </a:rPr>
              <a:t>10am - 12:00pm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FF0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FF0000"/>
                </a:solidFill>
                <a:cs typeface="Times New Roman" panose="02020603050405020304" pitchFamily="18" charset="0"/>
              </a:rPr>
              <a:t>November  1   </a:t>
            </a:r>
            <a:r>
              <a:rPr lang="en-US" altLang="zh-CN" dirty="0">
                <a:solidFill>
                  <a:srgbClr val="FF0000"/>
                </a:solidFill>
                <a:cs typeface="Times New Roman" panose="02020603050405020304" pitchFamily="18" charset="0"/>
              </a:rPr>
              <a:t>(Monday), 10am - 12:00pm </a:t>
            </a:r>
            <a:r>
              <a:rPr lang="en-US" altLang="zh-CN" dirty="0" smtClean="0">
                <a:solidFill>
                  <a:srgbClr val="FF000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FF0000"/>
                </a:solidFill>
                <a:cs typeface="Times New Roman" panose="02020603050405020304" pitchFamily="18" charset="0"/>
              </a:rPr>
              <a:t>November </a:t>
            </a:r>
            <a:r>
              <a:rPr lang="en-US" altLang="zh-CN" dirty="0">
                <a:solidFill>
                  <a:srgbClr val="FF0000"/>
                </a:solidFill>
                <a:cs typeface="Times New Roman" panose="02020603050405020304" pitchFamily="18" charset="0"/>
              </a:rPr>
              <a:t>22  (Monday),  </a:t>
            </a:r>
            <a:r>
              <a:rPr lang="en-US" altLang="zh-CN" dirty="0" smtClean="0">
                <a:solidFill>
                  <a:srgbClr val="FF0000"/>
                </a:solidFill>
                <a:cs typeface="Times New Roman" panose="02020603050405020304" pitchFamily="18" charset="0"/>
              </a:rPr>
              <a:t>9am - 11:00am ET		November 23  </a:t>
            </a:r>
            <a:r>
              <a:rPr lang="en-US" altLang="zh-CN" dirty="0">
                <a:solidFill>
                  <a:srgbClr val="FF0000"/>
                </a:solidFill>
                <a:cs typeface="Times New Roman" panose="02020603050405020304" pitchFamily="18" charset="0"/>
              </a:rPr>
              <a:t>(Tuesday),  9am - </a:t>
            </a:r>
            <a:r>
              <a:rPr lang="en-US" altLang="zh-CN" dirty="0" smtClean="0">
                <a:solidFill>
                  <a:srgbClr val="FF0000"/>
                </a:solidFill>
                <a:cs typeface="Times New Roman" panose="02020603050405020304" pitchFamily="18" charset="0"/>
              </a:rPr>
              <a:t>11:00am ET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FF0000"/>
                </a:solidFill>
                <a:cs typeface="Times New Roman" panose="02020603050405020304" pitchFamily="18" charset="0"/>
              </a:rPr>
              <a:t>November </a:t>
            </a:r>
            <a:r>
              <a:rPr lang="en-US" altLang="zh-CN" dirty="0" smtClean="0">
                <a:solidFill>
                  <a:srgbClr val="FF0000"/>
                </a:solidFill>
                <a:cs typeface="Times New Roman" panose="02020603050405020304" pitchFamily="18" charset="0"/>
              </a:rPr>
              <a:t>29  (</a:t>
            </a:r>
            <a:r>
              <a:rPr lang="en-US" altLang="zh-CN" dirty="0">
                <a:solidFill>
                  <a:srgbClr val="FF0000"/>
                </a:solidFill>
                <a:cs typeface="Times New Roman" panose="02020603050405020304" pitchFamily="18" charset="0"/>
              </a:rPr>
              <a:t>Monday</a:t>
            </a:r>
            <a:r>
              <a:rPr lang="en-US" altLang="zh-CN" dirty="0" smtClean="0">
                <a:solidFill>
                  <a:srgbClr val="FF0000"/>
                </a:solidFill>
                <a:cs typeface="Times New Roman" panose="02020603050405020304" pitchFamily="18" charset="0"/>
              </a:rPr>
              <a:t>),  </a:t>
            </a:r>
            <a:r>
              <a:rPr lang="en-US" altLang="zh-CN" dirty="0">
                <a:solidFill>
                  <a:srgbClr val="FF0000"/>
                </a:solidFill>
                <a:cs typeface="Times New Roman" panose="02020603050405020304" pitchFamily="18" charset="0"/>
              </a:rPr>
              <a:t>9am - 11:00am ET </a:t>
            </a:r>
            <a:r>
              <a:rPr lang="en-US" altLang="zh-CN" dirty="0" smtClean="0">
                <a:solidFill>
                  <a:srgbClr val="FF0000"/>
                </a:solidFill>
                <a:cs typeface="Times New Roman" panose="02020603050405020304" pitchFamily="18" charset="0"/>
              </a:rPr>
              <a:t>		November 30  </a:t>
            </a:r>
            <a:r>
              <a:rPr lang="en-US" altLang="zh-CN" dirty="0">
                <a:solidFill>
                  <a:srgbClr val="FF0000"/>
                </a:solidFill>
                <a:cs typeface="Times New Roman" panose="02020603050405020304" pitchFamily="18" charset="0"/>
              </a:rPr>
              <a:t>(Tuesday),  9am - </a:t>
            </a:r>
            <a:r>
              <a:rPr lang="en-US" altLang="zh-CN" dirty="0" smtClean="0">
                <a:solidFill>
                  <a:srgbClr val="FF0000"/>
                </a:solidFill>
                <a:cs typeface="Times New Roman" panose="02020603050405020304" pitchFamily="18" charset="0"/>
              </a:rPr>
              <a:t>11:00am ET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FF0000"/>
                </a:solidFill>
                <a:cs typeface="Times New Roman" panose="02020603050405020304" pitchFamily="18" charset="0"/>
              </a:rPr>
              <a:t>December   </a:t>
            </a:r>
            <a:r>
              <a:rPr lang="en-US" altLang="zh-CN" dirty="0" smtClean="0">
                <a:solidFill>
                  <a:srgbClr val="FF0000"/>
                </a:solidFill>
                <a:cs typeface="Times New Roman" panose="02020603050405020304" pitchFamily="18" charset="0"/>
              </a:rPr>
              <a:t>6  (</a:t>
            </a:r>
            <a:r>
              <a:rPr lang="en-US" altLang="zh-CN" dirty="0">
                <a:solidFill>
                  <a:srgbClr val="FF0000"/>
                </a:solidFill>
                <a:cs typeface="Times New Roman" panose="02020603050405020304" pitchFamily="18" charset="0"/>
              </a:rPr>
              <a:t>Monday</a:t>
            </a:r>
            <a:r>
              <a:rPr lang="en-US" altLang="zh-CN" dirty="0" smtClean="0">
                <a:solidFill>
                  <a:srgbClr val="FF0000"/>
                </a:solidFill>
                <a:cs typeface="Times New Roman" panose="02020603050405020304" pitchFamily="18" charset="0"/>
              </a:rPr>
              <a:t>),  </a:t>
            </a:r>
            <a:r>
              <a:rPr lang="en-US" altLang="zh-CN" dirty="0">
                <a:solidFill>
                  <a:srgbClr val="FF0000"/>
                </a:solidFill>
                <a:cs typeface="Times New Roman" panose="02020603050405020304" pitchFamily="18" charset="0"/>
              </a:rPr>
              <a:t>9am - 11:00am ET </a:t>
            </a:r>
            <a:r>
              <a:rPr lang="en-US" altLang="zh-CN" dirty="0" smtClean="0">
                <a:solidFill>
                  <a:srgbClr val="FF0000"/>
                </a:solidFill>
                <a:cs typeface="Times New Roman" panose="02020603050405020304" pitchFamily="18" charset="0"/>
              </a:rPr>
              <a:t>		December   7  (</a:t>
            </a:r>
            <a:r>
              <a:rPr lang="en-US" altLang="zh-CN" dirty="0">
                <a:solidFill>
                  <a:srgbClr val="FF0000"/>
                </a:solidFill>
                <a:cs typeface="Times New Roman" panose="02020603050405020304" pitchFamily="18" charset="0"/>
              </a:rPr>
              <a:t>Tuesday</a:t>
            </a:r>
            <a:r>
              <a:rPr lang="en-US" altLang="zh-CN" dirty="0" smtClean="0">
                <a:solidFill>
                  <a:srgbClr val="FF0000"/>
                </a:solidFill>
                <a:cs typeface="Times New Roman" panose="02020603050405020304" pitchFamily="18" charset="0"/>
              </a:rPr>
              <a:t>),  </a:t>
            </a:r>
            <a:r>
              <a:rPr lang="en-US" altLang="zh-CN" dirty="0">
                <a:solidFill>
                  <a:srgbClr val="FF0000"/>
                </a:solidFill>
                <a:cs typeface="Times New Roman" panose="02020603050405020304" pitchFamily="18" charset="0"/>
              </a:rPr>
              <a:t>9am - </a:t>
            </a:r>
            <a:r>
              <a:rPr lang="en-US" altLang="zh-CN" dirty="0" smtClean="0">
                <a:solidFill>
                  <a:srgbClr val="FF0000"/>
                </a:solidFill>
                <a:cs typeface="Times New Roman" panose="02020603050405020304" pitchFamily="18" charset="0"/>
              </a:rPr>
              <a:t>11:00am ET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FF0000"/>
                </a:solidFill>
                <a:cs typeface="Times New Roman" panose="02020603050405020304" pitchFamily="18" charset="0"/>
              </a:rPr>
              <a:t>December </a:t>
            </a:r>
            <a:r>
              <a:rPr lang="en-US" altLang="zh-CN" dirty="0" smtClean="0">
                <a:solidFill>
                  <a:srgbClr val="FF0000"/>
                </a:solidFill>
                <a:cs typeface="Times New Roman" panose="02020603050405020304" pitchFamily="18" charset="0"/>
              </a:rPr>
              <a:t>13  </a:t>
            </a:r>
            <a:r>
              <a:rPr lang="en-US" altLang="zh-CN" dirty="0">
                <a:solidFill>
                  <a:srgbClr val="FF0000"/>
                </a:solidFill>
                <a:cs typeface="Times New Roman" panose="02020603050405020304" pitchFamily="18" charset="0"/>
              </a:rPr>
              <a:t>(Monday),  9am - 11:00am ET 		December </a:t>
            </a:r>
            <a:r>
              <a:rPr lang="en-US" altLang="zh-CN" dirty="0" smtClean="0">
                <a:solidFill>
                  <a:srgbClr val="FF0000"/>
                </a:solidFill>
                <a:cs typeface="Times New Roman" panose="02020603050405020304" pitchFamily="18" charset="0"/>
              </a:rPr>
              <a:t>14  (Tuesday),  9am - 11:00am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FF0000"/>
                </a:solidFill>
                <a:cs typeface="Times New Roman" panose="02020603050405020304" pitchFamily="18" charset="0"/>
              </a:rPr>
              <a:t>December </a:t>
            </a:r>
            <a:r>
              <a:rPr lang="en-US" altLang="zh-CN" dirty="0" smtClean="0">
                <a:solidFill>
                  <a:srgbClr val="FF0000"/>
                </a:solidFill>
                <a:cs typeface="Times New Roman" panose="02020603050405020304" pitchFamily="18" charset="0"/>
              </a:rPr>
              <a:t>20  </a:t>
            </a:r>
            <a:r>
              <a:rPr lang="en-US" altLang="zh-CN" dirty="0">
                <a:solidFill>
                  <a:srgbClr val="FF0000"/>
                </a:solidFill>
                <a:cs typeface="Times New Roman" panose="02020603050405020304" pitchFamily="18" charset="0"/>
              </a:rPr>
              <a:t>(Monday),  9am - 11:00am ET 		December 21  (Tuesday),  9am - 11:00am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FF0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FF0000"/>
                </a:solidFill>
                <a:cs typeface="Times New Roman" panose="02020603050405020304" pitchFamily="18" charset="0"/>
              </a:rPr>
              <a:t>January       3  (</a:t>
            </a:r>
            <a:r>
              <a:rPr lang="en-US" altLang="zh-CN" dirty="0">
                <a:solidFill>
                  <a:srgbClr val="FF0000"/>
                </a:solidFill>
                <a:cs typeface="Times New Roman" panose="02020603050405020304" pitchFamily="18" charset="0"/>
              </a:rPr>
              <a:t>Monday</a:t>
            </a:r>
            <a:r>
              <a:rPr lang="en-US" altLang="zh-CN" dirty="0" smtClean="0">
                <a:solidFill>
                  <a:srgbClr val="FF0000"/>
                </a:solidFill>
                <a:cs typeface="Times New Roman" panose="02020603050405020304" pitchFamily="18" charset="0"/>
              </a:rPr>
              <a:t>),  </a:t>
            </a:r>
            <a:r>
              <a:rPr lang="en-US" altLang="zh-CN" dirty="0">
                <a:solidFill>
                  <a:srgbClr val="FF0000"/>
                </a:solidFill>
                <a:cs typeface="Times New Roman" panose="02020603050405020304" pitchFamily="18" charset="0"/>
              </a:rPr>
              <a:t>9am - 11:00am ET		January       </a:t>
            </a:r>
            <a:r>
              <a:rPr lang="en-US" altLang="zh-CN" dirty="0" smtClean="0">
                <a:solidFill>
                  <a:srgbClr val="FF0000"/>
                </a:solidFill>
                <a:cs typeface="Times New Roman" panose="02020603050405020304" pitchFamily="18" charset="0"/>
              </a:rPr>
              <a:t>4   (Tuesday),  9am - 11:00am ET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FF0000"/>
                </a:solidFill>
                <a:cs typeface="Times New Roman" panose="02020603050405020304" pitchFamily="18" charset="0"/>
              </a:rPr>
              <a:t>January     </a:t>
            </a:r>
            <a:r>
              <a:rPr lang="en-US" altLang="zh-CN" dirty="0" smtClean="0">
                <a:solidFill>
                  <a:srgbClr val="FF0000"/>
                </a:solidFill>
                <a:cs typeface="Times New Roman" panose="02020603050405020304" pitchFamily="18" charset="0"/>
              </a:rPr>
              <a:t>10  </a:t>
            </a:r>
            <a:r>
              <a:rPr lang="en-US" altLang="zh-CN" dirty="0">
                <a:solidFill>
                  <a:srgbClr val="FF0000"/>
                </a:solidFill>
                <a:cs typeface="Times New Roman" panose="02020603050405020304" pitchFamily="18" charset="0"/>
              </a:rPr>
              <a:t>(Monday),  9am - 11:00am ET </a:t>
            </a:r>
            <a:r>
              <a:rPr lang="en-US" altLang="zh-CN" dirty="0" smtClean="0">
                <a:solidFill>
                  <a:srgbClr val="FF0000"/>
                </a:solidFill>
                <a:cs typeface="Times New Roman" panose="02020603050405020304" pitchFamily="18" charset="0"/>
              </a:rPr>
              <a:t>		January     11   </a:t>
            </a:r>
            <a:r>
              <a:rPr lang="en-US" altLang="zh-CN" dirty="0">
                <a:solidFill>
                  <a:srgbClr val="FF0000"/>
                </a:solidFill>
                <a:cs typeface="Times New Roman" panose="02020603050405020304" pitchFamily="18" charset="0"/>
              </a:rPr>
              <a:t>(Tuesday),  9am - </a:t>
            </a:r>
            <a:r>
              <a:rPr lang="en-US" altLang="zh-CN" dirty="0" smtClean="0">
                <a:solidFill>
                  <a:srgbClr val="FF0000"/>
                </a:solidFill>
                <a:cs typeface="Times New Roman" panose="02020603050405020304" pitchFamily="18" charset="0"/>
              </a:rPr>
              <a:t>11:00am </a:t>
            </a:r>
            <a:r>
              <a:rPr lang="en-US" altLang="zh-CN" dirty="0">
                <a:solidFill>
                  <a:srgbClr val="FF0000"/>
                </a:solidFill>
                <a:cs typeface="Times New Roman" panose="02020603050405020304" pitchFamily="18" charset="0"/>
              </a:rPr>
              <a:t>ET	</a:t>
            </a:r>
            <a:endParaRPr lang="en-US" altLang="zh-CN" b="1" dirty="0">
              <a:solidFill>
                <a:srgbClr val="FF0000"/>
              </a:solidFill>
              <a:cs typeface="Times New Roman" panose="02020603050405020304" pitchFamily="18" charset="0"/>
            </a:endParaRPr>
          </a:p>
        </p:txBody>
      </p:sp>
    </p:spTree>
    <p:extLst>
      <p:ext uri="{BB962C8B-B14F-4D97-AF65-F5344CB8AC3E}">
        <p14:creationId xmlns:p14="http://schemas.microsoft.com/office/powerpoint/2010/main" val="378550345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5F7C9C-C4C8-4504-BDFE-930339A5D84F}" type="slidenum">
              <a:rPr lang="en-US" altLang="en-US" sz="1200" b="0" smtClean="0"/>
              <a:pPr>
                <a:spcBef>
                  <a:spcPct val="0"/>
                </a:spcBef>
                <a:buFontTx/>
                <a:buNone/>
              </a:pPr>
              <a:t>22</a:t>
            </a:fld>
            <a:endParaRPr lang="en-US" altLang="en-US" sz="1200" b="0" smtClean="0"/>
          </a:p>
        </p:txBody>
      </p:sp>
      <p:sp>
        <p:nvSpPr>
          <p:cNvPr id="7171" name="Rectangle 3"/>
          <p:cNvSpPr txBox="1">
            <a:spLocks noChangeArrowheads="1"/>
          </p:cNvSpPr>
          <p:nvPr/>
        </p:nvSpPr>
        <p:spPr bwMode="auto">
          <a:xfrm>
            <a:off x="723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30</a:t>
            </a:r>
            <a:endParaRPr lang="en-US" altLang="zh-CN" sz="4000" dirty="0"/>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5" name="Rectangle 3"/>
          <p:cNvSpPr txBox="1">
            <a:spLocks noChangeArrowheads="1"/>
          </p:cNvSpPr>
          <p:nvPr/>
        </p:nvSpPr>
        <p:spPr bwMode="auto">
          <a:xfrm>
            <a:off x="685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smtClean="0"/>
          </a:p>
          <a:p>
            <a:pPr marL="342900" lvl="1" indent="-342900" algn="just">
              <a:buFont typeface="Arial" panose="020B0604020202020204" pitchFamily="34" charset="0"/>
              <a:buChar char="•"/>
              <a:defRPr/>
            </a:pPr>
            <a:r>
              <a:rPr lang="en-US" altLang="zh-CN" sz="1800" b="1" kern="0" dirty="0"/>
              <a:t>Move to adopt the document (21/0876r3) as the official Evaluation Methodology and Simulation Scenarios document for IEEE 802.11 bf ?</a:t>
            </a:r>
          </a:p>
          <a:p>
            <a:pPr marL="361950" lvl="1" indent="0" algn="just">
              <a:buNone/>
              <a:defRPr/>
            </a:pPr>
            <a:r>
              <a:rPr lang="en-US" altLang="zh-CN" sz="1800" b="1" kern="0" dirty="0" smtClean="0"/>
              <a:t>Simulation </a:t>
            </a:r>
            <a:r>
              <a:rPr lang="en-US" altLang="zh-CN" sz="1800" b="1" kern="0" dirty="0"/>
              <a:t>is not mandatory for any contributions.</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Rui Du	</a:t>
            </a:r>
            <a:r>
              <a:rPr lang="en-US" altLang="zh-CN" sz="1800" b="1" dirty="0" smtClean="0"/>
              <a:t>	</a:t>
            </a:r>
            <a:r>
              <a:rPr lang="en-US" altLang="zh-CN" sz="1800" b="1" kern="0" dirty="0"/>
              <a:t>Second: </a:t>
            </a:r>
            <a:r>
              <a:rPr lang="en-US" altLang="zh-CN" sz="1800" b="1" kern="0" dirty="0" err="1"/>
              <a:t>Rajat</a:t>
            </a:r>
            <a:r>
              <a:rPr lang="en-US" altLang="zh-CN" sz="1800" b="1" kern="0" dirty="0"/>
              <a:t> </a:t>
            </a:r>
            <a:r>
              <a:rPr lang="en-US" altLang="zh-CN" sz="1800" b="1" kern="0" dirty="0" err="1"/>
              <a:t>Pushkarna</a:t>
            </a:r>
            <a:endParaRPr lang="en-US" altLang="zh-CN" sz="1800" b="1" kern="0" dirty="0" smtClean="0"/>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80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r>
              <a:rPr lang="en-US" altLang="zh-CN" sz="1600" kern="0" dirty="0" smtClean="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21/0876r3</a:t>
            </a:r>
          </a:p>
          <a:p>
            <a:pPr marL="628650" lvl="2">
              <a:buFont typeface="微软雅黑" panose="020B0503020204020204" pitchFamily="34" charset="-122"/>
              <a:buChar char="–"/>
              <a:defRPr/>
            </a:pPr>
            <a:r>
              <a:rPr lang="en-US" altLang="zh-CN" sz="1050" kern="0" dirty="0"/>
              <a:t>SP Result: </a:t>
            </a:r>
            <a:r>
              <a:rPr lang="en-US" altLang="zh-CN" sz="1050" kern="0" dirty="0" smtClean="0"/>
              <a:t> 20Y/ 0N/ 6A</a:t>
            </a:r>
            <a:endParaRPr lang="en-US" altLang="zh-CN" sz="1050"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52517792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5F7C9C-C4C8-4504-BDFE-930339A5D84F}" type="slidenum">
              <a:rPr lang="en-US" altLang="en-US" sz="1200" b="0" smtClean="0"/>
              <a:pPr>
                <a:spcBef>
                  <a:spcPct val="0"/>
                </a:spcBef>
                <a:buFontTx/>
                <a:buNone/>
              </a:pPr>
              <a:t>23</a:t>
            </a:fld>
            <a:endParaRPr lang="en-US" altLang="en-US" sz="1200" b="0" smtClean="0"/>
          </a:p>
        </p:txBody>
      </p:sp>
      <p:sp>
        <p:nvSpPr>
          <p:cNvPr id="7171" name="Rectangle 3"/>
          <p:cNvSpPr txBox="1">
            <a:spLocks noChangeArrowheads="1"/>
          </p:cNvSpPr>
          <p:nvPr/>
        </p:nvSpPr>
        <p:spPr bwMode="auto">
          <a:xfrm>
            <a:off x="723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31</a:t>
            </a:r>
            <a:endParaRPr lang="en-US" altLang="zh-CN" sz="4000" dirty="0"/>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5" name="Rectangle 3"/>
          <p:cNvSpPr txBox="1">
            <a:spLocks noChangeArrowheads="1"/>
          </p:cNvSpPr>
          <p:nvPr/>
        </p:nvSpPr>
        <p:spPr bwMode="auto">
          <a:xfrm>
            <a:off x="685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to adopt Truncated Channel Impulse Response(TCIR) described as follows as one optional type of the sensing measurement </a:t>
            </a:r>
            <a:r>
              <a:rPr lang="en-US" altLang="zh-CN" sz="1800" b="1" kern="0" dirty="0" smtClean="0"/>
              <a:t>results for sub-7GHz sensing</a:t>
            </a:r>
          </a:p>
          <a:p>
            <a:pPr lvl="1">
              <a:buFont typeface="Arial" panose="020B0604020202020204" pitchFamily="34" charset="0"/>
              <a:buChar char="–"/>
              <a:defRPr/>
            </a:pPr>
            <a:r>
              <a:rPr lang="en-US" altLang="zh-CN" sz="1600" dirty="0" smtClean="0"/>
              <a:t>Calculating </a:t>
            </a:r>
            <a:r>
              <a:rPr lang="en-US" altLang="zh-CN" sz="1600" dirty="0"/>
              <a:t>the CIR (time domain) from CSI/CFR (frequency domain) through IFT(usually, IFFT) .</a:t>
            </a:r>
          </a:p>
          <a:p>
            <a:pPr lvl="1">
              <a:buFont typeface="Arial" panose="020B0604020202020204" pitchFamily="34" charset="0"/>
              <a:buChar char="–"/>
              <a:defRPr/>
            </a:pPr>
            <a:r>
              <a:rPr lang="en-US" altLang="zh-CN" sz="1600" dirty="0" smtClean="0"/>
              <a:t>Reporting </a:t>
            </a:r>
            <a:r>
              <a:rPr lang="en-US" altLang="zh-CN" sz="1600" dirty="0"/>
              <a:t>the subset of complex samples corresponding to the range of interest of the entire CIR .</a:t>
            </a:r>
          </a:p>
          <a:p>
            <a:pPr lvl="1">
              <a:buFont typeface="Arial" panose="020B0604020202020204" pitchFamily="34" charset="0"/>
              <a:buChar char="–"/>
              <a:defRPr/>
            </a:pPr>
            <a:r>
              <a:rPr lang="en-US" altLang="zh-CN" sz="1600" dirty="0"/>
              <a:t>Note: the size of the subset is TBD.</a:t>
            </a:r>
          </a:p>
          <a:p>
            <a:pPr marL="685800" lvl="2" indent="-342900" algn="just">
              <a:buFont typeface="Arial" panose="020B0604020202020204" pitchFamily="34" charset="0"/>
              <a:buChar char="•"/>
              <a:defRPr/>
            </a:pPr>
            <a:endParaRPr lang="en-US" altLang="zh-CN" sz="10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Rui Du	</a:t>
            </a:r>
            <a:r>
              <a:rPr lang="en-US" altLang="zh-CN" sz="1800" b="1" dirty="0" smtClean="0"/>
              <a:t>	</a:t>
            </a:r>
            <a:r>
              <a:rPr lang="en-US" altLang="zh-CN" sz="1800" b="1" kern="0" dirty="0"/>
              <a:t>Second: Junghoon Suh</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Preliminary Result: (22Y/  16N/  9A)</a:t>
            </a:r>
          </a:p>
          <a:p>
            <a:pPr marL="342900" lvl="1" indent="-342900" algn="just">
              <a:buFont typeface="Arial" panose="020B0604020202020204" pitchFamily="34" charset="0"/>
              <a:buChar char="•"/>
              <a:defRPr/>
            </a:pPr>
            <a:r>
              <a:rPr lang="en-US" altLang="zh-CN" sz="1800" b="1" kern="0" dirty="0" smtClean="0"/>
              <a:t>Result*: </a:t>
            </a:r>
            <a:r>
              <a:rPr lang="en-US" altLang="zh-CN" sz="1800" dirty="0">
                <a:highlight>
                  <a:srgbClr val="FF0000"/>
                </a:highlight>
              </a:rPr>
              <a:t>Motion Fails </a:t>
            </a:r>
            <a:r>
              <a:rPr lang="en-US" altLang="zh-CN" sz="1800" dirty="0" smtClean="0">
                <a:highlight>
                  <a:srgbClr val="FF0000"/>
                </a:highlight>
              </a:rPr>
              <a:t>(21Y</a:t>
            </a:r>
            <a:r>
              <a:rPr lang="en-US" altLang="zh-CN" sz="1800" dirty="0">
                <a:highlight>
                  <a:srgbClr val="FF0000"/>
                </a:highlight>
              </a:rPr>
              <a:t>, </a:t>
            </a:r>
            <a:r>
              <a:rPr lang="en-US" altLang="zh-CN" sz="1800" dirty="0" smtClean="0">
                <a:highlight>
                  <a:srgbClr val="FF0000"/>
                </a:highlight>
              </a:rPr>
              <a:t>16N</a:t>
            </a:r>
            <a:r>
              <a:rPr lang="en-US" altLang="zh-CN" sz="1800" dirty="0">
                <a:highlight>
                  <a:srgbClr val="FF0000"/>
                </a:highlight>
              </a:rPr>
              <a:t>, </a:t>
            </a:r>
            <a:r>
              <a:rPr lang="en-US" altLang="zh-CN" sz="1800" dirty="0" smtClean="0">
                <a:highlight>
                  <a:srgbClr val="FF0000"/>
                </a:highlight>
              </a:rPr>
              <a:t>9A</a:t>
            </a:r>
            <a:r>
              <a:rPr lang="en-US" altLang="zh-CN" sz="1800" dirty="0">
                <a:highlight>
                  <a:srgbClr val="FF0000"/>
                </a:highlight>
              </a:rPr>
              <a:t>)</a:t>
            </a:r>
          </a:p>
          <a:p>
            <a:pPr marL="0" lvl="1" indent="0">
              <a:buNone/>
              <a:defRPr/>
            </a:pPr>
            <a:endParaRPr lang="en-US" altLang="zh-CN" sz="1600" kern="0" dirty="0" smtClean="0"/>
          </a:p>
          <a:p>
            <a:pPr marL="0" lvl="1" indent="0">
              <a:buNone/>
              <a:defRPr/>
            </a:pPr>
            <a:r>
              <a:rPr lang="en-US" altLang="zh-CN" sz="1600" kern="0" dirty="0" smtClean="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smtClean="0">
                <a:solidFill>
                  <a:srgbClr val="FF0000"/>
                </a:solidFill>
              </a:rPr>
              <a:t>1</a:t>
            </a:r>
            <a:r>
              <a:rPr lang="en-US" altLang="zh-CN" kern="0" dirty="0" smtClean="0"/>
              <a:t> </a:t>
            </a:r>
            <a:r>
              <a:rPr lang="en-US" altLang="zh-CN" kern="0" dirty="0"/>
              <a:t>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21/1288r2</a:t>
            </a:r>
          </a:p>
          <a:p>
            <a:pPr marL="628650" lvl="2">
              <a:buFont typeface="微软雅黑" panose="020B0503020204020204" pitchFamily="34" charset="-122"/>
              <a:buChar char="–"/>
              <a:defRPr/>
            </a:pPr>
            <a:r>
              <a:rPr lang="en-US" altLang="zh-CN" sz="1050" kern="0" dirty="0"/>
              <a:t>SP Result: </a:t>
            </a:r>
            <a:r>
              <a:rPr lang="en-US" altLang="zh-CN" sz="1050" kern="0" dirty="0" smtClean="0"/>
              <a:t> 24Y/ 6N/ 16A</a:t>
            </a:r>
            <a:endParaRPr lang="en-US" altLang="zh-CN" sz="1050"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75778717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5F7C9C-C4C8-4504-BDFE-930339A5D84F}" type="slidenum">
              <a:rPr lang="en-US" altLang="en-US" sz="1200" b="0" smtClean="0"/>
              <a:pPr>
                <a:spcBef>
                  <a:spcPct val="0"/>
                </a:spcBef>
                <a:buFontTx/>
                <a:buNone/>
              </a:pPr>
              <a:t>24</a:t>
            </a:fld>
            <a:endParaRPr lang="en-US" altLang="en-US" sz="1200" b="0" smtClean="0"/>
          </a:p>
        </p:txBody>
      </p:sp>
      <p:sp>
        <p:nvSpPr>
          <p:cNvPr id="7171" name="Rectangle 3"/>
          <p:cNvSpPr txBox="1">
            <a:spLocks noChangeArrowheads="1"/>
          </p:cNvSpPr>
          <p:nvPr/>
        </p:nvSpPr>
        <p:spPr bwMode="auto">
          <a:xfrm>
            <a:off x="723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32</a:t>
            </a:r>
            <a:endParaRPr lang="en-US" altLang="zh-CN" sz="4000" dirty="0"/>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5" name="Rectangle 3"/>
          <p:cNvSpPr txBox="1">
            <a:spLocks noChangeArrowheads="1"/>
          </p:cNvSpPr>
          <p:nvPr/>
        </p:nvSpPr>
        <p:spPr bwMode="auto">
          <a:xfrm>
            <a:off x="685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smtClean="0"/>
          </a:p>
          <a:p>
            <a:pPr marL="342900" lvl="1" indent="-342900" algn="just">
              <a:buFont typeface="Arial" panose="020B0604020202020204" pitchFamily="34" charset="0"/>
              <a:buChar char="•"/>
              <a:defRPr/>
            </a:pPr>
            <a:r>
              <a:rPr lang="en-US" altLang="zh-CN" sz="1800" b="1" kern="0" dirty="0"/>
              <a:t>Move to add the following to 11bf </a:t>
            </a:r>
            <a:r>
              <a:rPr lang="en-US" altLang="zh-CN" sz="1800" b="1" kern="0" dirty="0" smtClean="0"/>
              <a:t>SFD:</a:t>
            </a:r>
          </a:p>
          <a:p>
            <a:pPr marL="342900" lvl="1" indent="-342900" algn="just">
              <a:buFont typeface="Arial" panose="020B0604020202020204" pitchFamily="34" charset="0"/>
              <a:buChar char="•"/>
              <a:defRPr/>
            </a:pPr>
            <a:r>
              <a:rPr lang="en-US" altLang="zh-CN" sz="1800" b="1" kern="0" dirty="0" smtClean="0"/>
              <a:t>In </a:t>
            </a:r>
            <a:r>
              <a:rPr lang="en-US" altLang="zh-CN" sz="1800" b="1" kern="0" dirty="0"/>
              <a:t>the threshold based measurement instance, the estimation of CSI variation is implementation specific, but it shall follow the following rules: </a:t>
            </a:r>
          </a:p>
          <a:p>
            <a:pPr lvl="1">
              <a:buFont typeface="Arial" panose="020B0604020202020204" pitchFamily="34" charset="0"/>
              <a:buChar char="–"/>
              <a:defRPr/>
            </a:pPr>
            <a:r>
              <a:rPr lang="en-US" altLang="zh-CN" sz="1400" dirty="0" smtClean="0"/>
              <a:t>The </a:t>
            </a:r>
            <a:r>
              <a:rPr lang="en-US" altLang="zh-CN" sz="1400" dirty="0"/>
              <a:t>degree of the </a:t>
            </a:r>
            <a:r>
              <a:rPr lang="en-US" altLang="zh-CN" sz="1400" dirty="0" smtClean="0"/>
              <a:t>estimated </a:t>
            </a:r>
            <a:r>
              <a:rPr lang="en-US" altLang="zh-CN" sz="1400" dirty="0"/>
              <a:t>CSI variation shall be represented by a value in the closed interval [0, 1].</a:t>
            </a:r>
          </a:p>
          <a:p>
            <a:pPr lvl="1">
              <a:buFont typeface="Arial" panose="020B0604020202020204" pitchFamily="34" charset="0"/>
              <a:buChar char="–"/>
              <a:defRPr/>
            </a:pPr>
            <a:r>
              <a:rPr lang="en-US" altLang="zh-CN" sz="1400" dirty="0" smtClean="0"/>
              <a:t>A </a:t>
            </a:r>
            <a:r>
              <a:rPr lang="en-US" altLang="zh-CN" sz="1400" dirty="0"/>
              <a:t>larger degree shall reflect a larger estimated CSI variation.</a:t>
            </a:r>
          </a:p>
          <a:p>
            <a:pPr lvl="1">
              <a:buFont typeface="Arial" panose="020B0604020202020204" pitchFamily="34" charset="0"/>
              <a:buChar char="–"/>
              <a:defRPr/>
            </a:pPr>
            <a:r>
              <a:rPr lang="en-US" altLang="zh-CN" sz="1400" dirty="0" smtClean="0"/>
              <a:t>The </a:t>
            </a:r>
            <a:r>
              <a:rPr lang="en-US" altLang="zh-CN" sz="1400" dirty="0"/>
              <a:t>degree of 0 indicates the smallest degree of the estimated CSI </a:t>
            </a:r>
            <a:r>
              <a:rPr lang="en-US" altLang="zh-CN" sz="1400" dirty="0" smtClean="0"/>
              <a:t>variation. </a:t>
            </a:r>
            <a:endParaRPr lang="en-US" altLang="zh-CN" sz="1400" dirty="0"/>
          </a:p>
          <a:p>
            <a:pPr lvl="1">
              <a:buFont typeface="Arial" panose="020B0604020202020204" pitchFamily="34" charset="0"/>
              <a:buChar char="–"/>
              <a:defRPr/>
            </a:pPr>
            <a:r>
              <a:rPr lang="en-US" altLang="zh-CN" sz="1400" dirty="0" smtClean="0"/>
              <a:t>The </a:t>
            </a:r>
            <a:r>
              <a:rPr lang="en-US" altLang="zh-CN" sz="1400" dirty="0"/>
              <a:t>degree of 1 indicates the largest degree of the estimated CSI variation. </a:t>
            </a:r>
          </a:p>
          <a:p>
            <a:pPr lvl="1">
              <a:buFont typeface="Arial" panose="020B0604020202020204" pitchFamily="34" charset="0"/>
              <a:buChar char="–"/>
              <a:defRPr/>
            </a:pPr>
            <a:r>
              <a:rPr lang="en-US" altLang="zh-CN" sz="1400" dirty="0" smtClean="0"/>
              <a:t>Note</a:t>
            </a:r>
            <a:r>
              <a:rPr lang="en-US" altLang="zh-CN" sz="1400" dirty="0"/>
              <a:t>: Which CSI variation corresponds to the degree of </a:t>
            </a:r>
            <a:r>
              <a:rPr lang="en-US" altLang="zh-CN" sz="1400" dirty="0" smtClean="0"/>
              <a:t>0 or 1 </a:t>
            </a:r>
            <a:r>
              <a:rPr lang="en-US" altLang="zh-CN" sz="1400" dirty="0"/>
              <a:t>is implementation specific</a:t>
            </a:r>
            <a:r>
              <a:rPr lang="en-US" altLang="zh-CN" sz="1400" dirty="0" smtClean="0"/>
              <a:t>. </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err="1" smtClean="0"/>
              <a:t>Mengshi</a:t>
            </a:r>
            <a:r>
              <a:rPr lang="en-US" altLang="zh-CN" sz="1800" b="1" kern="0" dirty="0" smtClean="0"/>
              <a:t> Hu	</a:t>
            </a:r>
            <a:r>
              <a:rPr lang="en-US" altLang="zh-CN" sz="1800" b="1" dirty="0" smtClean="0"/>
              <a:t>	</a:t>
            </a:r>
            <a:r>
              <a:rPr lang="en-US" altLang="zh-CN" sz="1800" b="1" kern="0" dirty="0"/>
              <a:t>Second: </a:t>
            </a:r>
            <a:r>
              <a:rPr lang="en-US" altLang="zh-CN" sz="1800" b="1" kern="0" dirty="0" err="1"/>
              <a:t>Rajat</a:t>
            </a:r>
            <a:r>
              <a:rPr lang="en-US" altLang="zh-CN" sz="1800" b="1" kern="0" dirty="0"/>
              <a:t> </a:t>
            </a:r>
            <a:r>
              <a:rPr lang="en-US" altLang="zh-CN" sz="1800" b="1" kern="0" dirty="0" err="1"/>
              <a:t>Pushkarna</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Preliminary Result: ( 18Y/  7N/  13A)</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FF0000"/>
                </a:highlight>
                <a:latin typeface="Times New Roman" panose="02020603050405020304" pitchFamily="18" charset="0"/>
                <a:cs typeface="+mn-cs"/>
              </a:rPr>
              <a:t>Motion Fails </a:t>
            </a:r>
            <a:r>
              <a:rPr lang="en-US" altLang="zh-CN" sz="1800" dirty="0" smtClean="0">
                <a:solidFill>
                  <a:srgbClr val="000000"/>
                </a:solidFill>
                <a:highlight>
                  <a:srgbClr val="FF0000"/>
                </a:highlight>
                <a:latin typeface="Times New Roman" panose="02020603050405020304" pitchFamily="18" charset="0"/>
                <a:cs typeface="+mn-cs"/>
              </a:rPr>
              <a:t>(17Y</a:t>
            </a:r>
            <a:r>
              <a:rPr lang="en-US" altLang="zh-CN" sz="1800" dirty="0">
                <a:solidFill>
                  <a:srgbClr val="000000"/>
                </a:solidFill>
                <a:highlight>
                  <a:srgbClr val="FF0000"/>
                </a:highlight>
                <a:latin typeface="Times New Roman" panose="02020603050405020304" pitchFamily="18" charset="0"/>
                <a:cs typeface="+mn-cs"/>
              </a:rPr>
              <a:t>, </a:t>
            </a:r>
            <a:r>
              <a:rPr lang="en-US" altLang="zh-CN" sz="1800" dirty="0" smtClean="0">
                <a:solidFill>
                  <a:srgbClr val="000000"/>
                </a:solidFill>
                <a:highlight>
                  <a:srgbClr val="FF0000"/>
                </a:highlight>
                <a:latin typeface="Times New Roman" panose="02020603050405020304" pitchFamily="18" charset="0"/>
                <a:cs typeface="+mn-cs"/>
              </a:rPr>
              <a:t>7N</a:t>
            </a:r>
            <a:r>
              <a:rPr lang="en-US" altLang="zh-CN" sz="1800" dirty="0">
                <a:solidFill>
                  <a:srgbClr val="000000"/>
                </a:solidFill>
                <a:highlight>
                  <a:srgbClr val="FF0000"/>
                </a:highlight>
                <a:latin typeface="Times New Roman" panose="02020603050405020304" pitchFamily="18" charset="0"/>
                <a:cs typeface="+mn-cs"/>
              </a:rPr>
              <a:t>, </a:t>
            </a:r>
            <a:r>
              <a:rPr lang="en-US" altLang="zh-CN" sz="1800" dirty="0" smtClean="0">
                <a:solidFill>
                  <a:srgbClr val="000000"/>
                </a:solidFill>
                <a:highlight>
                  <a:srgbClr val="FF0000"/>
                </a:highlight>
                <a:latin typeface="Times New Roman" panose="02020603050405020304" pitchFamily="18" charset="0"/>
                <a:cs typeface="+mn-cs"/>
              </a:rPr>
              <a:t>13A</a:t>
            </a:r>
            <a:r>
              <a:rPr lang="en-US" altLang="zh-CN" sz="1800" dirty="0">
                <a:solidFill>
                  <a:srgbClr val="000000"/>
                </a:solidFill>
                <a:highlight>
                  <a:srgbClr val="FF0000"/>
                </a:highlight>
                <a:latin typeface="Times New Roman" panose="02020603050405020304" pitchFamily="18" charset="0"/>
                <a:cs typeface="+mn-cs"/>
              </a:rPr>
              <a:t>)</a:t>
            </a:r>
          </a:p>
          <a:p>
            <a:pPr marL="342900" lvl="1" indent="-342900" algn="just">
              <a:buFont typeface="Arial" panose="020B0604020202020204" pitchFamily="34" charset="0"/>
              <a:buChar char="•"/>
              <a:defRPr/>
            </a:pPr>
            <a:endParaRPr lang="en-US" altLang="zh-CN" sz="1050" kern="0" dirty="0" smtClean="0"/>
          </a:p>
          <a:p>
            <a:pPr marL="0" lvl="1" indent="0">
              <a:buNone/>
              <a:defRPr/>
            </a:pPr>
            <a:r>
              <a:rPr lang="en-US" altLang="zh-CN" sz="1600" kern="0" dirty="0" smtClean="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smtClean="0">
                <a:solidFill>
                  <a:srgbClr val="FF0000"/>
                </a:solidFill>
              </a:rPr>
              <a:t>1</a:t>
            </a:r>
            <a:r>
              <a:rPr lang="en-US" altLang="zh-CN" kern="0" dirty="0" smtClean="0"/>
              <a:t> </a:t>
            </a:r>
            <a:r>
              <a:rPr lang="en-US" altLang="zh-CN" kern="0" dirty="0"/>
              <a:t>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21/1364r3</a:t>
            </a:r>
          </a:p>
          <a:p>
            <a:pPr marL="628650" lvl="2">
              <a:buFont typeface="微软雅黑" panose="020B0503020204020204" pitchFamily="34" charset="-122"/>
              <a:buChar char="–"/>
              <a:defRPr/>
            </a:pPr>
            <a:r>
              <a:rPr lang="en-US" altLang="zh-CN" sz="1050" kern="0" dirty="0"/>
              <a:t>SP Result: </a:t>
            </a:r>
            <a:r>
              <a:rPr lang="en-US" altLang="zh-CN" sz="1050" kern="0" dirty="0" smtClean="0"/>
              <a:t> 14Y/ 5N/ 6A</a:t>
            </a:r>
            <a:endParaRPr lang="en-US" altLang="zh-CN" sz="1050"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41816608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5F7C9C-C4C8-4504-BDFE-930339A5D84F}" type="slidenum">
              <a:rPr lang="en-US" altLang="en-US" sz="1200" b="0" smtClean="0"/>
              <a:pPr>
                <a:spcBef>
                  <a:spcPct val="0"/>
                </a:spcBef>
                <a:buFontTx/>
                <a:buNone/>
              </a:pPr>
              <a:t>25</a:t>
            </a:fld>
            <a:endParaRPr lang="en-US" altLang="en-US" sz="1200" b="0" smtClean="0"/>
          </a:p>
        </p:txBody>
      </p:sp>
      <p:sp>
        <p:nvSpPr>
          <p:cNvPr id="7171" name="Rectangle 3"/>
          <p:cNvSpPr txBox="1">
            <a:spLocks noChangeArrowheads="1"/>
          </p:cNvSpPr>
          <p:nvPr/>
        </p:nvSpPr>
        <p:spPr bwMode="auto">
          <a:xfrm>
            <a:off x="723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33</a:t>
            </a:r>
            <a:endParaRPr lang="en-US" altLang="zh-CN" sz="4000" dirty="0"/>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5" name="Rectangle 3"/>
          <p:cNvSpPr txBox="1">
            <a:spLocks noChangeArrowheads="1"/>
          </p:cNvSpPr>
          <p:nvPr/>
        </p:nvSpPr>
        <p:spPr bwMode="auto">
          <a:xfrm>
            <a:off x="685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smtClean="0"/>
          </a:p>
          <a:p>
            <a:pPr marL="342900" lvl="1" indent="-342900" algn="just">
              <a:buFont typeface="Arial" panose="020B0604020202020204" pitchFamily="34" charset="0"/>
              <a:buChar char="•"/>
              <a:defRPr/>
            </a:pPr>
            <a:r>
              <a:rPr lang="en-US" altLang="zh-CN" sz="1800" b="1" kern="0" dirty="0"/>
              <a:t>Move to add the following to 11bf </a:t>
            </a:r>
            <a:r>
              <a:rPr lang="en-US" altLang="zh-CN" sz="1800" b="1" kern="0" dirty="0" smtClean="0"/>
              <a:t>SFD:</a:t>
            </a:r>
          </a:p>
          <a:p>
            <a:pPr marL="342900" lvl="1" indent="-342900" algn="just">
              <a:buFont typeface="Arial" panose="020B0604020202020204" pitchFamily="34" charset="0"/>
              <a:buChar char="•"/>
              <a:defRPr/>
            </a:pPr>
            <a:r>
              <a:rPr lang="en-US" altLang="zh-CN" sz="1800" b="1" kern="0" dirty="0" smtClean="0"/>
              <a:t>In </a:t>
            </a:r>
            <a:r>
              <a:rPr lang="en-US" altLang="zh-CN" sz="1800" b="1" kern="0" dirty="0"/>
              <a:t>the threshold based measurement instance, the </a:t>
            </a:r>
            <a:r>
              <a:rPr lang="en-US" altLang="zh-CN" sz="1800" b="1" kern="0" dirty="0" smtClean="0"/>
              <a:t>threshold for each responder </a:t>
            </a:r>
            <a:r>
              <a:rPr lang="en-US" altLang="zh-CN" sz="1800" b="1" kern="0" dirty="0"/>
              <a:t>to be compared with the CSI variation value is determined by the initiator. </a:t>
            </a:r>
            <a:endParaRPr lang="en-US" altLang="zh-CN" sz="1800" b="1" kern="0" dirty="0" smtClean="0"/>
          </a:p>
          <a:p>
            <a:pPr marL="685800" lvl="2" indent="-342900" algn="just">
              <a:buFont typeface="Arial" panose="020B0604020202020204" pitchFamily="34" charset="0"/>
              <a:buChar char="•"/>
              <a:defRPr/>
            </a:pPr>
            <a:endParaRPr lang="en-US" altLang="zh-CN" sz="10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err="1"/>
              <a:t>Mengshi</a:t>
            </a:r>
            <a:r>
              <a:rPr lang="en-US" altLang="zh-CN" sz="1800" b="1" kern="0" dirty="0"/>
              <a:t> Hu </a:t>
            </a:r>
            <a:r>
              <a:rPr lang="en-US" altLang="zh-CN" sz="1800" b="1" kern="0" dirty="0" smtClean="0"/>
              <a:t>	</a:t>
            </a:r>
            <a:r>
              <a:rPr lang="en-US" altLang="zh-CN" sz="1800" b="1" dirty="0" smtClean="0"/>
              <a:t>	</a:t>
            </a:r>
            <a:r>
              <a:rPr lang="en-US" altLang="zh-CN" sz="1800" b="1" kern="0" dirty="0"/>
              <a:t>Second: </a:t>
            </a:r>
            <a:r>
              <a:rPr lang="en-US" altLang="zh-CN" sz="1800" b="1" kern="0" dirty="0" err="1"/>
              <a:t>Chenchen</a:t>
            </a:r>
            <a:r>
              <a:rPr lang="en-US" altLang="zh-CN" sz="1800" b="1" kern="0" dirty="0"/>
              <a:t> Liu</a:t>
            </a:r>
            <a:endParaRPr lang="en-US" altLang="zh-CN" sz="1800" b="1" kern="0" dirty="0" smtClean="0"/>
          </a:p>
          <a:p>
            <a:pPr marL="342900" lvl="1" indent="-342900" algn="just">
              <a:spcBef>
                <a:spcPct val="0"/>
              </a:spcBef>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rPr>
              <a:t>Approved by unanimous consent</a:t>
            </a:r>
            <a:endParaRPr lang="en-US" altLang="zh-CN" sz="1800" kern="0" dirty="0">
              <a:solidFill>
                <a:srgbClr val="000000"/>
              </a:solidFill>
              <a:latin typeface="Times New Roman" panose="02020603050405020304" pitchFamily="18" charset="0"/>
            </a:endParaRPr>
          </a:p>
          <a:p>
            <a:pPr marL="0" lvl="1" indent="0">
              <a:buNone/>
              <a:defRPr/>
            </a:pPr>
            <a:endParaRPr lang="en-US" altLang="zh-CN" sz="1600" kern="0" dirty="0" smtClean="0"/>
          </a:p>
          <a:p>
            <a:pPr marL="0" lvl="1" indent="0">
              <a:buNone/>
              <a:defRPr/>
            </a:pPr>
            <a:r>
              <a:rPr lang="en-US" altLang="zh-CN" sz="1600" kern="0" dirty="0" smtClean="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21/1364r3</a:t>
            </a:r>
            <a:endParaRPr lang="en-US" altLang="zh-CN" kern="0" dirty="0" smtClean="0"/>
          </a:p>
          <a:p>
            <a:pPr marL="628650" lvl="2">
              <a:buFont typeface="微软雅黑" panose="020B0503020204020204" pitchFamily="34" charset="-122"/>
              <a:buChar char="–"/>
              <a:defRPr/>
            </a:pPr>
            <a:r>
              <a:rPr lang="en-US" altLang="zh-CN" sz="1050" kern="0" dirty="0"/>
              <a:t>SP Result: </a:t>
            </a:r>
            <a:r>
              <a:rPr lang="en-US" altLang="zh-CN" sz="1050" kern="0" dirty="0" smtClean="0"/>
              <a:t> 16Y/ 1N/ 6A</a:t>
            </a:r>
            <a:endParaRPr lang="en-US" altLang="zh-CN" sz="1050"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17294220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FC4ED637-7F2E-41AD-AE0D-FC461299F22A}" type="slidenum">
              <a:rPr lang="en-US" altLang="en-US" sz="1200" b="0" smtClean="0"/>
              <a:pPr>
                <a:spcBef>
                  <a:spcPct val="0"/>
                </a:spcBef>
                <a:buFontTx/>
                <a:buNone/>
              </a:pPr>
              <a:t>26</a:t>
            </a:fld>
            <a:endParaRPr lang="en-US" altLang="en-US" sz="1200" b="0"/>
          </a:p>
        </p:txBody>
      </p:sp>
      <p:sp>
        <p:nvSpPr>
          <p:cNvPr id="1843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000" dirty="0" smtClean="0">
                <a:solidFill>
                  <a:srgbClr val="0000FF"/>
                </a:solidFill>
                <a:cs typeface="Times New Roman" panose="02020603050405020304" pitchFamily="18" charset="0"/>
              </a:rPr>
              <a:t>October 19</a:t>
            </a:r>
            <a:endParaRPr lang="en-US" altLang="en-US" sz="30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685800" y="1295400"/>
            <a:ext cx="81534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a:t>
            </a:r>
            <a:r>
              <a:rPr lang="en-US" altLang="en-US" sz="1600" dirty="0" smtClean="0"/>
              <a:t>submissions</a:t>
            </a:r>
          </a:p>
          <a:p>
            <a:pPr algn="just"/>
            <a:endParaRPr lang="en-US" altLang="en-US" sz="1600" dirty="0" smtClean="0"/>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t>Adjourn</a:t>
            </a:r>
          </a:p>
        </p:txBody>
      </p:sp>
      <p:sp>
        <p:nvSpPr>
          <p:cNvPr id="18437"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
        <p:nvSpPr>
          <p:cNvPr id="8" name="TextBox 7"/>
          <p:cNvSpPr txBox="1"/>
          <p:nvPr/>
        </p:nvSpPr>
        <p:spPr>
          <a:xfrm>
            <a:off x="5715000" y="5715000"/>
            <a:ext cx="2971800" cy="914400"/>
          </a:xfrm>
          <a:prstGeom prst="rect">
            <a:avLst/>
          </a:prstGeom>
          <a:noFill/>
        </p:spPr>
        <p:txBody>
          <a:bodyPr>
            <a:normAutofit fontScale="55000" lnSpcReduction="20000"/>
          </a:bodyPr>
          <a:lstStyle/>
          <a:p>
            <a:pPr>
              <a:defRPr/>
            </a:pPr>
            <a:r>
              <a:rPr lang="en-US" sz="1600" b="1" dirty="0"/>
              <a:t>Notes:  </a:t>
            </a:r>
          </a:p>
          <a:p>
            <a:pPr marL="742950" lvl="1" indent="-285750">
              <a:buFont typeface="Arial" panose="020B0604020202020204" pitchFamily="34" charset="0"/>
              <a:buChar char="•"/>
              <a:defRPr/>
            </a:pPr>
            <a:r>
              <a:rPr lang="en-US" sz="1600" b="1" dirty="0">
                <a:solidFill>
                  <a:srgbClr val="00B050"/>
                </a:solidFill>
              </a:rPr>
              <a:t>Docs in green have been presented.</a:t>
            </a:r>
          </a:p>
          <a:p>
            <a:pPr marL="742950" lvl="1" indent="-285750">
              <a:buFont typeface="Arial" panose="020B0604020202020204" pitchFamily="34" charset="0"/>
              <a:buChar char="•"/>
              <a:defRPr/>
            </a:pPr>
            <a:r>
              <a:rPr lang="en-US" sz="1600" b="1" dirty="0">
                <a:solidFill>
                  <a:srgbClr val="FF0000"/>
                </a:solidFill>
              </a:rPr>
              <a:t>Docs in red have been withdrawn.</a:t>
            </a:r>
          </a:p>
          <a:p>
            <a:pPr marL="742950" lvl="1" indent="-285750">
              <a:buFont typeface="Arial" panose="020B0604020202020204" pitchFamily="34" charset="0"/>
              <a:buChar char="•"/>
              <a:defRPr/>
            </a:pPr>
            <a:r>
              <a:rPr lang="en-US" sz="1600" b="1" dirty="0"/>
              <a:t>Docs in black have NOT been presented.</a:t>
            </a:r>
          </a:p>
          <a:p>
            <a:pPr marL="742950" lvl="1" indent="-285750">
              <a:buFont typeface="Arial" panose="020B0604020202020204" pitchFamily="34" charset="0"/>
              <a:buChar char="•"/>
              <a:defRPr/>
            </a:pPr>
            <a:r>
              <a:rPr lang="en-US" sz="1600" b="1" dirty="0">
                <a:solidFill>
                  <a:srgbClr val="FFC000"/>
                </a:solidFill>
              </a:rPr>
              <a:t>Docs in yellow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3785015202"/>
              </p:ext>
            </p:extLst>
          </p:nvPr>
        </p:nvGraphicFramePr>
        <p:xfrm>
          <a:off x="762000" y="3048000"/>
          <a:ext cx="8229601" cy="2690514"/>
        </p:xfrm>
        <a:graphic>
          <a:graphicData uri="http://schemas.openxmlformats.org/drawingml/2006/table">
            <a:tbl>
              <a:tblPr firstRow="1" bandRow="1">
                <a:tableStyleId>{C4B1156A-380E-4F78-BDF5-A606A8083BF9}</a:tableStyleId>
              </a:tblPr>
              <a:tblGrid>
                <a:gridCol w="685800">
                  <a:extLst>
                    <a:ext uri="{9D8B030D-6E8A-4147-A177-3AD203B41FA5}">
                      <a16:colId xmlns:a16="http://schemas.microsoft.com/office/drawing/2014/main" xmlns="" val="20000"/>
                    </a:ext>
                  </a:extLst>
                </a:gridCol>
                <a:gridCol w="2362200">
                  <a:extLst>
                    <a:ext uri="{9D8B030D-6E8A-4147-A177-3AD203B41FA5}">
                      <a16:colId xmlns:a16="http://schemas.microsoft.com/office/drawing/2014/main" xmlns="" val="20001"/>
                    </a:ext>
                  </a:extLst>
                </a:gridCol>
                <a:gridCol w="4014422">
                  <a:extLst>
                    <a:ext uri="{9D8B030D-6E8A-4147-A177-3AD203B41FA5}">
                      <a16:colId xmlns:a16="http://schemas.microsoft.com/office/drawing/2014/main" xmlns="" val="20002"/>
                    </a:ext>
                  </a:extLst>
                </a:gridCol>
                <a:gridCol w="1167179">
                  <a:extLst>
                    <a:ext uri="{9D8B030D-6E8A-4147-A177-3AD203B41FA5}">
                      <a16:colId xmlns:a16="http://schemas.microsoft.com/office/drawing/2014/main" xmlns="" val="20003"/>
                    </a:ext>
                  </a:extLst>
                </a:gridCol>
              </a:tblGrid>
              <a:tr h="245296">
                <a:tc>
                  <a:txBody>
                    <a:bodyPr/>
                    <a:lstStyle/>
                    <a:p>
                      <a:pPr algn="ctr"/>
                      <a:r>
                        <a:rPr lang="en-US" altLang="zh-CN" sz="1400" dirty="0"/>
                        <a:t>DCN</a:t>
                      </a:r>
                      <a:endParaRPr lang="zh-CN" altLang="en-US" sz="1400" dirty="0"/>
                    </a:p>
                  </a:txBody>
                  <a:tcPr marL="36000" marR="36000" marT="17925" marB="17925" anchor="ctr"/>
                </a:tc>
                <a:tc>
                  <a:txBody>
                    <a:bodyPr/>
                    <a:lstStyle/>
                    <a:p>
                      <a:pPr algn="ctr"/>
                      <a:r>
                        <a:rPr lang="en-US" altLang="zh-CN" sz="1400" dirty="0"/>
                        <a:t>Author</a:t>
                      </a:r>
                      <a:endParaRPr lang="zh-CN" altLang="en-US" sz="1400" dirty="0"/>
                    </a:p>
                  </a:txBody>
                  <a:tcPr marL="36000" marR="36000" marT="17925" marB="17925" anchor="ctr"/>
                </a:tc>
                <a:tc>
                  <a:txBody>
                    <a:bodyPr/>
                    <a:lstStyle/>
                    <a:p>
                      <a:pPr algn="ctr"/>
                      <a:r>
                        <a:rPr lang="en-US" altLang="zh-CN" sz="1400" dirty="0"/>
                        <a:t>Title</a:t>
                      </a:r>
                      <a:endParaRPr lang="zh-CN" altLang="en-US" sz="14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a16="http://schemas.microsoft.com/office/drawing/2014/main" xmlns=""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a:solidFill>
                            <a:srgbClr val="00B050"/>
                          </a:solidFill>
                        </a:rPr>
                        <a:t>21/1573</a:t>
                      </a:r>
                      <a:endParaRPr lang="zh-CN" altLang="en-US" sz="1100" dirty="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a:solidFill>
                            <a:srgbClr val="00B050"/>
                          </a:solidFill>
                        </a:rPr>
                        <a:t>Steve Shellhammer (Qualcomm)</a:t>
                      </a:r>
                      <a:endParaRPr lang="zh-CN" altLang="en-US" sz="1100" dirty="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a:solidFill>
                            <a:srgbClr val="00B050"/>
                          </a:solidFill>
                        </a:rPr>
                        <a:t>Low Complexity Scaling and Quantization for CSI Report</a:t>
                      </a:r>
                      <a:endParaRPr lang="zh-CN" altLang="en-US" sz="1100" dirty="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a:solidFill>
                            <a:srgbClr val="00B050"/>
                          </a:solidFill>
                        </a:rPr>
                        <a:t>40 mins</a:t>
                      </a:r>
                    </a:p>
                  </a:txBody>
                  <a:tcPr marL="36000" marR="36000" marT="17901" marB="17901" anchor="ctr"/>
                </a:tc>
                <a:extLst>
                  <a:ext uri="{0D108BD9-81ED-4DB2-BD59-A6C34878D82A}">
                    <a16:rowId xmlns:a16="http://schemas.microsoft.com/office/drawing/2014/main" xmlns="" val="10003"/>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a:solidFill>
                            <a:srgbClr val="00B050"/>
                          </a:solidFill>
                        </a:rPr>
                        <a:t>21/1433</a:t>
                      </a:r>
                      <a:endParaRPr lang="zh-CN" altLang="en-US" sz="1100" dirty="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a:solidFill>
                            <a:srgbClr val="00B050"/>
                          </a:solidFill>
                        </a:rPr>
                        <a:t>Cheng Chen (Intel)</a:t>
                      </a:r>
                      <a:endParaRPr lang="zh-CN" altLang="en-US" sz="1100" dirty="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a:solidFill>
                            <a:srgbClr val="00B050"/>
                          </a:solidFill>
                        </a:rPr>
                        <a:t>Non-TB Sensing Measurement</a:t>
                      </a:r>
                      <a:endParaRPr lang="zh-CN" altLang="en-US" sz="1100" dirty="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a:solidFill>
                            <a:srgbClr val="00B050"/>
                          </a:solidFill>
                        </a:rPr>
                        <a:t>30 mins</a:t>
                      </a:r>
                    </a:p>
                  </a:txBody>
                  <a:tcPr marL="36000" marR="36000" marT="17901" marB="17901" anchor="ctr"/>
                </a:tc>
                <a:extLst>
                  <a:ext uri="{0D108BD9-81ED-4DB2-BD59-A6C34878D82A}">
                    <a16:rowId xmlns:a16="http://schemas.microsoft.com/office/drawing/2014/main" xmlns="" val="10004"/>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smtClean="0">
                          <a:solidFill>
                            <a:srgbClr val="FFC000"/>
                          </a:solidFill>
                        </a:rPr>
                        <a:t>21/1581</a:t>
                      </a:r>
                      <a:endParaRPr lang="zh-CN" altLang="en-US" sz="1100" dirty="0">
                        <a:solidFill>
                          <a:srgbClr val="FFC00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FFC000"/>
                          </a:solidFill>
                        </a:rPr>
                        <a:t>Chris Beg (Cognitive Systems)</a:t>
                      </a:r>
                      <a:endParaRPr lang="zh-CN" altLang="en-US" sz="1100" dirty="0" smtClean="0">
                        <a:solidFill>
                          <a:srgbClr val="FFC00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FFC000"/>
                          </a:solidFill>
                        </a:rPr>
                        <a:t>Opportunistic Sensing Measurements</a:t>
                      </a:r>
                      <a:endParaRPr lang="zh-CN" altLang="en-US" sz="1100" dirty="0">
                        <a:solidFill>
                          <a:srgbClr val="FFC00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FFC000"/>
                          </a:solidFill>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21/1595</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Steve Shellhammer (Qualcomm)</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Quantization Error Analysis for CSI Report</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40 mins</a:t>
                      </a:r>
                    </a:p>
                  </a:txBody>
                  <a:tcPr marL="36000" marR="36000" marT="17901" marB="17901" anchor="ctr"/>
                </a:tc>
                <a:extLst>
                  <a:ext uri="{0D108BD9-81ED-4DB2-BD59-A6C34878D82A}">
                    <a16:rowId xmlns:a16="http://schemas.microsoft.com/office/drawing/2014/main" xmlns="" val="10005"/>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21/1596</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Chaoming Luo (OPPO)</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Discussion on one-to-one sensing measurement instance</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30 mins</a:t>
                      </a:r>
                      <a:endParaRPr lang="en-US" altLang="zh-CN" sz="1100" dirty="0">
                        <a:solidFill>
                          <a:schemeClr val="tx1"/>
                        </a:solidFill>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21/1675</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Camillo Gentile (NIST)</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err="1" smtClean="0">
                          <a:solidFill>
                            <a:schemeClr val="tx1"/>
                          </a:solidFill>
                        </a:rPr>
                        <a:t>mmWave</a:t>
                      </a:r>
                      <a:r>
                        <a:rPr lang="en-US" altLang="zh-CN" sz="1100" dirty="0" smtClean="0">
                          <a:solidFill>
                            <a:schemeClr val="tx1"/>
                          </a:solidFill>
                        </a:rPr>
                        <a:t> Phased-Array Channel Sounder for Human Sensing</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30 mins</a:t>
                      </a:r>
                      <a:endParaRPr lang="en-US" altLang="zh-CN" sz="1100" dirty="0">
                        <a:solidFill>
                          <a:schemeClr val="tx1"/>
                        </a:solidFill>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21/1676</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altLang="zh-CN" sz="1100" dirty="0" smtClean="0">
                          <a:solidFill>
                            <a:schemeClr val="tx1"/>
                          </a:solidFill>
                        </a:rPr>
                        <a:t>Junghoon Suh (Huawei)</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Simplified Scaling Factor Feedback for CSI Matrices Quantization</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altLang="zh-CN" sz="1100" dirty="0" smtClean="0">
                          <a:solidFill>
                            <a:schemeClr val="tx1"/>
                          </a:solidFill>
                        </a:rPr>
                        <a:t>40 mins</a:t>
                      </a:r>
                      <a:endParaRPr lang="en-US" altLang="zh-CN" sz="1100" dirty="0">
                        <a:solidFill>
                          <a:schemeClr val="tx1"/>
                        </a:solidFill>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21/1684</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Chaoming Luo (OPPO)</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Proxy for non-AP Initiator</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21/1692</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Claudio da Silva (Facebook)</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Enhancing Client-based Sensing: Sensing by Proxy</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altLang="zh-CN" sz="1100" dirty="0" smtClean="0">
                          <a:solidFill>
                            <a:schemeClr val="tx1"/>
                          </a:solidFill>
                        </a:rPr>
                        <a:t>45 mins</a:t>
                      </a:r>
                      <a:endParaRPr lang="en-US" altLang="zh-CN" sz="1100" dirty="0" smtClean="0">
                        <a:solidFill>
                          <a:schemeClr val="tx1"/>
                        </a:solidFill>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21/1602</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Chris Beg (Cognitive Systems)</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OFDMA Measurement Discussion</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21/1635</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Mohammad Omer (Cognitive Systems)</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Fidelity of CSI time domain representations</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dirty="0">
                        <a:solidFill>
                          <a:schemeClr val="tx1"/>
                        </a:solidFill>
                      </a:endParaRPr>
                    </a:p>
                  </a:txBody>
                  <a:tcPr marL="36000" marR="36000" marT="17901" marB="17901" anchor="ctr"/>
                </a:tc>
              </a:tr>
            </a:tbl>
          </a:graphicData>
        </a:graphic>
      </p:graphicFrame>
    </p:spTree>
    <p:extLst>
      <p:ext uri="{BB962C8B-B14F-4D97-AF65-F5344CB8AC3E}">
        <p14:creationId xmlns:p14="http://schemas.microsoft.com/office/powerpoint/2010/main" val="2079742979"/>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FC4ED637-7F2E-41AD-AE0D-FC461299F22A}" type="slidenum">
              <a:rPr lang="en-US" altLang="en-US" sz="1200" b="0" smtClean="0"/>
              <a:pPr>
                <a:spcBef>
                  <a:spcPct val="0"/>
                </a:spcBef>
                <a:buFontTx/>
                <a:buNone/>
              </a:pPr>
              <a:t>27</a:t>
            </a:fld>
            <a:endParaRPr lang="en-US" altLang="en-US" sz="1200" b="0"/>
          </a:p>
        </p:txBody>
      </p:sp>
      <p:sp>
        <p:nvSpPr>
          <p:cNvPr id="1843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000" dirty="0" smtClean="0">
                <a:solidFill>
                  <a:srgbClr val="0000FF"/>
                </a:solidFill>
                <a:cs typeface="Times New Roman" panose="02020603050405020304" pitchFamily="18" charset="0"/>
              </a:rPr>
              <a:t>October 25</a:t>
            </a:r>
            <a:endParaRPr lang="en-US" altLang="en-US" sz="30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685800" y="1295400"/>
            <a:ext cx="81534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a:t>
            </a:r>
            <a:r>
              <a:rPr lang="en-US" altLang="en-US" sz="1600" dirty="0" smtClean="0"/>
              <a:t>submissions</a:t>
            </a:r>
          </a:p>
          <a:p>
            <a:pPr algn="just"/>
            <a:endParaRPr lang="en-US" altLang="en-US" sz="1600" dirty="0" smtClean="0"/>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t>Adjourn</a:t>
            </a:r>
          </a:p>
        </p:txBody>
      </p:sp>
      <p:sp>
        <p:nvSpPr>
          <p:cNvPr id="18437"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
        <p:nvSpPr>
          <p:cNvPr id="8" name="TextBox 7"/>
          <p:cNvSpPr txBox="1"/>
          <p:nvPr/>
        </p:nvSpPr>
        <p:spPr>
          <a:xfrm>
            <a:off x="5715000" y="5715000"/>
            <a:ext cx="2971800" cy="914400"/>
          </a:xfrm>
          <a:prstGeom prst="rect">
            <a:avLst/>
          </a:prstGeom>
          <a:noFill/>
        </p:spPr>
        <p:txBody>
          <a:bodyPr>
            <a:normAutofit fontScale="55000" lnSpcReduction="20000"/>
          </a:bodyPr>
          <a:lstStyle/>
          <a:p>
            <a:pPr>
              <a:defRPr/>
            </a:pPr>
            <a:r>
              <a:rPr lang="en-US" sz="1600" b="1" dirty="0"/>
              <a:t>Notes:  </a:t>
            </a:r>
          </a:p>
          <a:p>
            <a:pPr marL="742950" lvl="1" indent="-285750">
              <a:buFont typeface="Arial" panose="020B0604020202020204" pitchFamily="34" charset="0"/>
              <a:buChar char="•"/>
              <a:defRPr/>
            </a:pPr>
            <a:r>
              <a:rPr lang="en-US" sz="1600" b="1" dirty="0">
                <a:solidFill>
                  <a:srgbClr val="00B050"/>
                </a:solidFill>
              </a:rPr>
              <a:t>Docs in green have been presented.</a:t>
            </a:r>
          </a:p>
          <a:p>
            <a:pPr marL="742950" lvl="1" indent="-285750">
              <a:buFont typeface="Arial" panose="020B0604020202020204" pitchFamily="34" charset="0"/>
              <a:buChar char="•"/>
              <a:defRPr/>
            </a:pPr>
            <a:r>
              <a:rPr lang="en-US" sz="1600" b="1" dirty="0">
                <a:solidFill>
                  <a:srgbClr val="FF0000"/>
                </a:solidFill>
              </a:rPr>
              <a:t>Docs in red have been withdrawn.</a:t>
            </a:r>
          </a:p>
          <a:p>
            <a:pPr marL="742950" lvl="1" indent="-285750">
              <a:buFont typeface="Arial" panose="020B0604020202020204" pitchFamily="34" charset="0"/>
              <a:buChar char="•"/>
              <a:defRPr/>
            </a:pPr>
            <a:r>
              <a:rPr lang="en-US" sz="1600" b="1" dirty="0"/>
              <a:t>Docs in black have NOT been presented.</a:t>
            </a:r>
          </a:p>
          <a:p>
            <a:pPr marL="742950" lvl="1" indent="-285750">
              <a:buFont typeface="Arial" panose="020B0604020202020204" pitchFamily="34" charset="0"/>
              <a:buChar char="•"/>
              <a:defRPr/>
            </a:pPr>
            <a:r>
              <a:rPr lang="en-US" sz="1600" b="1" dirty="0">
                <a:solidFill>
                  <a:srgbClr val="FFC000"/>
                </a:solidFill>
              </a:rPr>
              <a:t>Docs in yellow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2269319312"/>
              </p:ext>
            </p:extLst>
          </p:nvPr>
        </p:nvGraphicFramePr>
        <p:xfrm>
          <a:off x="762000" y="3048000"/>
          <a:ext cx="8229601" cy="2690514"/>
        </p:xfrm>
        <a:graphic>
          <a:graphicData uri="http://schemas.openxmlformats.org/drawingml/2006/table">
            <a:tbl>
              <a:tblPr firstRow="1" bandRow="1">
                <a:tableStyleId>{C4B1156A-380E-4F78-BDF5-A606A8083BF9}</a:tableStyleId>
              </a:tblPr>
              <a:tblGrid>
                <a:gridCol w="685800">
                  <a:extLst>
                    <a:ext uri="{9D8B030D-6E8A-4147-A177-3AD203B41FA5}">
                      <a16:colId xmlns:a16="http://schemas.microsoft.com/office/drawing/2014/main" xmlns="" val="20000"/>
                    </a:ext>
                  </a:extLst>
                </a:gridCol>
                <a:gridCol w="2362200">
                  <a:extLst>
                    <a:ext uri="{9D8B030D-6E8A-4147-A177-3AD203B41FA5}">
                      <a16:colId xmlns:a16="http://schemas.microsoft.com/office/drawing/2014/main" xmlns="" val="20001"/>
                    </a:ext>
                  </a:extLst>
                </a:gridCol>
                <a:gridCol w="4014422">
                  <a:extLst>
                    <a:ext uri="{9D8B030D-6E8A-4147-A177-3AD203B41FA5}">
                      <a16:colId xmlns:a16="http://schemas.microsoft.com/office/drawing/2014/main" xmlns="" val="20002"/>
                    </a:ext>
                  </a:extLst>
                </a:gridCol>
                <a:gridCol w="1167179">
                  <a:extLst>
                    <a:ext uri="{9D8B030D-6E8A-4147-A177-3AD203B41FA5}">
                      <a16:colId xmlns:a16="http://schemas.microsoft.com/office/drawing/2014/main" xmlns="" val="20003"/>
                    </a:ext>
                  </a:extLst>
                </a:gridCol>
              </a:tblGrid>
              <a:tr h="245296">
                <a:tc>
                  <a:txBody>
                    <a:bodyPr/>
                    <a:lstStyle/>
                    <a:p>
                      <a:pPr algn="ctr"/>
                      <a:r>
                        <a:rPr lang="en-US" altLang="zh-CN" sz="1400" dirty="0"/>
                        <a:t>DCN</a:t>
                      </a:r>
                      <a:endParaRPr lang="zh-CN" altLang="en-US" sz="1400" dirty="0"/>
                    </a:p>
                  </a:txBody>
                  <a:tcPr marL="36000" marR="36000" marT="17925" marB="17925" anchor="ctr"/>
                </a:tc>
                <a:tc>
                  <a:txBody>
                    <a:bodyPr/>
                    <a:lstStyle/>
                    <a:p>
                      <a:pPr algn="ctr"/>
                      <a:r>
                        <a:rPr lang="en-US" altLang="zh-CN" sz="1400" dirty="0"/>
                        <a:t>Author</a:t>
                      </a:r>
                      <a:endParaRPr lang="zh-CN" altLang="en-US" sz="1400" dirty="0"/>
                    </a:p>
                  </a:txBody>
                  <a:tcPr marL="36000" marR="36000" marT="17925" marB="17925" anchor="ctr"/>
                </a:tc>
                <a:tc>
                  <a:txBody>
                    <a:bodyPr/>
                    <a:lstStyle/>
                    <a:p>
                      <a:pPr algn="ctr"/>
                      <a:r>
                        <a:rPr lang="en-US" altLang="zh-CN" sz="1400" dirty="0"/>
                        <a:t>Title</a:t>
                      </a:r>
                      <a:endParaRPr lang="zh-CN" altLang="en-US" sz="14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a16="http://schemas.microsoft.com/office/drawing/2014/main" xmlns=""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21/1581</a:t>
                      </a:r>
                      <a:endParaRPr lang="zh-CN" altLang="en-US" sz="1100" dirty="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Chris Beg (Cognitive Systems)</a:t>
                      </a:r>
                      <a:endParaRPr lang="zh-CN" altLang="en-US" sz="1100" dirty="0" smtClean="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SP: Opportunistic Sensing Measurements</a:t>
                      </a:r>
                      <a:endParaRPr lang="zh-CN" altLang="en-US" sz="1100" dirty="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10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21/1595</a:t>
                      </a:r>
                      <a:endParaRPr lang="zh-CN" altLang="en-US" sz="1100" dirty="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Steve Shellhammer (Qualcomm)</a:t>
                      </a:r>
                      <a:endParaRPr lang="zh-CN" altLang="en-US" sz="1100" dirty="0" smtClean="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Quantization Error Analysis for CSI Report</a:t>
                      </a:r>
                      <a:endParaRPr lang="zh-CN" altLang="en-US" sz="1100" dirty="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40 mins</a:t>
                      </a:r>
                    </a:p>
                  </a:txBody>
                  <a:tcPr marL="36000" marR="36000" marT="17901" marB="17901" anchor="ctr"/>
                </a:tc>
                <a:extLst>
                  <a:ext uri="{0D108BD9-81ED-4DB2-BD59-A6C34878D82A}">
                    <a16:rowId xmlns:a16="http://schemas.microsoft.com/office/drawing/2014/main" xmlns="" val="10005"/>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21/1596</a:t>
                      </a:r>
                      <a:endParaRPr lang="zh-CN" altLang="en-US" sz="1100" dirty="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Chaoming Luo (OPPO)</a:t>
                      </a:r>
                      <a:endParaRPr lang="zh-CN" altLang="en-US" sz="1100" dirty="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Discussion on one-to-one sensing measurement instance</a:t>
                      </a:r>
                      <a:endParaRPr lang="zh-CN" altLang="en-US" sz="1100" dirty="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30 mins</a:t>
                      </a:r>
                      <a:endParaRPr lang="en-US" altLang="zh-CN" sz="1100" dirty="0">
                        <a:solidFill>
                          <a:srgbClr val="00B050"/>
                        </a:solidFill>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21/1675</a:t>
                      </a:r>
                      <a:endParaRPr lang="zh-CN" altLang="en-US" sz="1100" dirty="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Camillo Gentile (NIST)</a:t>
                      </a:r>
                      <a:endParaRPr lang="zh-CN" altLang="en-US" sz="1100" dirty="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err="1" smtClean="0">
                          <a:solidFill>
                            <a:srgbClr val="00B050"/>
                          </a:solidFill>
                        </a:rPr>
                        <a:t>mmWave</a:t>
                      </a:r>
                      <a:r>
                        <a:rPr lang="en-US" altLang="zh-CN" sz="1100" dirty="0" smtClean="0">
                          <a:solidFill>
                            <a:srgbClr val="00B050"/>
                          </a:solidFill>
                        </a:rPr>
                        <a:t> Phased-Array Channel Sounder for Human Sensing</a:t>
                      </a:r>
                      <a:endParaRPr lang="zh-CN" altLang="en-US" sz="1100" dirty="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30 mins</a:t>
                      </a:r>
                      <a:endParaRPr lang="en-US" altLang="zh-CN" sz="1100" dirty="0">
                        <a:solidFill>
                          <a:srgbClr val="00B050"/>
                        </a:solidFill>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21/1676</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altLang="zh-CN" sz="1100" dirty="0" smtClean="0">
                          <a:solidFill>
                            <a:schemeClr val="tx1"/>
                          </a:solidFill>
                        </a:rPr>
                        <a:t>Junghoon Suh (Huawei)</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Simplified Scaling Factor Feedback for CSI Matrices Quantization</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altLang="zh-CN" sz="1100" dirty="0" smtClean="0">
                          <a:solidFill>
                            <a:schemeClr val="tx1"/>
                          </a:solidFill>
                        </a:rPr>
                        <a:t>40 mins</a:t>
                      </a:r>
                      <a:endParaRPr lang="en-US" altLang="zh-CN" sz="1100" dirty="0">
                        <a:solidFill>
                          <a:schemeClr val="tx1"/>
                        </a:solidFill>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21/1684</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Chaoming Luo (OPPO)</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Proxy for non-AP Initiator</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21/1692</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Claudio da Silva (Facebook)</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Enhancing Client-based Sensing: Sensing by Proxy</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altLang="zh-CN" sz="1100" dirty="0" smtClean="0">
                          <a:solidFill>
                            <a:schemeClr val="tx1"/>
                          </a:solidFill>
                        </a:rPr>
                        <a:t>45 mins</a:t>
                      </a:r>
                      <a:endParaRPr lang="en-US" altLang="zh-CN" sz="1100" dirty="0" smtClean="0">
                        <a:solidFill>
                          <a:schemeClr val="tx1"/>
                        </a:solidFill>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21/1602</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Chris Beg (Cognitive Systems)</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OFDMA Measurement Discussion</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21/1635</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Mohammad Omer (Cognitive Systems)</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Fidelity of CSI time domain representations</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21/1438</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Chaoming Luo (OPPO)</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Discussion on reporting procedure</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10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21/1705</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Steve Shellhammer (Qualcomm)</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Calculation of the Scaling Factor in the Sensing CSI Report</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10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21/1445</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Dong Wei (NXP)</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Requirements for Sensing Transmitters</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30 mins</a:t>
                      </a:r>
                    </a:p>
                  </a:txBody>
                  <a:tcPr marL="36000" marR="36000" marT="17901" marB="17901" anchor="ctr"/>
                </a:tc>
              </a:tr>
            </a:tbl>
          </a:graphicData>
        </a:graphic>
      </p:graphicFrame>
    </p:spTree>
    <p:extLst>
      <p:ext uri="{BB962C8B-B14F-4D97-AF65-F5344CB8AC3E}">
        <p14:creationId xmlns:p14="http://schemas.microsoft.com/office/powerpoint/2010/main" val="2649218794"/>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FC4ED637-7F2E-41AD-AE0D-FC461299F22A}" type="slidenum">
              <a:rPr lang="en-US" altLang="en-US" sz="1200" b="0" smtClean="0"/>
              <a:pPr>
                <a:spcBef>
                  <a:spcPct val="0"/>
                </a:spcBef>
                <a:buFontTx/>
                <a:buNone/>
              </a:pPr>
              <a:t>28</a:t>
            </a:fld>
            <a:endParaRPr lang="en-US" altLang="en-US" sz="1200" b="0"/>
          </a:p>
        </p:txBody>
      </p:sp>
      <p:sp>
        <p:nvSpPr>
          <p:cNvPr id="1843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000" dirty="0" smtClean="0">
                <a:solidFill>
                  <a:srgbClr val="0000FF"/>
                </a:solidFill>
                <a:cs typeface="Times New Roman" panose="02020603050405020304" pitchFamily="18" charset="0"/>
              </a:rPr>
              <a:t>October 26</a:t>
            </a:r>
            <a:endParaRPr lang="en-US" altLang="en-US" sz="30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685800" y="1295400"/>
            <a:ext cx="81534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a:t>
            </a:r>
            <a:r>
              <a:rPr lang="en-US" altLang="en-US" sz="1600" dirty="0" smtClean="0"/>
              <a:t>submissions</a:t>
            </a:r>
          </a:p>
          <a:p>
            <a:pPr algn="just"/>
            <a:endParaRPr lang="en-US" altLang="en-US" sz="1600" dirty="0" smtClean="0"/>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t>Adjourn</a:t>
            </a:r>
          </a:p>
        </p:txBody>
      </p:sp>
      <p:sp>
        <p:nvSpPr>
          <p:cNvPr id="18437"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
        <p:nvSpPr>
          <p:cNvPr id="8" name="TextBox 7"/>
          <p:cNvSpPr txBox="1"/>
          <p:nvPr/>
        </p:nvSpPr>
        <p:spPr>
          <a:xfrm>
            <a:off x="5715000" y="5715000"/>
            <a:ext cx="2971800" cy="914400"/>
          </a:xfrm>
          <a:prstGeom prst="rect">
            <a:avLst/>
          </a:prstGeom>
          <a:noFill/>
        </p:spPr>
        <p:txBody>
          <a:bodyPr>
            <a:normAutofit fontScale="55000" lnSpcReduction="20000"/>
          </a:bodyPr>
          <a:lstStyle/>
          <a:p>
            <a:pPr>
              <a:defRPr/>
            </a:pPr>
            <a:r>
              <a:rPr lang="en-US" sz="1600" b="1" dirty="0"/>
              <a:t>Notes:  </a:t>
            </a:r>
          </a:p>
          <a:p>
            <a:pPr marL="742950" lvl="1" indent="-285750">
              <a:buFont typeface="Arial" panose="020B0604020202020204" pitchFamily="34" charset="0"/>
              <a:buChar char="•"/>
              <a:defRPr/>
            </a:pPr>
            <a:r>
              <a:rPr lang="en-US" sz="1600" b="1" dirty="0">
                <a:solidFill>
                  <a:srgbClr val="00B050"/>
                </a:solidFill>
              </a:rPr>
              <a:t>Docs in green have been presented.</a:t>
            </a:r>
          </a:p>
          <a:p>
            <a:pPr marL="742950" lvl="1" indent="-285750">
              <a:buFont typeface="Arial" panose="020B0604020202020204" pitchFamily="34" charset="0"/>
              <a:buChar char="•"/>
              <a:defRPr/>
            </a:pPr>
            <a:r>
              <a:rPr lang="en-US" sz="1600" b="1" dirty="0">
                <a:solidFill>
                  <a:srgbClr val="FF0000"/>
                </a:solidFill>
              </a:rPr>
              <a:t>Docs in red have been withdrawn.</a:t>
            </a:r>
          </a:p>
          <a:p>
            <a:pPr marL="742950" lvl="1" indent="-285750">
              <a:buFont typeface="Arial" panose="020B0604020202020204" pitchFamily="34" charset="0"/>
              <a:buChar char="•"/>
              <a:defRPr/>
            </a:pPr>
            <a:r>
              <a:rPr lang="en-US" sz="1600" b="1" dirty="0"/>
              <a:t>Docs in black have NOT been presented.</a:t>
            </a:r>
          </a:p>
          <a:p>
            <a:pPr marL="742950" lvl="1" indent="-285750">
              <a:buFont typeface="Arial" panose="020B0604020202020204" pitchFamily="34" charset="0"/>
              <a:buChar char="•"/>
              <a:defRPr/>
            </a:pPr>
            <a:r>
              <a:rPr lang="en-US" sz="1600" b="1" dirty="0">
                <a:solidFill>
                  <a:srgbClr val="FFC000"/>
                </a:solidFill>
              </a:rPr>
              <a:t>Docs in yellow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2072485434"/>
              </p:ext>
            </p:extLst>
          </p:nvPr>
        </p:nvGraphicFramePr>
        <p:xfrm>
          <a:off x="762000" y="3048000"/>
          <a:ext cx="8229601" cy="2080188"/>
        </p:xfrm>
        <a:graphic>
          <a:graphicData uri="http://schemas.openxmlformats.org/drawingml/2006/table">
            <a:tbl>
              <a:tblPr firstRow="1" bandRow="1">
                <a:tableStyleId>{C4B1156A-380E-4F78-BDF5-A606A8083BF9}</a:tableStyleId>
              </a:tblPr>
              <a:tblGrid>
                <a:gridCol w="685800">
                  <a:extLst>
                    <a:ext uri="{9D8B030D-6E8A-4147-A177-3AD203B41FA5}">
                      <a16:colId xmlns:a16="http://schemas.microsoft.com/office/drawing/2014/main" xmlns="" val="20000"/>
                    </a:ext>
                  </a:extLst>
                </a:gridCol>
                <a:gridCol w="2362200">
                  <a:extLst>
                    <a:ext uri="{9D8B030D-6E8A-4147-A177-3AD203B41FA5}">
                      <a16:colId xmlns:a16="http://schemas.microsoft.com/office/drawing/2014/main" xmlns="" val="20001"/>
                    </a:ext>
                  </a:extLst>
                </a:gridCol>
                <a:gridCol w="4014422">
                  <a:extLst>
                    <a:ext uri="{9D8B030D-6E8A-4147-A177-3AD203B41FA5}">
                      <a16:colId xmlns:a16="http://schemas.microsoft.com/office/drawing/2014/main" xmlns="" val="20002"/>
                    </a:ext>
                  </a:extLst>
                </a:gridCol>
                <a:gridCol w="1167179">
                  <a:extLst>
                    <a:ext uri="{9D8B030D-6E8A-4147-A177-3AD203B41FA5}">
                      <a16:colId xmlns:a16="http://schemas.microsoft.com/office/drawing/2014/main" xmlns="" val="20003"/>
                    </a:ext>
                  </a:extLst>
                </a:gridCol>
              </a:tblGrid>
              <a:tr h="245296">
                <a:tc>
                  <a:txBody>
                    <a:bodyPr/>
                    <a:lstStyle/>
                    <a:p>
                      <a:pPr algn="ctr"/>
                      <a:r>
                        <a:rPr lang="en-US" altLang="zh-CN" sz="1400" dirty="0"/>
                        <a:t>DCN</a:t>
                      </a:r>
                      <a:endParaRPr lang="zh-CN" altLang="en-US" sz="1400" dirty="0"/>
                    </a:p>
                  </a:txBody>
                  <a:tcPr marL="36000" marR="36000" marT="17925" marB="17925" anchor="ctr"/>
                </a:tc>
                <a:tc>
                  <a:txBody>
                    <a:bodyPr/>
                    <a:lstStyle/>
                    <a:p>
                      <a:pPr algn="ctr"/>
                      <a:r>
                        <a:rPr lang="en-US" altLang="zh-CN" sz="1400" dirty="0"/>
                        <a:t>Author</a:t>
                      </a:r>
                      <a:endParaRPr lang="zh-CN" altLang="en-US" sz="1400" dirty="0"/>
                    </a:p>
                  </a:txBody>
                  <a:tcPr marL="36000" marR="36000" marT="17925" marB="17925" anchor="ctr"/>
                </a:tc>
                <a:tc>
                  <a:txBody>
                    <a:bodyPr/>
                    <a:lstStyle/>
                    <a:p>
                      <a:pPr algn="ctr"/>
                      <a:r>
                        <a:rPr lang="en-US" altLang="zh-CN" sz="1400" dirty="0"/>
                        <a:t>Title</a:t>
                      </a:r>
                      <a:endParaRPr lang="zh-CN" altLang="en-US" sz="14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a16="http://schemas.microsoft.com/office/drawing/2014/main" xmlns=""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21/1676</a:t>
                      </a:r>
                      <a:endParaRPr lang="zh-CN" altLang="en-US" sz="1100" dirty="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altLang="zh-CN" sz="1100" dirty="0" smtClean="0">
                          <a:solidFill>
                            <a:srgbClr val="00B050"/>
                          </a:solidFill>
                        </a:rPr>
                        <a:t>Junghoon Suh (Huawei)</a:t>
                      </a:r>
                      <a:endParaRPr lang="zh-CN" altLang="en-US" sz="1100" dirty="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Simplified Scaling Factor Feedback for CSI Matrices Quantization</a:t>
                      </a:r>
                      <a:endParaRPr lang="zh-CN" altLang="en-US" sz="1100" dirty="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altLang="zh-CN" sz="1100" dirty="0" smtClean="0">
                          <a:solidFill>
                            <a:srgbClr val="00B050"/>
                          </a:solidFill>
                        </a:rPr>
                        <a:t>40 mins</a:t>
                      </a:r>
                      <a:endParaRPr lang="en-US" altLang="zh-CN" sz="1100" dirty="0">
                        <a:solidFill>
                          <a:srgbClr val="00B050"/>
                        </a:solidFill>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21/1684</a:t>
                      </a:r>
                      <a:endParaRPr lang="zh-CN" altLang="en-US" sz="1100" dirty="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Chaoming Luo (OPPO)</a:t>
                      </a:r>
                      <a:endParaRPr lang="zh-CN" altLang="en-US" sz="1100" dirty="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Proxy for non-AP Initiator</a:t>
                      </a:r>
                      <a:endParaRPr lang="zh-CN" altLang="en-US" sz="1100" dirty="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FFC000"/>
                          </a:solidFill>
                        </a:rPr>
                        <a:t>21/1692</a:t>
                      </a:r>
                      <a:endParaRPr lang="zh-CN" altLang="en-US" sz="1100" dirty="0">
                        <a:solidFill>
                          <a:srgbClr val="FFC00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FFC000"/>
                          </a:solidFill>
                        </a:rPr>
                        <a:t>Claudio da Silva (Facebook)</a:t>
                      </a:r>
                      <a:endParaRPr lang="zh-CN" altLang="en-US" sz="1100" dirty="0">
                        <a:solidFill>
                          <a:srgbClr val="FFC00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FFC000"/>
                          </a:solidFill>
                        </a:rPr>
                        <a:t>Enhancing Client-based Sensing: Sensing by Proxy</a:t>
                      </a:r>
                      <a:endParaRPr lang="zh-CN" altLang="en-US" sz="1100" dirty="0">
                        <a:solidFill>
                          <a:srgbClr val="FFC00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altLang="zh-CN" sz="1100" dirty="0" smtClean="0">
                          <a:solidFill>
                            <a:srgbClr val="FFC000"/>
                          </a:solidFill>
                        </a:rPr>
                        <a:t>45 mins</a:t>
                      </a:r>
                      <a:endParaRPr lang="en-US" altLang="zh-CN" sz="1100" dirty="0" smtClean="0">
                        <a:solidFill>
                          <a:srgbClr val="FFC000"/>
                        </a:solidFill>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21/1602</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Chris Beg (Cognitive Systems)</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OFDMA Measurement Discussion</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21/1635</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Mohammad Omer (Cognitive Systems)</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Fidelity of CSI time domain representations</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21/1438</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Chaoming Luo (OPPO)</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Discussion on reporting procedure</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10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21/1705</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Steve Shellhammer (Qualcomm)</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Calculation of the Scaling Factor in the Sensing CSI Report</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10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21/1445</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Dong Wei (NXP)</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Requirements for Sensing Transmitters</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dirty="0" smtClean="0">
                        <a:solidFill>
                          <a:schemeClr val="tx1"/>
                        </a:solidFill>
                      </a:endParaRPr>
                    </a:p>
                  </a:txBody>
                  <a:tcPr marL="36000" marR="36000" marT="17901" marB="17901" anchor="ctr"/>
                </a:tc>
              </a:tr>
            </a:tbl>
          </a:graphicData>
        </a:graphic>
      </p:graphicFrame>
    </p:spTree>
    <p:extLst>
      <p:ext uri="{BB962C8B-B14F-4D97-AF65-F5344CB8AC3E}">
        <p14:creationId xmlns:p14="http://schemas.microsoft.com/office/powerpoint/2010/main" val="122865089"/>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FC4ED637-7F2E-41AD-AE0D-FC461299F22A}" type="slidenum">
              <a:rPr lang="en-US" altLang="en-US" sz="1200" b="0" smtClean="0"/>
              <a:pPr>
                <a:spcBef>
                  <a:spcPct val="0"/>
                </a:spcBef>
                <a:buFontTx/>
                <a:buNone/>
              </a:pPr>
              <a:t>29</a:t>
            </a:fld>
            <a:endParaRPr lang="en-US" altLang="en-US" sz="1200" b="0"/>
          </a:p>
        </p:txBody>
      </p:sp>
      <p:sp>
        <p:nvSpPr>
          <p:cNvPr id="1843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zh-CN" sz="3000" dirty="0" smtClean="0">
                <a:solidFill>
                  <a:srgbClr val="0000FF"/>
                </a:solidFill>
                <a:cs typeface="Times New Roman" panose="02020603050405020304" pitchFamily="18" charset="0"/>
              </a:rPr>
              <a:t>November 1</a:t>
            </a:r>
            <a:endParaRPr lang="en-US" altLang="en-US" sz="30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685800" y="1295400"/>
            <a:ext cx="81534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a:t>
            </a:r>
            <a:r>
              <a:rPr lang="en-US" altLang="en-US" sz="1600" dirty="0" smtClean="0"/>
              <a:t>submissions</a:t>
            </a:r>
          </a:p>
          <a:p>
            <a:pPr algn="just"/>
            <a:endParaRPr lang="en-US" altLang="en-US" sz="1600" dirty="0" smtClean="0"/>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t>Adjourn</a:t>
            </a:r>
          </a:p>
        </p:txBody>
      </p:sp>
      <p:sp>
        <p:nvSpPr>
          <p:cNvPr id="18437"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
        <p:nvSpPr>
          <p:cNvPr id="8" name="TextBox 7"/>
          <p:cNvSpPr txBox="1"/>
          <p:nvPr/>
        </p:nvSpPr>
        <p:spPr>
          <a:xfrm>
            <a:off x="5715000" y="5715000"/>
            <a:ext cx="2971800" cy="914400"/>
          </a:xfrm>
          <a:prstGeom prst="rect">
            <a:avLst/>
          </a:prstGeom>
          <a:noFill/>
        </p:spPr>
        <p:txBody>
          <a:bodyPr>
            <a:normAutofit fontScale="55000" lnSpcReduction="20000"/>
          </a:bodyPr>
          <a:lstStyle/>
          <a:p>
            <a:pPr>
              <a:defRPr/>
            </a:pPr>
            <a:r>
              <a:rPr lang="en-US" sz="1600" b="1" dirty="0"/>
              <a:t>Notes:  </a:t>
            </a:r>
          </a:p>
          <a:p>
            <a:pPr marL="742950" lvl="1" indent="-285750">
              <a:buFont typeface="Arial" panose="020B0604020202020204" pitchFamily="34" charset="0"/>
              <a:buChar char="•"/>
              <a:defRPr/>
            </a:pPr>
            <a:r>
              <a:rPr lang="en-US" sz="1600" b="1" dirty="0">
                <a:solidFill>
                  <a:srgbClr val="00B050"/>
                </a:solidFill>
              </a:rPr>
              <a:t>Docs in green have been presented.</a:t>
            </a:r>
          </a:p>
          <a:p>
            <a:pPr marL="742950" lvl="1" indent="-285750">
              <a:buFont typeface="Arial" panose="020B0604020202020204" pitchFamily="34" charset="0"/>
              <a:buChar char="•"/>
              <a:defRPr/>
            </a:pPr>
            <a:r>
              <a:rPr lang="en-US" sz="1600" b="1" dirty="0">
                <a:solidFill>
                  <a:srgbClr val="FF0000"/>
                </a:solidFill>
              </a:rPr>
              <a:t>Docs in red have been withdrawn.</a:t>
            </a:r>
          </a:p>
          <a:p>
            <a:pPr marL="742950" lvl="1" indent="-285750">
              <a:buFont typeface="Arial" panose="020B0604020202020204" pitchFamily="34" charset="0"/>
              <a:buChar char="•"/>
              <a:defRPr/>
            </a:pPr>
            <a:r>
              <a:rPr lang="en-US" sz="1600" b="1" dirty="0"/>
              <a:t>Docs in black have NOT been presented.</a:t>
            </a:r>
          </a:p>
          <a:p>
            <a:pPr marL="742950" lvl="1" indent="-285750">
              <a:buFont typeface="Arial" panose="020B0604020202020204" pitchFamily="34" charset="0"/>
              <a:buChar char="•"/>
              <a:defRPr/>
            </a:pPr>
            <a:r>
              <a:rPr lang="en-US" sz="1600" b="1" dirty="0">
                <a:solidFill>
                  <a:srgbClr val="FFC000"/>
                </a:solidFill>
              </a:rPr>
              <a:t>Docs in yellow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65032432"/>
              </p:ext>
            </p:extLst>
          </p:nvPr>
        </p:nvGraphicFramePr>
        <p:xfrm>
          <a:off x="762000" y="3048000"/>
          <a:ext cx="8229601" cy="2080188"/>
        </p:xfrm>
        <a:graphic>
          <a:graphicData uri="http://schemas.openxmlformats.org/drawingml/2006/table">
            <a:tbl>
              <a:tblPr firstRow="1" bandRow="1">
                <a:tableStyleId>{C4B1156A-380E-4F78-BDF5-A606A8083BF9}</a:tableStyleId>
              </a:tblPr>
              <a:tblGrid>
                <a:gridCol w="685800">
                  <a:extLst>
                    <a:ext uri="{9D8B030D-6E8A-4147-A177-3AD203B41FA5}">
                      <a16:colId xmlns:a16="http://schemas.microsoft.com/office/drawing/2014/main" xmlns="" val="20000"/>
                    </a:ext>
                  </a:extLst>
                </a:gridCol>
                <a:gridCol w="2362200">
                  <a:extLst>
                    <a:ext uri="{9D8B030D-6E8A-4147-A177-3AD203B41FA5}">
                      <a16:colId xmlns:a16="http://schemas.microsoft.com/office/drawing/2014/main" xmlns="" val="20001"/>
                    </a:ext>
                  </a:extLst>
                </a:gridCol>
                <a:gridCol w="4014422">
                  <a:extLst>
                    <a:ext uri="{9D8B030D-6E8A-4147-A177-3AD203B41FA5}">
                      <a16:colId xmlns:a16="http://schemas.microsoft.com/office/drawing/2014/main" xmlns="" val="20002"/>
                    </a:ext>
                  </a:extLst>
                </a:gridCol>
                <a:gridCol w="1167179">
                  <a:extLst>
                    <a:ext uri="{9D8B030D-6E8A-4147-A177-3AD203B41FA5}">
                      <a16:colId xmlns:a16="http://schemas.microsoft.com/office/drawing/2014/main" xmlns="" val="20003"/>
                    </a:ext>
                  </a:extLst>
                </a:gridCol>
              </a:tblGrid>
              <a:tr h="245296">
                <a:tc>
                  <a:txBody>
                    <a:bodyPr/>
                    <a:lstStyle/>
                    <a:p>
                      <a:pPr algn="ctr"/>
                      <a:r>
                        <a:rPr lang="en-US" altLang="zh-CN" sz="1400" dirty="0"/>
                        <a:t>DCN</a:t>
                      </a:r>
                      <a:endParaRPr lang="zh-CN" altLang="en-US" sz="1400" dirty="0"/>
                    </a:p>
                  </a:txBody>
                  <a:tcPr marL="36000" marR="36000" marT="17925" marB="17925" anchor="ctr"/>
                </a:tc>
                <a:tc>
                  <a:txBody>
                    <a:bodyPr/>
                    <a:lstStyle/>
                    <a:p>
                      <a:pPr algn="ctr"/>
                      <a:r>
                        <a:rPr lang="en-US" altLang="zh-CN" sz="1400" dirty="0"/>
                        <a:t>Author</a:t>
                      </a:r>
                      <a:endParaRPr lang="zh-CN" altLang="en-US" sz="1400" dirty="0"/>
                    </a:p>
                  </a:txBody>
                  <a:tcPr marL="36000" marR="36000" marT="17925" marB="17925" anchor="ctr"/>
                </a:tc>
                <a:tc>
                  <a:txBody>
                    <a:bodyPr/>
                    <a:lstStyle/>
                    <a:p>
                      <a:pPr algn="ctr"/>
                      <a:r>
                        <a:rPr lang="en-US" altLang="zh-CN" sz="1400" dirty="0"/>
                        <a:t>Title</a:t>
                      </a:r>
                      <a:endParaRPr lang="zh-CN" altLang="en-US" sz="14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a16="http://schemas.microsoft.com/office/drawing/2014/main" xmlns=""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21/1692</a:t>
                      </a:r>
                      <a:endParaRPr lang="zh-CN" altLang="en-US" sz="1100" dirty="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Claudio da Silva (Facebook)</a:t>
                      </a:r>
                      <a:endParaRPr lang="zh-CN" altLang="en-US" sz="1100" dirty="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Enhancing Client-based Sensing: Sensing by Proxy</a:t>
                      </a:r>
                      <a:endParaRPr lang="zh-CN" altLang="en-US" sz="1100" dirty="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altLang="zh-CN" sz="1100" dirty="0" smtClean="0">
                          <a:solidFill>
                            <a:srgbClr val="00B050"/>
                          </a:solidFill>
                        </a:rPr>
                        <a:t>45 mins</a:t>
                      </a:r>
                      <a:endParaRPr lang="en-US" altLang="zh-CN" sz="1100" dirty="0" smtClean="0">
                        <a:solidFill>
                          <a:srgbClr val="00B050"/>
                        </a:solidFill>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21/1602</a:t>
                      </a:r>
                      <a:endParaRPr lang="zh-CN" altLang="en-US" sz="1100" dirty="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Chris Beg (Cognitive Systems)</a:t>
                      </a:r>
                      <a:endParaRPr lang="zh-CN" altLang="en-US" sz="1100" dirty="0" smtClean="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OFDMA Measurement Discussion</a:t>
                      </a:r>
                      <a:endParaRPr lang="zh-CN" altLang="en-US" sz="1100" dirty="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21/1635</a:t>
                      </a:r>
                      <a:endParaRPr lang="zh-CN" altLang="en-US" sz="1100" dirty="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Mohammad Omer (Cognitive Systems)</a:t>
                      </a:r>
                      <a:endParaRPr lang="zh-CN" altLang="en-US" sz="1100" dirty="0" smtClean="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Fidelity of CSI time domain representations</a:t>
                      </a:r>
                      <a:endParaRPr lang="zh-CN" altLang="en-US" sz="1100" dirty="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21/1438</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Chaoming Luo (OPPO)</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Discussion on reporting procedure</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10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21/1705</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Steve Shellhammer (Qualcomm)</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Calculation of the Scaling Factor in the Sensing CSI Report</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10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21/1445</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Dong Wei (NXP)</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Requirements for Sensing Transmitters</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21/1701</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Solomon Trainin (Qualcomm)</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Measurement setup termination</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21/1433</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Cheng Chen (Intel)</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Non-TB Sensing Measurement (with SP)</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dirty="0" smtClean="0">
                        <a:solidFill>
                          <a:schemeClr val="tx1"/>
                        </a:solidFill>
                      </a:endParaRPr>
                    </a:p>
                  </a:txBody>
                  <a:tcPr marL="36000" marR="36000" marT="17901" marB="17901" anchor="ctr"/>
                </a:tc>
              </a:tr>
            </a:tbl>
          </a:graphicData>
        </a:graphic>
      </p:graphicFrame>
    </p:spTree>
    <p:extLst>
      <p:ext uri="{BB962C8B-B14F-4D97-AF65-F5344CB8AC3E}">
        <p14:creationId xmlns:p14="http://schemas.microsoft.com/office/powerpoint/2010/main" val="11836014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63388ED4-44FC-4D14-9DF0-EF4B3505936F}" type="slidenum">
              <a:rPr lang="en-US" altLang="en-US" sz="1200" b="0" smtClean="0"/>
              <a:pPr>
                <a:spcBef>
                  <a:spcPct val="0"/>
                </a:spcBef>
                <a:buFontTx/>
                <a:buNone/>
              </a:pPr>
              <a:t>3</a:t>
            </a:fld>
            <a:endParaRPr lang="en-US" altLang="en-US" sz="1200" b="0"/>
          </a:p>
        </p:txBody>
      </p:sp>
      <p:sp>
        <p:nvSpPr>
          <p:cNvPr id="7171" name="Rectangle 3"/>
          <p:cNvSpPr txBox="1">
            <a:spLocks noChangeArrowheads="1"/>
          </p:cNvSpPr>
          <p:nvPr/>
        </p:nvSpPr>
        <p:spPr bwMode="auto">
          <a:xfrm>
            <a:off x="685800" y="1676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buNone/>
            </a:pPr>
            <a:r>
              <a:rPr lang="en-US" altLang="en-US" dirty="0"/>
              <a:t>This presentation contains the IEEE 802.11 Task Group bf agenda items for the teleconference calls on </a:t>
            </a:r>
            <a:r>
              <a:rPr lang="en-US" altLang="en-US" dirty="0">
                <a:solidFill>
                  <a:srgbClr val="0000FF"/>
                </a:solidFill>
              </a:rPr>
              <a:t>September 28, </a:t>
            </a:r>
            <a:r>
              <a:rPr lang="en-US" altLang="zh-CN" dirty="0">
                <a:solidFill>
                  <a:srgbClr val="0000FF"/>
                </a:solidFill>
              </a:rPr>
              <a:t>October 12, 19, 25, 26, November 1, </a:t>
            </a:r>
            <a:r>
              <a:rPr lang="en-US" altLang="zh-CN" dirty="0" smtClean="0">
                <a:solidFill>
                  <a:srgbClr val="0000FF"/>
                </a:solidFill>
              </a:rPr>
              <a:t>2</a:t>
            </a:r>
            <a:r>
              <a:rPr lang="en-US" altLang="en-US" dirty="0" smtClean="0"/>
              <a:t>.</a:t>
            </a:r>
            <a:endParaRPr lang="en-US" altLang="en-US" dirty="0"/>
          </a:p>
          <a:p>
            <a:pPr lvl="1"/>
            <a:endParaRPr lang="en-US" altLang="en-US" dirty="0"/>
          </a:p>
          <a:p>
            <a:pPr lvl="1"/>
            <a:endParaRPr lang="en-US" altLang="en-US" dirty="0"/>
          </a:p>
        </p:txBody>
      </p:sp>
      <p:sp>
        <p:nvSpPr>
          <p:cNvPr id="7172"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Abstract</a:t>
            </a:r>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FC4ED637-7F2E-41AD-AE0D-FC461299F22A}" type="slidenum">
              <a:rPr lang="en-US" altLang="en-US" sz="1200" b="0" smtClean="0"/>
              <a:pPr>
                <a:spcBef>
                  <a:spcPct val="0"/>
                </a:spcBef>
                <a:buFontTx/>
                <a:buNone/>
              </a:pPr>
              <a:t>30</a:t>
            </a:fld>
            <a:endParaRPr lang="en-US" altLang="en-US" sz="1200" b="0"/>
          </a:p>
        </p:txBody>
      </p:sp>
      <p:sp>
        <p:nvSpPr>
          <p:cNvPr id="1843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zh-CN" sz="3000" dirty="0" smtClean="0">
                <a:solidFill>
                  <a:srgbClr val="0000FF"/>
                </a:solidFill>
                <a:cs typeface="Times New Roman" panose="02020603050405020304" pitchFamily="18" charset="0"/>
              </a:rPr>
              <a:t>November 1</a:t>
            </a:r>
            <a:endParaRPr lang="en-US" altLang="en-US" sz="30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685800" y="1295400"/>
            <a:ext cx="81534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a:t>
            </a:r>
            <a:r>
              <a:rPr lang="en-US" altLang="en-US" sz="1600" dirty="0" smtClean="0"/>
              <a:t>submissions</a:t>
            </a:r>
          </a:p>
          <a:p>
            <a:pPr algn="just"/>
            <a:endParaRPr lang="en-US" altLang="en-US" sz="1600" dirty="0" smtClean="0"/>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t>Adjourn</a:t>
            </a:r>
          </a:p>
        </p:txBody>
      </p:sp>
      <p:sp>
        <p:nvSpPr>
          <p:cNvPr id="18437"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
        <p:nvSpPr>
          <p:cNvPr id="8" name="TextBox 7"/>
          <p:cNvSpPr txBox="1"/>
          <p:nvPr/>
        </p:nvSpPr>
        <p:spPr>
          <a:xfrm>
            <a:off x="5715000" y="5715000"/>
            <a:ext cx="2971800" cy="914400"/>
          </a:xfrm>
          <a:prstGeom prst="rect">
            <a:avLst/>
          </a:prstGeom>
          <a:noFill/>
        </p:spPr>
        <p:txBody>
          <a:bodyPr>
            <a:normAutofit fontScale="55000" lnSpcReduction="20000"/>
          </a:bodyPr>
          <a:lstStyle/>
          <a:p>
            <a:pPr>
              <a:defRPr/>
            </a:pPr>
            <a:r>
              <a:rPr lang="en-US" sz="1600" b="1" dirty="0"/>
              <a:t>Notes:  </a:t>
            </a:r>
          </a:p>
          <a:p>
            <a:pPr marL="742950" lvl="1" indent="-285750">
              <a:buFont typeface="Arial" panose="020B0604020202020204" pitchFamily="34" charset="0"/>
              <a:buChar char="•"/>
              <a:defRPr/>
            </a:pPr>
            <a:r>
              <a:rPr lang="en-US" sz="1600" b="1" dirty="0">
                <a:solidFill>
                  <a:srgbClr val="00B050"/>
                </a:solidFill>
              </a:rPr>
              <a:t>Docs in green have been presented.</a:t>
            </a:r>
          </a:p>
          <a:p>
            <a:pPr marL="742950" lvl="1" indent="-285750">
              <a:buFont typeface="Arial" panose="020B0604020202020204" pitchFamily="34" charset="0"/>
              <a:buChar char="•"/>
              <a:defRPr/>
            </a:pPr>
            <a:r>
              <a:rPr lang="en-US" sz="1600" b="1" dirty="0">
                <a:solidFill>
                  <a:srgbClr val="FF0000"/>
                </a:solidFill>
              </a:rPr>
              <a:t>Docs in red have been withdrawn.</a:t>
            </a:r>
          </a:p>
          <a:p>
            <a:pPr marL="742950" lvl="1" indent="-285750">
              <a:buFont typeface="Arial" panose="020B0604020202020204" pitchFamily="34" charset="0"/>
              <a:buChar char="•"/>
              <a:defRPr/>
            </a:pPr>
            <a:r>
              <a:rPr lang="en-US" sz="1600" b="1" dirty="0"/>
              <a:t>Docs in black have NOT been presented.</a:t>
            </a:r>
          </a:p>
          <a:p>
            <a:pPr marL="742950" lvl="1" indent="-285750">
              <a:buFont typeface="Arial" panose="020B0604020202020204" pitchFamily="34" charset="0"/>
              <a:buChar char="•"/>
              <a:defRPr/>
            </a:pPr>
            <a:r>
              <a:rPr lang="en-US" sz="1600" b="1" dirty="0">
                <a:solidFill>
                  <a:srgbClr val="FFC000"/>
                </a:solidFill>
              </a:rPr>
              <a:t>Docs in yellow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3718646772"/>
              </p:ext>
            </p:extLst>
          </p:nvPr>
        </p:nvGraphicFramePr>
        <p:xfrm>
          <a:off x="762000" y="3048000"/>
          <a:ext cx="8229601" cy="1469862"/>
        </p:xfrm>
        <a:graphic>
          <a:graphicData uri="http://schemas.openxmlformats.org/drawingml/2006/table">
            <a:tbl>
              <a:tblPr firstRow="1" bandRow="1">
                <a:tableStyleId>{C4B1156A-380E-4F78-BDF5-A606A8083BF9}</a:tableStyleId>
              </a:tblPr>
              <a:tblGrid>
                <a:gridCol w="685800">
                  <a:extLst>
                    <a:ext uri="{9D8B030D-6E8A-4147-A177-3AD203B41FA5}">
                      <a16:colId xmlns:a16="http://schemas.microsoft.com/office/drawing/2014/main" xmlns="" val="20000"/>
                    </a:ext>
                  </a:extLst>
                </a:gridCol>
                <a:gridCol w="2362200">
                  <a:extLst>
                    <a:ext uri="{9D8B030D-6E8A-4147-A177-3AD203B41FA5}">
                      <a16:colId xmlns:a16="http://schemas.microsoft.com/office/drawing/2014/main" xmlns="" val="20001"/>
                    </a:ext>
                  </a:extLst>
                </a:gridCol>
                <a:gridCol w="4014422">
                  <a:extLst>
                    <a:ext uri="{9D8B030D-6E8A-4147-A177-3AD203B41FA5}">
                      <a16:colId xmlns:a16="http://schemas.microsoft.com/office/drawing/2014/main" xmlns="" val="20002"/>
                    </a:ext>
                  </a:extLst>
                </a:gridCol>
                <a:gridCol w="1167179">
                  <a:extLst>
                    <a:ext uri="{9D8B030D-6E8A-4147-A177-3AD203B41FA5}">
                      <a16:colId xmlns:a16="http://schemas.microsoft.com/office/drawing/2014/main" xmlns="" val="20003"/>
                    </a:ext>
                  </a:extLst>
                </a:gridCol>
              </a:tblGrid>
              <a:tr h="245296">
                <a:tc>
                  <a:txBody>
                    <a:bodyPr/>
                    <a:lstStyle/>
                    <a:p>
                      <a:pPr algn="ctr"/>
                      <a:r>
                        <a:rPr lang="en-US" altLang="zh-CN" sz="1400" dirty="0"/>
                        <a:t>DCN</a:t>
                      </a:r>
                      <a:endParaRPr lang="zh-CN" altLang="en-US" sz="1400" dirty="0"/>
                    </a:p>
                  </a:txBody>
                  <a:tcPr marL="36000" marR="36000" marT="17925" marB="17925" anchor="ctr"/>
                </a:tc>
                <a:tc>
                  <a:txBody>
                    <a:bodyPr/>
                    <a:lstStyle/>
                    <a:p>
                      <a:pPr algn="ctr"/>
                      <a:r>
                        <a:rPr lang="en-US" altLang="zh-CN" sz="1400" dirty="0"/>
                        <a:t>Author</a:t>
                      </a:r>
                      <a:endParaRPr lang="zh-CN" altLang="en-US" sz="1400" dirty="0"/>
                    </a:p>
                  </a:txBody>
                  <a:tcPr marL="36000" marR="36000" marT="17925" marB="17925" anchor="ctr"/>
                </a:tc>
                <a:tc>
                  <a:txBody>
                    <a:bodyPr/>
                    <a:lstStyle/>
                    <a:p>
                      <a:pPr algn="ctr"/>
                      <a:r>
                        <a:rPr lang="en-US" altLang="zh-CN" sz="1400" dirty="0"/>
                        <a:t>Title</a:t>
                      </a:r>
                      <a:endParaRPr lang="zh-CN" altLang="en-US" sz="14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a16="http://schemas.microsoft.com/office/drawing/2014/main" xmlns=""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21/1438</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Chaoming Luo (OPPO)</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Discussion on reporting procedure</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10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21/1705</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Steve Shellhammer (Qualcomm)</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Calculation of the Scaling Factor in the Sensing CSI Report</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10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21/1445</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Dong Wei (NXP)</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Requirements for Sensing Transmitters</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21/1701</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Solomon Trainin (Qualcomm)</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Measurement setup termination</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21/1433</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Cheng Chen (Intel)</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Non-TB Sensing Measurement (with SP)</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dirty="0" smtClean="0">
                        <a:solidFill>
                          <a:schemeClr val="tx1"/>
                        </a:solidFill>
                      </a:endParaRPr>
                    </a:p>
                  </a:txBody>
                  <a:tcPr marL="36000" marR="36000" marT="17901" marB="17901" anchor="ctr"/>
                </a:tc>
              </a:tr>
            </a:tbl>
          </a:graphicData>
        </a:graphic>
      </p:graphicFrame>
    </p:spTree>
    <p:extLst>
      <p:ext uri="{BB962C8B-B14F-4D97-AF65-F5344CB8AC3E}">
        <p14:creationId xmlns:p14="http://schemas.microsoft.com/office/powerpoint/2010/main" val="1789777123"/>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F1AB2EE6-FE30-4D0C-913B-802607E59985}" type="slidenum">
              <a:rPr lang="en-US" altLang="en-US" sz="1200" b="0" smtClean="0"/>
              <a:pPr>
                <a:spcBef>
                  <a:spcPct val="0"/>
                </a:spcBef>
                <a:buFontTx/>
                <a:buNone/>
              </a:pPr>
              <a:t>31</a:t>
            </a:fld>
            <a:endParaRPr lang="en-US" altLang="en-US" sz="1200" b="0"/>
          </a:p>
        </p:txBody>
      </p:sp>
      <p:sp>
        <p:nvSpPr>
          <p:cNvPr id="21507"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2800" dirty="0" err="1"/>
              <a:t>TGbf</a:t>
            </a:r>
            <a:r>
              <a:rPr lang="en-US" altLang="zh-CN" sz="2800" dirty="0"/>
              <a:t> Timeline</a:t>
            </a:r>
          </a:p>
        </p:txBody>
      </p:sp>
      <p:sp>
        <p:nvSpPr>
          <p:cNvPr id="21508" name="Rectangle 3"/>
          <p:cNvSpPr txBox="1">
            <a:spLocks noChangeArrowheads="1"/>
          </p:cNvSpPr>
          <p:nvPr/>
        </p:nvSpPr>
        <p:spPr bwMode="auto">
          <a:xfrm>
            <a:off x="685800" y="1447800"/>
            <a:ext cx="7858125" cy="480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algn="just"/>
            <a:r>
              <a:rPr lang="en-US" altLang="zh-CN" sz="2400" dirty="0"/>
              <a:t>PAR approved			Sep, 2020</a:t>
            </a:r>
          </a:p>
          <a:p>
            <a:pPr lvl="1" algn="just"/>
            <a:r>
              <a:rPr lang="en-US" altLang="zh-CN" sz="2400" dirty="0"/>
              <a:t>First TG meeting		Oct, 2020</a:t>
            </a:r>
          </a:p>
          <a:p>
            <a:pPr lvl="1" algn="just"/>
            <a:r>
              <a:rPr lang="en-US" altLang="zh-CN" sz="2400" dirty="0">
                <a:solidFill>
                  <a:srgbClr val="FF0000"/>
                </a:solidFill>
              </a:rPr>
              <a:t>D0.1 				</a:t>
            </a:r>
            <a:r>
              <a:rPr lang="en-US" altLang="zh-CN" sz="2400" i="1" dirty="0">
                <a:solidFill>
                  <a:srgbClr val="FF0000"/>
                </a:solidFill>
              </a:rPr>
              <a:t>Jan, 2022</a:t>
            </a:r>
          </a:p>
          <a:p>
            <a:pPr lvl="1" algn="just"/>
            <a:r>
              <a:rPr lang="en-US" altLang="zh-CN" sz="2400" dirty="0"/>
              <a:t>Initial Letter Ballot (D1.0)	</a:t>
            </a:r>
            <a:r>
              <a:rPr lang="en-US" altLang="zh-CN" sz="2400" i="1" dirty="0"/>
              <a:t>Jul, 2022 </a:t>
            </a:r>
          </a:p>
          <a:p>
            <a:pPr lvl="1" algn="just"/>
            <a:r>
              <a:rPr lang="en-US" altLang="zh-CN" sz="2400" dirty="0"/>
              <a:t>Recirculation LB (D2.0)	</a:t>
            </a:r>
            <a:r>
              <a:rPr lang="en-US" altLang="zh-CN" sz="2400" i="1" dirty="0"/>
              <a:t>Jan, 2023</a:t>
            </a:r>
          </a:p>
          <a:p>
            <a:pPr lvl="1" algn="just"/>
            <a:r>
              <a:rPr lang="en-US" altLang="zh-CN" sz="2400" dirty="0"/>
              <a:t>Recirculation LB (D3.0)	</a:t>
            </a:r>
            <a:r>
              <a:rPr lang="en-US" altLang="zh-CN" sz="2400" i="1" dirty="0"/>
              <a:t>May, 2023</a:t>
            </a:r>
          </a:p>
          <a:p>
            <a:pPr lvl="1" algn="just"/>
            <a:r>
              <a:rPr lang="en-US" altLang="zh-CN" sz="2400" dirty="0"/>
              <a:t>Initial SA Ballot (D4.0)		Sep 2023</a:t>
            </a:r>
          </a:p>
          <a:p>
            <a:pPr lvl="1" algn="just"/>
            <a:r>
              <a:rPr lang="en-US" altLang="zh-CN" sz="2400" dirty="0"/>
              <a:t>Final 802.11 WG approval	</a:t>
            </a:r>
            <a:r>
              <a:rPr lang="en-US" altLang="zh-CN" sz="2400" i="1" dirty="0"/>
              <a:t>July 2024 </a:t>
            </a:r>
          </a:p>
          <a:p>
            <a:pPr lvl="1" algn="just"/>
            <a:r>
              <a:rPr lang="en-US" altLang="zh-CN" sz="2400" dirty="0"/>
              <a:t>802 EC approval		</a:t>
            </a:r>
            <a:r>
              <a:rPr lang="en-US" altLang="zh-CN" sz="2400" i="1" dirty="0"/>
              <a:t>July 2024 </a:t>
            </a:r>
          </a:p>
          <a:p>
            <a:pPr lvl="1" algn="just"/>
            <a:r>
              <a:rPr lang="en-US" altLang="zh-CN" sz="2400" dirty="0" err="1"/>
              <a:t>RevCom</a:t>
            </a:r>
            <a:r>
              <a:rPr lang="en-US" altLang="zh-CN" sz="2400" dirty="0"/>
              <a:t> and SASB approval	Sep 2024</a:t>
            </a:r>
          </a:p>
        </p:txBody>
      </p:sp>
      <p:sp>
        <p:nvSpPr>
          <p:cNvPr id="21509"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Tree>
    <p:extLst>
      <p:ext uri="{BB962C8B-B14F-4D97-AF65-F5344CB8AC3E}">
        <p14:creationId xmlns:p14="http://schemas.microsoft.com/office/powerpoint/2010/main" val="1451779182"/>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F1AB2EE6-FE30-4D0C-913B-802607E59985}" type="slidenum">
              <a:rPr lang="en-US" altLang="en-US" sz="1200" b="0" smtClean="0"/>
              <a:pPr>
                <a:spcBef>
                  <a:spcPct val="0"/>
                </a:spcBef>
                <a:buFontTx/>
                <a:buNone/>
              </a:pPr>
              <a:t>32</a:t>
            </a:fld>
            <a:endParaRPr lang="en-US" altLang="en-US" sz="1200" b="0"/>
          </a:p>
        </p:txBody>
      </p:sp>
      <p:sp>
        <p:nvSpPr>
          <p:cNvPr id="21507"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2800" dirty="0"/>
              <a:t>Discussion of </a:t>
            </a:r>
            <a:r>
              <a:rPr lang="en-US" altLang="zh-CN" sz="2800" dirty="0" err="1"/>
              <a:t>TGbf</a:t>
            </a:r>
            <a:r>
              <a:rPr lang="en-US" altLang="zh-CN" sz="2800" dirty="0"/>
              <a:t> Timeline and Call for Action</a:t>
            </a:r>
          </a:p>
        </p:txBody>
      </p:sp>
      <p:sp>
        <p:nvSpPr>
          <p:cNvPr id="21508" name="Rectangle 3"/>
          <p:cNvSpPr txBox="1">
            <a:spLocks noChangeArrowheads="1"/>
          </p:cNvSpPr>
          <p:nvPr/>
        </p:nvSpPr>
        <p:spPr bwMode="auto">
          <a:xfrm>
            <a:off x="685800" y="1447800"/>
            <a:ext cx="7858125" cy="480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zh-CN" sz="2800" dirty="0"/>
              <a:t>Our goal is to complete the </a:t>
            </a:r>
            <a:r>
              <a:rPr lang="en-US" altLang="zh-CN" sz="2800" dirty="0">
                <a:solidFill>
                  <a:srgbClr val="0000FF"/>
                </a:solidFill>
              </a:rPr>
              <a:t>SFD</a:t>
            </a:r>
            <a:r>
              <a:rPr lang="en-US" altLang="zh-CN" sz="2800" dirty="0"/>
              <a:t> by </a:t>
            </a:r>
            <a:r>
              <a:rPr lang="en-US" altLang="zh-CN" sz="2800" dirty="0">
                <a:solidFill>
                  <a:srgbClr val="0000FF"/>
                </a:solidFill>
              </a:rPr>
              <a:t>November</a:t>
            </a:r>
            <a:endParaRPr lang="en-US" altLang="zh-CN" sz="2800" dirty="0"/>
          </a:p>
          <a:p>
            <a:pPr marL="355600" indent="0" algn="just">
              <a:buNone/>
            </a:pPr>
            <a:r>
              <a:rPr lang="en-US" altLang="zh-CN" sz="2800" dirty="0"/>
              <a:t>and release </a:t>
            </a:r>
            <a:r>
              <a:rPr lang="en-US" altLang="zh-CN" sz="2800" dirty="0">
                <a:solidFill>
                  <a:srgbClr val="0000FF"/>
                </a:solidFill>
              </a:rPr>
              <a:t>D0.1</a:t>
            </a:r>
            <a:r>
              <a:rPr lang="en-US" altLang="zh-CN" sz="2800" dirty="0"/>
              <a:t> in </a:t>
            </a:r>
            <a:r>
              <a:rPr lang="en-US" altLang="zh-CN" sz="2800" dirty="0">
                <a:solidFill>
                  <a:srgbClr val="0000FF"/>
                </a:solidFill>
              </a:rPr>
              <a:t>January</a:t>
            </a:r>
          </a:p>
          <a:p>
            <a:pPr lvl="1" algn="just"/>
            <a:r>
              <a:rPr lang="en-US" altLang="zh-CN" dirty="0">
                <a:solidFill>
                  <a:srgbClr val="0000FF"/>
                </a:solidFill>
              </a:rPr>
              <a:t>Draft</a:t>
            </a:r>
            <a:r>
              <a:rPr lang="en-US" altLang="zh-CN" dirty="0"/>
              <a:t> amendment text </a:t>
            </a:r>
            <a:r>
              <a:rPr lang="en-US" altLang="zh-CN" dirty="0" smtClean="0"/>
              <a:t>contributions (or more </a:t>
            </a:r>
            <a:r>
              <a:rPr lang="en-US" altLang="zh-CN" dirty="0"/>
              <a:t>detailed text </a:t>
            </a:r>
            <a:r>
              <a:rPr lang="en-US" altLang="zh-CN" dirty="0" smtClean="0"/>
              <a:t>documents contribution for SFD) </a:t>
            </a:r>
            <a:r>
              <a:rPr lang="en-US" altLang="zh-CN" dirty="0"/>
              <a:t>are now being accepted</a:t>
            </a:r>
          </a:p>
          <a:p>
            <a:pPr lvl="1" algn="just"/>
            <a:r>
              <a:rPr lang="en-US" altLang="zh-CN" dirty="0"/>
              <a:t>After the November meeting, give </a:t>
            </a:r>
            <a:r>
              <a:rPr lang="en-US" altLang="zh-CN" dirty="0">
                <a:solidFill>
                  <a:srgbClr val="0000FF"/>
                </a:solidFill>
              </a:rPr>
              <a:t>higher priority </a:t>
            </a:r>
            <a:r>
              <a:rPr lang="en-US" altLang="zh-CN" dirty="0"/>
              <a:t>for draft text contributions</a:t>
            </a:r>
          </a:p>
          <a:p>
            <a:pPr lvl="1" algn="just"/>
            <a:r>
              <a:rPr lang="en-US" altLang="zh-CN" dirty="0"/>
              <a:t>Intent to “</a:t>
            </a:r>
            <a:r>
              <a:rPr lang="en-US" altLang="zh-CN" dirty="0">
                <a:solidFill>
                  <a:srgbClr val="0000FF"/>
                </a:solidFill>
              </a:rPr>
              <a:t>close</a:t>
            </a:r>
            <a:r>
              <a:rPr lang="en-US" altLang="zh-CN" dirty="0"/>
              <a:t>” the SFD between November and </a:t>
            </a:r>
            <a:r>
              <a:rPr lang="en-US" altLang="zh-CN" dirty="0" smtClean="0"/>
              <a:t>January</a:t>
            </a:r>
          </a:p>
          <a:p>
            <a:pPr lvl="1" algn="just"/>
            <a:r>
              <a:rPr lang="en-US" altLang="zh-CN" dirty="0" smtClean="0"/>
              <a:t>If needed, increase the call from once per week to </a:t>
            </a:r>
            <a:r>
              <a:rPr lang="en-US" altLang="zh-CN" dirty="0" smtClean="0">
                <a:solidFill>
                  <a:srgbClr val="0000FF"/>
                </a:solidFill>
              </a:rPr>
              <a:t>twice per week</a:t>
            </a:r>
            <a:endParaRPr lang="en-US" altLang="zh-CN" dirty="0">
              <a:solidFill>
                <a:srgbClr val="0000FF"/>
              </a:solidFill>
            </a:endParaRPr>
          </a:p>
          <a:p>
            <a:pPr lvl="1" algn="just"/>
            <a:r>
              <a:rPr lang="en-US" altLang="zh-CN" dirty="0"/>
              <a:t>Note: Timeline may be </a:t>
            </a:r>
            <a:r>
              <a:rPr lang="en-US" altLang="zh-CN" dirty="0">
                <a:solidFill>
                  <a:srgbClr val="0000FF"/>
                </a:solidFill>
              </a:rPr>
              <a:t>adjusted</a:t>
            </a:r>
            <a:r>
              <a:rPr lang="en-US" altLang="zh-CN" dirty="0"/>
              <a:t> depending on the number and type (SFD/draft) of contributions received</a:t>
            </a:r>
          </a:p>
        </p:txBody>
      </p:sp>
      <p:sp>
        <p:nvSpPr>
          <p:cNvPr id="21509"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Tree>
    <p:extLst>
      <p:ext uri="{BB962C8B-B14F-4D97-AF65-F5344CB8AC3E}">
        <p14:creationId xmlns:p14="http://schemas.microsoft.com/office/powerpoint/2010/main" val="369422620"/>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5C8B59EB-F2FC-4F2B-B19D-A93850D93E02}" type="slidenum">
              <a:rPr lang="en-US" altLang="en-US" sz="1200" b="0" smtClean="0"/>
              <a:pPr>
                <a:spcBef>
                  <a:spcPct val="0"/>
                </a:spcBef>
                <a:buFontTx/>
                <a:buNone/>
              </a:pPr>
              <a:t>33</a:t>
            </a:fld>
            <a:endParaRPr lang="en-US" altLang="en-US" sz="1200" b="0"/>
          </a:p>
        </p:txBody>
      </p:sp>
      <p:sp>
        <p:nvSpPr>
          <p:cNvPr id="26627"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Call for contribution </a:t>
            </a:r>
          </a:p>
        </p:txBody>
      </p:sp>
      <p:sp>
        <p:nvSpPr>
          <p:cNvPr id="26628" name="Rectangle 3"/>
          <p:cNvSpPr txBox="1">
            <a:spLocks noChangeArrowheads="1"/>
          </p:cNvSpPr>
          <p:nvPr/>
        </p:nvSpPr>
        <p:spPr bwMode="auto">
          <a:xfrm>
            <a:off x="6858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800" dirty="0"/>
              <a:t>Call for submissions for the following topics</a:t>
            </a:r>
          </a:p>
          <a:p>
            <a:pPr lvl="1" algn="just"/>
            <a:r>
              <a:rPr lang="en-US" altLang="zh-CN" sz="2400" dirty="0" smtClean="0"/>
              <a:t>Feedback </a:t>
            </a:r>
            <a:r>
              <a:rPr lang="en-US" altLang="zh-CN" sz="2400" dirty="0"/>
              <a:t>type, general protocol and procedure, </a:t>
            </a:r>
            <a:r>
              <a:rPr lang="en-US" altLang="zh-CN" sz="2400" dirty="0" err="1" smtClean="0"/>
              <a:t>rame</a:t>
            </a:r>
            <a:r>
              <a:rPr lang="en-US" altLang="zh-CN" sz="2400" dirty="0" smtClean="0"/>
              <a:t> format</a:t>
            </a:r>
            <a:endParaRPr lang="en-US" altLang="zh-CN" sz="2400" dirty="0"/>
          </a:p>
          <a:p>
            <a:pPr lvl="1" algn="just"/>
            <a:r>
              <a:rPr lang="en-US" altLang="zh-CN" sz="2400" dirty="0"/>
              <a:t>Technology and standardization gaps to support WLAN sensing</a:t>
            </a:r>
          </a:p>
          <a:p>
            <a:pPr lvl="1" algn="just"/>
            <a:r>
              <a:rPr lang="en-US" altLang="zh-CN" sz="2400" dirty="0">
                <a:solidFill>
                  <a:srgbClr val="FF0000"/>
                </a:solidFill>
              </a:rPr>
              <a:t>Draft text </a:t>
            </a:r>
            <a:r>
              <a:rPr lang="en-US" altLang="zh-CN" sz="2400" dirty="0" smtClean="0">
                <a:solidFill>
                  <a:srgbClr val="FF0000"/>
                </a:solidFill>
              </a:rPr>
              <a:t>contributions (</a:t>
            </a:r>
            <a:r>
              <a:rPr lang="en-US" altLang="zh-CN" sz="2400" dirty="0">
                <a:solidFill>
                  <a:srgbClr val="FF0000"/>
                </a:solidFill>
              </a:rPr>
              <a:t>or more detailed text documents contribution for SFD) </a:t>
            </a:r>
          </a:p>
          <a:p>
            <a:pPr lvl="1" algn="just"/>
            <a:r>
              <a:rPr lang="en-US" altLang="zh-CN" sz="2400" dirty="0"/>
              <a:t>Other?</a:t>
            </a:r>
          </a:p>
        </p:txBody>
      </p:sp>
      <p:sp>
        <p:nvSpPr>
          <p:cNvPr id="26629"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Tree>
    <p:extLst>
      <p:ext uri="{BB962C8B-B14F-4D97-AF65-F5344CB8AC3E}">
        <p14:creationId xmlns:p14="http://schemas.microsoft.com/office/powerpoint/2010/main" val="3006611174"/>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79364212-B632-40D2-A347-AF280E1ABC9C}" type="slidenum">
              <a:rPr lang="en-US" altLang="en-US" sz="1200" b="0" smtClean="0"/>
              <a:pPr>
                <a:spcBef>
                  <a:spcPct val="0"/>
                </a:spcBef>
                <a:buFontTx/>
                <a:buNone/>
              </a:pPr>
              <a:t>34</a:t>
            </a:fld>
            <a:endParaRPr lang="en-US" altLang="en-US" sz="1200" b="0"/>
          </a:p>
        </p:txBody>
      </p:sp>
      <p:sp>
        <p:nvSpPr>
          <p:cNvPr id="27651"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
        <p:nvSpPr>
          <p:cNvPr id="27652"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a:t>Teleconference Times</a:t>
            </a:r>
            <a:endParaRPr lang="en-US" altLang="en-US" sz="3200">
              <a:solidFill>
                <a:schemeClr val="tx2"/>
              </a:solidFill>
            </a:endParaRPr>
          </a:p>
        </p:txBody>
      </p:sp>
      <p:sp>
        <p:nvSpPr>
          <p:cNvPr id="10" name="Rectangle 3"/>
          <p:cNvSpPr txBox="1">
            <a:spLocks noChangeArrowheads="1"/>
          </p:cNvSpPr>
          <p:nvPr/>
        </p:nvSpPr>
        <p:spPr bwMode="auto">
          <a:xfrm>
            <a:off x="685800" y="1371600"/>
            <a:ext cx="7772400" cy="502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0"/>
              </a:spcAft>
              <a:buClr>
                <a:srgbClr val="000000"/>
              </a:buClr>
              <a:buFont typeface="Arial" panose="020B0604020202020204" pitchFamily="34" charset="0"/>
              <a:buChar char="•"/>
              <a:defRPr/>
            </a:pPr>
            <a:r>
              <a:rPr lang="en-US" altLang="zh-CN" sz="1600" b="1" dirty="0">
                <a:cs typeface="Times New Roman" panose="02020603050405020304" pitchFamily="18" charset="0"/>
              </a:rPr>
              <a:t>Confirmed:</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cs typeface="Times New Roman" panose="02020603050405020304" pitchFamily="18" charset="0"/>
              </a:rPr>
              <a:t>October </a:t>
            </a:r>
            <a:r>
              <a:rPr lang="en-US" altLang="zh-CN" dirty="0">
                <a:cs typeface="Times New Roman" panose="02020603050405020304" pitchFamily="18" charset="0"/>
              </a:rPr>
              <a:t>12   (Tuesday), 10am - 12:00pm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cs typeface="Times New Roman" panose="02020603050405020304" pitchFamily="18" charset="0"/>
              </a:rPr>
              <a:t>October 19   (Tuesday), 10am - 12:00pm </a:t>
            </a:r>
            <a:r>
              <a:rPr lang="en-US" altLang="zh-CN" dirty="0" smtClean="0">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FF0000"/>
                </a:solidFill>
                <a:cs typeface="Times New Roman" panose="02020603050405020304" pitchFamily="18" charset="0"/>
              </a:rPr>
              <a:t>October </a:t>
            </a:r>
            <a:r>
              <a:rPr lang="en-US" altLang="zh-CN" dirty="0" smtClean="0">
                <a:solidFill>
                  <a:srgbClr val="FF0000"/>
                </a:solidFill>
                <a:cs typeface="Times New Roman" panose="02020603050405020304" pitchFamily="18" charset="0"/>
              </a:rPr>
              <a:t>25  </a:t>
            </a:r>
            <a:r>
              <a:rPr lang="en-US" altLang="zh-CN" dirty="0">
                <a:solidFill>
                  <a:srgbClr val="FF0000"/>
                </a:solidFill>
                <a:cs typeface="Times New Roman" panose="02020603050405020304" pitchFamily="18" charset="0"/>
              </a:rPr>
              <a:t>(Monday), 10am - 12:00pm </a:t>
            </a:r>
            <a:r>
              <a:rPr lang="en-US" altLang="zh-CN" dirty="0" smtClean="0">
                <a:solidFill>
                  <a:srgbClr val="FF0000"/>
                </a:solidFill>
                <a:cs typeface="Times New Roman" panose="02020603050405020304" pitchFamily="18" charset="0"/>
              </a:rPr>
              <a:t>ET		</a:t>
            </a:r>
            <a:r>
              <a:rPr lang="en-US" altLang="zh-CN" dirty="0" smtClean="0">
                <a:cs typeface="Times New Roman" panose="02020603050405020304" pitchFamily="18" charset="0"/>
              </a:rPr>
              <a:t>October </a:t>
            </a:r>
            <a:r>
              <a:rPr lang="en-US" altLang="zh-CN" dirty="0">
                <a:cs typeface="Times New Roman" panose="02020603050405020304" pitchFamily="18" charset="0"/>
              </a:rPr>
              <a:t>26   (Tuesday), 10am - 12:00pm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FF0000"/>
                </a:solidFill>
                <a:cs typeface="Times New Roman" panose="02020603050405020304" pitchFamily="18" charset="0"/>
              </a:rPr>
              <a:t>November </a:t>
            </a:r>
            <a:r>
              <a:rPr lang="en-US" altLang="zh-CN" dirty="0" smtClean="0">
                <a:solidFill>
                  <a:srgbClr val="FF0000"/>
                </a:solidFill>
                <a:cs typeface="Times New Roman" panose="02020603050405020304" pitchFamily="18" charset="0"/>
              </a:rPr>
              <a:t>1   </a:t>
            </a:r>
            <a:r>
              <a:rPr lang="en-US" altLang="zh-CN" dirty="0">
                <a:solidFill>
                  <a:srgbClr val="FF0000"/>
                </a:solidFill>
                <a:cs typeface="Times New Roman" panose="02020603050405020304" pitchFamily="18" charset="0"/>
              </a:rPr>
              <a:t>(Monday), 10am - 12:00pm </a:t>
            </a:r>
            <a:r>
              <a:rPr lang="en-US" altLang="zh-CN" dirty="0" smtClean="0">
                <a:solidFill>
                  <a:srgbClr val="FF0000"/>
                </a:solidFill>
                <a:cs typeface="Times New Roman" panose="02020603050405020304" pitchFamily="18" charset="0"/>
              </a:rPr>
              <a:t>ET		</a:t>
            </a:r>
            <a:r>
              <a:rPr lang="en-US" altLang="zh-CN" dirty="0" smtClean="0">
                <a:cs typeface="Times New Roman" panose="02020603050405020304" pitchFamily="18" charset="0"/>
              </a:rPr>
              <a:t>November </a:t>
            </a:r>
            <a:r>
              <a:rPr lang="en-US" altLang="zh-CN" dirty="0">
                <a:cs typeface="Times New Roman" panose="02020603050405020304" pitchFamily="18" charset="0"/>
              </a:rPr>
              <a:t>2  (Tuesday), 10am - 12:00pm </a:t>
            </a:r>
            <a:r>
              <a:rPr lang="en-US" altLang="zh-CN" dirty="0" smtClean="0">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FF0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November </a:t>
            </a:r>
            <a:r>
              <a:rPr lang="en-US" altLang="zh-CN" dirty="0" smtClean="0">
                <a:solidFill>
                  <a:srgbClr val="00B050"/>
                </a:solidFill>
                <a:cs typeface="Times New Roman" panose="02020603050405020304" pitchFamily="18" charset="0"/>
              </a:rPr>
              <a:t>9 </a:t>
            </a:r>
            <a:r>
              <a:rPr lang="en-US" altLang="zh-CN" dirty="0">
                <a:solidFill>
                  <a:srgbClr val="00B050"/>
                </a:solidFill>
                <a:cs typeface="Times New Roman" panose="02020603050405020304" pitchFamily="18" charset="0"/>
              </a:rPr>
              <a:t>(Tuesday), 9am - 11:00pm ET ------ </a:t>
            </a:r>
            <a:r>
              <a:rPr lang="en-US" altLang="zh-CN" dirty="0" smtClean="0">
                <a:solidFill>
                  <a:srgbClr val="00B050"/>
                </a:solidFill>
                <a:cs typeface="Times New Roman" panose="02020603050405020304" pitchFamily="18" charset="0"/>
              </a:rPr>
              <a:t>November Plenary </a:t>
            </a: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November </a:t>
            </a:r>
            <a:r>
              <a:rPr lang="en-US" altLang="zh-CN" dirty="0" smtClean="0">
                <a:solidFill>
                  <a:srgbClr val="00B050"/>
                </a:solidFill>
                <a:cs typeface="Times New Roman" panose="02020603050405020304" pitchFamily="18" charset="0"/>
              </a:rPr>
              <a:t>12 </a:t>
            </a:r>
            <a:r>
              <a:rPr lang="en-US" altLang="zh-CN" dirty="0">
                <a:solidFill>
                  <a:srgbClr val="00B050"/>
                </a:solidFill>
                <a:cs typeface="Times New Roman" panose="02020603050405020304" pitchFamily="18" charset="0"/>
              </a:rPr>
              <a:t>(Friday),    9am - 11:00pm ET ------ November Plenary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November </a:t>
            </a:r>
            <a:r>
              <a:rPr lang="en-US" altLang="zh-CN" dirty="0" smtClean="0">
                <a:solidFill>
                  <a:srgbClr val="00B050"/>
                </a:solidFill>
                <a:cs typeface="Times New Roman" panose="02020603050405020304" pitchFamily="18" charset="0"/>
              </a:rPr>
              <a:t>15 </a:t>
            </a:r>
            <a:r>
              <a:rPr lang="en-US" altLang="zh-CN" dirty="0">
                <a:solidFill>
                  <a:srgbClr val="00B050"/>
                </a:solidFill>
                <a:cs typeface="Times New Roman" panose="02020603050405020304" pitchFamily="18" charset="0"/>
              </a:rPr>
              <a:t>(Monday), 9am - 11:00pm ET ------ November Plenary </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b="1" dirty="0" smtClean="0">
              <a:solidFill>
                <a:srgbClr val="FF0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FF0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FF0000"/>
                </a:solidFill>
                <a:cs typeface="Times New Roman" panose="02020603050405020304" pitchFamily="18" charset="0"/>
              </a:rPr>
              <a:t>November </a:t>
            </a:r>
            <a:r>
              <a:rPr lang="en-US" altLang="zh-CN" dirty="0">
                <a:solidFill>
                  <a:srgbClr val="FF0000"/>
                </a:solidFill>
                <a:cs typeface="Times New Roman" panose="02020603050405020304" pitchFamily="18" charset="0"/>
              </a:rPr>
              <a:t>22  (Monday),  </a:t>
            </a:r>
            <a:r>
              <a:rPr lang="en-US" altLang="zh-CN" dirty="0" smtClean="0">
                <a:solidFill>
                  <a:srgbClr val="FF0000"/>
                </a:solidFill>
                <a:cs typeface="Times New Roman" panose="02020603050405020304" pitchFamily="18" charset="0"/>
              </a:rPr>
              <a:t>9am - 11:00am ET		November 23  </a:t>
            </a:r>
            <a:r>
              <a:rPr lang="en-US" altLang="zh-CN" dirty="0">
                <a:solidFill>
                  <a:srgbClr val="FF0000"/>
                </a:solidFill>
                <a:cs typeface="Times New Roman" panose="02020603050405020304" pitchFamily="18" charset="0"/>
              </a:rPr>
              <a:t>(Tuesday),  9am - </a:t>
            </a:r>
            <a:r>
              <a:rPr lang="en-US" altLang="zh-CN" dirty="0" smtClean="0">
                <a:solidFill>
                  <a:srgbClr val="FF0000"/>
                </a:solidFill>
                <a:cs typeface="Times New Roman" panose="02020603050405020304" pitchFamily="18" charset="0"/>
              </a:rPr>
              <a:t>11:00am ET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FF0000"/>
                </a:solidFill>
                <a:cs typeface="Times New Roman" panose="02020603050405020304" pitchFamily="18" charset="0"/>
              </a:rPr>
              <a:t>November </a:t>
            </a:r>
            <a:r>
              <a:rPr lang="en-US" altLang="zh-CN" dirty="0" smtClean="0">
                <a:solidFill>
                  <a:srgbClr val="FF0000"/>
                </a:solidFill>
                <a:cs typeface="Times New Roman" panose="02020603050405020304" pitchFamily="18" charset="0"/>
              </a:rPr>
              <a:t>29  (</a:t>
            </a:r>
            <a:r>
              <a:rPr lang="en-US" altLang="zh-CN" dirty="0">
                <a:solidFill>
                  <a:srgbClr val="FF0000"/>
                </a:solidFill>
                <a:cs typeface="Times New Roman" panose="02020603050405020304" pitchFamily="18" charset="0"/>
              </a:rPr>
              <a:t>Monday</a:t>
            </a:r>
            <a:r>
              <a:rPr lang="en-US" altLang="zh-CN" dirty="0" smtClean="0">
                <a:solidFill>
                  <a:srgbClr val="FF0000"/>
                </a:solidFill>
                <a:cs typeface="Times New Roman" panose="02020603050405020304" pitchFamily="18" charset="0"/>
              </a:rPr>
              <a:t>),  </a:t>
            </a:r>
            <a:r>
              <a:rPr lang="en-US" altLang="zh-CN" dirty="0">
                <a:solidFill>
                  <a:srgbClr val="FF0000"/>
                </a:solidFill>
                <a:cs typeface="Times New Roman" panose="02020603050405020304" pitchFamily="18" charset="0"/>
              </a:rPr>
              <a:t>9am - 11:00am ET </a:t>
            </a:r>
            <a:r>
              <a:rPr lang="en-US" altLang="zh-CN" dirty="0" smtClean="0">
                <a:solidFill>
                  <a:srgbClr val="FF0000"/>
                </a:solidFill>
                <a:cs typeface="Times New Roman" panose="02020603050405020304" pitchFamily="18" charset="0"/>
              </a:rPr>
              <a:t>		November 30  </a:t>
            </a:r>
            <a:r>
              <a:rPr lang="en-US" altLang="zh-CN" dirty="0">
                <a:solidFill>
                  <a:srgbClr val="FF0000"/>
                </a:solidFill>
                <a:cs typeface="Times New Roman" panose="02020603050405020304" pitchFamily="18" charset="0"/>
              </a:rPr>
              <a:t>(Tuesday),  9am - </a:t>
            </a:r>
            <a:r>
              <a:rPr lang="en-US" altLang="zh-CN" dirty="0" smtClean="0">
                <a:solidFill>
                  <a:srgbClr val="FF0000"/>
                </a:solidFill>
                <a:cs typeface="Times New Roman" panose="02020603050405020304" pitchFamily="18" charset="0"/>
              </a:rPr>
              <a:t>11:00am ET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FF0000"/>
                </a:solidFill>
                <a:cs typeface="Times New Roman" panose="02020603050405020304" pitchFamily="18" charset="0"/>
              </a:rPr>
              <a:t>December   </a:t>
            </a:r>
            <a:r>
              <a:rPr lang="en-US" altLang="zh-CN" dirty="0" smtClean="0">
                <a:solidFill>
                  <a:srgbClr val="FF0000"/>
                </a:solidFill>
                <a:cs typeface="Times New Roman" panose="02020603050405020304" pitchFamily="18" charset="0"/>
              </a:rPr>
              <a:t>6  (</a:t>
            </a:r>
            <a:r>
              <a:rPr lang="en-US" altLang="zh-CN" dirty="0">
                <a:solidFill>
                  <a:srgbClr val="FF0000"/>
                </a:solidFill>
                <a:cs typeface="Times New Roman" panose="02020603050405020304" pitchFamily="18" charset="0"/>
              </a:rPr>
              <a:t>Monday</a:t>
            </a:r>
            <a:r>
              <a:rPr lang="en-US" altLang="zh-CN" dirty="0" smtClean="0">
                <a:solidFill>
                  <a:srgbClr val="FF0000"/>
                </a:solidFill>
                <a:cs typeface="Times New Roman" panose="02020603050405020304" pitchFamily="18" charset="0"/>
              </a:rPr>
              <a:t>),  </a:t>
            </a:r>
            <a:r>
              <a:rPr lang="en-US" altLang="zh-CN" dirty="0">
                <a:solidFill>
                  <a:srgbClr val="FF0000"/>
                </a:solidFill>
                <a:cs typeface="Times New Roman" panose="02020603050405020304" pitchFamily="18" charset="0"/>
              </a:rPr>
              <a:t>9am - 11:00am ET </a:t>
            </a:r>
            <a:r>
              <a:rPr lang="en-US" altLang="zh-CN" dirty="0" smtClean="0">
                <a:solidFill>
                  <a:srgbClr val="FF0000"/>
                </a:solidFill>
                <a:cs typeface="Times New Roman" panose="02020603050405020304" pitchFamily="18" charset="0"/>
              </a:rPr>
              <a:t>		December   7  (</a:t>
            </a:r>
            <a:r>
              <a:rPr lang="en-US" altLang="zh-CN" dirty="0">
                <a:solidFill>
                  <a:srgbClr val="FF0000"/>
                </a:solidFill>
                <a:cs typeface="Times New Roman" panose="02020603050405020304" pitchFamily="18" charset="0"/>
              </a:rPr>
              <a:t>Tuesday</a:t>
            </a:r>
            <a:r>
              <a:rPr lang="en-US" altLang="zh-CN" dirty="0" smtClean="0">
                <a:solidFill>
                  <a:srgbClr val="FF0000"/>
                </a:solidFill>
                <a:cs typeface="Times New Roman" panose="02020603050405020304" pitchFamily="18" charset="0"/>
              </a:rPr>
              <a:t>),  </a:t>
            </a:r>
            <a:r>
              <a:rPr lang="en-US" altLang="zh-CN" dirty="0">
                <a:solidFill>
                  <a:srgbClr val="FF0000"/>
                </a:solidFill>
                <a:cs typeface="Times New Roman" panose="02020603050405020304" pitchFamily="18" charset="0"/>
              </a:rPr>
              <a:t>9am - </a:t>
            </a:r>
            <a:r>
              <a:rPr lang="en-US" altLang="zh-CN" dirty="0" smtClean="0">
                <a:solidFill>
                  <a:srgbClr val="FF0000"/>
                </a:solidFill>
                <a:cs typeface="Times New Roman" panose="02020603050405020304" pitchFamily="18" charset="0"/>
              </a:rPr>
              <a:t>11:00am ET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FF0000"/>
                </a:solidFill>
                <a:cs typeface="Times New Roman" panose="02020603050405020304" pitchFamily="18" charset="0"/>
              </a:rPr>
              <a:t>December </a:t>
            </a:r>
            <a:r>
              <a:rPr lang="en-US" altLang="zh-CN" dirty="0" smtClean="0">
                <a:solidFill>
                  <a:srgbClr val="FF0000"/>
                </a:solidFill>
                <a:cs typeface="Times New Roman" panose="02020603050405020304" pitchFamily="18" charset="0"/>
              </a:rPr>
              <a:t>13  </a:t>
            </a:r>
            <a:r>
              <a:rPr lang="en-US" altLang="zh-CN" dirty="0">
                <a:solidFill>
                  <a:srgbClr val="FF0000"/>
                </a:solidFill>
                <a:cs typeface="Times New Roman" panose="02020603050405020304" pitchFamily="18" charset="0"/>
              </a:rPr>
              <a:t>(Monday),  9am - 11:00am ET 		December </a:t>
            </a:r>
            <a:r>
              <a:rPr lang="en-US" altLang="zh-CN" dirty="0" smtClean="0">
                <a:solidFill>
                  <a:srgbClr val="FF0000"/>
                </a:solidFill>
                <a:cs typeface="Times New Roman" panose="02020603050405020304" pitchFamily="18" charset="0"/>
              </a:rPr>
              <a:t>14  (Tuesday),  9am - 11:00am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FF0000"/>
                </a:solidFill>
                <a:cs typeface="Times New Roman" panose="02020603050405020304" pitchFamily="18" charset="0"/>
              </a:rPr>
              <a:t>December </a:t>
            </a:r>
            <a:r>
              <a:rPr lang="en-US" altLang="zh-CN" dirty="0" smtClean="0">
                <a:solidFill>
                  <a:srgbClr val="FF0000"/>
                </a:solidFill>
                <a:cs typeface="Times New Roman" panose="02020603050405020304" pitchFamily="18" charset="0"/>
              </a:rPr>
              <a:t>20  </a:t>
            </a:r>
            <a:r>
              <a:rPr lang="en-US" altLang="zh-CN" dirty="0">
                <a:solidFill>
                  <a:srgbClr val="FF0000"/>
                </a:solidFill>
                <a:cs typeface="Times New Roman" panose="02020603050405020304" pitchFamily="18" charset="0"/>
              </a:rPr>
              <a:t>(Monday),  9am - 11:00am ET 		December 21  (Tuesday),  9am - 11:00am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FF0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FF0000"/>
                </a:solidFill>
                <a:cs typeface="Times New Roman" panose="02020603050405020304" pitchFamily="18" charset="0"/>
              </a:rPr>
              <a:t>January       3  (</a:t>
            </a:r>
            <a:r>
              <a:rPr lang="en-US" altLang="zh-CN" dirty="0">
                <a:solidFill>
                  <a:srgbClr val="FF0000"/>
                </a:solidFill>
                <a:cs typeface="Times New Roman" panose="02020603050405020304" pitchFamily="18" charset="0"/>
              </a:rPr>
              <a:t>Monday</a:t>
            </a:r>
            <a:r>
              <a:rPr lang="en-US" altLang="zh-CN" dirty="0" smtClean="0">
                <a:solidFill>
                  <a:srgbClr val="FF0000"/>
                </a:solidFill>
                <a:cs typeface="Times New Roman" panose="02020603050405020304" pitchFamily="18" charset="0"/>
              </a:rPr>
              <a:t>),  </a:t>
            </a:r>
            <a:r>
              <a:rPr lang="en-US" altLang="zh-CN" dirty="0">
                <a:solidFill>
                  <a:srgbClr val="FF0000"/>
                </a:solidFill>
                <a:cs typeface="Times New Roman" panose="02020603050405020304" pitchFamily="18" charset="0"/>
              </a:rPr>
              <a:t>9am - 11:00am ET		January       </a:t>
            </a:r>
            <a:r>
              <a:rPr lang="en-US" altLang="zh-CN" dirty="0" smtClean="0">
                <a:solidFill>
                  <a:srgbClr val="FF0000"/>
                </a:solidFill>
                <a:cs typeface="Times New Roman" panose="02020603050405020304" pitchFamily="18" charset="0"/>
              </a:rPr>
              <a:t>4   (Tuesday),  9am - 11:00am ET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FF0000"/>
                </a:solidFill>
                <a:cs typeface="Times New Roman" panose="02020603050405020304" pitchFamily="18" charset="0"/>
              </a:rPr>
              <a:t>January     </a:t>
            </a:r>
            <a:r>
              <a:rPr lang="en-US" altLang="zh-CN" dirty="0" smtClean="0">
                <a:solidFill>
                  <a:srgbClr val="FF0000"/>
                </a:solidFill>
                <a:cs typeface="Times New Roman" panose="02020603050405020304" pitchFamily="18" charset="0"/>
              </a:rPr>
              <a:t>10  </a:t>
            </a:r>
            <a:r>
              <a:rPr lang="en-US" altLang="zh-CN" dirty="0">
                <a:solidFill>
                  <a:srgbClr val="FF0000"/>
                </a:solidFill>
                <a:cs typeface="Times New Roman" panose="02020603050405020304" pitchFamily="18" charset="0"/>
              </a:rPr>
              <a:t>(Monday),  9am - 11:00am ET </a:t>
            </a:r>
            <a:r>
              <a:rPr lang="en-US" altLang="zh-CN" dirty="0" smtClean="0">
                <a:solidFill>
                  <a:srgbClr val="FF0000"/>
                </a:solidFill>
                <a:cs typeface="Times New Roman" panose="02020603050405020304" pitchFamily="18" charset="0"/>
              </a:rPr>
              <a:t>		January     11   </a:t>
            </a:r>
            <a:r>
              <a:rPr lang="en-US" altLang="zh-CN" dirty="0">
                <a:solidFill>
                  <a:srgbClr val="FF0000"/>
                </a:solidFill>
                <a:cs typeface="Times New Roman" panose="02020603050405020304" pitchFamily="18" charset="0"/>
              </a:rPr>
              <a:t>(Tuesday),  9am - </a:t>
            </a:r>
            <a:r>
              <a:rPr lang="en-US" altLang="zh-CN" dirty="0" smtClean="0">
                <a:solidFill>
                  <a:srgbClr val="FF0000"/>
                </a:solidFill>
                <a:cs typeface="Times New Roman" panose="02020603050405020304" pitchFamily="18" charset="0"/>
              </a:rPr>
              <a:t>11:00am </a:t>
            </a:r>
            <a:r>
              <a:rPr lang="en-US" altLang="zh-CN" dirty="0">
                <a:solidFill>
                  <a:srgbClr val="FF0000"/>
                </a:solidFill>
                <a:cs typeface="Times New Roman" panose="02020603050405020304" pitchFamily="18" charset="0"/>
              </a:rPr>
              <a:t>ET	</a:t>
            </a:r>
            <a:endParaRPr lang="en-US" altLang="zh-CN" b="1" dirty="0">
              <a:solidFill>
                <a:srgbClr val="FF0000"/>
              </a:solidFill>
              <a:cs typeface="Times New Roman" panose="02020603050405020304" pitchFamily="18" charset="0"/>
            </a:endParaRPr>
          </a:p>
        </p:txBody>
      </p:sp>
    </p:spTree>
    <p:extLst>
      <p:ext uri="{BB962C8B-B14F-4D97-AF65-F5344CB8AC3E}">
        <p14:creationId xmlns:p14="http://schemas.microsoft.com/office/powerpoint/2010/main" val="419182666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87201003-0ED1-41BE-B15E-A3F7676968BE}" type="slidenum">
              <a:rPr lang="en-US" altLang="en-US" sz="1200" b="0" smtClean="0"/>
              <a:pPr>
                <a:spcBef>
                  <a:spcPct val="0"/>
                </a:spcBef>
                <a:buFontTx/>
                <a:buNone/>
              </a:pPr>
              <a:t>4</a:t>
            </a:fld>
            <a:endParaRPr lang="en-US" altLang="en-US" sz="1200" b="0"/>
          </a:p>
        </p:txBody>
      </p:sp>
      <p:sp>
        <p:nvSpPr>
          <p:cNvPr id="8195" name="Rectangle 3"/>
          <p:cNvSpPr>
            <a:spLocks noGrp="1" noChangeArrowheads="1"/>
          </p:cNvSpPr>
          <p:nvPr>
            <p:ph type="body" idx="4294967295"/>
          </p:nvPr>
        </p:nvSpPr>
        <p:spPr>
          <a:xfrm>
            <a:off x="685800" y="1524000"/>
            <a:ext cx="7772400" cy="4114800"/>
          </a:xfrm>
        </p:spPr>
        <p:txBody>
          <a:bodyPr/>
          <a:lstStyle/>
          <a:p>
            <a:r>
              <a:rPr lang="en-US" altLang="en-US" sz="1800" dirty="0"/>
              <a:t>Please announce your affiliation when you first address the group during a meeting slot</a:t>
            </a:r>
          </a:p>
          <a:p>
            <a:r>
              <a:rPr lang="en-US" altLang="en-US" sz="1800" dirty="0"/>
              <a:t>Cell Phones to be silent or Off</a:t>
            </a:r>
          </a:p>
          <a:p>
            <a:r>
              <a:rPr lang="en-US" altLang="en-US" sz="1800" dirty="0"/>
              <a:t>Attendance recording procedures</a:t>
            </a:r>
          </a:p>
          <a:p>
            <a:pPr lvl="1"/>
            <a:r>
              <a:rPr lang="en-US" altLang="zh-CN" sz="1600" u="sng" dirty="0">
                <a:hlinkClick r:id="rId3"/>
              </a:rPr>
              <a:t>https://imat.ieee.org/attendance</a:t>
            </a:r>
            <a:r>
              <a:rPr lang="en-US" altLang="zh-CN" sz="1600" dirty="0"/>
              <a:t> </a:t>
            </a:r>
            <a:endParaRPr lang="en-US" altLang="en-US" sz="1600" dirty="0"/>
          </a:p>
          <a:p>
            <a:r>
              <a:rPr lang="en-US" altLang="en-US" sz="1800" dirty="0"/>
              <a:t>Documentation</a:t>
            </a:r>
          </a:p>
          <a:p>
            <a:pPr lvl="1" algn="just"/>
            <a:r>
              <a:rPr lang="en-US" altLang="en-US" sz="1600" dirty="0">
                <a:hlinkClick r:id="rId4"/>
              </a:rPr>
              <a:t>http://mentor.ieee.org</a:t>
            </a:r>
            <a:endParaRPr lang="en-US" altLang="en-US" sz="1600" dirty="0"/>
          </a:p>
          <a:p>
            <a:pPr lvl="1" algn="just"/>
            <a:r>
              <a:rPr lang="en-US" altLang="en-US" sz="1600" dirty="0"/>
              <a:t>Use “</a:t>
            </a:r>
            <a:r>
              <a:rPr lang="en-US" altLang="ja-JP" sz="1600" dirty="0" err="1">
                <a:solidFill>
                  <a:srgbClr val="0000FF"/>
                </a:solidFill>
              </a:rPr>
              <a:t>TGbf</a:t>
            </a:r>
            <a:r>
              <a:rPr lang="en-US" altLang="en-US" sz="1600" dirty="0"/>
              <a:t>”</a:t>
            </a:r>
            <a:r>
              <a:rPr lang="en-US" altLang="ja-JP" sz="1600" dirty="0"/>
              <a:t> for submission</a:t>
            </a:r>
          </a:p>
          <a:p>
            <a:pPr lvl="1" algn="just"/>
            <a:r>
              <a:rPr lang="en-US" altLang="en-US" sz="1600" dirty="0"/>
              <a:t>If you plan to make a submission, be sure it does not contain company logos or advertising</a:t>
            </a:r>
          </a:p>
          <a:p>
            <a:pPr lvl="1" algn="just"/>
            <a:r>
              <a:rPr lang="en-US" altLang="en-US" sz="1600" b="1" dirty="0">
                <a:solidFill>
                  <a:srgbClr val="FF0000"/>
                </a:solidFill>
              </a:rPr>
              <a:t>Documents are prepared by individuals, not companies</a:t>
            </a:r>
          </a:p>
          <a:p>
            <a:r>
              <a:rPr lang="en-US" altLang="en-US" sz="1800" dirty="0"/>
              <a:t>Questions on Voting status, Ballot pool, Access to Reflector, Documentation,  Member</a:t>
            </a:r>
            <a:r>
              <a:rPr lang="en-US" altLang="ja-JP" sz="1800" dirty="0"/>
              <a:t>’s Area</a:t>
            </a:r>
          </a:p>
          <a:p>
            <a:pPr lvl="1"/>
            <a:r>
              <a:rPr lang="en-US" altLang="en-US" sz="1600" dirty="0"/>
              <a:t>Contact Jon Rosdahl –  </a:t>
            </a:r>
            <a:r>
              <a:rPr lang="en-US" altLang="en-US" sz="1600" dirty="0">
                <a:hlinkClick r:id="rId5"/>
              </a:rPr>
              <a:t>jrosdahl@ieee.org</a:t>
            </a:r>
            <a:endParaRPr lang="zh-CN" altLang="en-US" sz="1800" dirty="0"/>
          </a:p>
        </p:txBody>
      </p:sp>
      <p:sp>
        <p:nvSpPr>
          <p:cNvPr id="8196"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a:t>Meeting Protocol, Attendance, Voting &amp; Document Status</a:t>
            </a:r>
            <a:endParaRPr lang="en-US" altLang="en-US">
              <a:solidFill>
                <a:schemeClr val="tx2"/>
              </a:solidFill>
            </a:endParaRPr>
          </a:p>
        </p:txBody>
      </p:sp>
      <p:sp>
        <p:nvSpPr>
          <p:cNvPr id="8197"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051BF392-DC75-4EA3-8AFD-A42AEF28B41B}" type="slidenum">
              <a:rPr lang="en-US" altLang="en-US" sz="1200" b="0" smtClean="0"/>
              <a:pPr>
                <a:spcBef>
                  <a:spcPct val="0"/>
                </a:spcBef>
                <a:buFontTx/>
                <a:buNone/>
              </a:pPr>
              <a:t>5</a:t>
            </a:fld>
            <a:endParaRPr lang="en-US" altLang="en-US" sz="1200" b="0"/>
          </a:p>
        </p:txBody>
      </p:sp>
      <p:sp>
        <p:nvSpPr>
          <p:cNvPr id="9219" name="Rectangle 3"/>
          <p:cNvSpPr txBox="1">
            <a:spLocks noChangeArrowheads="1"/>
          </p:cNvSpPr>
          <p:nvPr/>
        </p:nvSpPr>
        <p:spPr bwMode="auto">
          <a:xfrm>
            <a:off x="685800" y="1676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eaLnBrk="1" hangingPunct="1">
              <a:spcBef>
                <a:spcPts val="600"/>
              </a:spcBef>
              <a:buClr>
                <a:srgbClr val="000000"/>
              </a:buClr>
            </a:pPr>
            <a:r>
              <a:rPr lang="en-US" altLang="en-US" dirty="0">
                <a:solidFill>
                  <a:srgbClr val="000000"/>
                </a:solidFill>
                <a:ea typeface="MS Gothic" panose="020B0609070205080204" pitchFamily="49" charset="-128"/>
              </a:rPr>
              <a:t>  Following 9 slides</a:t>
            </a:r>
          </a:p>
          <a:p>
            <a:pPr algn="just" eaLnBrk="1" hangingPunct="1">
              <a:spcBef>
                <a:spcPts val="600"/>
              </a:spcBef>
              <a:buClr>
                <a:srgbClr val="000000"/>
              </a:buClr>
              <a:buFontTx/>
              <a:buNone/>
            </a:pPr>
            <a:endParaRPr lang="en-US" altLang="zh-CN" dirty="0">
              <a:solidFill>
                <a:srgbClr val="000000"/>
              </a:solidFill>
              <a:ea typeface="MS Gothic" panose="020B0609070205080204" pitchFamily="49" charset="-128"/>
            </a:endParaRPr>
          </a:p>
        </p:txBody>
      </p:sp>
      <p:sp>
        <p:nvSpPr>
          <p:cNvPr id="9220"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Policy and logistics</a:t>
            </a:r>
          </a:p>
        </p:txBody>
      </p:sp>
      <p:sp>
        <p:nvSpPr>
          <p:cNvPr id="9221"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B74CED-02C4-451C-81A1-54AA048A0B81}" type="slidenum">
              <a:rPr lang="en-GB" altLang="en-US" sz="1200" b="0" smtClean="0"/>
              <a:pPr>
                <a:spcBef>
                  <a:spcPct val="0"/>
                </a:spcBef>
                <a:buFontTx/>
                <a:buNone/>
              </a:pPr>
              <a:t>6</a:t>
            </a:fld>
            <a:endParaRPr lang="en-GB" altLang="en-US" sz="1200" b="0"/>
          </a:p>
        </p:txBody>
      </p:sp>
      <p:sp>
        <p:nvSpPr>
          <p:cNvPr id="10243"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685800" y="1501775"/>
            <a:ext cx="7848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sz="1800"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sz="1800" dirty="0"/>
          </a:p>
          <a:p>
            <a:pPr algn="just">
              <a:defRPr/>
            </a:pPr>
            <a:r>
              <a:rPr lang="en-US" altLang="en-US" sz="1800" dirty="0"/>
              <a:t>Participants should inform the IEEE (or cause the IEEE to be informed) of the identity of any other holders of potential Essential Patent Claims</a:t>
            </a:r>
          </a:p>
          <a:p>
            <a:pPr marL="0" indent="0" algn="just">
              <a:buFontTx/>
              <a:buNone/>
              <a:defRPr/>
            </a:pPr>
            <a:endParaRPr lang="en-US" altLang="en-US" sz="1600" dirty="0"/>
          </a:p>
          <a:p>
            <a:pPr marL="0" indent="0" algn="ctr">
              <a:buFontTx/>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609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Participants have a duty to inform the IEEE</a:t>
            </a:r>
          </a:p>
        </p:txBody>
      </p:sp>
      <p:sp>
        <p:nvSpPr>
          <p:cNvPr id="10246"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
        <p:nvSpPr>
          <p:cNvPr id="10247"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#1</a:t>
            </a:r>
            <a:endParaRPr lang="en-US" altLang="en-US" b="0"/>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4C2C82FC-35C6-4DD5-81BB-F21CC8C32E82}" type="slidenum">
              <a:rPr lang="en-GB" altLang="en-US" sz="1200" b="0" smtClean="0"/>
              <a:pPr>
                <a:spcBef>
                  <a:spcPct val="0"/>
                </a:spcBef>
                <a:buFontTx/>
                <a:buNone/>
              </a:pPr>
              <a:t>7</a:t>
            </a:fld>
            <a:endParaRPr lang="en-GB" altLang="en-US" sz="1200" b="0"/>
          </a:p>
        </p:txBody>
      </p:sp>
      <p:sp>
        <p:nvSpPr>
          <p:cNvPr id="1126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685800" y="1501775"/>
            <a:ext cx="7848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400" u="sng" dirty="0">
              <a:solidFill>
                <a:srgbClr val="FF0000"/>
              </a:solidFill>
            </a:endParaRPr>
          </a:p>
          <a:p>
            <a:pPr algn="just">
              <a:defRPr/>
            </a:pPr>
            <a:r>
              <a:rPr lang="en-US" altLang="en-US" sz="1800" dirty="0"/>
              <a:t>Cause an LOA to be submitted to the IEEE-SA (</a:t>
            </a:r>
            <a:r>
              <a:rPr lang="en-US" altLang="en-US" sz="1800" dirty="0">
                <a:hlinkClick r:id="rId3"/>
              </a:rPr>
              <a:t>patcom@ieee.org</a:t>
            </a:r>
            <a:r>
              <a:rPr lang="en-US" altLang="en-US" sz="1800" dirty="0"/>
              <a:t>); or</a:t>
            </a:r>
          </a:p>
          <a:p>
            <a:pPr algn="just">
              <a:defRPr/>
            </a:pPr>
            <a:endParaRPr lang="en-US" altLang="en-US" sz="1800" dirty="0"/>
          </a:p>
          <a:p>
            <a:pPr algn="just">
              <a:defRPr/>
            </a:pPr>
            <a:r>
              <a:rPr lang="en-US" altLang="en-US" sz="1800" dirty="0"/>
              <a:t>Provide the chair of this group with the identity of the holder(s) of any and all such claims as soon as possible; or</a:t>
            </a:r>
          </a:p>
          <a:p>
            <a:pPr algn="just">
              <a:defRPr/>
            </a:pPr>
            <a:endParaRPr lang="en-US" altLang="en-US" sz="1800" dirty="0"/>
          </a:p>
          <a:p>
            <a:pPr algn="just">
              <a:defRPr/>
            </a:pPr>
            <a:r>
              <a:rPr lang="en-US" altLang="en-US" sz="1800" dirty="0"/>
              <a:t>Speak up now and respond to this Call for Potentially Essential Patents</a:t>
            </a:r>
          </a:p>
          <a:p>
            <a:pPr algn="just">
              <a:defRPr/>
            </a:pPr>
            <a:endParaRPr lang="en-US" altLang="en-US" sz="1800" dirty="0"/>
          </a:p>
          <a:p>
            <a:pPr algn="just">
              <a:defRPr/>
            </a:pPr>
            <a:r>
              <a:rPr lang="en-US" altLang="en-US" sz="18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FontTx/>
              <a:buNone/>
              <a:defRPr/>
            </a:pPr>
            <a:r>
              <a:rPr lang="en-US" altLang="en-US" sz="1800" dirty="0"/>
              <a:t/>
            </a:r>
            <a:br>
              <a:rPr lang="en-US" altLang="en-US" sz="1800" dirty="0"/>
            </a:br>
            <a:endParaRPr lang="en-US" altLang="en-US" sz="1800" dirty="0"/>
          </a:p>
        </p:txBody>
      </p:sp>
      <p:sp>
        <p:nvSpPr>
          <p:cNvPr id="11269" name="Rectangle 2"/>
          <p:cNvSpPr txBox="1">
            <a:spLocks noChangeArrowheads="1"/>
          </p:cNvSpPr>
          <p:nvPr/>
        </p:nvSpPr>
        <p:spPr bwMode="auto">
          <a:xfrm>
            <a:off x="533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Ways to inform IEEE</a:t>
            </a:r>
          </a:p>
        </p:txBody>
      </p:sp>
      <p:sp>
        <p:nvSpPr>
          <p:cNvPr id="11270"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
        <p:nvSpPr>
          <p:cNvPr id="11271" name="Text Box 5"/>
          <p:cNvSpPr txBox="1">
            <a:spLocks noChangeArrowheads="1"/>
          </p:cNvSpPr>
          <p:nvPr/>
        </p:nvSpPr>
        <p:spPr bwMode="auto">
          <a:xfrm>
            <a:off x="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#2</a:t>
            </a:r>
            <a:endParaRPr lang="en-US" altLang="en-US" b="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533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685800" y="1447800"/>
            <a:ext cx="7848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700" b="0" u="sng">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180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0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200">
                <a:cs typeface="Times New Roman" panose="02020603050405020304" pitchFamily="18" charset="0"/>
              </a:rPr>
              <a:t>For more details, see IEEE-SA Standards Board Operations Manual, clause 5.3.10 and </a:t>
            </a:r>
            <a:br>
              <a:rPr lang="en-US" altLang="en-US" sz="1200">
                <a:cs typeface="Times New Roman" panose="02020603050405020304" pitchFamily="18" charset="0"/>
              </a:rPr>
            </a:br>
            <a:r>
              <a:rPr lang="en-US" altLang="en-US" sz="120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Other Guideline for IEEE WG meetings</a:t>
            </a:r>
          </a:p>
        </p:txBody>
      </p:sp>
      <p:sp>
        <p:nvSpPr>
          <p:cNvPr id="12293"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0B133AFC-0E33-4D9E-982B-9D1A062E4145}" type="slidenum">
              <a:rPr lang="en-US" altLang="en-US" sz="1200" b="0" smtClean="0"/>
              <a:pPr>
                <a:spcBef>
                  <a:spcPct val="0"/>
                </a:spcBef>
                <a:buFontTx/>
                <a:buNone/>
              </a:pPr>
              <a:t>8</a:t>
            </a:fld>
            <a:endParaRPr lang="en-US" altLang="en-US" sz="1200" b="0"/>
          </a:p>
        </p:txBody>
      </p:sp>
      <p:sp>
        <p:nvSpPr>
          <p:cNvPr id="12294"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
        <p:nvSpPr>
          <p:cNvPr id="12295" name="Text Box 4"/>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#3</a:t>
            </a: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533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685800" y="1295400"/>
            <a:ext cx="7848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2000" b="0" u="sng">
              <a:solidFill>
                <a:srgbClr val="FF0000"/>
              </a:solidFill>
              <a:latin typeface="Arial" panose="020B0604020202020204" pitchFamily="34" charset="0"/>
            </a:endParaRPr>
          </a:p>
          <a:p>
            <a:pPr algn="just">
              <a:spcAft>
                <a:spcPts val="550"/>
              </a:spcAft>
              <a:buClr>
                <a:srgbClr val="CC3300"/>
              </a:buClr>
              <a:buSzPct val="50000"/>
              <a:buFontTx/>
              <a:buNone/>
            </a:pPr>
            <a:r>
              <a:rPr lang="en-US" altLang="en-US" sz="1800"/>
              <a:t>The patent policy and the procedures used to execute that policy are documented in the:</a:t>
            </a:r>
          </a:p>
          <a:p>
            <a:pPr>
              <a:spcAft>
                <a:spcPts val="550"/>
              </a:spcAft>
              <a:buSzPct val="50000"/>
              <a:buFont typeface="Monotype Sorts" charset="2"/>
              <a:buChar char="l"/>
            </a:pPr>
            <a:r>
              <a:rPr lang="en-US" altLang="en-US" sz="1800"/>
              <a:t>IEEE-SA Standards Board Bylaws (</a:t>
            </a:r>
            <a:r>
              <a:rPr lang="en-US" altLang="en-US" sz="1800">
                <a:hlinkClick r:id="rId3"/>
              </a:rPr>
              <a:t>http://standards.ieee.org/develop/policies/bylaws/sect6-7.html#6</a:t>
            </a:r>
            <a:r>
              <a:rPr lang="en-US" altLang="en-US" sz="1800"/>
              <a:t>)  </a:t>
            </a:r>
          </a:p>
          <a:p>
            <a:pPr>
              <a:spcAft>
                <a:spcPts val="550"/>
              </a:spcAft>
              <a:buSzPct val="50000"/>
              <a:buFont typeface="Monotype Sorts" charset="2"/>
              <a:buChar char="l"/>
            </a:pPr>
            <a:r>
              <a:rPr lang="en-US" altLang="en-US" sz="1800"/>
              <a:t>IEEE-SA Standards Board Operations Manual (</a:t>
            </a:r>
            <a:r>
              <a:rPr lang="en-US" altLang="en-US" sz="1800">
                <a:hlinkClick r:id="rId4"/>
              </a:rPr>
              <a:t>http://standards.ieee.org/develop/policies/opman/sect6.html#6.3</a:t>
            </a:r>
            <a:r>
              <a:rPr lang="en-US" altLang="en-US" sz="1800"/>
              <a:t>)</a:t>
            </a:r>
          </a:p>
          <a:p>
            <a:pPr>
              <a:spcBef>
                <a:spcPts val="1800"/>
              </a:spcBef>
              <a:spcAft>
                <a:spcPts val="550"/>
              </a:spcAft>
              <a:buClr>
                <a:srgbClr val="CC3300"/>
              </a:buClr>
              <a:buSzPct val="50000"/>
              <a:buFontTx/>
              <a:buNone/>
            </a:pPr>
            <a:r>
              <a:rPr lang="en-US" altLang="en-US" sz="1800"/>
              <a:t>Material about the patent policy is available at </a:t>
            </a:r>
            <a:r>
              <a:rPr lang="en-US" altLang="en-US" sz="1800">
                <a:hlinkClick r:id="rId5"/>
              </a:rPr>
              <a:t>http://standards.ieee.org/about/sasb/patcom/materials.html</a:t>
            </a:r>
            <a:endParaRPr lang="en-US" altLang="en-US" sz="1800"/>
          </a:p>
          <a:p>
            <a:pPr algn="just">
              <a:spcBef>
                <a:spcPts val="1800"/>
              </a:spcBef>
              <a:spcAft>
                <a:spcPts val="550"/>
              </a:spcAft>
              <a:buClr>
                <a:srgbClr val="CC3300"/>
              </a:buClr>
              <a:buSzPct val="50000"/>
              <a:buFontTx/>
              <a:buNone/>
            </a:pPr>
            <a:r>
              <a:rPr lang="en-US" altLang="en-US" sz="1800">
                <a:cs typeface="Calibri" panose="020F0502020204030204" pitchFamily="34" charset="0"/>
              </a:rPr>
              <a:t>If you have questions, contact the IEEE-SA Standards Board Patent Committee Administrator at </a:t>
            </a:r>
            <a:r>
              <a:rPr lang="en-US" altLang="en-US" sz="1800">
                <a:cs typeface="Calibri" panose="020F0502020204030204" pitchFamily="34" charset="0"/>
                <a:hlinkClick r:id="rId6"/>
              </a:rPr>
              <a:t>patcom@ieee.org</a:t>
            </a:r>
            <a:endParaRPr lang="en-US" altLang="en-US" sz="1800">
              <a:cs typeface="Calibri" panose="020F0502020204030204" pitchFamily="34" charset="0"/>
            </a:endParaRPr>
          </a:p>
          <a:p>
            <a:pPr algn="just">
              <a:spcBef>
                <a:spcPts val="1800"/>
              </a:spcBef>
              <a:spcAft>
                <a:spcPts val="550"/>
              </a:spcAft>
              <a:buClr>
                <a:srgbClr val="CC3300"/>
              </a:buClr>
              <a:buSzPct val="50000"/>
              <a:buFontTx/>
              <a:buNone/>
            </a:pPr>
            <a:endParaRPr lang="en-US" altLang="en-US" sz="1800">
              <a:cs typeface="Calibri" panose="020F0502020204030204" pitchFamily="34" charset="0"/>
            </a:endParaRPr>
          </a:p>
          <a:p>
            <a:pPr algn="just">
              <a:spcAft>
                <a:spcPts val="550"/>
              </a:spcAft>
              <a:buClr>
                <a:srgbClr val="CC3300"/>
              </a:buClr>
              <a:buSzPct val="50000"/>
              <a:buFontTx/>
              <a:buNone/>
            </a:pPr>
            <a:endParaRPr lang="en-US" altLang="en-US" sz="1800">
              <a:cs typeface="Calibri" panose="020F0502020204030204" pitchFamily="34" charset="0"/>
            </a:endParaRPr>
          </a:p>
          <a:p>
            <a:pPr algn="just">
              <a:spcAft>
                <a:spcPts val="550"/>
              </a:spcAft>
              <a:buClr>
                <a:srgbClr val="CC3300"/>
              </a:buClr>
              <a:buSzPct val="50000"/>
              <a:buFont typeface="Monotype Sorts" charset="2"/>
              <a:buChar char="l"/>
            </a:pPr>
            <a:endParaRPr lang="en-US" altLang="en-US">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200">
              <a:cs typeface="Times New Roman" panose="02020603050405020304" pitchFamily="18" charset="0"/>
            </a:endParaRPr>
          </a:p>
        </p:txBody>
      </p:sp>
      <p:sp>
        <p:nvSpPr>
          <p:cNvPr id="13316"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Patent related information</a:t>
            </a:r>
          </a:p>
        </p:txBody>
      </p:sp>
      <p:sp>
        <p:nvSpPr>
          <p:cNvPr id="13317"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4C3A51F8-B52A-4D59-8BAA-7FAA032BE274}" type="slidenum">
              <a:rPr lang="en-US" altLang="en-US" sz="1200" b="0" smtClean="0"/>
              <a:pPr>
                <a:spcBef>
                  <a:spcPct val="0"/>
                </a:spcBef>
                <a:buFontTx/>
                <a:buNone/>
              </a:pPr>
              <a:t>9</a:t>
            </a:fld>
            <a:endParaRPr lang="en-US" altLang="en-US" sz="1200" b="0"/>
          </a:p>
        </p:txBody>
      </p:sp>
      <p:sp>
        <p:nvSpPr>
          <p:cNvPr id="13318"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
        <p:nvSpPr>
          <p:cNvPr id="13319"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#4</a:t>
            </a:r>
            <a:endParaRPr lang="en-US" altLang="en-US" b="0"/>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109280</TotalTime>
  <Words>3488</Words>
  <Application>Microsoft Office PowerPoint</Application>
  <PresentationFormat>全屏显示(4:3)</PresentationFormat>
  <Paragraphs>781</Paragraphs>
  <Slides>34</Slides>
  <Notes>34</Notes>
  <HiddenSlides>0</HiddenSlides>
  <MMClips>0</MMClips>
  <ScaleCrop>false</ScaleCrop>
  <HeadingPairs>
    <vt:vector size="6" baseType="variant">
      <vt:variant>
        <vt:lpstr>已用的字体</vt:lpstr>
      </vt:variant>
      <vt:variant>
        <vt:i4>8</vt:i4>
      </vt:variant>
      <vt:variant>
        <vt:lpstr>主题</vt:lpstr>
      </vt:variant>
      <vt:variant>
        <vt:i4>1</vt:i4>
      </vt:variant>
      <vt:variant>
        <vt:lpstr>幻灯片标题</vt:lpstr>
      </vt:variant>
      <vt:variant>
        <vt:i4>34</vt:i4>
      </vt:variant>
    </vt:vector>
  </HeadingPairs>
  <TitlesOfParts>
    <vt:vector size="43" baseType="lpstr">
      <vt:lpstr>Monotype Sorts</vt:lpstr>
      <vt:lpstr>MS Gothic</vt:lpstr>
      <vt:lpstr>MS PGothic</vt:lpstr>
      <vt:lpstr>微软雅黑</vt:lpstr>
      <vt:lpstr>Arial</vt:lpstr>
      <vt:lpstr>Calibri</vt:lpstr>
      <vt:lpstr>Helvetica</vt:lpstr>
      <vt:lpstr>Times New Roman</vt:lpstr>
      <vt:lpstr>802-11-Submission</vt:lpstr>
      <vt:lpstr>Task Group bf Meeting agenda, September-November 2021</vt:lpstr>
      <vt:lpstr>IEEE 802.11 Task Group bf WLAN Sensing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Company>Marvell Semiconductor Inc.</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19/0543r12</dc:title>
  <dc:subject>Task Group AY November 2015 Meeting Agenda</dc:subject>
  <dc:creator>Edward Au</dc:creator>
  <cp:keywords>March, April, May 2019</cp:keywords>
  <dc:description/>
  <cp:lastModifiedBy>Hanxiao (Tony, WT Lab)</cp:lastModifiedBy>
  <cp:revision>4794</cp:revision>
  <cp:lastPrinted>2014-11-04T15:04:57Z</cp:lastPrinted>
  <dcterms:created xsi:type="dcterms:W3CDTF">2007-04-17T18:10:23Z</dcterms:created>
  <dcterms:modified xsi:type="dcterms:W3CDTF">2021-11-02T07:06:10Z</dcterms:modified>
  <cp:category>Agenda</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(3)6tmfB/EE0Wuc3GIXFLx+sXe/3sf7gbbmn3ZjOX3mQxzxEWYw34MlxjT1Fxu17C0NlGFibCen
UgniMYlJKrcBWLu0qEYNxKtZkjcnxIvs/iCEBAaO+oSIMDBxHrFhTjIaimOhdtdSvDZhKtoO
AmMczEmSEkKnwX7ACLvO0ZNnM/DBUulytbK09NauE2KmulVmS9Io78t8qeSTgoW9jBIyZmei
4hEfQmztvU5CSXD8RB</vt:lpwstr>
  </property>
  <property fmtid="{D5CDD505-2E9C-101B-9397-08002B2CF9AE}" pid="27" name="_2015_ms_pID_7253431">
    <vt:lpwstr>0UHAPPEkgJoNJZSpeYVLnvkriUjEXCx8cgULgcHoV9H88GtQdss9hH
0LaD0c0PFvz3u22U0k7ComknCB/ma60eavc+0wR/v8yQE4kF/H6gngii7oYZBn/KtN3cBhI1
INMqGlyTOi/6CbmnbjKNBUWO0E2p2vH6DY8muLhNJiMntwUurUGPMjGEuaoeicD0CKMu5Fwi
G/tU9YuMZiNI56ZjcamEDRanloHnn4MtVLHg</vt:lpwstr>
  </property>
  <property fmtid="{D5CDD505-2E9C-101B-9397-08002B2CF9AE}" pid="28" name="_2015_ms_pID_7253432">
    <vt:lpwstr>uA==</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1634045115</vt:lpwstr>
  </property>
</Properties>
</file>