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43" r:id="rId13"/>
    <p:sldId id="348" r:id="rId14"/>
    <p:sldId id="357" r:id="rId15"/>
    <p:sldId id="377" r:id="rId16"/>
    <p:sldId id="368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6791" autoAdjust="0"/>
  </p:normalViewPr>
  <p:slideViewPr>
    <p:cSldViewPr>
      <p:cViewPr varScale="1">
        <p:scale>
          <a:sx n="129" d="100"/>
          <a:sy n="129" d="100"/>
        </p:scale>
        <p:origin x="1104" y="1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2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2021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802.11-21/1548r00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lear-eap-teap-brski/" TargetMode="External"/><Relationship Id="rId5" Type="http://schemas.openxmlformats.org/officeDocument/2006/relationships/hyperlink" Target="https://datatracker.ietf.org/doc/draft-ietf-emu-eap-tls13/" TargetMode="External"/><Relationship Id="rId4" Type="http://schemas.openxmlformats.org/officeDocument/2006/relationships/hyperlink" Target="https://datatracker.ietf.org/doc/draft-ietf-emu-eap-noob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vpn-common/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ctls/" TargetMode="External"/><Relationship Id="rId5" Type="http://schemas.openxmlformats.org/officeDocument/2006/relationships/hyperlink" Target="https://datatracker.ietf.org/doc/draft-ietf-tls-dtls13/" TargetMode="External"/><Relationship Id="rId4" Type="http://schemas.openxmlformats.org/officeDocument/2006/relationships/hyperlink" Target="https://datatracker.ietf.org/doc/draft-ietf-tls-rfc8446bi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detnet-bounded-latency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architecture/" TargetMode="External"/><Relationship Id="rId5" Type="http://schemas.openxmlformats.org/officeDocument/2006/relationships/hyperlink" Target="https://datatracker.ietf.org/doc/draft-ietf-raw-technologies/" TargetMode="External"/><Relationship Id="rId4" Type="http://schemas.openxmlformats.org/officeDocument/2006/relationships/hyperlink" Target="https://datatracker.ietf.org/doc/draft-ietf-raw-use-case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madinas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dance/about/" TargetMode="External"/><Relationship Id="rId13" Type="http://schemas.openxmlformats.org/officeDocument/2006/relationships/hyperlink" Target="https://datatracker.ietf.org/doc/charter-ietf-grow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wg/grow/about/" TargetMode="External"/><Relationship Id="rId17" Type="http://schemas.openxmlformats.org/officeDocument/2006/relationships/hyperlink" Target="https://datatracker.ietf.org/doc/charter-ietf-ohttp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datatracker.ietf.org/wg/ohttp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dtn/" TargetMode="External"/><Relationship Id="rId5" Type="http://schemas.openxmlformats.org/officeDocument/2006/relationships/hyperlink" Target="https://datatracker.ietf.org/doc/charter-ietf-alto/" TargetMode="External"/><Relationship Id="rId15" Type="http://schemas.openxmlformats.org/officeDocument/2006/relationships/hyperlink" Target="https://datatracker.ietf.org/doc/charter-ietf-oarh/" TargetMode="External"/><Relationship Id="rId10" Type="http://schemas.openxmlformats.org/officeDocument/2006/relationships/hyperlink" Target="https://datatracker.ietf.org/wg/dtn/about/" TargetMode="External"/><Relationship Id="rId4" Type="http://schemas.openxmlformats.org/officeDocument/2006/relationships/hyperlink" Target="https://datatracker.ietf.org/wg/alto/about/" TargetMode="External"/><Relationship Id="rId9" Type="http://schemas.openxmlformats.org/officeDocument/2006/relationships/hyperlink" Target="https://datatracker.ietf.org/doc/charter-ietf-dance/" TargetMode="External"/><Relationship Id="rId14" Type="http://schemas.openxmlformats.org/officeDocument/2006/relationships/hyperlink" Target="https://datatracker.ietf.org/wg/oarh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6lo-use-ca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2021-09-21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579890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0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Updated: Nimble out-of-band authentication for EAP (EAP-NOOB), see </a:t>
            </a:r>
            <a:r>
              <a:rPr lang="en-US" sz="1400" dirty="0">
                <a:hlinkClick r:id="rId4"/>
              </a:rPr>
              <a:t>https://datatracker.ietf.org/doc/draft-ietf-emu-eap-noob/</a:t>
            </a:r>
            <a:r>
              <a:rPr lang="en-US" sz="1400" dirty="0"/>
              <a:t> (September 2021)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IETF Last Call: Using EAP-TLS with TLS 1.3, see </a:t>
            </a:r>
            <a:r>
              <a:rPr lang="en-US" sz="1400" dirty="0">
                <a:hlinkClick r:id="rId5"/>
              </a:rPr>
              <a:t>https://datatracker.ietf.org/doc/draft-ietf-emu-eap-tls13/</a:t>
            </a:r>
            <a:r>
              <a:rPr lang="en-US" sz="1400" dirty="0"/>
              <a:t> (September 2021)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Related: TEAP Update and Extensions for Bootstrapping, see </a:t>
            </a:r>
            <a:r>
              <a:rPr lang="en-US" sz="1400" dirty="0">
                <a:hlinkClick r:id="rId6"/>
              </a:rPr>
              <a:t>https://datatracker.ietf.org/doc/draft-lear-eap-teap-brski/</a:t>
            </a:r>
            <a:r>
              <a:rPr lang="en-US" sz="1400" dirty="0"/>
              <a:t> (August 2021)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 VPN Network YANG Model, see </a:t>
            </a:r>
            <a:r>
              <a:rPr lang="en-US" sz="1400" dirty="0">
                <a:hlinkClick r:id="rId4"/>
              </a:rPr>
              <a:t>https://datatracker.ietf.org/doc/draft-ietf-opsawg-l2nm/</a:t>
            </a:r>
            <a:r>
              <a:rPr lang="en-US" sz="1400" dirty="0"/>
              <a:t> (September 2021)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 Layer 2/3 VPN Common YANG Model, see</a:t>
            </a:r>
            <a:r>
              <a:rPr lang="en-US" sz="1400" b="1" dirty="0"/>
              <a:t> </a:t>
            </a:r>
            <a:r>
              <a:rPr lang="en-US" sz="1400" dirty="0">
                <a:hlinkClick r:id="rId5"/>
              </a:rPr>
              <a:t>https://datatracker.ietf.org/doc/draft-ietf-opsawg-vpn-common/</a:t>
            </a:r>
            <a:r>
              <a:rPr lang="en-US" sz="1400" dirty="0"/>
              <a:t> (September 2021) [In IESG Evaluation]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The Transport Layer Security (TLS) Protocol Version 1.3, see </a:t>
            </a:r>
            <a:r>
              <a:rPr lang="en-US" sz="1400" dirty="0">
                <a:hlinkClick r:id="rId4"/>
              </a:rPr>
              <a:t>https://datatracker.ietf.org/doc/draft-ietf-tls-rfc8446bis/</a:t>
            </a:r>
            <a:r>
              <a:rPr lang="en-US" sz="1400" dirty="0"/>
              <a:t> (August 2021)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The Datagram Transport Layer Security (DTLS) Protocol Version 1.3, see </a:t>
            </a:r>
            <a:r>
              <a:rPr lang="en-US" sz="1400" dirty="0">
                <a:hlinkClick r:id="rId5"/>
              </a:rPr>
              <a:t>https://datatracker.ietf.org/doc/draft-ietf-tls-dtls13/</a:t>
            </a:r>
            <a:r>
              <a:rPr lang="en-US" sz="1400" dirty="0"/>
              <a:t> (April 2021) [In RFC Editor’s Queue]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Compact TLS 1.3, see </a:t>
            </a:r>
            <a:r>
              <a:rPr lang="en-US" sz="1400" dirty="0">
                <a:hlinkClick r:id="rId6"/>
              </a:rPr>
              <a:t>https://datatracker.ietf.org/doc/draft-ietf-tls-ctls/</a:t>
            </a:r>
            <a:r>
              <a:rPr lang="en-US" sz="1400" dirty="0"/>
              <a:t> (July 2021)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 err="1"/>
              <a:t>DetNet</a:t>
            </a:r>
            <a:r>
              <a:rPr lang="en-US" sz="1400" dirty="0"/>
              <a:t> Bounded Latency</a:t>
            </a:r>
            <a:r>
              <a:rPr lang="en-US" sz="1400" dirty="0">
                <a:sym typeface="Wingdings" pitchFamily="2" charset="2"/>
              </a:rPr>
              <a:t>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https://datatracker.ietf.org/doc/draft-ietf-detnet-bounded-latency/</a:t>
            </a:r>
            <a:r>
              <a:rPr lang="en-US" sz="1400" dirty="0">
                <a:sym typeface="Wingdings" pitchFamily="2" charset="2"/>
              </a:rPr>
              <a:t> (September 2021)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Of interest:</a:t>
            </a:r>
          </a:p>
          <a:p>
            <a:pPr lvl="1"/>
            <a:r>
              <a:rPr lang="en-US" sz="1400" dirty="0">
                <a:sym typeface="Wingdings" pitchFamily="2" charset="2"/>
              </a:rPr>
              <a:t>Updated: RAW use cases: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https://datatracker.ietf.org/doc/draft-ietf-raw-use-cases/</a:t>
            </a:r>
            <a:r>
              <a:rPr lang="en-US" sz="1400" dirty="0">
                <a:sym typeface="Wingdings" pitchFamily="2" charset="2"/>
              </a:rPr>
              <a:t> (July 2021)</a:t>
            </a:r>
          </a:p>
          <a:p>
            <a:pPr lvl="1"/>
            <a:r>
              <a:rPr lang="en-US" sz="1400" dirty="0">
                <a:sym typeface="Wingdings" pitchFamily="2" charset="2"/>
              </a:rPr>
              <a:t>Updated: Reliable and Available Wireless Technologies: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https://datatracker.ietf.org/doc/draft-ietf-raw-technologies/</a:t>
            </a:r>
            <a:r>
              <a:rPr lang="en-US" sz="1400" dirty="0">
                <a:sym typeface="Wingdings" pitchFamily="2" charset="2"/>
              </a:rPr>
              <a:t> (August 2021) [mentions IEEE 802.11ax, be, ad, and ay]</a:t>
            </a:r>
          </a:p>
          <a:p>
            <a:pPr lvl="1"/>
            <a:r>
              <a:rPr lang="en-US" sz="1400" dirty="0">
                <a:sym typeface="Wingdings" pitchFamily="2" charset="2"/>
              </a:rPr>
              <a:t>New: Reliable and Available Wireless Architecture/Framework: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(July 2021)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(Updated: September 2021) [Submitted for publication]</a:t>
            </a:r>
          </a:p>
          <a:p>
            <a:pPr lvl="1"/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None of note. Perhaps the WG is basking in the feeling of finally publishing their cluster of standards.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September 2021.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November 6-12, 2021 – Madrid, ES (virtual only)</a:t>
            </a:r>
          </a:p>
          <a:p>
            <a:pPr lvl="1"/>
            <a:r>
              <a:rPr lang="en-US" dirty="0"/>
              <a:t>March 19-25, 2022 – Bangkok, TH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June 24, 2021</a:t>
            </a:r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802.11-related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RFCs published in the last two months mention IEEE 802.11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112 November 6-12, 2021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  <a:p>
            <a:r>
              <a:rPr lang="en-US" sz="2000" dirty="0"/>
              <a:t>Too early for BOFs to have been selected, but…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123524"/>
              </p:ext>
            </p:extLst>
          </p:nvPr>
        </p:nvGraphicFramePr>
        <p:xfrm>
          <a:off x="1083221" y="3167292"/>
          <a:ext cx="6977557" cy="6195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4"/>
                        </a:rPr>
                        <a:t>madinas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MAC Address Device Identification for Network and Application Services: From BOF to WG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651853"/>
              </p:ext>
            </p:extLst>
          </p:nvPr>
        </p:nvGraphicFramePr>
        <p:xfrm>
          <a:off x="1066800" y="2875632"/>
          <a:ext cx="6977557" cy="34762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alto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Application-Layer Traffic Optimization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8"/>
                        </a:rPr>
                        <a:t>dance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9"/>
                        </a:rPr>
                        <a:t>DANE Authentication for Network Clients Everywhere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32006067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0"/>
                        </a:rPr>
                        <a:t>dtn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Delay/Disruption Tolerant Networking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13678690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12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13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4"/>
                        </a:rPr>
                        <a:t>oarh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5"/>
                        </a:rPr>
                        <a:t>Oblivious Applications using Relayed HTTP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6"/>
                        </a:rPr>
                        <a:t>ohttp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7"/>
                        </a:rPr>
                        <a:t>Oblivious HTTP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WG Last Call: IPv6 over Constrained Node Networks (6lo) Applicability &amp; Use cases: </a:t>
            </a:r>
            <a:r>
              <a:rPr lang="en-US" sz="1400" dirty="0">
                <a:hlinkClick r:id="rId4"/>
              </a:rPr>
              <a:t>https://datatracker.ietf.org/doc/draft-ietf-6lo-use-cases/</a:t>
            </a:r>
            <a:r>
              <a:rPr lang="en-US" sz="1400" dirty="0"/>
              <a:t> (July 2021)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2021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137945</TotalTime>
  <Words>1932</Words>
  <Application>Microsoft Office PowerPoint</Application>
  <PresentationFormat>On-screen Show (4:3)</PresentationFormat>
  <Paragraphs>311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112 November 6-12, 2021</vt:lpstr>
      <vt:lpstr>IETF new groups being (re-)chartered</vt:lpstr>
      <vt:lpstr>YANG Model Catalog</vt:lpstr>
      <vt:lpstr>IoT-related work</vt:lpstr>
      <vt:lpstr>IoT-related work (cont.)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903</cp:revision>
  <cp:lastPrinted>1998-02-10T13:28:06Z</cp:lastPrinted>
  <dcterms:created xsi:type="dcterms:W3CDTF">2005-01-04T21:26:55Z</dcterms:created>
  <dcterms:modified xsi:type="dcterms:W3CDTF">2021-09-18T05:17:20Z</dcterms:modified>
  <cp:category/>
</cp:coreProperties>
</file>