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69" r:id="rId2"/>
    <p:sldId id="428" r:id="rId3"/>
    <p:sldId id="447" r:id="rId4"/>
    <p:sldId id="531" r:id="rId5"/>
    <p:sldId id="532" r:id="rId6"/>
    <p:sldId id="533" r:id="rId7"/>
    <p:sldId id="578" r:id="rId8"/>
    <p:sldId id="579" r:id="rId9"/>
    <p:sldId id="577" r:id="rId10"/>
    <p:sldId id="580" r:id="rId11"/>
    <p:sldId id="581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4" r:id="rId23"/>
    <p:sldId id="545" r:id="rId24"/>
    <p:sldId id="546" r:id="rId25"/>
    <p:sldId id="547" r:id="rId26"/>
    <p:sldId id="548" r:id="rId27"/>
    <p:sldId id="549" r:id="rId28"/>
    <p:sldId id="550" r:id="rId29"/>
    <p:sldId id="551" r:id="rId30"/>
    <p:sldId id="552" r:id="rId31"/>
    <p:sldId id="553" r:id="rId32"/>
    <p:sldId id="554" r:id="rId33"/>
    <p:sldId id="555" r:id="rId34"/>
    <p:sldId id="556" r:id="rId35"/>
    <p:sldId id="557" r:id="rId36"/>
    <p:sldId id="558" r:id="rId37"/>
    <p:sldId id="559" r:id="rId38"/>
    <p:sldId id="560" r:id="rId39"/>
    <p:sldId id="561" r:id="rId40"/>
    <p:sldId id="562" r:id="rId41"/>
    <p:sldId id="563" r:id="rId42"/>
    <p:sldId id="564" r:id="rId43"/>
    <p:sldId id="565" r:id="rId44"/>
    <p:sldId id="566" r:id="rId45"/>
    <p:sldId id="567" r:id="rId46"/>
    <p:sldId id="568" r:id="rId47"/>
    <p:sldId id="569" r:id="rId48"/>
    <p:sldId id="570" r:id="rId49"/>
    <p:sldId id="571" r:id="rId50"/>
    <p:sldId id="572" r:id="rId51"/>
    <p:sldId id="573" r:id="rId52"/>
    <p:sldId id="574" r:id="rId53"/>
    <p:sldId id="575" r:id="rId54"/>
    <p:sldId id="576" r:id="rId55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x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FA"/>
    <a:srgbClr val="FFCC66"/>
    <a:srgbClr val="C2C2FE"/>
    <a:srgbClr val="FFABFF"/>
    <a:srgbClr val="CC00CC"/>
    <a:srgbClr val="DDDDDD"/>
    <a:srgbClr val="7A5646"/>
    <a:srgbClr val="DFB7D9"/>
    <a:srgbClr val="90FA93"/>
    <a:srgbClr val="F49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703" autoAdjust="0"/>
  </p:normalViewPr>
  <p:slideViewPr>
    <p:cSldViewPr>
      <p:cViewPr varScale="1">
        <p:scale>
          <a:sx n="111" d="100"/>
          <a:sy n="111" d="100"/>
        </p:scale>
        <p:origin x="15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1544" y="148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802.11-13/xxxxr0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Philip Levis, Stanford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7BB2AFA7-5586-BD46-B254-20B26FA49A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451921" y="79930"/>
            <a:ext cx="1910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200" b="1"/>
            </a:lvl1pPr>
            <a:lvl5pPr>
              <a:defRPr sz="1200" b="1"/>
            </a:lvl5pPr>
          </a:lstStyle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3B191D38-BDD1-6541-816B-CB820FB164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80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BDEF6872-0A84-C942-A3A2-ABF96B18CF88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8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11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47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55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72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76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6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20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2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3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73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45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37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46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51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12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4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99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834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77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393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108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67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6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91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942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990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850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41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04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114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575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358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507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734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631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836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02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042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22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152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898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152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438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290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42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46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49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6429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>
            <a:lvl2pPr marL="744538" indent="-287338" defTabSz="1084263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  <a:r>
              <a:rPr lang="en-US" dirty="0" err="1"/>
              <a:t>xhjgxs</a:t>
            </a:r>
            <a:r>
              <a:rPr lang="en-US" dirty="0"/>
              <a:t>  </a:t>
            </a:r>
            <a:r>
              <a:rPr lang="en-US" dirty="0" err="1"/>
              <a:t>hjx</a:t>
            </a:r>
            <a:r>
              <a:rPr lang="en-US" dirty="0"/>
              <a:t> </a:t>
            </a:r>
            <a:r>
              <a:rPr lang="en-US" dirty="0" err="1"/>
              <a:t>xsghjk</a:t>
            </a:r>
            <a:r>
              <a:rPr lang="en-US" dirty="0"/>
              <a:t> </a:t>
            </a:r>
            <a:r>
              <a:rPr lang="en-US" dirty="0" err="1"/>
              <a:t>xkjhg</a:t>
            </a:r>
            <a:r>
              <a:rPr lang="en-US" dirty="0"/>
              <a:t> </a:t>
            </a:r>
            <a:r>
              <a:rPr lang="en-US" dirty="0" err="1"/>
              <a:t>jh</a:t>
            </a:r>
            <a:r>
              <a:rPr lang="en-US" dirty="0"/>
              <a:t> </a:t>
            </a:r>
            <a:r>
              <a:rPr lang="en-US" dirty="0" err="1"/>
              <a:t>kxjhg</a:t>
            </a:r>
            <a:r>
              <a:rPr lang="en-US" dirty="0"/>
              <a:t> </a:t>
            </a:r>
            <a:r>
              <a:rPr lang="en-US" dirty="0" err="1"/>
              <a:t>kjxh</a:t>
            </a:r>
            <a:r>
              <a:rPr lang="en-US" dirty="0"/>
              <a:t> </a:t>
            </a:r>
            <a:r>
              <a:rPr lang="en-US" dirty="0" err="1"/>
              <a:t>gxkjhg</a:t>
            </a:r>
            <a:r>
              <a:rPr lang="en-US" dirty="0"/>
              <a:t> </a:t>
            </a:r>
            <a:r>
              <a:rPr lang="en-US" dirty="0" err="1"/>
              <a:t>kxjhg</a:t>
            </a:r>
            <a:r>
              <a:rPr lang="en-US" dirty="0"/>
              <a:t> </a:t>
            </a:r>
            <a:r>
              <a:rPr lang="en-US" dirty="0" err="1"/>
              <a:t>xkhg</a:t>
            </a:r>
            <a:r>
              <a:rPr lang="en-US" dirty="0"/>
              <a:t> x </a:t>
            </a:r>
            <a:r>
              <a:rPr lang="en-US" dirty="0" err="1"/>
              <a:t>jxkghkjxh</a:t>
            </a:r>
            <a:r>
              <a:rPr lang="en-US" dirty="0"/>
              <a:t> </a:t>
            </a:r>
            <a:r>
              <a:rPr lang="en-US" dirty="0" err="1"/>
              <a:t>xkjhgx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191000" y="6486525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Slide </a:t>
            </a:r>
            <a:fld id="{8F543214-90B7-43C2-B225-75AD41D4B130}" type="slidenum">
              <a:rPr lang="en-US" baseline="0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802.11-21/1472r1</a:t>
            </a:r>
            <a:endParaRPr lang="en-US" sz="1800" b="1" kern="1200" dirty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3100" y="60178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685800" y="6475413"/>
            <a:ext cx="80010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762000" y="344083"/>
            <a:ext cx="14053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/>
              <a:t>September 2021</a:t>
            </a:r>
            <a:endParaRPr lang="en-US" sz="1600" b="1" dirty="0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6858000" y="6477000"/>
            <a:ext cx="16542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Shimi Shilo et al</a:t>
            </a:r>
            <a:r>
              <a:rPr lang="en-US" baseline="0" dirty="0"/>
              <a:t> (Huawei)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503" y="706306"/>
            <a:ext cx="7772400" cy="1066800"/>
          </a:xfrm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kern="1200" dirty="0" smtClean="0">
                <a:solidFill>
                  <a:schemeClr val="tx1"/>
                </a:solidFill>
              </a:rPr>
              <a:t>Alternative Disregard Sequence for Reducing TB </a:t>
            </a:r>
            <a:r>
              <a:rPr lang="en-US" kern="1200" dirty="0">
                <a:solidFill>
                  <a:schemeClr val="tx1"/>
                </a:solidFill>
              </a:rPr>
              <a:t>USIG </a:t>
            </a:r>
            <a:r>
              <a:rPr lang="en-US" kern="1200" dirty="0" smtClean="0">
                <a:solidFill>
                  <a:schemeClr val="tx1"/>
                </a:solidFill>
              </a:rPr>
              <a:t>PAPR</a:t>
            </a:r>
            <a:endParaRPr lang="en-US" kern="1200" dirty="0">
              <a:solidFill>
                <a:schemeClr val="tx1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1905000"/>
            <a:ext cx="6400800" cy="4572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</a:t>
            </a:r>
            <a:r>
              <a:rPr lang="en-US" sz="2000"/>
              <a:t>:</a:t>
            </a:r>
            <a:r>
              <a:rPr lang="en-US" sz="2000" b="0"/>
              <a:t> </a:t>
            </a:r>
            <a:r>
              <a:rPr lang="en-US" sz="2000" b="0" smtClean="0"/>
              <a:t>September 5</a:t>
            </a:r>
            <a:r>
              <a:rPr lang="en-US" sz="2000" b="0" baseline="30000" smtClean="0"/>
              <a:t>th</a:t>
            </a:r>
            <a:r>
              <a:rPr lang="en-US" sz="2000" b="0" dirty="0" smtClean="0"/>
              <a:t>, 2021</a:t>
            </a:r>
            <a:endParaRPr lang="en-US" sz="2000" b="0" dirty="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62000" y="2438400"/>
            <a:ext cx="480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554701"/>
              </p:ext>
            </p:extLst>
          </p:nvPr>
        </p:nvGraphicFramePr>
        <p:xfrm>
          <a:off x="990903" y="3218522"/>
          <a:ext cx="7467600" cy="19168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Shimi Shilo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Huawei Technologies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1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Genadiy</a:t>
                      </a:r>
                      <a:r>
                        <a:rPr lang="en-US" altLang="zh-CN" sz="1200" baseline="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altLang="zh-CN" sz="1200" baseline="0" dirty="0" err="1" smtClean="0">
                          <a:latin typeface="+mn-lt"/>
                          <a:ea typeface="Times New Roman"/>
                          <a:cs typeface="Arial"/>
                        </a:rPr>
                        <a:t>Tsodik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Oded</a:t>
                      </a: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 Redlich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Ross Jian Yu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Ming </a:t>
                      </a: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Gan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References</a:t>
            </a:r>
            <a:endParaRPr lang="zh-CN" alt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495800"/>
          </a:xfrm>
        </p:spPr>
        <p:txBody>
          <a:bodyPr/>
          <a:lstStyle/>
          <a:p>
            <a:pPr marL="53975" lvl="1" indent="0">
              <a:spcAft>
                <a:spcPts val="0"/>
              </a:spcAft>
              <a:buNone/>
            </a:pPr>
            <a:r>
              <a:rPr lang="en-US" sz="1800" dirty="0" smtClean="0"/>
              <a:t>[1] 11-21-0093r4: </a:t>
            </a:r>
            <a:r>
              <a:rPr lang="en-US" sz="1800" dirty="0"/>
              <a:t>Reducing USIG PAPR via Disregard Bit </a:t>
            </a:r>
            <a:r>
              <a:rPr lang="en-US" sz="1800" dirty="0" smtClean="0"/>
              <a:t>Value</a:t>
            </a:r>
          </a:p>
          <a:p>
            <a:pPr marL="53975" lvl="1" indent="0">
              <a:spcAft>
                <a:spcPts val="0"/>
              </a:spcAft>
              <a:buNone/>
            </a:pPr>
            <a:r>
              <a:rPr lang="en-US" sz="1800" dirty="0"/>
              <a:t>[2] </a:t>
            </a:r>
            <a:r>
              <a:rPr lang="en-US" sz="1800" dirty="0" smtClean="0"/>
              <a:t>11-21-0922r5</a:t>
            </a:r>
            <a:r>
              <a:rPr lang="en-US" sz="1800" dirty="0"/>
              <a:t>: May-July </a:t>
            </a:r>
            <a:r>
              <a:rPr lang="en-US" sz="1800" dirty="0" err="1" smtClean="0"/>
              <a:t>TGbe</a:t>
            </a:r>
            <a:r>
              <a:rPr lang="en-US" sz="1800" dirty="0" smtClean="0"/>
              <a:t> </a:t>
            </a:r>
            <a:r>
              <a:rPr lang="en-US" sz="1800" dirty="0"/>
              <a:t>Teleconference Minutes</a:t>
            </a:r>
          </a:p>
        </p:txBody>
      </p:sp>
    </p:spTree>
    <p:extLst>
      <p:ext uri="{BB962C8B-B14F-4D97-AF65-F5344CB8AC3E}">
        <p14:creationId xmlns:p14="http://schemas.microsoft.com/office/powerpoint/2010/main" val="9498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SP #1</a:t>
            </a:r>
            <a:endParaRPr lang="zh-CN" alt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sz="1800" dirty="0"/>
              <a:t>Do you support </a:t>
            </a:r>
            <a:r>
              <a:rPr lang="en-US" sz="1800" dirty="0" smtClean="0"/>
              <a:t>the following addition to 9.3.1.22.1.3 (above Table </a:t>
            </a:r>
            <a:r>
              <a:rPr lang="en-US" sz="1800" dirty="0" smtClean="0"/>
              <a:t>9-64f4</a:t>
            </a:r>
            <a:r>
              <a:rPr lang="en-US" sz="1800" dirty="0" smtClean="0"/>
              <a:t>)?</a:t>
            </a:r>
          </a:p>
          <a:p>
            <a:pPr marL="395287" lvl="2" indent="0">
              <a:spcAft>
                <a:spcPts val="0"/>
              </a:spcAft>
              <a:buNone/>
            </a:pPr>
            <a:endParaRPr lang="en-US" sz="1600" dirty="0" smtClean="0"/>
          </a:p>
          <a:p>
            <a:pPr marL="395287" lvl="2" indent="0">
              <a:spcAft>
                <a:spcPts val="0"/>
              </a:spcAft>
              <a:buNone/>
            </a:pPr>
            <a:r>
              <a:rPr lang="en-US" sz="1600" dirty="0" smtClean="0"/>
              <a:t>Bits </a:t>
            </a:r>
            <a:r>
              <a:rPr lang="en-US" sz="1600" dirty="0" smtClean="0"/>
              <a:t>B0-B5 of the Disregard In U-SIG-1 subfield and bits B0-B3 </a:t>
            </a:r>
            <a:r>
              <a:rPr lang="en-US" sz="1600" dirty="0"/>
              <a:t>of the </a:t>
            </a:r>
            <a:r>
              <a:rPr lang="en-US" sz="1600" dirty="0" smtClean="0"/>
              <a:t>Disregard In U-SIG-2 subfield </a:t>
            </a:r>
            <a:r>
              <a:rPr lang="en-US" sz="1600" dirty="0" smtClean="0"/>
              <a:t>shall be set to ‘1’, and </a:t>
            </a:r>
            <a:r>
              <a:rPr lang="en-US" sz="1600" dirty="0" smtClean="0"/>
              <a:t>B4 of the Disregard In U-SIG-2 subfield </a:t>
            </a:r>
            <a:r>
              <a:rPr lang="en-US" sz="1600" dirty="0" smtClean="0"/>
              <a:t>is implementation-specific and should be set to ‘0’, if </a:t>
            </a:r>
            <a:r>
              <a:rPr lang="en-US" sz="1600" dirty="0"/>
              <a:t>dot11EHTBaseLineFeaturesImplementedOnly equals to </a:t>
            </a:r>
            <a:r>
              <a:rPr lang="en-US" sz="1600" dirty="0" smtClean="0"/>
              <a:t>true</a:t>
            </a:r>
            <a:r>
              <a:rPr lang="en-US" sz="1600" dirty="0"/>
              <a:t>.</a:t>
            </a:r>
            <a:endParaRPr lang="en-US" sz="1600" dirty="0" smtClean="0"/>
          </a:p>
          <a:p>
            <a:pPr marL="395287" lvl="2" indent="0">
              <a:spcAft>
                <a:spcPts val="0"/>
              </a:spcAft>
              <a:buNone/>
            </a:pPr>
            <a:endParaRPr lang="en-US" sz="1600" dirty="0" smtClean="0"/>
          </a:p>
          <a:p>
            <a:pPr marL="395287" lvl="2" indent="0">
              <a:spcAft>
                <a:spcPts val="0"/>
              </a:spcAft>
              <a:buNone/>
            </a:pPr>
            <a:endParaRPr lang="en-US" sz="1600" dirty="0"/>
          </a:p>
          <a:p>
            <a:pPr marL="395287" lvl="2" indent="0">
              <a:spcAft>
                <a:spcPts val="0"/>
              </a:spcAft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03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80 MHz, puncturing 0111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80 MHz, puncturing 1011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80 MHz, puncturing 1101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5240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80 MHz, puncturing 1110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4478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</a:t>
            </a:r>
            <a:endParaRPr lang="zh-CN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5240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01111111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10111111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5240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11011111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Background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48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As of 11be D1.0, the agreed U-SIG design for a TB PPDU is the following:</a:t>
            </a:r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[1] we suggested </a:t>
            </a:r>
            <a:r>
              <a:rPr lang="en-US" dirty="0"/>
              <a:t>to set the Disregard bits in the TB PPDU’s U-SIG field to a value of ‘011110’ (</a:t>
            </a:r>
            <a:r>
              <a:rPr lang="aa-ET" dirty="0"/>
              <a:t>’</a:t>
            </a:r>
            <a:r>
              <a:rPr lang="en-US" dirty="0"/>
              <a:t>30’ in decimal) in the first U-SIG symbol, and a value of ‘11011’ (</a:t>
            </a:r>
            <a:r>
              <a:rPr lang="aa-ET" dirty="0"/>
              <a:t>’</a:t>
            </a:r>
            <a:r>
              <a:rPr lang="en-US" dirty="0"/>
              <a:t>27’ in decimal) in the second U-SIG symbol, because it leads to consistent PAPR reduction across all cases and for both U-SIG </a:t>
            </a:r>
            <a:r>
              <a:rPr lang="en-US" dirty="0" smtClean="0"/>
              <a:t>symbols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Both this and an alternative approach (all 1s) failed to get majority votes [2]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order to harmonize, in this contribution we suggest a compromise, with an alternative suggested Disregard sequence containing all 1s except for one bit set to 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73218"/>
            <a:ext cx="6567698" cy="10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11101111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11110111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002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11111011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002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11111101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002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11111110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00111111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11001111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11110011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11111100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Reducing U-SIG PAPR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sz="1800" dirty="0" smtClean="0"/>
              <a:t>Here we look at an alternative approach, where of the total number of 11 disregard bits, 10 are set to ‘1’ and </a:t>
            </a:r>
            <a:r>
              <a:rPr lang="en-US" sz="1800" dirty="0"/>
              <a:t>1 bit </a:t>
            </a:r>
            <a:r>
              <a:rPr lang="en-US" sz="1800" dirty="0" smtClean="0"/>
              <a:t>is set to ‘0’</a:t>
            </a:r>
          </a:p>
          <a:p>
            <a:pPr marL="682625" lvl="2">
              <a:spcAft>
                <a:spcPts val="0"/>
              </a:spcAft>
            </a:pPr>
            <a:r>
              <a:rPr lang="en-US" sz="1600" dirty="0" smtClean="0"/>
              <a:t>In particular, we look at ‘11111111110’ because it yields lower PAPR</a:t>
            </a:r>
          </a:p>
          <a:p>
            <a:pPr marL="682625" lvl="2">
              <a:spcAft>
                <a:spcPts val="0"/>
              </a:spcAft>
            </a:pPr>
            <a:r>
              <a:rPr lang="en-US" sz="1600" dirty="0" smtClean="0"/>
              <a:t>We also compare the results to our previously suggested sequence (‘01111011011’)</a:t>
            </a:r>
          </a:p>
          <a:p>
            <a:pPr marL="341313" lvl="1">
              <a:spcAft>
                <a:spcPts val="0"/>
              </a:spcAft>
            </a:pPr>
            <a:r>
              <a:rPr lang="en-US" sz="1800" dirty="0" smtClean="0"/>
              <a:t>As we will show, the sequence ‘11111111110’ is better than all ones (‘111111111’) consistently across all BW values, including puncturing</a:t>
            </a:r>
          </a:p>
          <a:p>
            <a:pPr marL="682625" lvl="2">
              <a:spcAft>
                <a:spcPts val="0"/>
              </a:spcAft>
            </a:pPr>
            <a:r>
              <a:rPr lang="en-US" sz="1600" dirty="0" smtClean="0"/>
              <a:t>Most importantly, it reduces the maximum PAPR which is determined by U-SIG-2 for majority of wide BW cases</a:t>
            </a:r>
          </a:p>
          <a:p>
            <a:pPr marL="341313" lvl="1">
              <a:spcAft>
                <a:spcPts val="0"/>
              </a:spcAft>
            </a:pPr>
            <a:r>
              <a:rPr lang="en-US" sz="1800" dirty="0" smtClean="0"/>
              <a:t>Legend:</a:t>
            </a:r>
          </a:p>
          <a:p>
            <a:pPr marL="682625" lvl="2">
              <a:spcAft>
                <a:spcPts val="0"/>
              </a:spcAft>
            </a:pPr>
            <a:r>
              <a:rPr lang="en-US" sz="1600" dirty="0" smtClean="0">
                <a:solidFill>
                  <a:srgbClr val="1E1EFA"/>
                </a:solidFill>
              </a:rPr>
              <a:t>Blue</a:t>
            </a:r>
            <a:r>
              <a:rPr lang="en-US" sz="1600" dirty="0" smtClean="0"/>
              <a:t>: ‘11111111111’</a:t>
            </a:r>
          </a:p>
          <a:p>
            <a:pPr marL="682625" lvl="2"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Red</a:t>
            </a:r>
            <a:r>
              <a:rPr lang="en-US" sz="1600" dirty="0" smtClean="0"/>
              <a:t>: ‘11111111110’ (for U-SIG-1 it is identical to ‘1111111111’)</a:t>
            </a:r>
          </a:p>
          <a:p>
            <a:pPr marL="682625" lvl="2">
              <a:spcAft>
                <a:spcPts val="0"/>
              </a:spcAft>
            </a:pPr>
            <a:r>
              <a:rPr lang="en-US" sz="1600" dirty="0" smtClean="0">
                <a:solidFill>
                  <a:srgbClr val="00B050"/>
                </a:solidFill>
              </a:rPr>
              <a:t>Green</a:t>
            </a:r>
            <a:r>
              <a:rPr lang="en-US" sz="1600" dirty="0" smtClean="0"/>
              <a:t>: ‘01111011011’ (previously suggested sequence in [1])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02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0011111111111111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1100111111111111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1111001111111111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1111110011111111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1111111100111111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1111111111001111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1111111111110011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1111111111111100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0000111111111111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1111000011111111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20 MHz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6761138" cy="51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1111111100001111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1111111111110000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0011111111111111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1100111111111111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1111001111111111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1111110011111111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1111111100111111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1111111111001111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1111111111110011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40 MHz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49829"/>
            <a:ext cx="6672326" cy="502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1111111111111100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0000111111111111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1111000011111111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1111111100001111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1111111111110000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80 MHz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240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5240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Conclusions</a:t>
            </a:r>
            <a:endParaRPr lang="zh-CN" alt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sz="1800" dirty="0" smtClean="0"/>
              <a:t>We propose an alternative Disregard sequence for a TB PPDU</a:t>
            </a:r>
          </a:p>
          <a:p>
            <a:pPr marL="341313" lvl="1">
              <a:spcAft>
                <a:spcPts val="0"/>
              </a:spcAft>
            </a:pPr>
            <a:r>
              <a:rPr lang="en-US" sz="1800" dirty="0" smtClean="0"/>
              <a:t>Of this 11 bit long sequence, there are 10 </a:t>
            </a:r>
            <a:r>
              <a:rPr lang="en-US" sz="1800" dirty="0"/>
              <a:t>values of ‘1’ with a final value of ‘0’</a:t>
            </a:r>
          </a:p>
          <a:p>
            <a:pPr marL="341313" lvl="1">
              <a:spcAft>
                <a:spcPts val="0"/>
              </a:spcAft>
            </a:pPr>
            <a:r>
              <a:rPr lang="en-US" sz="1800" dirty="0" smtClean="0"/>
              <a:t>This sequence yields lower PAPR </a:t>
            </a:r>
            <a:r>
              <a:rPr lang="en-US" sz="1800" dirty="0"/>
              <a:t>compared to the </a:t>
            </a:r>
            <a:r>
              <a:rPr lang="en-US" sz="1800" dirty="0" smtClean="0"/>
              <a:t>all ‘1’s case</a:t>
            </a:r>
            <a:endParaRPr lang="en-US" sz="1600" dirty="0" smtClean="0"/>
          </a:p>
          <a:p>
            <a:pPr marL="341313" lvl="1">
              <a:spcAft>
                <a:spcPts val="0"/>
              </a:spcAft>
            </a:pPr>
            <a:r>
              <a:rPr lang="en-US" sz="1800" dirty="0"/>
              <a:t>This sequence can be a ‘Validate’ for Rel. 1 </a:t>
            </a:r>
            <a:r>
              <a:rPr lang="en-US" sz="1800" dirty="0" smtClean="0"/>
              <a:t>STAs, and any other sequence (of the 2^11 potential sequences) may be used in Rel. 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99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333114</TotalTime>
  <Words>1397</Words>
  <Application>Microsoft Office PowerPoint</Application>
  <PresentationFormat>On-screen Show (4:3)</PresentationFormat>
  <Paragraphs>309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ＭＳ Ｐゴシック</vt:lpstr>
      <vt:lpstr>Arial</vt:lpstr>
      <vt:lpstr>Times New Roman</vt:lpstr>
      <vt:lpstr>802-11-Submission</vt:lpstr>
      <vt:lpstr>Alternative Disregard Sequence for Reducing TB USIG PAPR</vt:lpstr>
      <vt:lpstr>Background</vt:lpstr>
      <vt:lpstr>Reducing U-SIG PAPR</vt:lpstr>
      <vt:lpstr>20 MHz</vt:lpstr>
      <vt:lpstr>40 MHz</vt:lpstr>
      <vt:lpstr>80 MHz</vt:lpstr>
      <vt:lpstr>160 MHz</vt:lpstr>
      <vt:lpstr>320 MHz</vt:lpstr>
      <vt:lpstr>Conclusions</vt:lpstr>
      <vt:lpstr>References</vt:lpstr>
      <vt:lpstr>SP #1</vt:lpstr>
      <vt:lpstr>80 MHz, puncturing 0111</vt:lpstr>
      <vt:lpstr>80 MHz, puncturing 1011</vt:lpstr>
      <vt:lpstr>80 MHz, puncturing 1101</vt:lpstr>
      <vt:lpstr>80 MHz, puncturing 1110</vt:lpstr>
      <vt:lpstr>160 MHz</vt:lpstr>
      <vt:lpstr>160 MHz, puncturing 01111111</vt:lpstr>
      <vt:lpstr>160 MHz, puncturing 10111111</vt:lpstr>
      <vt:lpstr>160 MHz, puncturing 11011111</vt:lpstr>
      <vt:lpstr>160 MHz, puncturing 11101111</vt:lpstr>
      <vt:lpstr>160 MHz, puncturing 11110111</vt:lpstr>
      <vt:lpstr>160 MHz, puncturing 11111011</vt:lpstr>
      <vt:lpstr>160 MHz, puncturing 11111101</vt:lpstr>
      <vt:lpstr>160 MHz, puncturing 11111110</vt:lpstr>
      <vt:lpstr>160 MHz, puncturing 00111111</vt:lpstr>
      <vt:lpstr>160 MHz, puncturing 11001111</vt:lpstr>
      <vt:lpstr>160 MHz, puncturing 11110011</vt:lpstr>
      <vt:lpstr>160 MHz, puncturing 11111100</vt:lpstr>
      <vt:lpstr>320 MHz</vt:lpstr>
      <vt:lpstr>320 MHz, puncturing 0011111111111111</vt:lpstr>
      <vt:lpstr>320 MHz, puncturing 1100111111111111</vt:lpstr>
      <vt:lpstr>320 MHz, puncturing 1111001111111111</vt:lpstr>
      <vt:lpstr>320 MHz, puncturing 1111110011111111</vt:lpstr>
      <vt:lpstr>320 MHz, puncturing 1111111100111111</vt:lpstr>
      <vt:lpstr>320 MHz, puncturing 1111111111001111</vt:lpstr>
      <vt:lpstr>320 MHz, puncturing 1111111111110011</vt:lpstr>
      <vt:lpstr>320 MHz, puncturing 1111111111111100</vt:lpstr>
      <vt:lpstr>320 MHz, puncturing 0000111111111111</vt:lpstr>
      <vt:lpstr>320 MHz, puncturing 1111000011111111</vt:lpstr>
      <vt:lpstr>320 MHz, puncturing 1111111100001111</vt:lpstr>
      <vt:lpstr>320 MHz, puncturing 1111111111110000</vt:lpstr>
      <vt:lpstr>320 MHz-2</vt:lpstr>
      <vt:lpstr>320 MHz-2, punc 0011111111111111</vt:lpstr>
      <vt:lpstr>320 MHz-2, punc 1100111111111111</vt:lpstr>
      <vt:lpstr>320 MHz-2, punc 1111001111111111</vt:lpstr>
      <vt:lpstr>320 MHz-2, punc 1111110011111111</vt:lpstr>
      <vt:lpstr>320 MHz-2, punc 1111111100111111</vt:lpstr>
      <vt:lpstr>320 MHz-2, punc 1111111111001111</vt:lpstr>
      <vt:lpstr>320 MHz-2, punc 1111111111110011</vt:lpstr>
      <vt:lpstr>320 MHz-2, punc 1111111111111100</vt:lpstr>
      <vt:lpstr>320 MHz-2, punc 0000111111111111</vt:lpstr>
      <vt:lpstr>320 MHz-2, punc 1111000011111111</vt:lpstr>
      <vt:lpstr>320 MHz-2, punc 1111111100001111</vt:lpstr>
      <vt:lpstr>320 MHz-2, punc 1111111111110000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Duplex Wireless</dc:title>
  <dc:creator>Shimi Shilo</dc:creator>
  <cp:lastModifiedBy>Shimi Shilo (TRC)</cp:lastModifiedBy>
  <cp:revision>1337</cp:revision>
  <cp:lastPrinted>1998-02-10T13:28:06Z</cp:lastPrinted>
  <dcterms:created xsi:type="dcterms:W3CDTF">2013-11-12T18:41:50Z</dcterms:created>
  <dcterms:modified xsi:type="dcterms:W3CDTF">2021-10-18T08:59:36Z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(1)O48q+nWDiKNAVXoAwq58w6onvO4eaK+wzpVW8jJCkaAk5P9kKngByeTmJxmoV2pCi42L9Tdp_x000d_
SdaonAmUIS8vKo/eqcHwCuE1YjVPXt4H6YHsSuVJYzAQCkNZjIaFaF2CAfHMCVDwVEjuHrGa_x000d_
v9XKxleKuDbPp4L/H3+OgJ2liFm+Un0d5QoNNoAKdv3/4Lf3KJItI74i5cTCkBD8XLCg4g==</vt:lpwstr>
  </property>
  <property fmtid="{D5CDD505-2E9C-101B-9397-08002B2CF9AE}" pid="3" name="_2015_ms_pID_725343">
    <vt:lpwstr>(3)MOmzvMQgAee9iKKbzsLAO356lKKG7njne1WKUa9RH9TSr3ih/4XiQzsSxBO/yK/4+btPKpIe
VVjRUl1apCd70H1sV2FtZlaYyO1buCrGVrbFNbn5fL6Ym7M6BJpWVR4AvlbieyeHC2Y5ADh2
mxcbuWpRoJL2kun+HEhzUtHZ8vbQ1iyGSCj1nuZiSRWfcyhxD7Z3T2hIwgGWoGAdSZHC46j+
jdrBWlGDB1PbPtOITw</vt:lpwstr>
  </property>
  <property fmtid="{D5CDD505-2E9C-101B-9397-08002B2CF9AE}" pid="4" name="_2015_ms_pID_7253431">
    <vt:lpwstr>/YLJ2Q/ttkIA1zHqDsTmQIZrXZq5jAIfG4bbnhz6RYPBv/lrgVDIiT
r5W85uMDX+pLXXM3c5nDGhekaqYxl9UHVltv4YJoC3qGVyKAZ/Z51gPigmDTH7ScjaBnbSyL
wsFeS3H7XLlw6EzCTlmBZE5gnXd5oOVHs/GNbufb+s1L9YtvZwvZ7MMOSuozRV2x8WWBNrYm
59W4avUliaku8GePtKeGQzILGI4EBcVtc0rz</vt:lpwstr>
  </property>
  <property fmtid="{D5CDD505-2E9C-101B-9397-08002B2CF9AE}" pid="5" name="_2015_ms_pID_7253432">
    <vt:lpwstr>qg==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1630398755</vt:lpwstr>
  </property>
</Properties>
</file>