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0"/>
  </p:notesMasterIdLst>
  <p:handoutMasterIdLst>
    <p:handoutMasterId r:id="rId11"/>
  </p:handoutMasterIdLst>
  <p:sldIdLst>
    <p:sldId id="256" r:id="rId2"/>
    <p:sldId id="514" r:id="rId3"/>
    <p:sldId id="515" r:id="rId4"/>
    <p:sldId id="516" r:id="rId5"/>
    <p:sldId id="517" r:id="rId6"/>
    <p:sldId id="774" r:id="rId7"/>
    <p:sldId id="775" r:id="rId8"/>
    <p:sldId id="776" r:id="rId9"/>
  </p:sldIdLst>
  <p:sldSz cx="12192000" cy="6858000"/>
  <p:notesSz cx="7102475" cy="938847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913" userDrawn="1">
          <p15:clr>
            <a:srgbClr val="A4A3A4"/>
          </p15:clr>
        </p15:guide>
        <p15:guide id="2" pos="2212"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7249" autoAdjust="0"/>
    <p:restoredTop sz="96000" autoAdjust="0"/>
  </p:normalViewPr>
  <p:slideViewPr>
    <p:cSldViewPr>
      <p:cViewPr varScale="1">
        <p:scale>
          <a:sx n="122" d="100"/>
          <a:sy n="122" d="100"/>
        </p:scale>
        <p:origin x="96" y="102"/>
      </p:cViewPr>
      <p:guideLst>
        <p:guide orient="horz" pos="2160"/>
        <p:guide pos="3840"/>
      </p:guideLst>
    </p:cSldViewPr>
  </p:slideViewPr>
  <p:outlineViewPr>
    <p:cViewPr varScale="1">
      <p:scale>
        <a:sx n="170" d="200"/>
        <a:sy n="170" d="200"/>
      </p:scale>
      <p:origin x="0" y="0"/>
    </p:cViewPr>
  </p:outlineViewPr>
  <p:notesTextViewPr>
    <p:cViewPr>
      <p:scale>
        <a:sx n="100" d="100"/>
        <a:sy n="100" d="100"/>
      </p:scale>
      <p:origin x="0" y="0"/>
    </p:cViewPr>
  </p:notesTextViewPr>
  <p:notesViewPr>
    <p:cSldViewPr>
      <p:cViewPr varScale="1">
        <p:scale>
          <a:sx n="59" d="100"/>
          <a:sy n="59" d="100"/>
        </p:scale>
        <p:origin x="-1752" y="-72"/>
      </p:cViewPr>
      <p:guideLst>
        <p:guide orient="horz" pos="2913"/>
        <p:guide pos="2212"/>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8065" cy="468942"/>
          </a:xfrm>
          <a:prstGeom prst="rect">
            <a:avLst/>
          </a:prstGeom>
        </p:spPr>
        <p:txBody>
          <a:bodyPr vert="horz" lIns="92994" tIns="46497" rIns="92994" bIns="46497" rtlCol="0"/>
          <a:lstStyle>
            <a:lvl1pPr algn="l">
              <a:defRPr sz="1200"/>
            </a:lvl1pPr>
          </a:lstStyle>
          <a:p>
            <a:endParaRPr lang="en-US"/>
          </a:p>
        </p:txBody>
      </p:sp>
      <p:sp>
        <p:nvSpPr>
          <p:cNvPr id="3" name="Date Placeholder 2"/>
          <p:cNvSpPr>
            <a:spLocks noGrp="1"/>
          </p:cNvSpPr>
          <p:nvPr>
            <p:ph type="dt" sz="quarter" idx="1"/>
          </p:nvPr>
        </p:nvSpPr>
        <p:spPr>
          <a:xfrm>
            <a:off x="4022785" y="0"/>
            <a:ext cx="3078065" cy="468942"/>
          </a:xfrm>
          <a:prstGeom prst="rect">
            <a:avLst/>
          </a:prstGeom>
        </p:spPr>
        <p:txBody>
          <a:bodyPr vert="horz" lIns="92994" tIns="46497" rIns="92994" bIns="46497" rtlCol="0"/>
          <a:lstStyle>
            <a:lvl1pPr algn="r">
              <a:defRPr sz="1200"/>
            </a:lvl1pPr>
          </a:lstStyle>
          <a:p>
            <a:fld id="{B87CCAAF-252C-4847-8D16-EDD6B40E4912}" type="datetimeFigureOut">
              <a:rPr lang="en-US" smtClean="0"/>
              <a:pPr/>
              <a:t>10-Sep-21</a:t>
            </a:fld>
            <a:endParaRPr lang="en-US"/>
          </a:p>
        </p:txBody>
      </p:sp>
      <p:sp>
        <p:nvSpPr>
          <p:cNvPr id="4" name="Footer Placeholder 3"/>
          <p:cNvSpPr>
            <a:spLocks noGrp="1"/>
          </p:cNvSpPr>
          <p:nvPr>
            <p:ph type="ftr" sz="quarter" idx="2"/>
          </p:nvPr>
        </p:nvSpPr>
        <p:spPr>
          <a:xfrm>
            <a:off x="0" y="8917928"/>
            <a:ext cx="3078065" cy="468942"/>
          </a:xfrm>
          <a:prstGeom prst="rect">
            <a:avLst/>
          </a:prstGeom>
        </p:spPr>
        <p:txBody>
          <a:bodyPr vert="horz" lIns="92994" tIns="46497" rIns="92994" bIns="46497" rtlCol="0" anchor="b"/>
          <a:lstStyle>
            <a:lvl1pPr algn="l">
              <a:defRPr sz="1200"/>
            </a:lvl1pPr>
          </a:lstStyle>
          <a:p>
            <a:endParaRPr lang="en-US"/>
          </a:p>
        </p:txBody>
      </p:sp>
      <p:sp>
        <p:nvSpPr>
          <p:cNvPr id="5" name="Slide Number Placeholder 4"/>
          <p:cNvSpPr>
            <a:spLocks noGrp="1"/>
          </p:cNvSpPr>
          <p:nvPr>
            <p:ph type="sldNum" sz="quarter" idx="3"/>
          </p:nvPr>
        </p:nvSpPr>
        <p:spPr>
          <a:xfrm>
            <a:off x="4022785" y="8917928"/>
            <a:ext cx="3078065" cy="468942"/>
          </a:xfrm>
          <a:prstGeom prst="rect">
            <a:avLst/>
          </a:prstGeom>
        </p:spPr>
        <p:txBody>
          <a:bodyPr vert="horz" lIns="92994" tIns="46497" rIns="92994" bIns="46497"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1"/>
            <a:ext cx="7102475" cy="9388475"/>
          </a:xfrm>
          <a:prstGeom prst="roundRect">
            <a:avLst>
              <a:gd name="adj" fmla="val 19"/>
            </a:avLst>
          </a:prstGeom>
          <a:solidFill>
            <a:srgbClr val="FFFFFF"/>
          </a:solidFill>
          <a:ln w="9525">
            <a:noFill/>
            <a:round/>
            <a:headEnd/>
            <a:tailEnd/>
          </a:ln>
          <a:effectLst/>
        </p:spPr>
        <p:txBody>
          <a:bodyPr wrap="none" lIns="92994" tIns="46497" rIns="92994" bIns="46497" anchor="ctr"/>
          <a:lstStyle/>
          <a:p>
            <a:endParaRPr lang="en-GB"/>
          </a:p>
        </p:txBody>
      </p:sp>
      <p:sp>
        <p:nvSpPr>
          <p:cNvPr id="2050" name="Rectangle 2"/>
          <p:cNvSpPr>
            <a:spLocks noGrp="1" noChangeArrowheads="1"/>
          </p:cNvSpPr>
          <p:nvPr>
            <p:ph type="hdr"/>
          </p:nvPr>
        </p:nvSpPr>
        <p:spPr bwMode="auto">
          <a:xfrm>
            <a:off x="5777266" y="97965"/>
            <a:ext cx="655287" cy="21359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29945" algn="l"/>
                <a:tab pos="1859890" algn="l"/>
                <a:tab pos="2789834" algn="l"/>
                <a:tab pos="3719779" algn="l"/>
                <a:tab pos="4649724" algn="l"/>
                <a:tab pos="5579669" algn="l"/>
                <a:tab pos="6509614" algn="l"/>
                <a:tab pos="7439558" algn="l"/>
                <a:tab pos="8369503" algn="l"/>
                <a:tab pos="9299448" algn="l"/>
                <a:tab pos="10229393"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69922" y="97965"/>
            <a:ext cx="845533" cy="21359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29945" algn="l"/>
                <a:tab pos="1859890" algn="l"/>
                <a:tab pos="2789834" algn="l"/>
                <a:tab pos="3719779" algn="l"/>
                <a:tab pos="4649724" algn="l"/>
                <a:tab pos="5579669" algn="l"/>
                <a:tab pos="6509614" algn="l"/>
                <a:tab pos="7439558" algn="l"/>
                <a:tab pos="8369503" algn="l"/>
                <a:tab pos="9299448" algn="l"/>
                <a:tab pos="10229393"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433388" y="709613"/>
            <a:ext cx="6234112" cy="3508375"/>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46347" y="4459767"/>
            <a:ext cx="5208157" cy="4223690"/>
          </a:xfrm>
          <a:prstGeom prst="rect">
            <a:avLst/>
          </a:prstGeom>
          <a:noFill/>
          <a:ln w="9525">
            <a:noFill/>
            <a:round/>
            <a:headEnd/>
            <a:tailEnd/>
          </a:ln>
          <a:effectLst/>
        </p:spPr>
        <p:txBody>
          <a:bodyPr vert="horz" wrap="square" lIns="95191" tIns="46863" rIns="95191" bIns="46863"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487834" y="9089766"/>
            <a:ext cx="944720" cy="18308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64972" algn="l"/>
                <a:tab pos="1394917" algn="l"/>
                <a:tab pos="2324862" algn="l"/>
                <a:tab pos="3254807" algn="l"/>
                <a:tab pos="4184752" algn="l"/>
                <a:tab pos="5114696" algn="l"/>
                <a:tab pos="6044641" algn="l"/>
                <a:tab pos="6974586" algn="l"/>
                <a:tab pos="7904531" algn="l"/>
                <a:tab pos="8834476" algn="l"/>
                <a:tab pos="9764420" algn="l"/>
                <a:tab pos="10694365"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300830" y="9089765"/>
            <a:ext cx="523580" cy="36776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29945" algn="l"/>
                <a:tab pos="1859890" algn="l"/>
                <a:tab pos="2789834" algn="l"/>
                <a:tab pos="3719779" algn="l"/>
                <a:tab pos="4649724" algn="l"/>
                <a:tab pos="5579669" algn="l"/>
                <a:tab pos="6509614" algn="l"/>
                <a:tab pos="7439558" algn="l"/>
                <a:tab pos="8369503" algn="l"/>
                <a:tab pos="9299448" algn="l"/>
                <a:tab pos="10229393"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39842" y="9089766"/>
            <a:ext cx="731711" cy="184687"/>
          </a:xfrm>
          <a:prstGeom prst="rect">
            <a:avLst/>
          </a:prstGeom>
          <a:noFill/>
          <a:ln w="9525">
            <a:noFill/>
            <a:round/>
            <a:headEnd/>
            <a:tailEnd/>
          </a:ln>
          <a:effectLst/>
        </p:spPr>
        <p:txBody>
          <a:bodyPr wrap="none" lIns="0" tIns="0" rIns="0" bIns="0">
            <a:spAutoFit/>
          </a:bodyPr>
          <a:lstStyle/>
          <a:p>
            <a:pPr>
              <a:tabLst>
                <a:tab pos="0" algn="l"/>
                <a:tab pos="929945" algn="l"/>
                <a:tab pos="1859890" algn="l"/>
                <a:tab pos="2789834" algn="l"/>
                <a:tab pos="3719779" algn="l"/>
                <a:tab pos="4649724" algn="l"/>
                <a:tab pos="5579669" algn="l"/>
                <a:tab pos="6509614" algn="l"/>
                <a:tab pos="7439558" algn="l"/>
                <a:tab pos="8369503" algn="l"/>
                <a:tab pos="9299448" algn="l"/>
                <a:tab pos="10229393" algn="l"/>
              </a:tabLst>
            </a:pPr>
            <a:r>
              <a:rPr lang="en-US" sz="1200">
                <a:solidFill>
                  <a:srgbClr val="000000"/>
                </a:solidFill>
              </a:rPr>
              <a:t>Submission</a:t>
            </a:r>
          </a:p>
        </p:txBody>
      </p:sp>
      <p:sp>
        <p:nvSpPr>
          <p:cNvPr id="2057" name="Line 9"/>
          <p:cNvSpPr>
            <a:spLocks noChangeShapeType="1"/>
          </p:cNvSpPr>
          <p:nvPr/>
        </p:nvSpPr>
        <p:spPr bwMode="auto">
          <a:xfrm>
            <a:off x="741467" y="9088161"/>
            <a:ext cx="5619541" cy="1605"/>
          </a:xfrm>
          <a:prstGeom prst="line">
            <a:avLst/>
          </a:prstGeom>
          <a:noFill/>
          <a:ln w="12600">
            <a:solidFill>
              <a:srgbClr val="000000"/>
            </a:solidFill>
            <a:miter lim="800000"/>
            <a:headEnd/>
            <a:tailEnd/>
          </a:ln>
          <a:effectLst/>
        </p:spPr>
        <p:txBody>
          <a:bodyPr lIns="92994" tIns="46497" rIns="92994" bIns="46497"/>
          <a:lstStyle/>
          <a:p>
            <a:endParaRPr lang="en-GB"/>
          </a:p>
        </p:txBody>
      </p:sp>
      <p:sp>
        <p:nvSpPr>
          <p:cNvPr id="2058" name="Line 10"/>
          <p:cNvSpPr>
            <a:spLocks noChangeShapeType="1"/>
          </p:cNvSpPr>
          <p:nvPr/>
        </p:nvSpPr>
        <p:spPr bwMode="auto">
          <a:xfrm>
            <a:off x="663418" y="300317"/>
            <a:ext cx="5775639" cy="1605"/>
          </a:xfrm>
          <a:prstGeom prst="line">
            <a:avLst/>
          </a:prstGeom>
          <a:noFill/>
          <a:ln w="12600">
            <a:solidFill>
              <a:srgbClr val="000000"/>
            </a:solidFill>
            <a:miter lim="800000"/>
            <a:headEnd/>
            <a:tailEnd/>
          </a:ln>
          <a:effectLst/>
        </p:spPr>
        <p:txBody>
          <a:bodyPr lIns="92994" tIns="46497" rIns="92994" bIns="46497"/>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82121" y="709837"/>
            <a:ext cx="4738235" cy="3509035"/>
          </a:xfrm>
          <a:prstGeom prst="rect">
            <a:avLst/>
          </a:prstGeom>
          <a:solidFill>
            <a:srgbClr val="FFFFFF"/>
          </a:solidFill>
          <a:ln w="9525">
            <a:solidFill>
              <a:srgbClr val="000000"/>
            </a:solidFill>
            <a:miter lim="800000"/>
            <a:headEnd/>
            <a:tailEnd/>
          </a:ln>
          <a:effectLst/>
        </p:spPr>
        <p:txBody>
          <a:bodyPr wrap="none" lIns="92994" tIns="46497" rIns="92994" bIns="46497" anchor="ctr"/>
          <a:lstStyle/>
          <a:p>
            <a:endParaRPr lang="en-GB"/>
          </a:p>
        </p:txBody>
      </p:sp>
      <p:sp>
        <p:nvSpPr>
          <p:cNvPr id="12290" name="Rectangle 2"/>
          <p:cNvSpPr txBox="1">
            <a:spLocks noGrp="1" noChangeArrowheads="1"/>
          </p:cNvSpPr>
          <p:nvPr>
            <p:ph type="body"/>
          </p:nvPr>
        </p:nvSpPr>
        <p:spPr bwMode="auto">
          <a:xfrm>
            <a:off x="946347" y="4459767"/>
            <a:ext cx="5209782" cy="4320048"/>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400050" lvl="1">
              <a:spcBef>
                <a:spcPts val="0"/>
              </a:spcBef>
              <a:spcAft>
                <a:spcPts val="0"/>
              </a:spcAft>
              <a:buFont typeface="Arial" panose="020B0604020202020204" pitchFamily="34" charset="0"/>
              <a:buChar char="•"/>
            </a:pPr>
            <a:r>
              <a:rPr lang="en-US" sz="1200" b="0" dirty="0">
                <a:solidFill>
                  <a:srgbClr val="000000"/>
                </a:solidFill>
                <a:effectLst/>
                <a:ea typeface="Calibri" panose="020F0502020204030204" pitchFamily="34" charset="0"/>
              </a:rPr>
              <a:t> </a:t>
            </a:r>
            <a:r>
              <a:rPr lang="en-US" sz="1200" b="0" u="sng" dirty="0">
                <a:solidFill>
                  <a:srgbClr val="000000"/>
                </a:solidFill>
                <a:effectLst/>
                <a:ea typeface="Calibri" panose="020F0502020204030204" pitchFamily="34" charset="0"/>
              </a:rPr>
              <a:t>Background</a:t>
            </a:r>
            <a:r>
              <a:rPr lang="en-US" sz="1200" b="0" dirty="0">
                <a:solidFill>
                  <a:srgbClr val="000000"/>
                </a:solidFill>
                <a:effectLst/>
                <a:ea typeface="Calibri" panose="020F0502020204030204" pitchFamily="34" charset="0"/>
              </a:rPr>
              <a:t>: Section 15.255 of the Commission’s rules sets forth the operational policies and technical parameters for unlicensed device operation in </a:t>
            </a:r>
            <a:r>
              <a:rPr lang="en-US" sz="1200" dirty="0">
                <a:solidFill>
                  <a:srgbClr val="000000"/>
                </a:solidFill>
                <a:effectLst/>
                <a:ea typeface="Calibri" panose="020F0502020204030204" pitchFamily="34" charset="0"/>
              </a:rPr>
              <a:t>the 57-71 GHz band. </a:t>
            </a:r>
            <a:r>
              <a:rPr lang="en-US" sz="1200" b="0" dirty="0">
                <a:solidFill>
                  <a:srgbClr val="000000"/>
                </a:solidFill>
                <a:effectLst/>
                <a:ea typeface="Calibri" panose="020F0502020204030204" pitchFamily="34" charset="0"/>
              </a:rPr>
              <a:t>Unlicensed devices that operate here generally include indoor/outdoor communication devices such as </a:t>
            </a:r>
            <a:r>
              <a:rPr lang="en-US" sz="1200" b="0" dirty="0" err="1">
                <a:solidFill>
                  <a:srgbClr val="000000"/>
                </a:solidFill>
                <a:effectLst/>
                <a:ea typeface="Calibri" panose="020F0502020204030204" pitchFamily="34" charset="0"/>
              </a:rPr>
              <a:t>WiGig</a:t>
            </a:r>
            <a:r>
              <a:rPr lang="en-US" sz="1200" b="0" dirty="0">
                <a:solidFill>
                  <a:srgbClr val="000000"/>
                </a:solidFill>
                <a:effectLst/>
                <a:ea typeface="Calibri" panose="020F0502020204030204" pitchFamily="34" charset="0"/>
              </a:rPr>
              <a:t> wireless local area networking (WLAN) devices and outdoor fixed point-to-point communication links, as well as field disturbance sensors (FDS) (e.g., radar devices) that are used in fixed applications or operate on a mobile basis but are restricted to short-range interactive motion sensor (SRIMS) use. </a:t>
            </a:r>
            <a:endParaRPr lang="en-US" sz="1200" b="0" dirty="0">
              <a:effectLst/>
              <a:ea typeface="Calibri" panose="020F0502020204030204" pitchFamily="34" charset="0"/>
            </a:endParaRPr>
          </a:p>
          <a:p>
            <a:pPr marL="400050" lvl="1">
              <a:spcBef>
                <a:spcPts val="0"/>
              </a:spcBef>
              <a:spcAft>
                <a:spcPts val="0"/>
              </a:spcAft>
              <a:buFont typeface="Arial" panose="020B0604020202020204" pitchFamily="34" charset="0"/>
              <a:buChar char="•"/>
            </a:pPr>
            <a:r>
              <a:rPr lang="en-US" sz="1200" b="0" dirty="0">
                <a:effectLst/>
                <a:ea typeface="Calibri" panose="020F0502020204030204" pitchFamily="34" charset="0"/>
              </a:rPr>
              <a:t>Recent technological advancements for FDS/radar devices has led to increased demand for unlicensed mobile radar operations in the 57-64 GHz portion of the band. However, FDS/radar deployment to date is limited because the current rules limit the power limit to 30 dB below that of unlicensed communication devices in the band and restrict mobile operation to SRIMS applications. The Office of Engineering and Technology previously granted waivers to Google in 2018 and to a number of parties in early 2021 to operate mobile radars at higher power than permitted in the rules, but only in specific, narrowly defined situations. Moreover, in its January 14, 2021 meeting, the FCC’s Technology Advisory Committee recommended that the Commission initiate a rulemaking proceeding to take a comprehensive review of unlicensed use under Section 15.255; other interested parties have also encouraged this approach.</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6</a:t>
            </a:fld>
            <a:endParaRPr lang="en-US" dirty="0"/>
          </a:p>
        </p:txBody>
      </p:sp>
    </p:spTree>
    <p:extLst>
      <p:ext uri="{BB962C8B-B14F-4D97-AF65-F5344CB8AC3E}">
        <p14:creationId xmlns:p14="http://schemas.microsoft.com/office/powerpoint/2010/main" val="18548143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5588001" y="6475414"/>
            <a:ext cx="910167"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Jay Holcomb (Itron)</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13sep21</a:t>
            </a:r>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6" y="333375"/>
            <a:ext cx="293158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13sep21</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Jay Holcomb (Itron)</a:t>
            </a:r>
          </a:p>
        </p:txBody>
      </p:sp>
      <p:sp>
        <p:nvSpPr>
          <p:cNvPr id="1029" name="Rectangle 5"/>
          <p:cNvSpPr>
            <a:spLocks noGrp="1" noChangeArrowheads="1"/>
          </p:cNvSpPr>
          <p:nvPr>
            <p:ph type="sldNum"/>
          </p:nvPr>
        </p:nvSpPr>
        <p:spPr bwMode="auto">
          <a:xfrm>
            <a:off x="5588001" y="6475414"/>
            <a:ext cx="91016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4" y="6475413"/>
            <a:ext cx="1383392"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802.18 Liaison Report</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doc.:11-21/1456r00 </a:t>
            </a:r>
          </a:p>
        </p:txBody>
      </p:sp>
    </p:spTree>
  </p:cSld>
  <p:clrMap bg1="lt1" tx1="dk1" bg2="lt2" tx2="dk2" accent1="accent1" accent2="accent2" accent3="accent3" accent4="accent4" accent5="accent5" accent6="accent6" hlink="hlink" folHlink="folHlink"/>
  <p:sldLayoutIdLst>
    <p:sldLayoutId id="2147483650" r:id="rId1"/>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hyperlink" Target="https://mentor.ieee.org/802.18/dcn/21/18-21-0058-00-0000-request-for-input-itu-r-m-1801-2.docx" TargetMode="External"/><Relationship Id="rId2" Type="http://schemas.openxmlformats.org/officeDocument/2006/relationships/hyperlink" Target="https://mentor.ieee.org/802.18/dcn/21/18-21-0059-00-0000-request-for-input-itu-r-m-2121-its.docx" TargetMode="External"/><Relationship Id="rId1" Type="http://schemas.openxmlformats.org/officeDocument/2006/relationships/slideLayout" Target="../slideLayouts/slideLayout1.xml"/><Relationship Id="rId5" Type="http://schemas.openxmlformats.org/officeDocument/2006/relationships/hyperlink" Target="https://mentor.ieee.org/802.18/dcn/21/18-21-0080-00-0000-request-for-information-itu-r-wp-1a.docx" TargetMode="External"/><Relationship Id="rId4" Type="http://schemas.openxmlformats.org/officeDocument/2006/relationships/hyperlink" Target="https://mentor.ieee.org/802.18/dcn/21/18-21-0057-00-0000-request-for-input-itu-r-m-1450-5.docx"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s://www.fcc.gov/ecfs/search/filings?q=((proceedings.name:((21%5C-264*))%20OR%20proceedings.description:((21%5C-264*))))&amp;sort=date_disseminated,DESC" TargetMode="External"/><Relationship Id="rId2" Type="http://schemas.openxmlformats.org/officeDocument/2006/relationships/notesSlide" Target="../notesSlides/notesSlide2.xml"/><Relationship Id="rId1" Type="http://schemas.openxmlformats.org/officeDocument/2006/relationships/slideLayout" Target="../slideLayouts/slideLayout1.xml"/><Relationship Id="rId5" Type="http://schemas.openxmlformats.org/officeDocument/2006/relationships/hyperlink" Target="https://mentor.ieee.org/802.11/dcn/21/11-21-1089-00-coex-coexistence-between-radars-and-communication-systems-in-the-60ghz-band-u-s-update.pptx" TargetMode="External"/><Relationship Id="rId4" Type="http://schemas.openxmlformats.org/officeDocument/2006/relationships/hyperlink" Target="https://mentor.ieee.org/802.18/dcn/21/18-21-0079-02-0000-fcc-nprm-allowing-expanded-flexibility-for-radar-operation-in-57-64-ghz-band.docx" TargetMode="External"/></Relationships>
</file>

<file path=ppt/slides/_rels/slide7.xml.rels><?xml version="1.0" encoding="UTF-8" standalone="yes"?>
<Relationships xmlns="http://schemas.openxmlformats.org/package/2006/relationships"><Relationship Id="rId2" Type="http://schemas.openxmlformats.org/officeDocument/2006/relationships/hyperlink" Target="https://mentor.ieee.org/802.18/dcn/21/18-21-0036-07-0000-frequency-table-template.xlsx" TargetMode="Externa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hyperlink" Target="https://ieeesa.webex.com/ieeesa/j.php?MTID=mb227025e23b552d59ce66c69fe99c16c" TargetMode="Externa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921766" y="324645"/>
            <a:ext cx="2303451" cy="273050"/>
          </a:xfrm>
        </p:spPr>
        <p:txBody>
          <a:bodyPr/>
          <a:lstStyle/>
          <a:p>
            <a:r>
              <a:rPr lang="en-US"/>
              <a:t>13sep21</a:t>
            </a:r>
            <a:endParaRPr lang="en-GB" dirty="0"/>
          </a:p>
        </p:txBody>
      </p:sp>
      <p:sp>
        <p:nvSpPr>
          <p:cNvPr id="7" name="Footer Placeholder 4"/>
          <p:cNvSpPr>
            <a:spLocks noGrp="1"/>
          </p:cNvSpPr>
          <p:nvPr>
            <p:ph type="ftr" idx="14"/>
          </p:nvPr>
        </p:nvSpPr>
        <p:spPr>
          <a:xfrm>
            <a:off x="7024694" y="6475414"/>
            <a:ext cx="3041644" cy="180975"/>
          </a:xfrm>
        </p:spPr>
        <p:txBody>
          <a:bodyPr/>
          <a:lstStyle/>
          <a:p>
            <a:r>
              <a:rPr lang="en-GB"/>
              <a:t>Jay Holcomb (Itron)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2209800" y="685800"/>
            <a:ext cx="90678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2400" dirty="0">
                <a:latin typeface="+mn-lt"/>
              </a:rPr>
              <a:t>IEEE 802.18 RR-TAG</a:t>
            </a:r>
            <a:br>
              <a:rPr lang="en-US" sz="2400" dirty="0">
                <a:latin typeface="+mn-lt"/>
              </a:rPr>
            </a:br>
            <a:r>
              <a:rPr lang="en-US" sz="2400" dirty="0"/>
              <a:t>Electronic Wireless Interim</a:t>
            </a:r>
            <a:br>
              <a:rPr lang="en-US" sz="2400" dirty="0"/>
            </a:br>
            <a:r>
              <a:rPr lang="en-GB" sz="2400" dirty="0"/>
              <a:t>Liaison  from 802.18 to 802.11</a:t>
            </a:r>
            <a:endParaRPr lang="en-GB" sz="2400" dirty="0">
              <a:latin typeface="+mn-lt"/>
            </a:endParaRPr>
          </a:p>
        </p:txBody>
      </p:sp>
      <p:sp>
        <p:nvSpPr>
          <p:cNvPr id="3074" name="Rectangle 2"/>
          <p:cNvSpPr>
            <a:spLocks noGrp="1" noChangeArrowheads="1"/>
          </p:cNvSpPr>
          <p:nvPr>
            <p:ph type="body" idx="1"/>
          </p:nvPr>
        </p:nvSpPr>
        <p:spPr>
          <a:xfrm>
            <a:off x="2209800" y="1889126"/>
            <a:ext cx="9067800" cy="701675"/>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	Date:</a:t>
            </a:r>
            <a:r>
              <a:rPr lang="en-GB" sz="2000" b="0" dirty="0"/>
              <a:t> 13  September 2021</a:t>
            </a:r>
          </a:p>
        </p:txBody>
      </p:sp>
      <p:sp>
        <p:nvSpPr>
          <p:cNvPr id="3076" name="Rectangle 4"/>
          <p:cNvSpPr>
            <a:spLocks noChangeArrowheads="1"/>
          </p:cNvSpPr>
          <p:nvPr/>
        </p:nvSpPr>
        <p:spPr bwMode="auto">
          <a:xfrm>
            <a:off x="2073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 </a:t>
            </a:r>
            <a:endParaRPr lang="en-GB" sz="2000" dirty="0">
              <a:solidFill>
                <a:srgbClr val="000000"/>
              </a:solidFill>
            </a:endParaRPr>
          </a:p>
        </p:txBody>
      </p:sp>
      <p:graphicFrame>
        <p:nvGraphicFramePr>
          <p:cNvPr id="9" name="Object 3">
            <a:extLst>
              <a:ext uri="{FF2B5EF4-FFF2-40B4-BE49-F238E27FC236}">
                <a16:creationId xmlns:a16="http://schemas.microsoft.com/office/drawing/2014/main" id="{A9943946-CAC7-4B5F-A0AD-61A516AFFB3A}"/>
              </a:ext>
            </a:extLst>
          </p:cNvPr>
          <p:cNvGraphicFramePr>
            <a:graphicFrameLocks noChangeAspect="1"/>
          </p:cNvGraphicFramePr>
          <p:nvPr>
            <p:extLst>
              <p:ext uri="{D42A27DB-BD31-4B8C-83A1-F6EECF244321}">
                <p14:modId xmlns:p14="http://schemas.microsoft.com/office/powerpoint/2010/main" val="3763194650"/>
              </p:ext>
            </p:extLst>
          </p:nvPr>
        </p:nvGraphicFramePr>
        <p:xfrm>
          <a:off x="1600200" y="3365500"/>
          <a:ext cx="9636124" cy="1739901"/>
        </p:xfrm>
        <a:graphic>
          <a:graphicData uri="http://schemas.openxmlformats.org/presentationml/2006/ole">
            <mc:AlternateContent xmlns:mc="http://schemas.openxmlformats.org/markup-compatibility/2006">
              <mc:Choice xmlns:v="urn:schemas-microsoft-com:vml" Requires="v">
                <p:oleObj name="Document" r:id="rId3" imgW="8468318" imgH="1903886" progId="Word.Document.8">
                  <p:embed/>
                </p:oleObj>
              </mc:Choice>
              <mc:Fallback>
                <p:oleObj name="Document" r:id="rId3" imgW="8468318" imgH="1903886" progId="Word.Document.8">
                  <p:embed/>
                  <p:pic>
                    <p:nvPicPr>
                      <p:cNvPr id="9" name="Object 3">
                        <a:extLst>
                          <a:ext uri="{FF2B5EF4-FFF2-40B4-BE49-F238E27FC236}">
                            <a16:creationId xmlns:a16="http://schemas.microsoft.com/office/drawing/2014/main" id="{A9943946-CAC7-4B5F-A0AD-61A516AFFB3A}"/>
                          </a:ext>
                        </a:extLst>
                      </p:cNvPr>
                      <p:cNvPicPr>
                        <a:picLocks noChangeAspect="1" noChangeArrowheads="1"/>
                      </p:cNvPicPr>
                      <p:nvPr/>
                    </p:nvPicPr>
                    <p:blipFill>
                      <a:blip r:embed="rId4"/>
                      <a:srcRect/>
                      <a:stretch>
                        <a:fillRect/>
                      </a:stretch>
                    </p:blipFill>
                    <p:spPr bwMode="auto">
                      <a:xfrm>
                        <a:off x="1600200" y="3365500"/>
                        <a:ext cx="9636124" cy="1739901"/>
                      </a:xfrm>
                      <a:prstGeom prst="rect">
                        <a:avLst/>
                      </a:prstGeom>
                      <a:noFill/>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1891950" y="609602"/>
            <a:ext cx="8408100" cy="761999"/>
          </a:xfrm>
        </p:spPr>
        <p:txBody>
          <a:bodyPr/>
          <a:lstStyle/>
          <a:p>
            <a:pPr eaLnBrk="1" hangingPunct="1"/>
            <a:r>
              <a:rPr lang="en-US" sz="2400" dirty="0">
                <a:latin typeface="Times New Roman" charset="0"/>
              </a:rPr>
              <a:t>802.18 Radio Regulatory Advisory Group – RR-TAG</a:t>
            </a:r>
          </a:p>
        </p:txBody>
      </p:sp>
      <p:sp>
        <p:nvSpPr>
          <p:cNvPr id="5123" name="Content Placeholder 2"/>
          <p:cNvSpPr>
            <a:spLocks noGrp="1"/>
          </p:cNvSpPr>
          <p:nvPr>
            <p:ph idx="1"/>
          </p:nvPr>
        </p:nvSpPr>
        <p:spPr>
          <a:xfrm>
            <a:off x="914400" y="1371600"/>
            <a:ext cx="10515600" cy="5103813"/>
          </a:xfrm>
        </p:spPr>
        <p:txBody>
          <a:bodyPr/>
          <a:lstStyle/>
          <a:p>
            <a:pPr>
              <a:buFont typeface="Arial" panose="020B0604020202020204" pitchFamily="34" charset="0"/>
              <a:buChar char="•"/>
            </a:pPr>
            <a:r>
              <a:rPr lang="en-US" altLang="en-US" sz="2000" dirty="0"/>
              <a:t>Number of voters:  38 (8 on LMSC)</a:t>
            </a:r>
            <a:r>
              <a:rPr lang="en-US" altLang="en-US" sz="2000" dirty="0">
                <a:solidFill>
                  <a:schemeClr val="tx1"/>
                </a:solidFill>
              </a:rPr>
              <a:t>;  Nearly Voters: 2;  Aspirant members: 10</a:t>
            </a:r>
          </a:p>
          <a:p>
            <a:pPr eaLnBrk="1" hangingPunct="1">
              <a:defRPr/>
            </a:pPr>
            <a:endParaRPr lang="en-US" sz="1000" dirty="0">
              <a:solidFill>
                <a:srgbClr val="FF0000"/>
              </a:solidFill>
            </a:endParaRPr>
          </a:p>
          <a:p>
            <a:pPr eaLnBrk="1" hangingPunct="1">
              <a:buFont typeface="Arial" panose="020B0604020202020204" pitchFamily="34" charset="0"/>
              <a:buChar char="•"/>
              <a:defRPr/>
            </a:pPr>
            <a:r>
              <a:rPr lang="en-US" sz="2000" dirty="0"/>
              <a:t>Officers or the RR-TAG / IEEE 802.18:</a:t>
            </a:r>
          </a:p>
          <a:p>
            <a:pPr lvl="1">
              <a:defRPr/>
            </a:pPr>
            <a:r>
              <a:rPr lang="en-US" sz="1800" dirty="0"/>
              <a:t>Chair is Jay Holcomb (Itron) </a:t>
            </a:r>
          </a:p>
          <a:p>
            <a:pPr lvl="1">
              <a:defRPr/>
            </a:pPr>
            <a:r>
              <a:rPr lang="en-US" sz="1800" dirty="0"/>
              <a:t>Co-Vice-chair  Stuart Kerry (OK-Brit, self)</a:t>
            </a:r>
          </a:p>
          <a:p>
            <a:pPr lvl="1">
              <a:defRPr/>
            </a:pPr>
            <a:r>
              <a:rPr lang="en-US" sz="1800" dirty="0"/>
              <a:t>Co-Vice-Chair Al Petrick (Skyworks Solutions) </a:t>
            </a:r>
          </a:p>
          <a:p>
            <a:pPr lvl="1">
              <a:defRPr/>
            </a:pPr>
            <a:r>
              <a:rPr lang="en-US" sz="1800" dirty="0"/>
              <a:t>Secretary is open –  </a:t>
            </a:r>
          </a:p>
          <a:p>
            <a:pPr lvl="1">
              <a:defRPr/>
            </a:pPr>
            <a:r>
              <a:rPr lang="en-US" sz="1600" dirty="0"/>
              <a:t>	</a:t>
            </a:r>
          </a:p>
          <a:p>
            <a:pPr marL="342900" lvl="1" indent="-342900">
              <a:spcBef>
                <a:spcPts val="600"/>
              </a:spcBef>
              <a:buFont typeface="Arial" panose="020B0604020202020204" pitchFamily="34" charset="0"/>
              <a:buChar char="•"/>
              <a:defRPr/>
            </a:pPr>
            <a:r>
              <a:rPr lang="en-US" b="1" dirty="0">
                <a:cs typeface="+mn-cs"/>
              </a:rPr>
              <a:t>Schedule this plenary </a:t>
            </a:r>
          </a:p>
          <a:p>
            <a:pPr marL="742950" lvl="2" indent="-342900">
              <a:spcBef>
                <a:spcPts val="600"/>
              </a:spcBef>
              <a:buFont typeface="Arial" panose="020B0604020202020204" pitchFamily="34" charset="0"/>
              <a:buChar char="•"/>
              <a:defRPr/>
            </a:pPr>
            <a:r>
              <a:rPr lang="en-US" dirty="0">
                <a:cs typeface="+mn-cs"/>
              </a:rPr>
              <a:t>Thursday 16</a:t>
            </a:r>
            <a:r>
              <a:rPr lang="en-US" baseline="30000" dirty="0">
                <a:cs typeface="+mn-cs"/>
              </a:rPr>
              <a:t>th</a:t>
            </a:r>
            <a:r>
              <a:rPr lang="en-US" dirty="0">
                <a:cs typeface="+mn-cs"/>
              </a:rPr>
              <a:t>  15:00et, 1hr, opening</a:t>
            </a:r>
          </a:p>
          <a:p>
            <a:pPr marL="742950" lvl="2" indent="-342900">
              <a:spcBef>
                <a:spcPts val="600"/>
              </a:spcBef>
              <a:buFont typeface="Arial" panose="020B0604020202020204" pitchFamily="34" charset="0"/>
              <a:buChar char="•"/>
              <a:defRPr/>
            </a:pPr>
            <a:r>
              <a:rPr lang="en-US" dirty="0">
                <a:cs typeface="+mn-cs"/>
              </a:rPr>
              <a:t>Thursday 23</a:t>
            </a:r>
            <a:r>
              <a:rPr lang="en-US" baseline="30000" dirty="0">
                <a:cs typeface="+mn-cs"/>
              </a:rPr>
              <a:t>rd</a:t>
            </a:r>
            <a:r>
              <a:rPr lang="en-US" dirty="0">
                <a:cs typeface="+mn-cs"/>
              </a:rPr>
              <a:t>  15:00et, 1hr, closing</a:t>
            </a:r>
          </a:p>
          <a:p>
            <a:pPr>
              <a:spcBef>
                <a:spcPts val="0"/>
              </a:spcBef>
              <a:buFont typeface="Arial" panose="020B0604020202020204" pitchFamily="34" charset="0"/>
              <a:buChar char="•"/>
            </a:pPr>
            <a:endParaRPr lang="en-US" sz="1600" dirty="0">
              <a:latin typeface="Times New Roman" pitchFamily="16" charset="0"/>
            </a:endParaRPr>
          </a:p>
          <a:p>
            <a:pPr>
              <a:spcBef>
                <a:spcPts val="0"/>
              </a:spcBef>
              <a:buFont typeface="Arial" panose="020B0604020202020204" pitchFamily="34" charset="0"/>
              <a:buChar char="•"/>
            </a:pPr>
            <a:r>
              <a:rPr lang="en-US" sz="1600" dirty="0">
                <a:latin typeface="Times New Roman" pitchFamily="16" charset="0"/>
              </a:rPr>
              <a:t>WEBEX MEETING</a:t>
            </a:r>
          </a:p>
          <a:p>
            <a:pPr>
              <a:spcBef>
                <a:spcPts val="0"/>
              </a:spcBef>
              <a:buFont typeface="Arial" panose="020B0604020202020204" pitchFamily="34" charset="0"/>
              <a:buChar char="•"/>
            </a:pPr>
            <a:r>
              <a:rPr lang="en-US" sz="1600" dirty="0">
                <a:latin typeface="Times New Roman" panose="02020603050405020304" pitchFamily="18" charset="0"/>
                <a:ea typeface="Times New Roman" panose="02020603050405020304" pitchFamily="18" charset="0"/>
              </a:rPr>
              <a:t>See IEEE 802 overall calendar ( &amp; under 802.18 calendar) </a:t>
            </a:r>
            <a:endParaRPr lang="en-US" sz="1600" dirty="0">
              <a:latin typeface="Times New Roman" pitchFamily="16" charset="0"/>
            </a:endParaRPr>
          </a:p>
          <a:p>
            <a:pPr marL="742950" lvl="2" indent="-342900">
              <a:spcBef>
                <a:spcPts val="600"/>
              </a:spcBef>
              <a:buFont typeface="Arial" panose="020B0604020202020204" pitchFamily="34" charset="0"/>
              <a:buChar char="•"/>
              <a:defRPr/>
            </a:pPr>
            <a:endParaRPr lang="en-US" sz="1600" dirty="0"/>
          </a:p>
        </p:txBody>
      </p:sp>
      <p:sp>
        <p:nvSpPr>
          <p:cNvPr id="7" name="Date Placeholder 6"/>
          <p:cNvSpPr>
            <a:spLocks noGrp="1"/>
          </p:cNvSpPr>
          <p:nvPr>
            <p:ph type="dt" sz="quarter" idx="4294967295"/>
          </p:nvPr>
        </p:nvSpPr>
        <p:spPr>
          <a:xfrm>
            <a:off x="914400" y="333377"/>
            <a:ext cx="2198688" cy="276225"/>
          </a:xfrm>
          <a:prstGeom prst="rect">
            <a:avLst/>
          </a:prstGeom>
        </p:spPr>
        <p:txBody>
          <a:bodyPr/>
          <a:lstStyle/>
          <a:p>
            <a:pPr>
              <a:defRPr/>
            </a:pPr>
            <a:r>
              <a:rPr lang="en-US"/>
              <a:t>13sep21</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Footer Placeholder 2"/>
          <p:cNvSpPr>
            <a:spLocks noGrp="1"/>
          </p:cNvSpPr>
          <p:nvPr>
            <p:ph type="ftr" idx="14"/>
          </p:nvPr>
        </p:nvSpPr>
        <p:spPr>
          <a:xfrm>
            <a:off x="6934200" y="6475414"/>
            <a:ext cx="3184520" cy="180975"/>
          </a:xfrm>
        </p:spPr>
        <p:txBody>
          <a:bodyPr/>
          <a:lstStyle/>
          <a:p>
            <a:r>
              <a:rPr lang="en-US"/>
              <a:t>Jay Holcomb (Itron)</a:t>
            </a:r>
            <a:endParaRPr lang="en-GB" dirty="0"/>
          </a:p>
        </p:txBody>
      </p:sp>
    </p:spTree>
    <p:extLst>
      <p:ext uri="{BB962C8B-B14F-4D97-AF65-F5344CB8AC3E}">
        <p14:creationId xmlns:p14="http://schemas.microsoft.com/office/powerpoint/2010/main" val="1140944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2198689" y="381000"/>
            <a:ext cx="7770813" cy="838200"/>
          </a:xfrm>
        </p:spPr>
        <p:txBody>
          <a:bodyPr/>
          <a:lstStyle/>
          <a:p>
            <a:r>
              <a:rPr lang="en-US" altLang="en-US" sz="2400" dirty="0"/>
              <a:t>802.18 meeting discussion item</a:t>
            </a:r>
            <a:r>
              <a:rPr lang="en-US" altLang="en-US" sz="2000" dirty="0">
                <a:solidFill>
                  <a:schemeClr val="tx1"/>
                </a:solidFill>
              </a:rPr>
              <a:t>s – Eu Standards</a:t>
            </a:r>
          </a:p>
        </p:txBody>
      </p:sp>
      <p:sp>
        <p:nvSpPr>
          <p:cNvPr id="31746" name="Content Placeholder 2"/>
          <p:cNvSpPr>
            <a:spLocks noGrp="1"/>
          </p:cNvSpPr>
          <p:nvPr>
            <p:ph idx="1"/>
          </p:nvPr>
        </p:nvSpPr>
        <p:spPr>
          <a:xfrm>
            <a:off x="914400" y="990601"/>
            <a:ext cx="10591800" cy="5484813"/>
          </a:xfrm>
        </p:spPr>
        <p:txBody>
          <a:bodyPr/>
          <a:lstStyle/>
          <a:p>
            <a:pPr marL="457200" lvl="1" indent="0">
              <a:spcBef>
                <a:spcPts val="0"/>
              </a:spcBef>
            </a:pPr>
            <a:r>
              <a:rPr lang="en-US" altLang="en-US" sz="1600" dirty="0"/>
              <a:t> </a:t>
            </a:r>
          </a:p>
          <a:p>
            <a:pPr>
              <a:spcBef>
                <a:spcPts val="0"/>
              </a:spcBef>
              <a:buFont typeface="Arial" panose="020B0604020202020204" pitchFamily="34" charset="0"/>
              <a:buChar char="•"/>
            </a:pPr>
            <a:r>
              <a:rPr lang="en-US" altLang="en-US" sz="2000" dirty="0"/>
              <a:t>Will discuss what members have to share on EU activities in ETSI, CEPT, etc. </a:t>
            </a:r>
          </a:p>
          <a:p>
            <a:pPr marL="400050" lvl="1">
              <a:spcBef>
                <a:spcPts val="0"/>
              </a:spcBef>
              <a:spcAft>
                <a:spcPts val="0"/>
              </a:spcAft>
              <a:buFont typeface="Arial" panose="020B0604020202020204" pitchFamily="34" charset="0"/>
              <a:buChar char="•"/>
            </a:pPr>
            <a:endParaRPr lang="en-US" altLang="en-US" dirty="0"/>
          </a:p>
          <a:p>
            <a:pPr marL="400050" lvl="1">
              <a:spcBef>
                <a:spcPts val="0"/>
              </a:spcBef>
              <a:spcAft>
                <a:spcPts val="0"/>
              </a:spcAft>
              <a:buFont typeface="Arial" panose="020B0604020202020204" pitchFamily="34" charset="0"/>
              <a:buChar char="•"/>
            </a:pPr>
            <a:r>
              <a:rPr lang="en-US" altLang="en-US" dirty="0"/>
              <a:t>For ETSI BRAN - from yesterday’s (9</a:t>
            </a:r>
            <a:r>
              <a:rPr lang="en-US" altLang="en-US" baseline="30000" dirty="0"/>
              <a:t>th</a:t>
            </a:r>
            <a:r>
              <a:rPr lang="en-US" altLang="en-US" dirty="0"/>
              <a:t>) weekly .18 call. </a:t>
            </a:r>
          </a:p>
          <a:p>
            <a:pPr lvl="1">
              <a:spcBef>
                <a:spcPts val="0"/>
              </a:spcBef>
              <a:buFont typeface="Arial" panose="020B0604020202020204" pitchFamily="34" charset="0"/>
              <a:buChar char="•"/>
            </a:pPr>
            <a:r>
              <a:rPr lang="en-US" b="0" dirty="0">
                <a:solidFill>
                  <a:schemeClr val="tx1"/>
                </a:solidFill>
                <a:effectLst/>
                <a:ea typeface="Calibri" panose="020F0502020204030204" pitchFamily="34" charset="0"/>
                <a:sym typeface="Wingdings" panose="05000000000000000000" pitchFamily="2" charset="2"/>
              </a:rPr>
              <a:t>EN 301 598 – TVWS – approved</a:t>
            </a:r>
            <a:r>
              <a:rPr lang="en-US" dirty="0">
                <a:solidFill>
                  <a:schemeClr val="tx1"/>
                </a:solidFill>
                <a:ea typeface="Calibri" panose="020F0502020204030204" pitchFamily="34" charset="0"/>
                <a:sym typeface="Wingdings" panose="05000000000000000000" pitchFamily="2" charset="2"/>
              </a:rPr>
              <a:t> and </a:t>
            </a:r>
            <a:r>
              <a:rPr lang="en-US" b="0" dirty="0">
                <a:solidFill>
                  <a:schemeClr val="tx1"/>
                </a:solidFill>
                <a:effectLst/>
                <a:ea typeface="Calibri" panose="020F0502020204030204" pitchFamily="34" charset="0"/>
                <a:sym typeface="Wingdings" panose="05000000000000000000" pitchFamily="2" charset="2"/>
              </a:rPr>
              <a:t>next is EC assessment</a:t>
            </a:r>
            <a:r>
              <a:rPr lang="en-US" dirty="0">
                <a:solidFill>
                  <a:schemeClr val="tx1"/>
                </a:solidFill>
                <a:ea typeface="Calibri" panose="020F0502020204030204" pitchFamily="34" charset="0"/>
                <a:sym typeface="Wingdings" panose="05000000000000000000" pitchFamily="2" charset="2"/>
              </a:rPr>
              <a:t>, </a:t>
            </a:r>
            <a:r>
              <a:rPr lang="en-US" b="0" dirty="0">
                <a:solidFill>
                  <a:schemeClr val="tx1"/>
                </a:solidFill>
                <a:effectLst/>
                <a:ea typeface="Calibri" panose="020F0502020204030204" pitchFamily="34" charset="0"/>
                <a:sym typeface="Wingdings" panose="05000000000000000000" pitchFamily="2" charset="2"/>
              </a:rPr>
              <a:t>then to ENAP and heading for the OJEU. </a:t>
            </a:r>
          </a:p>
          <a:p>
            <a:pPr lvl="1">
              <a:spcBef>
                <a:spcPts val="0"/>
              </a:spcBef>
              <a:buFont typeface="Arial" panose="020B0604020202020204" pitchFamily="34" charset="0"/>
              <a:buChar char="•"/>
            </a:pPr>
            <a:r>
              <a:rPr lang="en-US" dirty="0">
                <a:solidFill>
                  <a:schemeClr val="tx1"/>
                </a:solidFill>
                <a:ea typeface="Calibri" panose="020F0502020204030204" pitchFamily="34" charset="0"/>
                <a:sym typeface="Wingdings" panose="05000000000000000000" pitchFamily="2" charset="2"/>
              </a:rPr>
              <a:t>EN 301 893 5 GHz - had 2 calls, cleaning up the standard. Working to conclude in meeting #112 in Dec. </a:t>
            </a:r>
          </a:p>
          <a:p>
            <a:pPr lvl="1">
              <a:spcBef>
                <a:spcPts val="0"/>
              </a:spcBef>
              <a:buFont typeface="Arial" panose="020B0604020202020204" pitchFamily="34" charset="0"/>
              <a:buChar char="•"/>
            </a:pPr>
            <a:r>
              <a:rPr lang="en-US" b="0" dirty="0">
                <a:solidFill>
                  <a:schemeClr val="tx1"/>
                </a:solidFill>
                <a:effectLst/>
                <a:ea typeface="Calibri" panose="020F0502020204030204" pitchFamily="34" charset="0"/>
                <a:sym typeface="Wingdings" panose="05000000000000000000" pitchFamily="2" charset="2"/>
              </a:rPr>
              <a:t>EN 303 687 6 GHz - </a:t>
            </a:r>
            <a:r>
              <a:rPr lang="en-US" dirty="0">
                <a:solidFill>
                  <a:schemeClr val="tx1"/>
                </a:solidFill>
                <a:ea typeface="Calibri" panose="020F0502020204030204" pitchFamily="34" charset="0"/>
                <a:sym typeface="Wingdings" panose="05000000000000000000" pitchFamily="2" charset="2"/>
              </a:rPr>
              <a:t> have had 3 ad hoc meetings, 1 was on client-to-client communications with some values still being discussed.  2 were on NB FH and discussions continue. </a:t>
            </a:r>
            <a:endParaRPr lang="en-US" b="0" dirty="0">
              <a:solidFill>
                <a:schemeClr val="tx1"/>
              </a:solidFill>
              <a:effectLst/>
              <a:ea typeface="Calibri" panose="020F0502020204030204" pitchFamily="34" charset="0"/>
              <a:sym typeface="Wingdings" panose="05000000000000000000" pitchFamily="2" charset="2"/>
            </a:endParaRPr>
          </a:p>
          <a:p>
            <a:pPr lvl="1">
              <a:spcBef>
                <a:spcPts val="0"/>
              </a:spcBef>
              <a:buFont typeface="Arial" panose="020B0604020202020204" pitchFamily="34" charset="0"/>
              <a:buChar char="•"/>
            </a:pPr>
            <a:r>
              <a:rPr lang="en-US" b="0" dirty="0">
                <a:solidFill>
                  <a:schemeClr val="tx1"/>
                </a:solidFill>
                <a:effectLst/>
                <a:ea typeface="Calibri" panose="020F0502020204030204" pitchFamily="34" charset="0"/>
                <a:sym typeface="Wingdings" panose="05000000000000000000" pitchFamily="2" charset="2"/>
              </a:rPr>
              <a:t>EN 303 753, 1 of the 60GHz stds has a call today/10</a:t>
            </a:r>
            <a:r>
              <a:rPr lang="en-US" b="0" baseline="30000" dirty="0">
                <a:solidFill>
                  <a:schemeClr val="tx1"/>
                </a:solidFill>
                <a:effectLst/>
                <a:ea typeface="Calibri" panose="020F0502020204030204" pitchFamily="34" charset="0"/>
                <a:sym typeface="Wingdings" panose="05000000000000000000" pitchFamily="2" charset="2"/>
              </a:rPr>
              <a:t>th</a:t>
            </a:r>
            <a:r>
              <a:rPr lang="en-US" b="0" dirty="0">
                <a:solidFill>
                  <a:schemeClr val="tx1"/>
                </a:solidFill>
                <a:effectLst/>
                <a:ea typeface="Calibri" panose="020F0502020204030204" pitchFamily="34" charset="0"/>
                <a:sym typeface="Wingdings" panose="05000000000000000000" pitchFamily="2" charset="2"/>
              </a:rPr>
              <a:t> and then #2 is 21sep21  </a:t>
            </a:r>
          </a:p>
          <a:p>
            <a:pPr lvl="2">
              <a:spcBef>
                <a:spcPts val="0"/>
              </a:spcBef>
              <a:buFont typeface="Arial" panose="020B0604020202020204" pitchFamily="34" charset="0"/>
              <a:buChar char="•"/>
            </a:pPr>
            <a:r>
              <a:rPr lang="en-US" sz="2000" dirty="0">
                <a:solidFill>
                  <a:schemeClr val="tx1"/>
                </a:solidFill>
                <a:ea typeface="Calibri" panose="020F0502020204030204" pitchFamily="34" charset="0"/>
                <a:sym typeface="Wingdings" panose="05000000000000000000" pitchFamily="2" charset="2"/>
              </a:rPr>
              <a:t>EN 303 722 another 60GHz standard is waiting on ENAP.</a:t>
            </a:r>
          </a:p>
          <a:p>
            <a:pPr lvl="2">
              <a:spcBef>
                <a:spcPts val="0"/>
              </a:spcBef>
              <a:buFont typeface="Arial" panose="020B0604020202020204" pitchFamily="34" charset="0"/>
              <a:buChar char="•"/>
            </a:pPr>
            <a:r>
              <a:rPr lang="en-US" sz="2000" dirty="0">
                <a:solidFill>
                  <a:schemeClr val="tx1"/>
                </a:solidFill>
              </a:rPr>
              <a:t>(not discussed yesterday though: EN 302 567 –  another 60GHz (.11ad and .11ay) has passed 2</a:t>
            </a:r>
            <a:r>
              <a:rPr lang="en-US" sz="2000" baseline="30000" dirty="0">
                <a:solidFill>
                  <a:schemeClr val="tx1"/>
                </a:solidFill>
              </a:rPr>
              <a:t>nd</a:t>
            </a:r>
            <a:r>
              <a:rPr lang="en-US" sz="2000" dirty="0">
                <a:solidFill>
                  <a:schemeClr val="tx1"/>
                </a:solidFill>
              </a:rPr>
              <a:t> ENAP, it is now an approved standard, next is to EC to approve for the OJEU.)</a:t>
            </a:r>
          </a:p>
          <a:p>
            <a:pPr lvl="1">
              <a:spcBef>
                <a:spcPts val="0"/>
              </a:spcBef>
              <a:buFont typeface="Arial" panose="020B0604020202020204" pitchFamily="34" charset="0"/>
              <a:buChar char="•"/>
            </a:pPr>
            <a:r>
              <a:rPr lang="en-US" b="0" dirty="0">
                <a:solidFill>
                  <a:schemeClr val="tx1"/>
                </a:solidFill>
                <a:effectLst/>
                <a:ea typeface="Calibri" panose="020F0502020204030204" pitchFamily="34" charset="0"/>
                <a:sym typeface="Wingdings" panose="05000000000000000000" pitchFamily="2" charset="2"/>
              </a:rPr>
              <a:t>Next plenary starts on 27sept.  Looking at 4 – 90day, sessions each day. </a:t>
            </a:r>
          </a:p>
          <a:p>
            <a:pPr marL="400050" lvl="1">
              <a:spcBef>
                <a:spcPts val="0"/>
              </a:spcBef>
              <a:spcAft>
                <a:spcPts val="0"/>
              </a:spcAft>
              <a:buFont typeface="Arial" panose="020B0604020202020204" pitchFamily="34" charset="0"/>
              <a:buChar char="•"/>
            </a:pPr>
            <a:endParaRPr lang="en-US" dirty="0">
              <a:effectLst/>
              <a:ea typeface="Calibri" panose="020F0502020204030204" pitchFamily="34" charset="0"/>
            </a:endParaRPr>
          </a:p>
          <a:p>
            <a:pPr marL="400050" lvl="1">
              <a:spcBef>
                <a:spcPts val="0"/>
              </a:spcBef>
              <a:spcAft>
                <a:spcPts val="0"/>
              </a:spcAft>
              <a:buFont typeface="Arial" panose="020B0604020202020204" pitchFamily="34" charset="0"/>
              <a:buChar char="•"/>
            </a:pPr>
            <a:r>
              <a:rPr lang="en-US" dirty="0">
                <a:effectLst/>
                <a:ea typeface="Calibri" panose="020F0502020204030204" pitchFamily="34" charset="0"/>
              </a:rPr>
              <a:t>CEPT activities have been quieter, should be picking up soon. </a:t>
            </a:r>
          </a:p>
        </p:txBody>
      </p:sp>
      <p:sp>
        <p:nvSpPr>
          <p:cNvPr id="7" name="Date Placeholder 6"/>
          <p:cNvSpPr>
            <a:spLocks noGrp="1"/>
          </p:cNvSpPr>
          <p:nvPr>
            <p:ph type="dt" sz="quarter" idx="4294967295"/>
          </p:nvPr>
        </p:nvSpPr>
        <p:spPr>
          <a:xfrm>
            <a:off x="914400" y="350839"/>
            <a:ext cx="2198688" cy="276225"/>
          </a:xfrm>
          <a:prstGeom prst="rect">
            <a:avLst/>
          </a:prstGeom>
        </p:spPr>
        <p:txBody>
          <a:bodyPr/>
          <a:lstStyle/>
          <a:p>
            <a:pPr>
              <a:defRPr/>
            </a:pPr>
            <a:r>
              <a:rPr lang="en-US"/>
              <a:t>13sep21</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
        <p:nvSpPr>
          <p:cNvPr id="3" name="Footer Placeholder 2"/>
          <p:cNvSpPr>
            <a:spLocks noGrp="1"/>
          </p:cNvSpPr>
          <p:nvPr>
            <p:ph type="ftr" idx="14"/>
          </p:nvPr>
        </p:nvSpPr>
        <p:spPr/>
        <p:txBody>
          <a:bodyPr/>
          <a:lstStyle/>
          <a:p>
            <a:r>
              <a:rPr lang="en-GB"/>
              <a:t>Jay Holcomb (Itron)</a:t>
            </a:r>
            <a:endParaRPr lang="en-GB" dirty="0"/>
          </a:p>
        </p:txBody>
      </p:sp>
    </p:spTree>
    <p:extLst>
      <p:ext uri="{BB962C8B-B14F-4D97-AF65-F5344CB8AC3E}">
        <p14:creationId xmlns:p14="http://schemas.microsoft.com/office/powerpoint/2010/main" val="36646868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1752601" y="381000"/>
            <a:ext cx="8686800" cy="838200"/>
          </a:xfrm>
        </p:spPr>
        <p:txBody>
          <a:bodyPr/>
          <a:lstStyle/>
          <a:p>
            <a:r>
              <a:rPr lang="en-US" altLang="en-US" sz="2400" dirty="0"/>
              <a:t>802.18 meeting discussion item</a:t>
            </a:r>
            <a:r>
              <a:rPr lang="en-US" altLang="en-US" sz="2000" dirty="0">
                <a:solidFill>
                  <a:schemeClr val="tx1"/>
                </a:solidFill>
              </a:rPr>
              <a:t>s - </a:t>
            </a:r>
            <a:r>
              <a:rPr lang="en-US" altLang="en-US" sz="2000" dirty="0"/>
              <a:t>non-EU stds and USA activities</a:t>
            </a:r>
            <a:endParaRPr lang="en-US" altLang="en-US" sz="2000" dirty="0">
              <a:solidFill>
                <a:schemeClr val="tx1"/>
              </a:solidFill>
            </a:endParaRPr>
          </a:p>
        </p:txBody>
      </p:sp>
      <p:sp>
        <p:nvSpPr>
          <p:cNvPr id="31746" name="Content Placeholder 2"/>
          <p:cNvSpPr>
            <a:spLocks noGrp="1"/>
          </p:cNvSpPr>
          <p:nvPr>
            <p:ph idx="1"/>
          </p:nvPr>
        </p:nvSpPr>
        <p:spPr>
          <a:xfrm>
            <a:off x="914400" y="990601"/>
            <a:ext cx="10475384" cy="5484813"/>
          </a:xfrm>
        </p:spPr>
        <p:txBody>
          <a:bodyPr/>
          <a:lstStyle/>
          <a:p>
            <a:pPr marL="457200" lvl="1" indent="0">
              <a:spcBef>
                <a:spcPts val="0"/>
              </a:spcBef>
            </a:pPr>
            <a:r>
              <a:rPr lang="en-US" altLang="en-US" sz="1600" dirty="0"/>
              <a:t> </a:t>
            </a:r>
          </a:p>
          <a:p>
            <a:pPr marL="0" indent="0">
              <a:spcBef>
                <a:spcPts val="0"/>
              </a:spcBef>
            </a:pPr>
            <a:endParaRPr lang="en-US" altLang="en-US" sz="2000" dirty="0"/>
          </a:p>
          <a:p>
            <a:pPr>
              <a:spcBef>
                <a:spcPts val="0"/>
              </a:spcBef>
              <a:buFont typeface="Arial" panose="020B0604020202020204" pitchFamily="34" charset="0"/>
              <a:buChar char="•"/>
            </a:pPr>
            <a:r>
              <a:rPr lang="en-US" altLang="en-US" sz="2000" dirty="0"/>
              <a:t>Many countries working the 6 GHz license-exempt updates. e.g. 2 recent ones: </a:t>
            </a:r>
          </a:p>
          <a:p>
            <a:pPr lvl="1">
              <a:spcBef>
                <a:spcPts val="0"/>
              </a:spcBef>
              <a:buFont typeface="Arial" panose="020B0604020202020204" pitchFamily="34" charset="0"/>
              <a:buChar char="•"/>
            </a:pPr>
            <a:endParaRPr lang="en-US" dirty="0">
              <a:effectLst/>
              <a:ea typeface="Calibri" panose="020F0502020204030204" pitchFamily="34" charset="0"/>
            </a:endParaRPr>
          </a:p>
          <a:p>
            <a:pPr lvl="1">
              <a:spcBef>
                <a:spcPts val="0"/>
              </a:spcBef>
              <a:buFont typeface="Arial" panose="020B0604020202020204" pitchFamily="34" charset="0"/>
              <a:buChar char="•"/>
            </a:pPr>
            <a:r>
              <a:rPr lang="en-US" dirty="0">
                <a:effectLst/>
                <a:ea typeface="Calibri" panose="020F0502020204030204" pitchFamily="34" charset="0"/>
              </a:rPr>
              <a:t>Malaysia MCMC has recently begun a public consultation that seeks public view on the possibility of allocating 6 GHz spectrum to unlicensed use.</a:t>
            </a:r>
            <a:endParaRPr lang="en-US" dirty="0">
              <a:ea typeface="Calibri" panose="020F0502020204030204" pitchFamily="34" charset="0"/>
            </a:endParaRPr>
          </a:p>
          <a:p>
            <a:pPr lvl="1">
              <a:spcBef>
                <a:spcPts val="0"/>
              </a:spcBef>
              <a:buFont typeface="Arial" panose="020B0604020202020204" pitchFamily="34" charset="0"/>
              <a:buChar char="•"/>
            </a:pPr>
            <a:endParaRPr lang="en-US" i="0" dirty="0">
              <a:solidFill>
                <a:srgbClr val="222222"/>
              </a:solidFill>
              <a:effectLst/>
            </a:endParaRPr>
          </a:p>
          <a:p>
            <a:pPr lvl="1">
              <a:spcBef>
                <a:spcPts val="0"/>
              </a:spcBef>
              <a:buFont typeface="Arial" panose="020B0604020202020204" pitchFamily="34" charset="0"/>
              <a:buChar char="•"/>
            </a:pPr>
            <a:r>
              <a:rPr lang="en-US" dirty="0">
                <a:solidFill>
                  <a:schemeClr val="tx1"/>
                </a:solidFill>
                <a:ea typeface="Times New Roman" panose="02020603050405020304" pitchFamily="18" charset="0"/>
                <a:cs typeface="Times New Roman" panose="02020603050405020304" pitchFamily="18" charset="0"/>
              </a:rPr>
              <a:t>Chile – SUBTEL - </a:t>
            </a:r>
            <a:r>
              <a:rPr lang="en-US" dirty="0"/>
              <a:t>Amendments to Regulation </a:t>
            </a:r>
            <a:r>
              <a:rPr lang="en-US" dirty="0" err="1"/>
              <a:t>Resolución</a:t>
            </a:r>
            <a:r>
              <a:rPr lang="en-US" dirty="0"/>
              <a:t> 1985</a:t>
            </a:r>
            <a:r>
              <a:rPr lang="en-US" dirty="0">
                <a:solidFill>
                  <a:schemeClr val="tx1"/>
                </a:solidFill>
                <a:cs typeface="Times New Roman" panose="02020603050405020304" pitchFamily="18" charset="0"/>
              </a:rPr>
              <a:t> </a:t>
            </a:r>
            <a:r>
              <a:rPr lang="en-US" dirty="0"/>
              <a:t>Low power APs (Access Points) with internal batteries may operate outdoors in the 5925 - 7125 MHz frequency band</a:t>
            </a:r>
            <a:endParaRPr lang="en-US" altLang="en-US" dirty="0"/>
          </a:p>
          <a:p>
            <a:pPr lvl="1">
              <a:spcBef>
                <a:spcPts val="0"/>
              </a:spcBef>
              <a:buFont typeface="Arial" panose="020B0604020202020204" pitchFamily="34" charset="0"/>
              <a:buChar char="•"/>
            </a:pPr>
            <a:endParaRPr lang="en-US" i="0" dirty="0">
              <a:solidFill>
                <a:srgbClr val="222222"/>
              </a:solidFill>
              <a:effectLst/>
            </a:endParaRPr>
          </a:p>
          <a:p>
            <a:pPr lvl="1">
              <a:spcBef>
                <a:spcPts val="0"/>
              </a:spcBef>
              <a:buFont typeface="Arial" panose="020B0604020202020204" pitchFamily="34" charset="0"/>
              <a:buChar char="•"/>
            </a:pPr>
            <a:endParaRPr lang="en-US" i="0" dirty="0">
              <a:solidFill>
                <a:srgbClr val="222222"/>
              </a:solidFill>
              <a:effectLst/>
            </a:endParaRPr>
          </a:p>
          <a:p>
            <a:pPr>
              <a:spcBef>
                <a:spcPts val="0"/>
              </a:spcBef>
              <a:buFont typeface="Arial" panose="020B0604020202020204" pitchFamily="34" charset="0"/>
              <a:buChar char="•"/>
            </a:pPr>
            <a:r>
              <a:rPr lang="en-US" sz="2000" i="0" dirty="0">
                <a:solidFill>
                  <a:srgbClr val="222222"/>
                </a:solidFill>
                <a:effectLst/>
              </a:rPr>
              <a:t>Then, other country regulatory activities, </a:t>
            </a:r>
          </a:p>
          <a:p>
            <a:pPr>
              <a:spcBef>
                <a:spcPts val="0"/>
              </a:spcBef>
              <a:buFont typeface="Arial" panose="020B0604020202020204" pitchFamily="34" charset="0"/>
              <a:buChar char="•"/>
            </a:pPr>
            <a:r>
              <a:rPr lang="en-US" sz="2000" dirty="0">
                <a:solidFill>
                  <a:srgbClr val="222222"/>
                </a:solidFill>
              </a:rPr>
              <a:t>e.g.  </a:t>
            </a:r>
            <a:r>
              <a:rPr lang="en-US" sz="2000" i="0" dirty="0">
                <a:solidFill>
                  <a:srgbClr val="222222"/>
                </a:solidFill>
                <a:effectLst/>
              </a:rPr>
              <a:t>Canada ISED is seeking comments on a new public consultation, entitled "Consultation on New Access Licensing Framework, </a:t>
            </a:r>
            <a:r>
              <a:rPr lang="en-US" sz="2000" b="0" i="0" dirty="0">
                <a:solidFill>
                  <a:srgbClr val="222222"/>
                </a:solidFill>
                <a:effectLst/>
              </a:rPr>
              <a:t>Changes to Subordinate Licensing and White Space to Support Rural and Remote Deployment“.</a:t>
            </a:r>
          </a:p>
        </p:txBody>
      </p:sp>
      <p:sp>
        <p:nvSpPr>
          <p:cNvPr id="7" name="Date Placeholder 6"/>
          <p:cNvSpPr>
            <a:spLocks noGrp="1"/>
          </p:cNvSpPr>
          <p:nvPr>
            <p:ph type="dt" sz="quarter" idx="4294967295"/>
          </p:nvPr>
        </p:nvSpPr>
        <p:spPr>
          <a:xfrm>
            <a:off x="914400" y="350839"/>
            <a:ext cx="2198688" cy="276225"/>
          </a:xfrm>
          <a:prstGeom prst="rect">
            <a:avLst/>
          </a:prstGeom>
        </p:spPr>
        <p:txBody>
          <a:bodyPr/>
          <a:lstStyle/>
          <a:p>
            <a:pPr>
              <a:defRPr/>
            </a:pPr>
            <a:r>
              <a:rPr lang="en-US"/>
              <a:t>13sep21</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3" name="Footer Placeholder 2"/>
          <p:cNvSpPr>
            <a:spLocks noGrp="1"/>
          </p:cNvSpPr>
          <p:nvPr>
            <p:ph type="ftr" idx="14"/>
          </p:nvPr>
        </p:nvSpPr>
        <p:spPr/>
        <p:txBody>
          <a:bodyPr/>
          <a:lstStyle/>
          <a:p>
            <a:r>
              <a:rPr lang="en-GB"/>
              <a:t>Jay Holcomb (Itron)</a:t>
            </a:r>
            <a:endParaRPr lang="en-GB" dirty="0"/>
          </a:p>
        </p:txBody>
      </p:sp>
    </p:spTree>
    <p:extLst>
      <p:ext uri="{BB962C8B-B14F-4D97-AF65-F5344CB8AC3E}">
        <p14:creationId xmlns:p14="http://schemas.microsoft.com/office/powerpoint/2010/main" val="14655308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2198689" y="381000"/>
            <a:ext cx="7770813" cy="838200"/>
          </a:xfrm>
        </p:spPr>
        <p:txBody>
          <a:bodyPr/>
          <a:lstStyle/>
          <a:p>
            <a:r>
              <a:rPr lang="en-US" altLang="en-US" sz="2400" dirty="0"/>
              <a:t>802.18 meeting discussion item</a:t>
            </a:r>
            <a:r>
              <a:rPr lang="en-US" altLang="en-US" sz="2000" dirty="0">
                <a:solidFill>
                  <a:schemeClr val="tx1"/>
                </a:solidFill>
              </a:rPr>
              <a:t>s – ITU-R </a:t>
            </a:r>
          </a:p>
        </p:txBody>
      </p:sp>
      <p:sp>
        <p:nvSpPr>
          <p:cNvPr id="31746" name="Content Placeholder 2"/>
          <p:cNvSpPr>
            <a:spLocks noGrp="1"/>
          </p:cNvSpPr>
          <p:nvPr>
            <p:ph idx="1"/>
          </p:nvPr>
        </p:nvSpPr>
        <p:spPr>
          <a:xfrm>
            <a:off x="914400" y="990601"/>
            <a:ext cx="10363200" cy="5484813"/>
          </a:xfrm>
        </p:spPr>
        <p:txBody>
          <a:bodyPr/>
          <a:lstStyle/>
          <a:p>
            <a:pPr>
              <a:spcBef>
                <a:spcPts val="0"/>
              </a:spcBef>
              <a:buFont typeface="Arial" panose="020B0604020202020204" pitchFamily="34" charset="0"/>
              <a:buChar char="•"/>
            </a:pPr>
            <a:r>
              <a:rPr lang="en-US" altLang="en-US" sz="2000" dirty="0"/>
              <a:t>Will discuss what member have to share on ITU-R, </a:t>
            </a:r>
          </a:p>
          <a:p>
            <a:pPr lvl="1">
              <a:spcBef>
                <a:spcPts val="0"/>
              </a:spcBef>
              <a:buFont typeface="Arial" panose="020B0604020202020204" pitchFamily="34" charset="0"/>
              <a:buChar char="•"/>
            </a:pPr>
            <a:r>
              <a:rPr lang="en-US" altLang="en-US" sz="1800" dirty="0"/>
              <a:t>For example, IEEE 802 viewpoints on the WRC-23 Agenda Items. </a:t>
            </a:r>
          </a:p>
          <a:p>
            <a:pPr lvl="1">
              <a:spcBef>
                <a:spcPts val="0"/>
              </a:spcBef>
              <a:buFont typeface="Arial" panose="020B0604020202020204" pitchFamily="34" charset="0"/>
              <a:buChar char="•"/>
            </a:pPr>
            <a:r>
              <a:rPr lang="en-US" altLang="en-US" sz="1800" dirty="0"/>
              <a:t>and status on the current Liaisons different task groups are working on. </a:t>
            </a:r>
          </a:p>
          <a:p>
            <a:pPr marL="514350" indent="-514350">
              <a:spcBef>
                <a:spcPts val="0"/>
              </a:spcBef>
              <a:buFont typeface="+mj-lt"/>
              <a:buAutoNum type="romanLcPeriod"/>
            </a:pPr>
            <a:r>
              <a:rPr lang="en-US" sz="1600" dirty="0"/>
              <a:t>Liaison from ITU-R WP5A re: M.2121 ITS, see </a:t>
            </a:r>
            <a:r>
              <a:rPr lang="en-US" sz="1600" dirty="0">
                <a:hlinkClick r:id="rId2"/>
              </a:rPr>
              <a:t>https://mentor.ieee.org/802.18/dcn/21/18-21-0059-00-0000-request-for-input-itu-r-m-2121-its.docx</a:t>
            </a:r>
            <a:r>
              <a:rPr lang="en-US" sz="1600" dirty="0"/>
              <a:t> </a:t>
            </a:r>
          </a:p>
          <a:p>
            <a:pPr marL="914400" lvl="1" indent="-514350">
              <a:spcBef>
                <a:spcPts val="0"/>
              </a:spcBef>
              <a:buFont typeface="+mj-lt"/>
              <a:buAutoNum type="romanLcPeriod"/>
            </a:pPr>
            <a:r>
              <a:rPr lang="en-US" sz="1600" dirty="0"/>
              <a:t>WP 5A next __meeting is 15-26nov21</a:t>
            </a:r>
          </a:p>
          <a:p>
            <a:pPr marL="914400" lvl="1" indent="-514350">
              <a:spcBef>
                <a:spcPts val="0"/>
              </a:spcBef>
              <a:buFont typeface="+mj-lt"/>
              <a:buAutoNum type="romanLcPeriod"/>
            </a:pPr>
            <a:r>
              <a:rPr lang="en-US" sz="1600" dirty="0">
                <a:ea typeface="Times New Roman" panose="02020603050405020304" pitchFamily="18" charset="0"/>
                <a:cs typeface="Times New Roman" panose="02020603050405020304" pitchFamily="18" charset="0"/>
              </a:rPr>
              <a:t>Document 59 is assigned to </a:t>
            </a:r>
            <a:r>
              <a:rPr lang="en-US" sz="1600" dirty="0" err="1">
                <a:ea typeface="Times New Roman" panose="02020603050405020304" pitchFamily="18" charset="0"/>
                <a:cs typeface="Times New Roman" panose="02020603050405020304" pitchFamily="18" charset="0"/>
              </a:rPr>
              <a:t>TGbd</a:t>
            </a:r>
            <a:r>
              <a:rPr lang="en-US" sz="1600" dirty="0">
                <a:ea typeface="Times New Roman" panose="02020603050405020304" pitchFamily="18" charset="0"/>
                <a:cs typeface="Times New Roman" panose="02020603050405020304" pitchFamily="18" charset="0"/>
              </a:rPr>
              <a:t> for consideration, as the document relates to ITS topics. </a:t>
            </a:r>
          </a:p>
          <a:p>
            <a:pPr marL="2228850" lvl="4" indent="-514350">
              <a:spcBef>
                <a:spcPts val="0"/>
              </a:spcBef>
              <a:buFont typeface="+mj-lt"/>
              <a:buAutoNum type="romanLcPeriod"/>
            </a:pPr>
            <a:endParaRPr lang="en-US" sz="800" dirty="0"/>
          </a:p>
          <a:p>
            <a:pPr marL="514350" indent="-514350">
              <a:spcBef>
                <a:spcPts val="0"/>
              </a:spcBef>
              <a:buFont typeface="+mj-lt"/>
              <a:buAutoNum type="romanLcPeriod"/>
            </a:pPr>
            <a:r>
              <a:rPr lang="en-US" sz="1600" dirty="0"/>
              <a:t>Liaison from ITU-R WP5A re: M.1801-2, see </a:t>
            </a:r>
            <a:r>
              <a:rPr lang="en-US" sz="1600" dirty="0">
                <a:hlinkClick r:id="rId3"/>
              </a:rPr>
              <a:t>https://mentor.ieee.org/802.18/dcn/21/18-21-0058-00-0000-request-for-input-itu-r-m-1801-2.docx</a:t>
            </a:r>
            <a:r>
              <a:rPr lang="en-US" sz="1600" dirty="0"/>
              <a:t> </a:t>
            </a:r>
          </a:p>
          <a:p>
            <a:pPr marL="514350" indent="-514350">
              <a:spcBef>
                <a:spcPts val="0"/>
              </a:spcBef>
              <a:buFont typeface="+mj-lt"/>
              <a:buAutoNum type="romanLcPeriod"/>
            </a:pPr>
            <a:r>
              <a:rPr lang="en-US" sz="1600" dirty="0"/>
              <a:t>Liaison from ITU-R WP5A re: M.1450-5, see </a:t>
            </a:r>
            <a:r>
              <a:rPr lang="en-US" sz="1600" dirty="0">
                <a:hlinkClick r:id="rId4"/>
              </a:rPr>
              <a:t>https://mentor.ieee.org/802.18/dcn/21/18-21-0057-00-0000-request-for-input-itu-r-m-1450-5.docx</a:t>
            </a:r>
            <a:r>
              <a:rPr lang="en-US" sz="1600" dirty="0"/>
              <a:t> </a:t>
            </a:r>
          </a:p>
          <a:p>
            <a:pPr marL="914400" lvl="1" indent="-514350">
              <a:spcBef>
                <a:spcPts val="0"/>
              </a:spcBef>
              <a:buFont typeface="+mj-lt"/>
              <a:buAutoNum type="romanLcPeriod"/>
            </a:pPr>
            <a:r>
              <a:rPr lang="en-US" sz="1600" dirty="0"/>
              <a:t>WP 5A next __meeting is 15-26nov21</a:t>
            </a:r>
          </a:p>
          <a:p>
            <a:pPr marL="914400" lvl="1" indent="-514350">
              <a:spcBef>
                <a:spcPts val="0"/>
              </a:spcBef>
              <a:buFont typeface="+mj-lt"/>
              <a:buAutoNum type="romanLcPeriod"/>
            </a:pPr>
            <a:r>
              <a:rPr lang="en-US" sz="1600" dirty="0">
                <a:ea typeface="Times New Roman" panose="02020603050405020304" pitchFamily="18" charset="0"/>
                <a:cs typeface="Times New Roman" panose="02020603050405020304" pitchFamily="18" charset="0"/>
              </a:rPr>
              <a:t>Documents 57 and 58 are assigned to the ITU Ad hoc group for processing.</a:t>
            </a:r>
            <a:r>
              <a:rPr lang="en-US" sz="1600" dirty="0"/>
              <a:t>  ad hoc has met on these. </a:t>
            </a:r>
          </a:p>
          <a:p>
            <a:pPr marL="2228850" lvl="4" indent="-514350">
              <a:spcBef>
                <a:spcPts val="0"/>
              </a:spcBef>
              <a:buFont typeface="+mj-lt"/>
              <a:buAutoNum type="romanLcPeriod"/>
            </a:pPr>
            <a:endParaRPr lang="en-US" sz="1200" dirty="0"/>
          </a:p>
          <a:p>
            <a:pPr marL="514350" indent="-514350">
              <a:spcBef>
                <a:spcPts val="0"/>
              </a:spcBef>
              <a:buFont typeface="+mj-lt"/>
              <a:buAutoNum type="romanLcPeriod"/>
            </a:pPr>
            <a:r>
              <a:rPr lang="en-US" sz="1600" dirty="0"/>
              <a:t>Liaison from ITU-R WP 1A re: Light Communications, see </a:t>
            </a:r>
            <a:r>
              <a:rPr lang="en-US" sz="1600" dirty="0">
                <a:hlinkClick r:id="rId5"/>
              </a:rPr>
              <a:t>https://mentor.ieee.org/802.18/dcn/21/18-21-0080-00-0000-request-for-information-itu-r-wp-1a.docx</a:t>
            </a:r>
            <a:r>
              <a:rPr lang="en-US" sz="1600" dirty="0"/>
              <a:t> </a:t>
            </a:r>
          </a:p>
          <a:p>
            <a:pPr marL="914400" lvl="1" indent="-514350">
              <a:spcBef>
                <a:spcPts val="0"/>
              </a:spcBef>
              <a:buFont typeface="+mj-lt"/>
              <a:buAutoNum type="romanLcPeriod"/>
            </a:pPr>
            <a:r>
              <a:rPr lang="en-US" sz="1600" dirty="0">
                <a:solidFill>
                  <a:schemeClr val="tx1"/>
                </a:solidFill>
              </a:rPr>
              <a:t>WP 1A next e-meeting is 03-12nov21</a:t>
            </a:r>
          </a:p>
          <a:p>
            <a:pPr marL="914400" lvl="1" indent="-514350">
              <a:spcBef>
                <a:spcPts val="0"/>
              </a:spcBef>
              <a:buFont typeface="+mj-lt"/>
              <a:buAutoNum type="romanLcPeriod"/>
            </a:pPr>
            <a:r>
              <a:rPr lang="en-US" sz="1600" dirty="0">
                <a:ea typeface="Times New Roman" panose="02020603050405020304" pitchFamily="18" charset="0"/>
                <a:cs typeface="Times New Roman" panose="02020603050405020304" pitchFamily="18" charset="0"/>
              </a:rPr>
              <a:t>Review the document and develop recommended modifications to reflect the work underway for P802.11bb and 802.15.7a/802.15.13</a:t>
            </a:r>
            <a:r>
              <a:rPr lang="en-US" sz="1800" dirty="0">
                <a:ea typeface="Times New Roman" panose="02020603050405020304" pitchFamily="18" charset="0"/>
                <a:cs typeface="Times New Roman" panose="02020603050405020304" pitchFamily="18" charset="0"/>
              </a:rPr>
              <a:t>.</a:t>
            </a:r>
            <a:endParaRPr lang="en-US" altLang="en-US" sz="1600" dirty="0"/>
          </a:p>
          <a:p>
            <a:pPr>
              <a:spcBef>
                <a:spcPts val="0"/>
              </a:spcBef>
              <a:buFont typeface="Arial" panose="020B0604020202020204" pitchFamily="34" charset="0"/>
              <a:buChar char="•"/>
            </a:pPr>
            <a:r>
              <a:rPr lang="en-US" sz="1800" dirty="0"/>
              <a:t>To upload to WP1A 20oct21; best to be out of .18 then 08oct for EC 10 day ballot.</a:t>
            </a:r>
          </a:p>
          <a:p>
            <a:pPr>
              <a:spcBef>
                <a:spcPts val="0"/>
              </a:spcBef>
              <a:buFont typeface="Arial" panose="020B0604020202020204" pitchFamily="34" charset="0"/>
              <a:buChar char="•"/>
            </a:pPr>
            <a:r>
              <a:rPr lang="en-US" sz="1800" dirty="0"/>
              <a:t>To upload to WP5A 02nov21; best to be out of .18 then 15oct for EC 10 day ballot.</a:t>
            </a:r>
          </a:p>
          <a:p>
            <a:pPr>
              <a:spcBef>
                <a:spcPts val="0"/>
              </a:spcBef>
              <a:buFont typeface="Arial" panose="020B0604020202020204" pitchFamily="34" charset="0"/>
              <a:buChar char="•"/>
            </a:pPr>
            <a:endParaRPr lang="en-US" altLang="en-US" sz="1800" b="0" dirty="0"/>
          </a:p>
        </p:txBody>
      </p:sp>
      <p:sp>
        <p:nvSpPr>
          <p:cNvPr id="7" name="Date Placeholder 6"/>
          <p:cNvSpPr>
            <a:spLocks noGrp="1"/>
          </p:cNvSpPr>
          <p:nvPr>
            <p:ph type="dt" sz="quarter" idx="4294967295"/>
          </p:nvPr>
        </p:nvSpPr>
        <p:spPr>
          <a:xfrm>
            <a:off x="914400" y="312829"/>
            <a:ext cx="2198688" cy="276225"/>
          </a:xfrm>
          <a:prstGeom prst="rect">
            <a:avLst/>
          </a:prstGeom>
        </p:spPr>
        <p:txBody>
          <a:bodyPr/>
          <a:lstStyle/>
          <a:p>
            <a:pPr>
              <a:defRPr/>
            </a:pPr>
            <a:r>
              <a:rPr lang="en-US"/>
              <a:t>13sep21</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3" name="Footer Placeholder 2"/>
          <p:cNvSpPr>
            <a:spLocks noGrp="1"/>
          </p:cNvSpPr>
          <p:nvPr>
            <p:ph type="ftr" idx="14"/>
          </p:nvPr>
        </p:nvSpPr>
        <p:spPr/>
        <p:txBody>
          <a:bodyPr/>
          <a:lstStyle/>
          <a:p>
            <a:r>
              <a:rPr lang="en-GB"/>
              <a:t>Jay Holcomb (Itron)</a:t>
            </a:r>
            <a:endParaRPr lang="en-GB" dirty="0"/>
          </a:p>
        </p:txBody>
      </p:sp>
    </p:spTree>
    <p:extLst>
      <p:ext uri="{BB962C8B-B14F-4D97-AF65-F5344CB8AC3E}">
        <p14:creationId xmlns:p14="http://schemas.microsoft.com/office/powerpoint/2010/main" val="10392309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10593" y="648049"/>
            <a:ext cx="7770813" cy="464123"/>
          </a:xfrm>
        </p:spPr>
        <p:txBody>
          <a:bodyPr/>
          <a:lstStyle/>
          <a:p>
            <a:pPr marL="0" marR="0">
              <a:spcBef>
                <a:spcPts val="0"/>
              </a:spcBef>
              <a:spcAft>
                <a:spcPts val="0"/>
              </a:spcAft>
            </a:pPr>
            <a:r>
              <a:rPr lang="en-US" sz="2400" dirty="0">
                <a:ea typeface="Calibri" panose="020F0502020204030204" pitchFamily="34" charset="0"/>
              </a:rPr>
              <a:t>FCC NPRM on 60GHz on </a:t>
            </a:r>
            <a:r>
              <a:rPr lang="en-US" sz="2400" dirty="0">
                <a:effectLst/>
                <a:ea typeface="Calibri" panose="020F0502020204030204" pitchFamily="34" charset="0"/>
              </a:rPr>
              <a:t>Radar Sensing Technology</a:t>
            </a:r>
            <a:r>
              <a:rPr lang="en-US" sz="2400" dirty="0">
                <a:ea typeface="Calibri" panose="020F0502020204030204" pitchFamily="34" charset="0"/>
              </a:rPr>
              <a:t>  </a:t>
            </a:r>
          </a:p>
        </p:txBody>
      </p:sp>
      <p:sp>
        <p:nvSpPr>
          <p:cNvPr id="3" name="Content Placeholder 2"/>
          <p:cNvSpPr>
            <a:spLocks noGrp="1"/>
          </p:cNvSpPr>
          <p:nvPr>
            <p:ph idx="1"/>
          </p:nvPr>
        </p:nvSpPr>
        <p:spPr>
          <a:xfrm>
            <a:off x="762000" y="1371600"/>
            <a:ext cx="11049000" cy="5181599"/>
          </a:xfrm>
        </p:spPr>
        <p:txBody>
          <a:bodyPr/>
          <a:lstStyle/>
          <a:p>
            <a:pPr marL="0" marR="0">
              <a:spcBef>
                <a:spcPts val="0"/>
              </a:spcBef>
              <a:spcAft>
                <a:spcPts val="0"/>
              </a:spcAft>
              <a:buFont typeface="Arial" panose="020B0604020202020204" pitchFamily="34" charset="0"/>
              <a:buChar char="•"/>
            </a:pPr>
            <a:r>
              <a:rPr lang="en-US" sz="1800" b="0" dirty="0">
                <a:effectLst/>
                <a:ea typeface="Calibri" panose="020F0502020204030204" pitchFamily="34" charset="0"/>
              </a:rPr>
              <a:t>This NPRM is for allowing Expanded Flexibility and Opportunities for Radar Operation in the 57-64 GHz band</a:t>
            </a:r>
          </a:p>
          <a:p>
            <a:pPr marL="1257300" lvl="3">
              <a:spcBef>
                <a:spcPts val="0"/>
              </a:spcBef>
              <a:spcAft>
                <a:spcPts val="0"/>
              </a:spcAft>
              <a:buFont typeface="Arial" panose="020B0604020202020204" pitchFamily="34" charset="0"/>
              <a:buChar char="•"/>
            </a:pPr>
            <a:endParaRPr lang="en-US" sz="1400" b="0" dirty="0">
              <a:solidFill>
                <a:srgbClr val="191919"/>
              </a:solidFill>
              <a:effectLst/>
              <a:ea typeface="Calibri" panose="020F0502020204030204" pitchFamily="34" charset="0"/>
            </a:endParaRPr>
          </a:p>
          <a:p>
            <a:pPr marL="400050" lvl="1">
              <a:spcBef>
                <a:spcPts val="0"/>
              </a:spcBef>
              <a:spcAft>
                <a:spcPts val="0"/>
              </a:spcAft>
              <a:buFont typeface="Arial" panose="020B0604020202020204" pitchFamily="34" charset="0"/>
              <a:buChar char="•"/>
            </a:pPr>
            <a:r>
              <a:rPr lang="en-US" sz="1800" b="0" dirty="0">
                <a:solidFill>
                  <a:srgbClr val="191919"/>
                </a:solidFill>
                <a:effectLst/>
                <a:ea typeface="Calibri" panose="020F0502020204030204" pitchFamily="34" charset="0"/>
              </a:rPr>
              <a:t>Proceeding: </a:t>
            </a:r>
            <a:r>
              <a:rPr lang="en-US" sz="1800" b="0" dirty="0">
                <a:solidFill>
                  <a:srgbClr val="191919"/>
                </a:solidFill>
                <a:effectLst/>
                <a:ea typeface="Calibri" panose="020F0502020204030204" pitchFamily="34" charset="0"/>
                <a:hlinkClick r:id="rId3"/>
              </a:rPr>
              <a:t>https://www.fcc.gov/ecfs/search/filings?q=((proceedings.name:((21%5C-264*))%20OR%20proceedings.description:((21%5C-264*))))&amp;sort=date_disseminated,DESC</a:t>
            </a:r>
            <a:r>
              <a:rPr lang="en-US" sz="1800" b="0" dirty="0">
                <a:solidFill>
                  <a:srgbClr val="191919"/>
                </a:solidFill>
                <a:effectLst/>
                <a:ea typeface="Calibri" panose="020F0502020204030204" pitchFamily="34" charset="0"/>
              </a:rPr>
              <a:t> </a:t>
            </a:r>
          </a:p>
          <a:p>
            <a:pPr marL="400050" lvl="1">
              <a:spcBef>
                <a:spcPts val="0"/>
              </a:spcBef>
              <a:spcAft>
                <a:spcPts val="0"/>
              </a:spcAft>
              <a:buFont typeface="Arial" panose="020B0604020202020204" pitchFamily="34" charset="0"/>
              <a:buChar char="•"/>
            </a:pPr>
            <a:r>
              <a:rPr lang="en-US" sz="1800" dirty="0">
                <a:solidFill>
                  <a:srgbClr val="191919"/>
                </a:solidFill>
                <a:ea typeface="Calibri" panose="020F0502020204030204" pitchFamily="34" charset="0"/>
              </a:rPr>
              <a:t>It is on Mentor:  r02 is the July OET versions (r01 is the later Federal Register version). Have not seen in Errata  on the OET version:   </a:t>
            </a:r>
            <a:r>
              <a:rPr lang="en-US" sz="1800" dirty="0">
                <a:solidFill>
                  <a:srgbClr val="191919"/>
                </a:solidFill>
                <a:ea typeface="Calibri" panose="020F0502020204030204" pitchFamily="34" charset="0"/>
                <a:hlinkClick r:id="rId4"/>
              </a:rPr>
              <a:t>https://mentor.ieee.org/802.18/dcn/21/18-21-0079-02-0000-fcc-nprm-allowing-expanded-flexibility-for-radar-operation-in-57-64-ghz-band.docx</a:t>
            </a:r>
            <a:r>
              <a:rPr lang="en-US" sz="1800" dirty="0">
                <a:solidFill>
                  <a:srgbClr val="191919"/>
                </a:solidFill>
                <a:ea typeface="Calibri" panose="020F0502020204030204" pitchFamily="34" charset="0"/>
              </a:rPr>
              <a:t> </a:t>
            </a:r>
            <a:r>
              <a:rPr lang="en-US" sz="1600" dirty="0">
                <a:solidFill>
                  <a:srgbClr val="191919"/>
                </a:solidFill>
                <a:ea typeface="Calibri" panose="020F0502020204030204" pitchFamily="34" charset="0"/>
              </a:rPr>
              <a:t> 	</a:t>
            </a:r>
          </a:p>
          <a:p>
            <a:pPr marL="1257300" lvl="3">
              <a:spcBef>
                <a:spcPts val="0"/>
              </a:spcBef>
              <a:spcAft>
                <a:spcPts val="0"/>
              </a:spcAft>
              <a:buFont typeface="Arial" panose="020B0604020202020204" pitchFamily="34" charset="0"/>
              <a:buChar char="•"/>
            </a:pPr>
            <a:endParaRPr lang="en-US" sz="1400" b="0" dirty="0">
              <a:effectLst/>
              <a:ea typeface="Calibri" panose="020F0502020204030204" pitchFamily="34" charset="0"/>
            </a:endParaRPr>
          </a:p>
          <a:p>
            <a:pPr marL="0" marR="0">
              <a:spcBef>
                <a:spcPts val="0"/>
              </a:spcBef>
              <a:spcAft>
                <a:spcPts val="0"/>
              </a:spcAft>
              <a:buFont typeface="Arial" panose="020B0604020202020204" pitchFamily="34" charset="0"/>
              <a:buChar char="•"/>
            </a:pPr>
            <a:r>
              <a:rPr lang="en-US" sz="1800" b="0" dirty="0">
                <a:effectLst/>
                <a:ea typeface="Calibri" panose="020F0502020204030204" pitchFamily="34" charset="0"/>
              </a:rPr>
              <a:t>.11bf, is looking at the NPRM, and .11 </a:t>
            </a:r>
            <a:r>
              <a:rPr lang="en-US" sz="1800" b="0" dirty="0" err="1">
                <a:effectLst/>
                <a:ea typeface="Calibri" panose="020F0502020204030204" pitchFamily="34" charset="0"/>
              </a:rPr>
              <a:t>CoEx</a:t>
            </a:r>
            <a:r>
              <a:rPr lang="en-US" sz="1800" b="0" dirty="0">
                <a:effectLst/>
                <a:ea typeface="Calibri" panose="020F0502020204030204" pitchFamily="34" charset="0"/>
              </a:rPr>
              <a:t>, had a presentation in </a:t>
            </a:r>
            <a:r>
              <a:rPr lang="en-US" sz="1800" b="0" dirty="0">
                <a:ea typeface="Calibri" panose="020F0502020204030204" pitchFamily="34" charset="0"/>
              </a:rPr>
              <a:t>July</a:t>
            </a:r>
            <a:r>
              <a:rPr lang="en-US" sz="1800" b="0" dirty="0">
                <a:effectLst/>
                <a:ea typeface="Calibri" panose="020F0502020204030204" pitchFamily="34" charset="0"/>
              </a:rPr>
              <a:t> plenary, </a:t>
            </a:r>
            <a:r>
              <a:rPr lang="en-US" sz="1800" b="0" dirty="0">
                <a:effectLst/>
                <a:ea typeface="Calibri" panose="020F0502020204030204" pitchFamily="34" charset="0"/>
                <a:hlinkClick r:id="rId5"/>
              </a:rPr>
              <a:t>https://mentor.ieee.org/802.11/dcn/21/11-21-1089-00-coex-coexistence-between-radars-and-communication-systems-in-the-60ghz-band-u-s-update.pptx</a:t>
            </a:r>
            <a:r>
              <a:rPr lang="en-US" sz="1800" b="0" dirty="0">
                <a:effectLst/>
                <a:ea typeface="Calibri" panose="020F0502020204030204" pitchFamily="34" charset="0"/>
              </a:rPr>
              <a:t>  and had some concerns on the proposed rules. </a:t>
            </a:r>
            <a:endParaRPr lang="en-US" sz="1400" b="0" dirty="0">
              <a:effectLst/>
              <a:ea typeface="Calibri" panose="020F0502020204030204" pitchFamily="34" charset="0"/>
            </a:endParaRPr>
          </a:p>
          <a:p>
            <a:pPr marL="0">
              <a:spcBef>
                <a:spcPts val="0"/>
              </a:spcBef>
              <a:spcAft>
                <a:spcPts val="0"/>
              </a:spcAft>
              <a:buFont typeface="Arial" panose="020B0604020202020204" pitchFamily="34" charset="0"/>
              <a:buChar char="•"/>
            </a:pPr>
            <a:r>
              <a:rPr lang="en-US" sz="1800" b="0" dirty="0">
                <a:ea typeface="Calibri" panose="020F0502020204030204" pitchFamily="34" charset="0"/>
              </a:rPr>
              <a:t>  802.15.3 might have interest. </a:t>
            </a:r>
          </a:p>
          <a:p>
            <a:pPr marL="800100" lvl="2">
              <a:spcBef>
                <a:spcPts val="0"/>
              </a:spcBef>
              <a:spcAft>
                <a:spcPts val="0"/>
              </a:spcAft>
              <a:buFont typeface="Arial" panose="020B0604020202020204" pitchFamily="34" charset="0"/>
              <a:buChar char="•"/>
            </a:pPr>
            <a:endParaRPr lang="en-US" sz="1200" b="0" dirty="0">
              <a:ea typeface="Calibri" panose="020F0502020204030204" pitchFamily="34" charset="0"/>
            </a:endParaRPr>
          </a:p>
          <a:p>
            <a:pPr marL="0" marR="0">
              <a:spcBef>
                <a:spcPts val="0"/>
              </a:spcBef>
              <a:spcAft>
                <a:spcPts val="0"/>
              </a:spcAft>
              <a:buFont typeface="Wingdings" panose="05000000000000000000" pitchFamily="2" charset="2"/>
              <a:buChar char="v"/>
            </a:pPr>
            <a:r>
              <a:rPr lang="en-US" sz="1800" dirty="0">
                <a:solidFill>
                  <a:schemeClr val="tx1"/>
                </a:solidFill>
                <a:ea typeface="Calibri" panose="020F0502020204030204" pitchFamily="34" charset="0"/>
              </a:rPr>
              <a:t>Comments due 20Sept21 and reply comments due 18Oct21</a:t>
            </a:r>
          </a:p>
          <a:p>
            <a:pPr marL="400050" lvl="1">
              <a:spcBef>
                <a:spcPts val="0"/>
              </a:spcBef>
              <a:spcAft>
                <a:spcPts val="0"/>
              </a:spcAft>
              <a:buFont typeface="Arial" panose="020B0604020202020204" pitchFamily="34" charset="0"/>
              <a:buChar char="•"/>
            </a:pPr>
            <a:r>
              <a:rPr lang="en-US" sz="1800" b="0" dirty="0">
                <a:solidFill>
                  <a:srgbClr val="000000"/>
                </a:solidFill>
                <a:effectLst/>
                <a:ea typeface="Calibri" panose="020F0502020204030204" pitchFamily="34" charset="0"/>
              </a:rPr>
              <a:t>We did not make doing Comments though effort started up this week to do Reply Comments. </a:t>
            </a:r>
          </a:p>
          <a:p>
            <a:pPr marL="400050" lvl="1">
              <a:spcBef>
                <a:spcPts val="0"/>
              </a:spcBef>
              <a:spcAft>
                <a:spcPts val="0"/>
              </a:spcAft>
              <a:buFont typeface="Arial" panose="020B0604020202020204" pitchFamily="34" charset="0"/>
              <a:buChar char="•"/>
            </a:pPr>
            <a:r>
              <a:rPr lang="en-US" sz="1800" dirty="0">
                <a:ea typeface="Calibri" panose="020F0502020204030204" pitchFamily="34" charset="0"/>
              </a:rPr>
              <a:t>Several from .11 are starting on a draft, much will be based on what is in the .11 document, link above. </a:t>
            </a:r>
          </a:p>
          <a:p>
            <a:pPr marL="400050" lvl="1">
              <a:spcBef>
                <a:spcPts val="0"/>
              </a:spcBef>
              <a:spcAft>
                <a:spcPts val="0"/>
              </a:spcAft>
              <a:buFont typeface="Arial" panose="020B0604020202020204" pitchFamily="34" charset="0"/>
              <a:buChar char="•"/>
            </a:pPr>
            <a:r>
              <a:rPr lang="en-US" sz="1800" b="0" dirty="0">
                <a:solidFill>
                  <a:srgbClr val="000000"/>
                </a:solidFill>
                <a:effectLst/>
                <a:ea typeface="Calibri" panose="020F0502020204030204" pitchFamily="34" charset="0"/>
              </a:rPr>
              <a:t>Will be discussing in .18 weekly meetings and very likely will schedule several ad </a:t>
            </a:r>
            <a:r>
              <a:rPr lang="en-US" sz="1800" b="0" dirty="0" err="1">
                <a:solidFill>
                  <a:srgbClr val="000000"/>
                </a:solidFill>
                <a:effectLst/>
                <a:ea typeface="Calibri" panose="020F0502020204030204" pitchFamily="34" charset="0"/>
              </a:rPr>
              <a:t>hocs</a:t>
            </a:r>
            <a:r>
              <a:rPr lang="en-US" sz="1800" dirty="0">
                <a:ea typeface="Calibri" panose="020F0502020204030204" pitchFamily="34" charset="0"/>
              </a:rPr>
              <a:t> weeks of 19</a:t>
            </a:r>
            <a:r>
              <a:rPr lang="en-US" sz="1800" baseline="30000" dirty="0">
                <a:ea typeface="Calibri" panose="020F0502020204030204" pitchFamily="34" charset="0"/>
              </a:rPr>
              <a:t>th</a:t>
            </a:r>
            <a:r>
              <a:rPr lang="en-US" sz="1800" dirty="0">
                <a:ea typeface="Calibri" panose="020F0502020204030204" pitchFamily="34" charset="0"/>
              </a:rPr>
              <a:t> and/or 26</a:t>
            </a:r>
            <a:r>
              <a:rPr lang="en-US" sz="1800" baseline="30000" dirty="0">
                <a:ea typeface="Calibri" panose="020F0502020204030204" pitchFamily="34" charset="0"/>
              </a:rPr>
              <a:t>th</a:t>
            </a:r>
            <a:r>
              <a:rPr lang="en-US" sz="1800" dirty="0">
                <a:ea typeface="Calibri" panose="020F0502020204030204" pitchFamily="34" charset="0"/>
              </a:rPr>
              <a:t>. </a:t>
            </a:r>
            <a:endParaRPr lang="en-US" sz="1800" b="0" dirty="0">
              <a:solidFill>
                <a:srgbClr val="000000"/>
              </a:solidFill>
              <a:effectLst/>
              <a:ea typeface="Calibri" panose="020F0502020204030204" pitchFamily="34" charset="0"/>
            </a:endParaRPr>
          </a:p>
          <a:p>
            <a:pPr marL="400050" lvl="1">
              <a:spcBef>
                <a:spcPts val="0"/>
              </a:spcBef>
              <a:spcAft>
                <a:spcPts val="0"/>
              </a:spcAft>
              <a:buFont typeface="Arial" panose="020B0604020202020204" pitchFamily="34" charset="0"/>
              <a:buChar char="•"/>
            </a:pPr>
            <a:endParaRPr lang="en-US" sz="1800" b="0" dirty="0">
              <a:solidFill>
                <a:srgbClr val="000000"/>
              </a:solidFill>
              <a:effectLst/>
              <a:ea typeface="Calibri" panose="020F0502020204030204" pitchFamily="34" charset="0"/>
            </a:endParaRPr>
          </a:p>
          <a:p>
            <a:pPr marL="400050" lvl="1">
              <a:spcBef>
                <a:spcPts val="0"/>
              </a:spcBef>
              <a:spcAft>
                <a:spcPts val="0"/>
              </a:spcAft>
              <a:buFont typeface="Arial" panose="020B0604020202020204" pitchFamily="34" charset="0"/>
              <a:buChar char="•"/>
            </a:pPr>
            <a:r>
              <a:rPr lang="en-US" sz="1800" b="0" dirty="0">
                <a:solidFill>
                  <a:srgbClr val="000000"/>
                </a:solidFill>
                <a:effectLst/>
                <a:ea typeface="Calibri" panose="020F0502020204030204" pitchFamily="34" charset="0"/>
              </a:rPr>
              <a:t>With reply comments due Monday 18oct, would be best to approve in .18 </a:t>
            </a:r>
            <a:r>
              <a:rPr lang="en-US" sz="1800" dirty="0">
                <a:ea typeface="Calibri" panose="020F0502020204030204" pitchFamily="34" charset="0"/>
              </a:rPr>
              <a:t>by</a:t>
            </a:r>
            <a:r>
              <a:rPr lang="en-US" sz="1800" b="0" dirty="0">
                <a:solidFill>
                  <a:srgbClr val="000000"/>
                </a:solidFill>
                <a:effectLst/>
                <a:ea typeface="Calibri" panose="020F0502020204030204" pitchFamily="34" charset="0"/>
              </a:rPr>
              <a:t> 30sept21.</a:t>
            </a:r>
            <a:r>
              <a:rPr lang="en-US" sz="1800" dirty="0">
                <a:ea typeface="Calibri" panose="020F0502020204030204" pitchFamily="34" charset="0"/>
              </a:rPr>
              <a:t> </a:t>
            </a:r>
            <a:endParaRPr lang="en-US" sz="1800" b="0" dirty="0">
              <a:solidFill>
                <a:srgbClr val="000000"/>
              </a:solidFill>
              <a:effectLst/>
              <a:ea typeface="Calibri" panose="020F0502020204030204" pitchFamily="34" charset="0"/>
            </a:endParaRPr>
          </a:p>
          <a:p>
            <a:pPr marL="400050" lvl="1">
              <a:spcBef>
                <a:spcPts val="0"/>
              </a:spcBef>
              <a:spcAft>
                <a:spcPts val="0"/>
              </a:spcAft>
              <a:buFont typeface="Arial" panose="020B0604020202020204" pitchFamily="34" charset="0"/>
              <a:buChar char="•"/>
            </a:pPr>
            <a:endParaRPr lang="en-US" sz="1800" dirty="0">
              <a:effectLst/>
              <a:latin typeface="Times New Roman" panose="02020603050405020304" pitchFamily="18" charset="0"/>
              <a:ea typeface="SimSun" panose="02010600030101010101" pitchFamily="2" charset="-122"/>
            </a:endParaRPr>
          </a:p>
          <a:p>
            <a:pPr marL="400050" lvl="1">
              <a:spcBef>
                <a:spcPts val="0"/>
              </a:spcBef>
              <a:spcAft>
                <a:spcPts val="0"/>
              </a:spcAft>
              <a:buFont typeface="Arial" panose="020B0604020202020204" pitchFamily="34" charset="0"/>
              <a:buChar char="•"/>
            </a:pPr>
            <a:endParaRPr lang="en-US" sz="1600" b="0" dirty="0">
              <a:solidFill>
                <a:srgbClr val="000000"/>
              </a:solidFill>
              <a:effectLst/>
              <a:ea typeface="Calibri" panose="020F0502020204030204" pitchFamily="34" charset="0"/>
            </a:endParaRPr>
          </a:p>
          <a:p>
            <a:pPr marL="400050" lvl="1">
              <a:spcBef>
                <a:spcPts val="0"/>
              </a:spcBef>
              <a:spcAft>
                <a:spcPts val="0"/>
              </a:spcAft>
              <a:buFont typeface="Arial" panose="020B0604020202020204" pitchFamily="34" charset="0"/>
              <a:buChar char="•"/>
            </a:pPr>
            <a:endParaRPr lang="en-US" sz="1800" dirty="0">
              <a:solidFill>
                <a:srgbClr val="191919"/>
              </a:solidFill>
              <a:ea typeface="Calibri" panose="020F0502020204030204" pitchFamily="34" charset="0"/>
            </a:endParaRPr>
          </a:p>
          <a:p>
            <a:pPr marL="400050" lvl="1">
              <a:spcBef>
                <a:spcPts val="0"/>
              </a:spcBef>
              <a:spcAft>
                <a:spcPts val="0"/>
              </a:spcAft>
              <a:buFont typeface="Arial" panose="020B0604020202020204" pitchFamily="34" charset="0"/>
              <a:buChar char="•"/>
            </a:pPr>
            <a:endParaRPr lang="en-US" sz="1800" dirty="0">
              <a:solidFill>
                <a:srgbClr val="191919"/>
              </a:solidFill>
              <a:effectLst/>
              <a:ea typeface="Calibri" panose="020F0502020204030204" pitchFamily="34" charset="0"/>
            </a:endParaRPr>
          </a:p>
          <a:p>
            <a:pPr marL="400050" lvl="1">
              <a:spcBef>
                <a:spcPts val="0"/>
              </a:spcBef>
              <a:spcAft>
                <a:spcPts val="0"/>
              </a:spcAft>
              <a:buFont typeface="Arial" panose="020B0604020202020204" pitchFamily="34" charset="0"/>
              <a:buChar char="•"/>
            </a:pPr>
            <a:endParaRPr lang="en-US" sz="1400" dirty="0">
              <a:solidFill>
                <a:srgbClr val="191919"/>
              </a:solidFill>
              <a:effectLst/>
              <a:ea typeface="Calibri" panose="020F0502020204030204" pitchFamily="34"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6</a:t>
            </a:fld>
            <a:endParaRPr lang="en-US" altLang="en-US" dirty="0"/>
          </a:p>
        </p:txBody>
      </p:sp>
      <p:sp>
        <p:nvSpPr>
          <p:cNvPr id="7" name="Date Placeholder 6"/>
          <p:cNvSpPr>
            <a:spLocks noGrp="1"/>
          </p:cNvSpPr>
          <p:nvPr>
            <p:ph type="dt" idx="15"/>
          </p:nvPr>
        </p:nvSpPr>
        <p:spPr/>
        <p:txBody>
          <a:bodyPr/>
          <a:lstStyle/>
          <a:p>
            <a:r>
              <a:rPr lang="en-US"/>
              <a:t>13sep21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7703676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2198689" y="381000"/>
            <a:ext cx="7770813" cy="838200"/>
          </a:xfrm>
        </p:spPr>
        <p:txBody>
          <a:bodyPr/>
          <a:lstStyle/>
          <a:p>
            <a:r>
              <a:rPr lang="en-US" altLang="en-US" sz="2400" dirty="0"/>
              <a:t>IEEE 802 Standards Table of Frequency Ranges</a:t>
            </a:r>
            <a:endParaRPr lang="en-US" altLang="en-US" sz="2000" dirty="0">
              <a:solidFill>
                <a:schemeClr val="tx1"/>
              </a:solidFill>
            </a:endParaRPr>
          </a:p>
        </p:txBody>
      </p:sp>
      <p:sp>
        <p:nvSpPr>
          <p:cNvPr id="31746" name="Content Placeholder 2"/>
          <p:cNvSpPr>
            <a:spLocks noGrp="1"/>
          </p:cNvSpPr>
          <p:nvPr>
            <p:ph idx="1"/>
          </p:nvPr>
        </p:nvSpPr>
        <p:spPr>
          <a:xfrm>
            <a:off x="914400" y="990601"/>
            <a:ext cx="10475384" cy="5484813"/>
          </a:xfrm>
        </p:spPr>
        <p:txBody>
          <a:bodyPr/>
          <a:lstStyle/>
          <a:p>
            <a:pPr>
              <a:spcBef>
                <a:spcPts val="0"/>
              </a:spcBef>
              <a:buFont typeface="Arial" panose="020B0604020202020204" pitchFamily="34" charset="0"/>
              <a:buChar char="•"/>
            </a:pPr>
            <a:r>
              <a:rPr lang="en-US" altLang="en-US" sz="2000" dirty="0"/>
              <a:t>General discussions include progress on IEEE 802 Wireless Standards - Table of Frequency Ranges</a:t>
            </a:r>
          </a:p>
          <a:p>
            <a:pPr lvl="1">
              <a:spcBef>
                <a:spcPts val="0"/>
              </a:spcBef>
              <a:buFont typeface="Arial" panose="020B0604020202020204" pitchFamily="34" charset="0"/>
              <a:buChar char="•"/>
            </a:pPr>
            <a:endParaRPr lang="en-US" altLang="en-US" sz="1400" dirty="0"/>
          </a:p>
          <a:p>
            <a:pPr>
              <a:spcBef>
                <a:spcPts val="0"/>
              </a:spcBef>
              <a:buFont typeface="Arial" panose="020B0604020202020204" pitchFamily="34" charset="0"/>
              <a:buChar char="•"/>
            </a:pPr>
            <a:r>
              <a:rPr lang="en-US" altLang="en-US" sz="2000" dirty="0"/>
              <a:t>This is a joint effort by 802.18 and 802.19</a:t>
            </a:r>
          </a:p>
          <a:p>
            <a:pPr lvl="1">
              <a:spcBef>
                <a:spcPts val="0"/>
              </a:spcBef>
              <a:buFont typeface="Arial" panose="020B0604020202020204" pitchFamily="34" charset="0"/>
              <a:buChar char="•"/>
            </a:pPr>
            <a:r>
              <a:rPr lang="en-US" sz="1800" dirty="0">
                <a:solidFill>
                  <a:schemeClr val="tx1"/>
                </a:solidFill>
                <a:ea typeface="Times New Roman" panose="02020603050405020304" pitchFamily="18" charset="0"/>
              </a:rPr>
              <a:t>Ad hoc calls, the 4</a:t>
            </a:r>
            <a:r>
              <a:rPr lang="en-US" sz="1800" baseline="30000" dirty="0">
                <a:solidFill>
                  <a:schemeClr val="tx1"/>
                </a:solidFill>
                <a:ea typeface="Times New Roman" panose="02020603050405020304" pitchFamily="18" charset="0"/>
              </a:rPr>
              <a:t>th</a:t>
            </a:r>
            <a:r>
              <a:rPr lang="en-US" sz="1800" dirty="0">
                <a:solidFill>
                  <a:schemeClr val="tx1"/>
                </a:solidFill>
                <a:ea typeface="Times New Roman" panose="02020603050405020304" pitchFamily="18" charset="0"/>
              </a:rPr>
              <a:t> Tuesday of the month, the next is 28Sept21, 15:00et. </a:t>
            </a:r>
          </a:p>
          <a:p>
            <a:pPr lvl="2">
              <a:spcBef>
                <a:spcPts val="0"/>
              </a:spcBef>
              <a:buFont typeface="Arial" panose="020B0604020202020204" pitchFamily="34" charset="0"/>
              <a:buChar char="•"/>
            </a:pPr>
            <a:endParaRPr lang="en-US" sz="1400" dirty="0">
              <a:solidFill>
                <a:srgbClr val="333333"/>
              </a:solidFill>
              <a:ea typeface="Times New Roman" panose="02020603050405020304" pitchFamily="18" charset="0"/>
            </a:endParaRPr>
          </a:p>
          <a:p>
            <a:pPr>
              <a:spcBef>
                <a:spcPts val="0"/>
              </a:spcBef>
              <a:buFont typeface="Arial" panose="020B0604020202020204" pitchFamily="34" charset="0"/>
              <a:buChar char="•"/>
            </a:pPr>
            <a:r>
              <a:rPr lang="en-US" sz="2000" dirty="0">
                <a:solidFill>
                  <a:srgbClr val="333333"/>
                </a:solidFill>
                <a:ea typeface="Times New Roman" panose="02020603050405020304" pitchFamily="18" charset="0"/>
              </a:rPr>
              <a:t>Problem statement</a:t>
            </a:r>
          </a:p>
          <a:p>
            <a:pPr marL="685800" lvl="1">
              <a:spcBef>
                <a:spcPts val="0"/>
              </a:spcBef>
              <a:spcAft>
                <a:spcPts val="0"/>
              </a:spcAft>
              <a:buFont typeface="Arial" panose="020B0604020202020204" pitchFamily="34" charset="0"/>
              <a:buChar char="•"/>
            </a:pPr>
            <a:r>
              <a:rPr lang="en-US" sz="1800" dirty="0">
                <a:ea typeface="Calibri" panose="020F0502020204030204" pitchFamily="34" charset="0"/>
              </a:rPr>
              <a:t>It is difficult for 802 wireless standards developers to quickly and </a:t>
            </a:r>
            <a:r>
              <a:rPr lang="en-US" sz="1800" dirty="0">
                <a:solidFill>
                  <a:schemeClr val="tx1"/>
                </a:solidFill>
                <a:ea typeface="Calibri" panose="020F0502020204030204" pitchFamily="34" charset="0"/>
              </a:rPr>
              <a:t>accurately identify all the frequency bands by the family of 802 wireless standards in a regularly maintained database. </a:t>
            </a:r>
          </a:p>
          <a:p>
            <a:pPr marL="685800" lvl="1">
              <a:spcBef>
                <a:spcPts val="0"/>
              </a:spcBef>
              <a:spcAft>
                <a:spcPts val="0"/>
              </a:spcAft>
              <a:buFont typeface="Arial" panose="020B0604020202020204" pitchFamily="34" charset="0"/>
              <a:buChar char="•"/>
            </a:pPr>
            <a:r>
              <a:rPr lang="en-US" sz="1800" dirty="0">
                <a:solidFill>
                  <a:schemeClr val="tx1"/>
                </a:solidFill>
                <a:ea typeface="Calibri" panose="020F0502020204030204" pitchFamily="34" charset="0"/>
              </a:rPr>
              <a:t>The primary application is to simplify identification of potential frequency bands for coexistence assessment</a:t>
            </a:r>
            <a:r>
              <a:rPr lang="en-US" sz="1800" dirty="0">
                <a:ea typeface="Calibri" panose="020F0502020204030204" pitchFamily="34" charset="0"/>
              </a:rPr>
              <a:t>.	</a:t>
            </a:r>
            <a:endParaRPr lang="en-US" sz="1800" dirty="0">
              <a:solidFill>
                <a:srgbClr val="333333"/>
              </a:solidFill>
              <a:ea typeface="Times New Roman" panose="02020603050405020304" pitchFamily="18" charset="0"/>
            </a:endParaRPr>
          </a:p>
          <a:p>
            <a:pPr marL="285750">
              <a:spcBef>
                <a:spcPts val="0"/>
              </a:spcBef>
              <a:spcAft>
                <a:spcPts val="0"/>
              </a:spcAft>
              <a:buFont typeface="Arial" panose="020B0604020202020204" pitchFamily="34" charset="0"/>
              <a:buChar char="•"/>
            </a:pPr>
            <a:r>
              <a:rPr lang="en-US" sz="2000" dirty="0">
                <a:solidFill>
                  <a:srgbClr val="333333"/>
                </a:solidFill>
                <a:ea typeface="Times New Roman" panose="02020603050405020304" pitchFamily="18" charset="0"/>
              </a:rPr>
              <a:t>Initial Audiences: </a:t>
            </a:r>
          </a:p>
          <a:p>
            <a:pPr marL="685800" lvl="1">
              <a:spcBef>
                <a:spcPts val="0"/>
              </a:spcBef>
              <a:spcAft>
                <a:spcPts val="0"/>
              </a:spcAft>
              <a:buFont typeface="Arial" panose="020B0604020202020204" pitchFamily="34" charset="0"/>
              <a:buChar char="•"/>
            </a:pPr>
            <a:r>
              <a:rPr lang="en-US" sz="1800" dirty="0">
                <a:solidFill>
                  <a:srgbClr val="333333"/>
                </a:solidFill>
                <a:ea typeface="Calibri" panose="020F0502020204030204" pitchFamily="34" charset="0"/>
              </a:rPr>
              <a:t>1) </a:t>
            </a:r>
            <a:r>
              <a:rPr lang="en-US" sz="1800" dirty="0">
                <a:ea typeface="Calibri" panose="020F0502020204030204" pitchFamily="34" charset="0"/>
              </a:rPr>
              <a:t>802 wireless standards developers &amp; 2) 802.19 wireless coexistence working group</a:t>
            </a:r>
          </a:p>
          <a:p>
            <a:pPr>
              <a:spcBef>
                <a:spcPts val="0"/>
              </a:spcBef>
              <a:buFont typeface="Arial" panose="020B0604020202020204" pitchFamily="34" charset="0"/>
              <a:buChar char="•"/>
            </a:pPr>
            <a:endParaRPr lang="en-US" sz="1800" dirty="0">
              <a:solidFill>
                <a:schemeClr val="tx1"/>
              </a:solidFill>
              <a:ea typeface="Times New Roman" panose="02020603050405020304" pitchFamily="18" charset="0"/>
            </a:endParaRPr>
          </a:p>
          <a:p>
            <a:pPr>
              <a:spcBef>
                <a:spcPts val="0"/>
              </a:spcBef>
              <a:buFont typeface="Arial" panose="020B0604020202020204" pitchFamily="34" charset="0"/>
              <a:buChar char="•"/>
            </a:pPr>
            <a:r>
              <a:rPr lang="en-US" sz="2000" u="sng" dirty="0">
                <a:solidFill>
                  <a:schemeClr val="tx1"/>
                </a:solidFill>
                <a:ea typeface="Times New Roman" panose="02020603050405020304" pitchFamily="18" charset="0"/>
              </a:rPr>
              <a:t>The spreadsheet is going, always look for latest:</a:t>
            </a:r>
          </a:p>
          <a:p>
            <a:pPr lvl="1">
              <a:spcBef>
                <a:spcPts val="0"/>
              </a:spcBef>
              <a:buFont typeface="Arial" panose="020B0604020202020204" pitchFamily="34" charset="0"/>
              <a:buChar char="•"/>
            </a:pPr>
            <a:r>
              <a:rPr lang="en-US" dirty="0">
                <a:solidFill>
                  <a:srgbClr val="0070C0"/>
                </a:solidFill>
                <a:ea typeface="Times New Roman" panose="02020603050405020304" pitchFamily="18" charset="0"/>
                <a:hlinkClick r:id="rId2"/>
              </a:rPr>
              <a:t>https://mentor.ieee.org/802.18/dcn/21/18-21-0036-07-0000-frequency-table-template.xlsx</a:t>
            </a:r>
            <a:endParaRPr lang="en-US" dirty="0">
              <a:solidFill>
                <a:srgbClr val="0070C0"/>
              </a:solidFill>
              <a:ea typeface="Times New Roman" panose="02020603050405020304" pitchFamily="18" charset="0"/>
            </a:endParaRPr>
          </a:p>
          <a:p>
            <a:pPr lvl="3">
              <a:spcBef>
                <a:spcPts val="0"/>
              </a:spcBef>
              <a:buFont typeface="Arial" panose="020B0604020202020204" pitchFamily="34" charset="0"/>
              <a:buChar char="•"/>
            </a:pPr>
            <a:endParaRPr lang="en-US" altLang="en-US" sz="1400" dirty="0"/>
          </a:p>
          <a:p>
            <a:pPr lvl="1">
              <a:spcBef>
                <a:spcPts val="0"/>
              </a:spcBef>
              <a:buFont typeface="Arial" panose="020B0604020202020204" pitchFamily="34" charset="0"/>
              <a:buChar char="•"/>
            </a:pPr>
            <a:endParaRPr lang="en-US" altLang="en-US" sz="1800" dirty="0"/>
          </a:p>
        </p:txBody>
      </p:sp>
      <p:sp>
        <p:nvSpPr>
          <p:cNvPr id="7" name="Date Placeholder 6"/>
          <p:cNvSpPr>
            <a:spLocks noGrp="1"/>
          </p:cNvSpPr>
          <p:nvPr>
            <p:ph type="dt" sz="quarter" idx="4294967295"/>
          </p:nvPr>
        </p:nvSpPr>
        <p:spPr>
          <a:xfrm>
            <a:off x="914400" y="297589"/>
            <a:ext cx="2198688" cy="276225"/>
          </a:xfrm>
          <a:prstGeom prst="rect">
            <a:avLst/>
          </a:prstGeom>
        </p:spPr>
        <p:txBody>
          <a:bodyPr/>
          <a:lstStyle/>
          <a:p>
            <a:pPr>
              <a:defRPr/>
            </a:pPr>
            <a:r>
              <a:rPr lang="en-US"/>
              <a:t>13sep21</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3" name="Footer Placeholder 2"/>
          <p:cNvSpPr>
            <a:spLocks noGrp="1"/>
          </p:cNvSpPr>
          <p:nvPr>
            <p:ph type="ftr" idx="14"/>
          </p:nvPr>
        </p:nvSpPr>
        <p:spPr/>
        <p:txBody>
          <a:bodyPr/>
          <a:lstStyle/>
          <a:p>
            <a:r>
              <a:rPr lang="en-GB"/>
              <a:t>Jay Holcomb (Itron)</a:t>
            </a:r>
            <a:endParaRPr lang="en-GB" dirty="0"/>
          </a:p>
        </p:txBody>
      </p:sp>
    </p:spTree>
    <p:extLst>
      <p:ext uri="{BB962C8B-B14F-4D97-AF65-F5344CB8AC3E}">
        <p14:creationId xmlns:p14="http://schemas.microsoft.com/office/powerpoint/2010/main" val="12661221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37FEC4E-D58D-4A00-A290-A9FAA1966072}"/>
              </a:ext>
            </a:extLst>
          </p:cNvPr>
          <p:cNvSpPr>
            <a:spLocks noGrp="1"/>
          </p:cNvSpPr>
          <p:nvPr>
            <p:ph idx="1"/>
          </p:nvPr>
        </p:nvSpPr>
        <p:spPr>
          <a:xfrm>
            <a:off x="915458" y="990600"/>
            <a:ext cx="10361084" cy="5410200"/>
          </a:xfrm>
        </p:spPr>
        <p:txBody>
          <a:bodyPr/>
          <a:lstStyle/>
          <a:p>
            <a:r>
              <a:rPr lang="en-US" dirty="0"/>
              <a:t>Thank You</a:t>
            </a:r>
          </a:p>
          <a:p>
            <a:endParaRPr lang="en-US" dirty="0"/>
          </a:p>
          <a:p>
            <a:pPr marL="342900" lvl="1" indent="-342900">
              <a:spcBef>
                <a:spcPts val="600"/>
              </a:spcBef>
              <a:buFont typeface="Arial" panose="020B0604020202020204" pitchFamily="34" charset="0"/>
              <a:buChar char="•"/>
              <a:defRPr/>
            </a:pPr>
            <a:r>
              <a:rPr lang="en-US" b="1" dirty="0">
                <a:cs typeface="+mn-cs"/>
              </a:rPr>
              <a:t>Schedule this Wireless Interim </a:t>
            </a:r>
          </a:p>
          <a:p>
            <a:pPr marL="742950" lvl="2" indent="-342900">
              <a:spcBef>
                <a:spcPts val="600"/>
              </a:spcBef>
              <a:buFont typeface="Arial" panose="020B0604020202020204" pitchFamily="34" charset="0"/>
              <a:buChar char="•"/>
              <a:defRPr/>
            </a:pPr>
            <a:r>
              <a:rPr lang="en-US" dirty="0">
                <a:cs typeface="+mn-cs"/>
              </a:rPr>
              <a:t>Thursday 16</a:t>
            </a:r>
            <a:r>
              <a:rPr lang="en-US" baseline="30000" dirty="0">
                <a:cs typeface="+mn-cs"/>
              </a:rPr>
              <a:t>th</a:t>
            </a:r>
            <a:r>
              <a:rPr lang="en-US" dirty="0">
                <a:cs typeface="+mn-cs"/>
              </a:rPr>
              <a:t>  15:00et, 1hr, opening</a:t>
            </a:r>
          </a:p>
          <a:p>
            <a:pPr marL="742950" lvl="2" indent="-342900">
              <a:spcBef>
                <a:spcPts val="600"/>
              </a:spcBef>
              <a:buFont typeface="Arial" panose="020B0604020202020204" pitchFamily="34" charset="0"/>
              <a:buChar char="•"/>
              <a:defRPr/>
            </a:pPr>
            <a:r>
              <a:rPr lang="en-US" dirty="0">
                <a:cs typeface="+mn-cs"/>
              </a:rPr>
              <a:t>Thursday 23</a:t>
            </a:r>
            <a:r>
              <a:rPr lang="en-US" baseline="30000" dirty="0">
                <a:cs typeface="+mn-cs"/>
              </a:rPr>
              <a:t>rd</a:t>
            </a:r>
            <a:r>
              <a:rPr lang="en-US" dirty="0">
                <a:cs typeface="+mn-cs"/>
              </a:rPr>
              <a:t>  15:00et, 1hr, closing</a:t>
            </a:r>
          </a:p>
          <a:p>
            <a:pPr>
              <a:spcBef>
                <a:spcPts val="0"/>
              </a:spcBef>
              <a:buFont typeface="Arial" panose="020B0604020202020204" pitchFamily="34" charset="0"/>
              <a:buChar char="•"/>
            </a:pPr>
            <a:endParaRPr lang="en-US" sz="1600" dirty="0">
              <a:latin typeface="Times New Roman" pitchFamily="16" charset="0"/>
            </a:endParaRPr>
          </a:p>
          <a:p>
            <a:pPr>
              <a:spcBef>
                <a:spcPts val="0"/>
              </a:spcBef>
              <a:buFont typeface="Arial" panose="020B0604020202020204" pitchFamily="34" charset="0"/>
              <a:buChar char="•"/>
            </a:pPr>
            <a:r>
              <a:rPr lang="en-US" sz="1800" dirty="0"/>
              <a:t>WEBEX MEETING</a:t>
            </a:r>
          </a:p>
          <a:p>
            <a:pPr>
              <a:spcBef>
                <a:spcPts val="0"/>
              </a:spcBef>
              <a:buFont typeface="Arial" panose="020B0604020202020204" pitchFamily="34" charset="0"/>
              <a:buChar char="•"/>
            </a:pPr>
            <a:r>
              <a:rPr lang="en-US" sz="1800" dirty="0">
                <a:ea typeface="Times New Roman" panose="02020603050405020304" pitchFamily="18" charset="0"/>
              </a:rPr>
              <a:t>See 802.18 webpage or IEEE 802 overall calendar ( &amp; under 802.18 calendar)</a:t>
            </a:r>
          </a:p>
          <a:p>
            <a:pPr>
              <a:spcBef>
                <a:spcPts val="0"/>
              </a:spcBef>
              <a:buFont typeface="Arial" panose="020B0604020202020204" pitchFamily="34" charset="0"/>
              <a:buChar char="•"/>
            </a:pPr>
            <a:r>
              <a:rPr lang="en-US" sz="1800" dirty="0">
                <a:ea typeface="Times New Roman" panose="02020603050405020304" pitchFamily="18" charset="0"/>
              </a:rPr>
              <a:t>or : </a:t>
            </a:r>
            <a:r>
              <a:rPr lang="en-US" sz="1800" b="1" dirty="0">
                <a:solidFill>
                  <a:srgbClr val="000000"/>
                </a:solidFill>
                <a:effectLst/>
                <a:ea typeface="Times New Roman" panose="02020603050405020304" pitchFamily="18" charset="0"/>
                <a:cs typeface="Times New Roman" panose="02020603050405020304" pitchFamily="18" charset="0"/>
              </a:rPr>
              <a:t>Join from this meeting link</a:t>
            </a:r>
            <a:endParaRPr lang="en-US" sz="1800" dirty="0">
              <a:effectLst/>
              <a:ea typeface="Times New Roman" panose="02020603050405020304" pitchFamily="18" charset="0"/>
              <a:cs typeface="Times New Roman" panose="02020603050405020304" pitchFamily="18" charset="0"/>
            </a:endParaRPr>
          </a:p>
          <a:p>
            <a:pPr marL="0" marR="0">
              <a:spcBef>
                <a:spcPts val="0"/>
              </a:spcBef>
              <a:spcAft>
                <a:spcPts val="0"/>
              </a:spcAft>
            </a:pPr>
            <a:r>
              <a:rPr lang="en-US" sz="1800" u="sng" dirty="0">
                <a:solidFill>
                  <a:srgbClr val="005E7D"/>
                </a:solidFill>
                <a:effectLst/>
                <a:ea typeface="Times New Roman" panose="02020603050405020304" pitchFamily="18" charset="0"/>
                <a:cs typeface="Times New Roman" panose="02020603050405020304" pitchFamily="18" charset="0"/>
                <a:hlinkClick r:id="rId2"/>
              </a:rPr>
              <a:t>https://ieeesa.webex.com/ieeesa/j.php?MTID=mb227025e23b552d59ce66c69fe99c16c</a:t>
            </a:r>
            <a:endParaRPr lang="en-US" sz="1800" dirty="0">
              <a:effectLst/>
              <a:ea typeface="Times New Roman" panose="02020603050405020304" pitchFamily="18" charset="0"/>
              <a:cs typeface="Times New Roman" panose="02020603050405020304" pitchFamily="18" charset="0"/>
            </a:endParaRPr>
          </a:p>
          <a:p>
            <a:pPr marL="0" marR="0">
              <a:spcBef>
                <a:spcPts val="0"/>
              </a:spcBef>
              <a:spcAft>
                <a:spcPts val="0"/>
              </a:spcAft>
            </a:pPr>
            <a:r>
              <a:rPr lang="en-US" sz="1800" b="1" dirty="0">
                <a:solidFill>
                  <a:srgbClr val="000000"/>
                </a:solidFill>
                <a:effectLst/>
                <a:ea typeface="Times New Roman" panose="02020603050405020304" pitchFamily="18" charset="0"/>
                <a:cs typeface="Times New Roman" panose="02020603050405020304" pitchFamily="18" charset="0"/>
              </a:rPr>
              <a:t> </a:t>
            </a:r>
            <a:endParaRPr lang="en-US" sz="1800" dirty="0">
              <a:effectLst/>
              <a:ea typeface="Times New Roman" panose="02020603050405020304" pitchFamily="18" charset="0"/>
              <a:cs typeface="Times New Roman" panose="02020603050405020304" pitchFamily="18" charset="0"/>
            </a:endParaRPr>
          </a:p>
          <a:p>
            <a:pPr marL="0" marR="0">
              <a:spcBef>
                <a:spcPts val="0"/>
              </a:spcBef>
              <a:spcAft>
                <a:spcPts val="0"/>
              </a:spcAft>
            </a:pPr>
            <a:r>
              <a:rPr lang="en-US" sz="1800" b="1" dirty="0">
                <a:solidFill>
                  <a:srgbClr val="000000"/>
                </a:solidFill>
                <a:effectLst/>
                <a:ea typeface="Times New Roman" panose="02020603050405020304" pitchFamily="18" charset="0"/>
                <a:cs typeface="Times New Roman" panose="02020603050405020304" pitchFamily="18" charset="0"/>
              </a:rPr>
              <a:t>Join by meeting number </a:t>
            </a:r>
            <a:endParaRPr lang="en-US" sz="1800" dirty="0">
              <a:effectLst/>
              <a:ea typeface="Times New Roman" panose="02020603050405020304" pitchFamily="18" charset="0"/>
              <a:cs typeface="Times New Roman" panose="02020603050405020304" pitchFamily="18" charset="0"/>
            </a:endParaRPr>
          </a:p>
          <a:p>
            <a:pPr marL="0" marR="0">
              <a:spcBef>
                <a:spcPts val="0"/>
              </a:spcBef>
              <a:spcAft>
                <a:spcPts val="0"/>
              </a:spcAft>
            </a:pPr>
            <a:r>
              <a:rPr lang="en-US" sz="1800" dirty="0">
                <a:effectLst/>
                <a:ea typeface="Times New Roman" panose="02020603050405020304" pitchFamily="18" charset="0"/>
                <a:cs typeface="Times New Roman" panose="02020603050405020304" pitchFamily="18" charset="0"/>
              </a:rPr>
              <a:t>Meeting number (access code): 179 033 9055 </a:t>
            </a:r>
          </a:p>
          <a:p>
            <a:pPr marL="0" marR="0">
              <a:spcBef>
                <a:spcPts val="0"/>
              </a:spcBef>
              <a:spcAft>
                <a:spcPts val="0"/>
              </a:spcAft>
            </a:pPr>
            <a:r>
              <a:rPr lang="en-US" sz="1800" dirty="0">
                <a:effectLst/>
                <a:ea typeface="Times New Roman" panose="02020603050405020304" pitchFamily="18" charset="0"/>
                <a:cs typeface="Times New Roman" panose="02020603050405020304" pitchFamily="18" charset="0"/>
              </a:rPr>
              <a:t>Meeting password: rrtag21c</a:t>
            </a:r>
          </a:p>
          <a:p>
            <a:pPr>
              <a:spcBef>
                <a:spcPts val="0"/>
              </a:spcBef>
              <a:buFont typeface="Arial" panose="020B0604020202020204" pitchFamily="34" charset="0"/>
              <a:buChar char="•"/>
            </a:pPr>
            <a:r>
              <a:rPr lang="en-US" sz="1800" dirty="0">
                <a:ea typeface="Times New Roman" panose="02020603050405020304" pitchFamily="18" charset="0"/>
              </a:rPr>
              <a:t> </a:t>
            </a:r>
            <a:endParaRPr lang="en-US" sz="1800" dirty="0"/>
          </a:p>
          <a:p>
            <a:r>
              <a:rPr lang="en-US" sz="1600" dirty="0"/>
              <a:t>(this the call-in used for the weekly 802.18 call </a:t>
            </a:r>
            <a:r>
              <a:rPr lang="en-US" sz="1600" dirty="0" err="1"/>
              <a:t>thursday’s</a:t>
            </a:r>
            <a:r>
              <a:rPr lang="en-US" sz="1600" dirty="0"/>
              <a:t> at 1500et) </a:t>
            </a:r>
          </a:p>
        </p:txBody>
      </p:sp>
      <p:sp>
        <p:nvSpPr>
          <p:cNvPr id="4" name="Slide Number Placeholder 3">
            <a:extLst>
              <a:ext uri="{FF2B5EF4-FFF2-40B4-BE49-F238E27FC236}">
                <a16:creationId xmlns:a16="http://schemas.microsoft.com/office/drawing/2014/main" id="{F1A62BAE-8D0B-4B09-8E4E-60DDA402EDA3}"/>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19131770-8B4D-40EC-9E24-EB5B54D59CEA}"/>
              </a:ext>
            </a:extLst>
          </p:cNvPr>
          <p:cNvSpPr>
            <a:spLocks noGrp="1"/>
          </p:cNvSpPr>
          <p:nvPr>
            <p:ph type="ftr" idx="14"/>
          </p:nvPr>
        </p:nvSpPr>
        <p:spPr/>
        <p:txBody>
          <a:bodyPr/>
          <a:lstStyle/>
          <a:p>
            <a:r>
              <a:rPr lang="en-GB"/>
              <a:t>Jay Holcomb (Itron)</a:t>
            </a:r>
            <a:endParaRPr lang="en-GB" dirty="0"/>
          </a:p>
        </p:txBody>
      </p:sp>
      <p:sp>
        <p:nvSpPr>
          <p:cNvPr id="6" name="Date Placeholder 5">
            <a:extLst>
              <a:ext uri="{FF2B5EF4-FFF2-40B4-BE49-F238E27FC236}">
                <a16:creationId xmlns:a16="http://schemas.microsoft.com/office/drawing/2014/main" id="{5B277190-09EE-41DC-AB47-FC11E978F360}"/>
              </a:ext>
            </a:extLst>
          </p:cNvPr>
          <p:cNvSpPr>
            <a:spLocks noGrp="1"/>
          </p:cNvSpPr>
          <p:nvPr>
            <p:ph type="dt" idx="15"/>
          </p:nvPr>
        </p:nvSpPr>
        <p:spPr>
          <a:xfrm>
            <a:off x="914401" y="304800"/>
            <a:ext cx="2655888" cy="273050"/>
          </a:xfrm>
        </p:spPr>
        <p:txBody>
          <a:bodyPr/>
          <a:lstStyle/>
          <a:p>
            <a:r>
              <a:rPr lang="en-US"/>
              <a:t>13sep21</a:t>
            </a:r>
            <a:endParaRPr lang="en-GB" dirty="0"/>
          </a:p>
        </p:txBody>
      </p:sp>
    </p:spTree>
    <p:extLst>
      <p:ext uri="{BB962C8B-B14F-4D97-AF65-F5344CB8AC3E}">
        <p14:creationId xmlns:p14="http://schemas.microsoft.com/office/powerpoint/2010/main" val="617769652"/>
      </p:ext>
    </p:extLst>
  </p:cSld>
  <p:clrMapOvr>
    <a:masterClrMapping/>
  </p:clrMapOvr>
</p:sld>
</file>

<file path=ppt/theme/theme1.xml><?xml version="1.0" encoding="utf-8"?>
<a:theme xmlns:a="http://schemas.openxmlformats.org/drawingml/2006/main" name="Office Theme">
  <a:themeElements>
    <a:clrScheme name="Custom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7030A0"/>
      </a:hlink>
      <a:folHlink>
        <a:srgbClr val="00002D"/>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67565</TotalTime>
  <Words>1556</Words>
  <Application>Microsoft Office PowerPoint</Application>
  <PresentationFormat>Widescreen</PresentationFormat>
  <Paragraphs>144</Paragraphs>
  <Slides>8</Slides>
  <Notes>2</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8</vt:i4>
      </vt:variant>
    </vt:vector>
  </HeadingPairs>
  <TitlesOfParts>
    <vt:vector size="13" baseType="lpstr">
      <vt:lpstr>Arial</vt:lpstr>
      <vt:lpstr>Times New Roman</vt:lpstr>
      <vt:lpstr>Wingdings</vt:lpstr>
      <vt:lpstr>Office Theme</vt:lpstr>
      <vt:lpstr>Document</vt:lpstr>
      <vt:lpstr>IEEE 802.18 RR-TAG Electronic Wireless Interim Liaison  from 802.18 to 802.11</vt:lpstr>
      <vt:lpstr>802.18 Radio Regulatory Advisory Group – RR-TAG</vt:lpstr>
      <vt:lpstr>802.18 meeting discussion items – Eu Standards</vt:lpstr>
      <vt:lpstr>802.18 meeting discussion items - non-EU stds and USA activities</vt:lpstr>
      <vt:lpstr>802.18 meeting discussion items – ITU-R </vt:lpstr>
      <vt:lpstr>FCC NPRM on 60GHz on Radar Sensing Technology  </vt:lpstr>
      <vt:lpstr>IEEE 802 Standards Table of Frequency Ranges</vt:lpstr>
      <vt:lpstr>PowerPoint Presentation</vt:lpstr>
    </vt:vector>
  </TitlesOfParts>
  <Company>Hewlett 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802.11/15 Regulatory SC Teleconference Plan and Agenda</dc:title>
  <dc:creator>Kennedy, Rich</dc:creator>
  <cp:lastModifiedBy>Holcomb, Jay</cp:lastModifiedBy>
  <cp:revision>495</cp:revision>
  <cp:lastPrinted>2017-08-03T16:59:47Z</cp:lastPrinted>
  <dcterms:created xsi:type="dcterms:W3CDTF">2016-03-03T14:54:45Z</dcterms:created>
  <dcterms:modified xsi:type="dcterms:W3CDTF">2021-09-10T16:43:01Z</dcterms:modified>
</cp:coreProperties>
</file>