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2" r:id="rId4"/>
    <p:sldId id="263" r:id="rId5"/>
    <p:sldId id="265" r:id="rId6"/>
    <p:sldId id="268" r:id="rId7"/>
    <p:sldId id="267"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6" autoAdjust="0"/>
    <p:restoredTop sz="94660"/>
  </p:normalViewPr>
  <p:slideViewPr>
    <p:cSldViewPr>
      <p:cViewPr varScale="1">
        <p:scale>
          <a:sx n="136" d="100"/>
          <a:sy n="136" d="100"/>
        </p:scale>
        <p:origin x="150" y="5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802.11-21/1423r0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Dorothy Stanley, HP Enterprise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802.11-21/1423r0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Dorothy Stanley, HP Enterprise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802.11-21/1423r0</a:t>
            </a:r>
            <a:endParaRPr lang="en-US"/>
          </a:p>
        </p:txBody>
      </p:sp>
      <p:sp>
        <p:nvSpPr>
          <p:cNvPr id="5" name="Rectangle 3"/>
          <p:cNvSpPr>
            <a:spLocks noGrp="1" noChangeArrowheads="1"/>
          </p:cNvSpPr>
          <p:nvPr>
            <p:ph type="dt"/>
          </p:nvPr>
        </p:nvSpPr>
        <p:spPr>
          <a:ln/>
        </p:spPr>
        <p:txBody>
          <a:bodyPr/>
          <a:lstStyle/>
          <a:p>
            <a:r>
              <a:rPr lang="en-US"/>
              <a:t>September 2021</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802.11-21/1423r0</a:t>
            </a:r>
            <a:endParaRPr lang="en-US"/>
          </a:p>
        </p:txBody>
      </p:sp>
      <p:sp>
        <p:nvSpPr>
          <p:cNvPr id="5" name="Rectangle 3"/>
          <p:cNvSpPr>
            <a:spLocks noGrp="1" noChangeArrowheads="1"/>
          </p:cNvSpPr>
          <p:nvPr>
            <p:ph type="dt"/>
          </p:nvPr>
        </p:nvSpPr>
        <p:spPr>
          <a:ln/>
        </p:spPr>
        <p:txBody>
          <a:bodyPr/>
          <a:lstStyle/>
          <a:p>
            <a:r>
              <a:rPr lang="en-US"/>
              <a:t>September 2021</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802.11-21/1423r0</a:t>
            </a:r>
            <a:endParaRPr lang="en-US"/>
          </a:p>
        </p:txBody>
      </p:sp>
      <p:sp>
        <p:nvSpPr>
          <p:cNvPr id="5" name="Rectangle 3"/>
          <p:cNvSpPr>
            <a:spLocks noGrp="1" noChangeArrowheads="1"/>
          </p:cNvSpPr>
          <p:nvPr>
            <p:ph type="dt"/>
          </p:nvPr>
        </p:nvSpPr>
        <p:spPr>
          <a:ln/>
        </p:spPr>
        <p:txBody>
          <a:bodyPr/>
          <a:lstStyle/>
          <a:p>
            <a:r>
              <a:rPr lang="en-US"/>
              <a:t>September 2021</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802.11-21/1423r0</a:t>
            </a:r>
            <a:endParaRPr lang="en-US"/>
          </a:p>
        </p:txBody>
      </p:sp>
      <p:sp>
        <p:nvSpPr>
          <p:cNvPr id="5" name="Rectangle 3"/>
          <p:cNvSpPr>
            <a:spLocks noGrp="1" noChangeArrowheads="1"/>
          </p:cNvSpPr>
          <p:nvPr>
            <p:ph type="dt"/>
          </p:nvPr>
        </p:nvSpPr>
        <p:spPr>
          <a:ln/>
        </p:spPr>
        <p:txBody>
          <a:bodyPr/>
          <a:lstStyle/>
          <a:p>
            <a:r>
              <a:rPr lang="en-US"/>
              <a:t>September 2021</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802.11-21/1423r0</a:t>
            </a:r>
            <a:endParaRPr lang="en-US"/>
          </a:p>
        </p:txBody>
      </p:sp>
      <p:sp>
        <p:nvSpPr>
          <p:cNvPr id="5" name="Rectangle 3"/>
          <p:cNvSpPr>
            <a:spLocks noGrp="1" noChangeArrowheads="1"/>
          </p:cNvSpPr>
          <p:nvPr>
            <p:ph type="dt"/>
          </p:nvPr>
        </p:nvSpPr>
        <p:spPr>
          <a:ln/>
        </p:spPr>
        <p:txBody>
          <a:bodyPr/>
          <a:lstStyle/>
          <a:p>
            <a:r>
              <a:rPr lang="en-US"/>
              <a:t>September 2021</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17093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802.11-21/1423r0</a:t>
            </a:r>
            <a:endParaRPr lang="en-US"/>
          </a:p>
        </p:txBody>
      </p:sp>
      <p:sp>
        <p:nvSpPr>
          <p:cNvPr id="5" name="Rectangle 3"/>
          <p:cNvSpPr>
            <a:spLocks noGrp="1" noChangeArrowheads="1"/>
          </p:cNvSpPr>
          <p:nvPr>
            <p:ph type="dt"/>
          </p:nvPr>
        </p:nvSpPr>
        <p:spPr>
          <a:ln/>
        </p:spPr>
        <p:txBody>
          <a:bodyPr/>
          <a:lstStyle/>
          <a:p>
            <a:r>
              <a:rPr lang="en-US"/>
              <a:t>September 2021</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889535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802.11-21/1423r0</a:t>
            </a:r>
            <a:endParaRPr lang="en-US"/>
          </a:p>
        </p:txBody>
      </p:sp>
      <p:sp>
        <p:nvSpPr>
          <p:cNvPr id="5" name="Rectangle 3"/>
          <p:cNvSpPr>
            <a:spLocks noGrp="1" noChangeArrowheads="1"/>
          </p:cNvSpPr>
          <p:nvPr>
            <p:ph type="dt"/>
          </p:nvPr>
        </p:nvSpPr>
        <p:spPr>
          <a:ln/>
        </p:spPr>
        <p:txBody>
          <a:bodyPr/>
          <a:lstStyle/>
          <a:p>
            <a:r>
              <a:rPr lang="en-US"/>
              <a:t>September 2021</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821740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802.11-21/1423r0</a:t>
            </a:r>
            <a:endParaRPr lang="en-US"/>
          </a:p>
        </p:txBody>
      </p:sp>
      <p:sp>
        <p:nvSpPr>
          <p:cNvPr id="5" name="Rectangle 3"/>
          <p:cNvSpPr>
            <a:spLocks noGrp="1" noChangeArrowheads="1"/>
          </p:cNvSpPr>
          <p:nvPr>
            <p:ph type="dt"/>
          </p:nvPr>
        </p:nvSpPr>
        <p:spPr>
          <a:ln/>
        </p:spPr>
        <p:txBody>
          <a:bodyPr/>
          <a:lstStyle/>
          <a:p>
            <a:r>
              <a:rPr lang="en-US"/>
              <a:t>September 2021</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 Stanley, HP Enterprise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2021</a:t>
            </a:r>
            <a:endParaRPr lang="en-GB"/>
          </a:p>
        </p:txBody>
      </p:sp>
      <p:sp>
        <p:nvSpPr>
          <p:cNvPr id="6" name="Footer Placeholder 5"/>
          <p:cNvSpPr>
            <a:spLocks noGrp="1"/>
          </p:cNvSpPr>
          <p:nvPr>
            <p:ph type="ftr" idx="11"/>
          </p:nvPr>
        </p:nvSpPr>
        <p:spPr/>
        <p:txBody>
          <a:bodyPr/>
          <a:lstStyle>
            <a:lvl1pPr>
              <a:defRPr/>
            </a:lvl1pPr>
          </a:lstStyle>
          <a:p>
            <a:r>
              <a:rPr lang="en-GB"/>
              <a:t>D. Stanley,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 Stanley,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2021</a:t>
            </a:r>
            <a:endParaRPr lang="en-GB"/>
          </a:p>
        </p:txBody>
      </p:sp>
      <p:sp>
        <p:nvSpPr>
          <p:cNvPr id="4" name="Footer Placeholder 3"/>
          <p:cNvSpPr>
            <a:spLocks noGrp="1"/>
          </p:cNvSpPr>
          <p:nvPr>
            <p:ph type="ftr" idx="11"/>
          </p:nvPr>
        </p:nvSpPr>
        <p:spPr/>
        <p:txBody>
          <a:bodyPr/>
          <a:lstStyle>
            <a:lvl1pPr>
              <a:defRPr/>
            </a:lvl1pPr>
          </a:lstStyle>
          <a:p>
            <a:r>
              <a:rPr lang="en-GB"/>
              <a:t>D. Stanley,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2021</a:t>
            </a:r>
            <a:endParaRPr lang="en-GB"/>
          </a:p>
        </p:txBody>
      </p:sp>
      <p:sp>
        <p:nvSpPr>
          <p:cNvPr id="3" name="Footer Placeholder 2"/>
          <p:cNvSpPr>
            <a:spLocks noGrp="1"/>
          </p:cNvSpPr>
          <p:nvPr>
            <p:ph type="ftr" idx="11"/>
          </p:nvPr>
        </p:nvSpPr>
        <p:spPr/>
        <p:txBody>
          <a:bodyPr/>
          <a:lstStyle>
            <a:lvl1pPr>
              <a:defRPr/>
            </a:lvl1pPr>
          </a:lstStyle>
          <a:p>
            <a:r>
              <a:rPr lang="en-GB"/>
              <a:t>D. Stanley,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 Stanley, HP Enterprise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802.11-21/1423r0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ec/dcn/21/ec-21-0171-00-00EC-notes-802-restructuring-ad-hoc-meeting-20-july-2021.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802/802.11 and Research engagement</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2021-09-09</a:t>
            </a:r>
            <a:endParaRPr lang="en-GB" sz="2000" b="0" dirty="0"/>
          </a:p>
        </p:txBody>
      </p:sp>
      <p:sp>
        <p:nvSpPr>
          <p:cNvPr id="6" name="Date Placeholder 3"/>
          <p:cNvSpPr>
            <a:spLocks noGrp="1"/>
          </p:cNvSpPr>
          <p:nvPr>
            <p:ph type="dt" idx="10"/>
          </p:nvPr>
        </p:nvSpPr>
        <p:spPr/>
        <p:txBody>
          <a:bodyPr/>
          <a:lstStyle/>
          <a:p>
            <a:r>
              <a:rPr lang="en-US"/>
              <a:t>September 2021</a:t>
            </a:r>
            <a:endParaRPr lang="en-GB" dirty="0"/>
          </a:p>
        </p:txBody>
      </p:sp>
      <p:sp>
        <p:nvSpPr>
          <p:cNvPr id="7" name="Footer Placeholder 4"/>
          <p:cNvSpPr>
            <a:spLocks noGrp="1"/>
          </p:cNvSpPr>
          <p:nvPr>
            <p:ph type="ftr" idx="11"/>
          </p:nvPr>
        </p:nvSpPr>
        <p:spPr/>
        <p:txBody>
          <a:bodyPr/>
          <a:lstStyle/>
          <a:p>
            <a:r>
              <a:rPr lang="en-GB"/>
              <a:t>D. Stanley,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68104587"/>
              </p:ext>
            </p:extLst>
          </p:nvPr>
        </p:nvGraphicFramePr>
        <p:xfrm>
          <a:off x="984250" y="2408238"/>
          <a:ext cx="10023475" cy="2540000"/>
        </p:xfrm>
        <a:graphic>
          <a:graphicData uri="http://schemas.openxmlformats.org/presentationml/2006/ole">
            <mc:AlternateContent xmlns:mc="http://schemas.openxmlformats.org/markup-compatibility/2006">
              <mc:Choice xmlns:v="urn:schemas-microsoft-com:vml" Requires="v">
                <p:oleObj spid="_x0000_s1034" name="Document" r:id="rId4" imgW="10439485" imgH="2653399" progId="Word.Document.8">
                  <p:embed/>
                </p:oleObj>
              </mc:Choice>
              <mc:Fallback>
                <p:oleObj name="Document" r:id="rId4" imgW="10439485" imgH="2653399" progId="Word.Document.8">
                  <p:embed/>
                  <p:pic>
                    <p:nvPicPr>
                      <p:cNvPr id="0" name="Picture 3"/>
                      <p:cNvPicPr>
                        <a:picLocks noChangeAspect="1" noChangeArrowheads="1"/>
                      </p:cNvPicPr>
                      <p:nvPr/>
                    </p:nvPicPr>
                    <p:blipFill>
                      <a:blip r:embed="rId5"/>
                      <a:srcRect/>
                      <a:stretch>
                        <a:fillRect/>
                      </a:stretch>
                    </p:blipFill>
                    <p:spPr bwMode="auto">
                      <a:xfrm>
                        <a:off x="984250" y="2408238"/>
                        <a:ext cx="10023475" cy="25400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r>
              <a:rPr lang="en-GB" dirty="0"/>
              <a:t>This document provides </a:t>
            </a:r>
          </a:p>
          <a:p>
            <a:r>
              <a:rPr lang="en-GB" dirty="0" smtClean="0"/>
              <a:t>- A </a:t>
            </a:r>
            <a:r>
              <a:rPr lang="en-GB" dirty="0"/>
              <a:t>summary of the 802 related discussion on research engagement, and </a:t>
            </a:r>
          </a:p>
          <a:p>
            <a:pPr marL="0" indent="0"/>
            <a:r>
              <a:rPr lang="en-GB" dirty="0"/>
              <a:t>the 802.11 focused discussion.</a:t>
            </a:r>
          </a:p>
          <a:p>
            <a:pPr marL="0" indent="0"/>
            <a:endParaRPr lang="en-US" dirty="0"/>
          </a:p>
          <a:p>
            <a:pPr marL="0" indent="0"/>
            <a:r>
              <a:rPr lang="en-US" dirty="0"/>
              <a:t>- Objective: </a:t>
            </a:r>
            <a:r>
              <a:rPr lang="en-US" dirty="0"/>
              <a:t>O</a:t>
            </a:r>
            <a:r>
              <a:rPr lang="en-US" dirty="0" smtClean="0"/>
              <a:t>btain 802.11 WG </a:t>
            </a:r>
            <a:r>
              <a:rPr lang="en-US" dirty="0"/>
              <a:t>input to 802 discussions.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D. Stanley, HP Enterprise</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 for 802 level “research engagement” discussion (EC)</a:t>
            </a:r>
            <a:endParaRPr lang="en-GB" dirty="0"/>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2000" dirty="0"/>
              <a:t>Belief that 802 needs to be more proactive in engaging researchers </a:t>
            </a:r>
            <a:endParaRPr lang="en-GB" sz="2000" dirty="0" smtClean="0"/>
          </a:p>
          <a:p>
            <a:pPr>
              <a:buFont typeface="Times New Roman" pitchFamily="16" charset="0"/>
              <a:buChar char="•"/>
            </a:pPr>
            <a:r>
              <a:rPr lang="en-GB" sz="2000" dirty="0" smtClean="0"/>
              <a:t>It </a:t>
            </a:r>
            <a:r>
              <a:rPr lang="en-GB" sz="2000" dirty="0"/>
              <a:t>will benefit the 802 community to being in new ideas, researchers to increase innovation.</a:t>
            </a:r>
          </a:p>
          <a:p>
            <a:pPr>
              <a:buFont typeface="Times New Roman" pitchFamily="16" charset="0"/>
              <a:buChar char="•"/>
            </a:pPr>
            <a:r>
              <a:rPr lang="en-GB" sz="2000" dirty="0"/>
              <a:t>Discussion initiated by Paul Nikolich (802 LMSC Chair),  see</a:t>
            </a:r>
          </a:p>
          <a:p>
            <a:pPr lvl="1">
              <a:buFont typeface="Times New Roman" pitchFamily="16" charset="0"/>
              <a:buChar char="•"/>
            </a:pPr>
            <a:r>
              <a:rPr lang="en-US" sz="1800" dirty="0"/>
              <a:t>See </a:t>
            </a:r>
            <a:r>
              <a:rPr lang="en-US" sz="1800" dirty="0">
                <a:hlinkClick r:id="rId3"/>
              </a:rPr>
              <a:t>https://mentor.ieee.org/802-ec/dcn/21/ec-21-0171-00-00EC-notes-802-restructuring-ad-hoc-meeting-20-july-2021.docx</a:t>
            </a:r>
            <a:r>
              <a:rPr lang="en-US" sz="1800" dirty="0"/>
              <a:t> :</a:t>
            </a:r>
          </a:p>
          <a:p>
            <a:pPr marL="457200" lvl="1" indent="0"/>
            <a:r>
              <a:rPr lang="en-US" sz="1200" b="0" dirty="0"/>
              <a:t>“ Nikolich noted that he has been working with Jim Lansford, George Zimmerman, and Francesco </a:t>
            </a:r>
            <a:r>
              <a:rPr lang="en-US" sz="1200" b="0" dirty="0" err="1"/>
              <a:t>Restuccia</a:t>
            </a:r>
            <a:r>
              <a:rPr lang="en-US" sz="1200" b="0" dirty="0"/>
              <a:t> (of Northeastern University) on ideas to consider long-range planning processes in IEEE 802, in addition to the ongoing bottom-up driven approach, to identify and address new ideas in need of standardization. The proposed a coordinated 802 next-generation activity at the July Plenary, with details specified in slide 6 of ec-21-0168-01-00EC.pptx that would be organized by George Zimmerman. The meeting was not held due to insufficient time to prepare and organize it.  </a:t>
            </a:r>
            <a:endParaRPr lang="en-GB" sz="1200" b="0" dirty="0"/>
          </a:p>
          <a:p>
            <a:pPr marL="457200" lvl="1" indent="0"/>
            <a:r>
              <a:rPr lang="en-US" sz="1200" dirty="0"/>
              <a:t>There was discussion regarding how to structure such a meeting (time allocation, when to convene, etc.) and the strategic (coordination of 802 future looking activities across groups) and outreach (attract academic and industrial researchers) elements perhaps should be separated. There was further discussion on the long-term viability of such activity because the gap from research to product development is large and 802 activities are mostly driven by product development and near-term market needs. A coordinated 802 next generation activity is targeted to be convened during or around the November plenary session time frame, somewhat dependent if the session will be 100% electronic or mixed mode.”</a:t>
            </a:r>
            <a:endParaRPr lang="en-GB" dirty="0"/>
          </a:p>
          <a:p>
            <a:pPr>
              <a:buFont typeface="Times New Roman" pitchFamily="16" charset="0"/>
              <a:buChar char="•"/>
            </a:pPr>
            <a:r>
              <a:rPr lang="en-US" sz="2000" dirty="0"/>
              <a:t>802 EC Status: Work for November 2021 session is ongoing.</a:t>
            </a:r>
          </a:p>
          <a:p>
            <a:pPr>
              <a:buFont typeface="Times New Roman" pitchFamily="16" charset="0"/>
              <a:buChar char="•"/>
            </a:pPr>
            <a:endParaRPr lang="en-GB" dirty="0"/>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D. Stanley, HP Enterprise</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a:t>
            </a:r>
            <a:r>
              <a:rPr lang="en-GB" dirty="0" smtClean="0"/>
              <a:t>WG research </a:t>
            </a:r>
            <a:r>
              <a:rPr lang="en-GB" dirty="0"/>
              <a:t>engagement</a:t>
            </a:r>
            <a:br>
              <a:rPr lang="en-GB" dirty="0"/>
            </a:br>
            <a:endParaRPr lang="en-GB" dirty="0"/>
          </a:p>
        </p:txBody>
      </p:sp>
      <p:sp>
        <p:nvSpPr>
          <p:cNvPr id="3" name="Content Placeholder 2"/>
          <p:cNvSpPr>
            <a:spLocks noGrp="1"/>
          </p:cNvSpPr>
          <p:nvPr>
            <p:ph idx="1"/>
          </p:nvPr>
        </p:nvSpPr>
        <p:spPr>
          <a:xfrm>
            <a:off x="914401" y="1676400"/>
            <a:ext cx="10361084" cy="4572000"/>
          </a:xfrm>
        </p:spPr>
        <p:txBody>
          <a:bodyPr/>
          <a:lstStyle/>
          <a:p>
            <a:r>
              <a:rPr lang="en-GB" dirty="0"/>
              <a:t>802.11 </a:t>
            </a:r>
            <a:r>
              <a:rPr lang="en-GB" dirty="0" smtClean="0"/>
              <a:t>WG activities </a:t>
            </a:r>
            <a:r>
              <a:rPr lang="en-GB" dirty="0"/>
              <a:t>are primarily contribution driven.</a:t>
            </a:r>
          </a:p>
          <a:p>
            <a:r>
              <a:rPr lang="en-GB" dirty="0"/>
              <a:t>Have had research related presentations in the past, and continue to welcome them going forward.</a:t>
            </a:r>
          </a:p>
          <a:p>
            <a:pPr lvl="1"/>
            <a:r>
              <a:rPr lang="en-GB" dirty="0"/>
              <a:t>WLAN Sensing came in based on research work</a:t>
            </a:r>
          </a:p>
          <a:p>
            <a:pPr lvl="1"/>
            <a:r>
              <a:rPr lang="en-GB" dirty="0"/>
              <a:t>Full Duplex came into WNG, TIG was formed, no subsequent Study Group, as Full Duplex technology was deemed at that time not ready for specification.  Look at Full Duplex again?</a:t>
            </a:r>
          </a:p>
          <a:p>
            <a:pPr lvl="0"/>
            <a:r>
              <a:rPr lang="en-GB" dirty="0"/>
              <a:t>Observations:</a:t>
            </a:r>
          </a:p>
          <a:p>
            <a:pPr lvl="1"/>
            <a:r>
              <a:rPr lang="en-GB" dirty="0"/>
              <a:t>802.11 goals: Market driven features in </a:t>
            </a:r>
            <a:r>
              <a:rPr lang="en-GB" dirty="0" smtClean="0"/>
              <a:t>products, not a research organization; however need to know initiatives, technologies on the horizon</a:t>
            </a:r>
            <a:endParaRPr lang="en-GB" dirty="0"/>
          </a:p>
          <a:p>
            <a:pPr lvl="1"/>
            <a:r>
              <a:rPr lang="en-GB" dirty="0"/>
              <a:t>Interaction with researchers IS happening at a company level on an ongoing basis. </a:t>
            </a:r>
          </a:p>
          <a:p>
            <a:pPr lvl="1"/>
            <a:r>
              <a:rPr lang="en-GB" dirty="0"/>
              <a:t>Sweet spot is technology that is </a:t>
            </a:r>
            <a:r>
              <a:rPr lang="en-GB" dirty="0" err="1"/>
              <a:t>productizable</a:t>
            </a:r>
            <a:r>
              <a:rPr lang="en-GB" dirty="0"/>
              <a:t> in 3-5 years. More than 5 years out is usually not </a:t>
            </a:r>
            <a:r>
              <a:rPr lang="en-GB" dirty="0" smtClean="0"/>
              <a:t>of </a:t>
            </a:r>
            <a:r>
              <a:rPr lang="en-GB" dirty="0"/>
              <a:t>high enough priority for 802 standardization.</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D. Stanley, HP Enterprise</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14400"/>
            <a:ext cx="10361084" cy="838199"/>
          </a:xfrm>
        </p:spPr>
        <p:txBody>
          <a:bodyPr/>
          <a:lstStyle/>
          <a:p>
            <a:r>
              <a:rPr lang="en-GB" dirty="0"/>
              <a:t>Can 802.11 improve our outreach/engagement with the research community?</a:t>
            </a:r>
            <a:br>
              <a:rPr lang="en-GB" dirty="0"/>
            </a:br>
            <a:endParaRPr lang="en-GB" dirty="0"/>
          </a:p>
        </p:txBody>
      </p:sp>
      <p:sp>
        <p:nvSpPr>
          <p:cNvPr id="3" name="Content Placeholder 2"/>
          <p:cNvSpPr>
            <a:spLocks noGrp="1"/>
          </p:cNvSpPr>
          <p:nvPr>
            <p:ph idx="1"/>
          </p:nvPr>
        </p:nvSpPr>
        <p:spPr>
          <a:xfrm>
            <a:off x="920979" y="1905000"/>
            <a:ext cx="10361084" cy="4191000"/>
          </a:xfrm>
        </p:spPr>
        <p:txBody>
          <a:bodyPr/>
          <a:lstStyle/>
          <a:p>
            <a:pPr lvl="0"/>
            <a:r>
              <a:rPr lang="en-GB" dirty="0"/>
              <a:t>Generally, always room for process improvement. </a:t>
            </a:r>
          </a:p>
          <a:p>
            <a:pPr lvl="0"/>
            <a:r>
              <a:rPr lang="en-GB" dirty="0"/>
              <a:t>Electronic meetings do offer greater accessibility to attend.</a:t>
            </a:r>
          </a:p>
          <a:p>
            <a:pPr lvl="0"/>
            <a:r>
              <a:rPr lang="en-US" dirty="0"/>
              <a:t>	</a:t>
            </a:r>
            <a:r>
              <a:rPr lang="en-US" sz="2000" b="0" dirty="0"/>
              <a:t>Leverage the situation we are currently in (electronic)</a:t>
            </a:r>
            <a:endParaRPr lang="en-GB" sz="2000" b="0" dirty="0"/>
          </a:p>
          <a:p>
            <a:pPr lvl="0"/>
            <a:r>
              <a:rPr lang="en-US" dirty="0"/>
              <a:t>Primary venue is WNG SC; </a:t>
            </a:r>
            <a:r>
              <a:rPr lang="en-US" dirty="0" smtClean="0"/>
              <a:t>Focus on standardization that is needed</a:t>
            </a:r>
            <a:endParaRPr lang="en-US" dirty="0"/>
          </a:p>
          <a:p>
            <a:pPr lvl="0"/>
            <a:r>
              <a:rPr lang="en-US" dirty="0"/>
              <a:t>	</a:t>
            </a:r>
            <a:r>
              <a:rPr lang="en-US" sz="2000" b="0" dirty="0"/>
              <a:t>Can use other fora, for example workshops, co-sponsor with an IEEE society</a:t>
            </a:r>
          </a:p>
          <a:p>
            <a:pPr lvl="0"/>
            <a:r>
              <a:rPr lang="en-US" dirty="0"/>
              <a:t>Identify topics and consider call for interest on specific topics.</a:t>
            </a:r>
            <a:endParaRPr lang="en-GB" dirty="0"/>
          </a:p>
          <a:p>
            <a:pPr lvl="0"/>
            <a:r>
              <a:rPr lang="en-GB" dirty="0"/>
              <a:t>Observation: Timing is a factor.</a:t>
            </a:r>
          </a:p>
          <a:p>
            <a:pPr lvl="0"/>
            <a:r>
              <a:rPr lang="en-GB" dirty="0"/>
              <a:t>	</a:t>
            </a:r>
            <a:r>
              <a:rPr lang="en-GB" sz="2000" b="0" dirty="0"/>
              <a:t>Towards the later phases of a project (for example 11ax/11be), members start bringing in presentations of new mechanisms for standard consideration. </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D. Stanley, HP Enterprise</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20607604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14400"/>
            <a:ext cx="10361084" cy="838199"/>
          </a:xfrm>
        </p:spPr>
        <p:txBody>
          <a:bodyPr/>
          <a:lstStyle/>
          <a:p>
            <a:r>
              <a:rPr lang="en-GB" dirty="0"/>
              <a:t>Thank you!</a:t>
            </a:r>
            <a:br>
              <a:rPr lang="en-GB" dirty="0"/>
            </a:br>
            <a:endParaRPr lang="en-GB" dirty="0"/>
          </a:p>
        </p:txBody>
      </p:sp>
      <p:sp>
        <p:nvSpPr>
          <p:cNvPr id="3" name="Content Placeholder 2"/>
          <p:cNvSpPr>
            <a:spLocks noGrp="1"/>
          </p:cNvSpPr>
          <p:nvPr>
            <p:ph idx="1"/>
          </p:nvPr>
        </p:nvSpPr>
        <p:spPr>
          <a:xfrm>
            <a:off x="914401" y="1676400"/>
            <a:ext cx="10361084" cy="4648200"/>
          </a:xfrm>
        </p:spPr>
        <p:txBody>
          <a:bodyPr/>
          <a:lstStyle/>
          <a:p>
            <a:r>
              <a:rPr lang="en-GB" dirty="0"/>
              <a:t>Q&amp;A/ Discussion</a:t>
            </a:r>
          </a:p>
          <a:p>
            <a:endParaRPr lang="en-GB" sz="1600" dirty="0"/>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D. Stanley, HP Enterprise</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32485886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14400"/>
            <a:ext cx="10361084" cy="838199"/>
          </a:xfrm>
        </p:spPr>
        <p:txBody>
          <a:bodyPr/>
          <a:lstStyle/>
          <a:p>
            <a:r>
              <a:rPr lang="en-GB" dirty="0"/>
              <a:t>Potential Topics of interest. Others?</a:t>
            </a:r>
            <a:br>
              <a:rPr lang="en-GB" dirty="0"/>
            </a:br>
            <a:endParaRPr lang="en-GB" dirty="0"/>
          </a:p>
        </p:txBody>
      </p:sp>
      <p:sp>
        <p:nvSpPr>
          <p:cNvPr id="3" name="Content Placeholder 2"/>
          <p:cNvSpPr>
            <a:spLocks noGrp="1"/>
          </p:cNvSpPr>
          <p:nvPr>
            <p:ph idx="1"/>
          </p:nvPr>
        </p:nvSpPr>
        <p:spPr>
          <a:xfrm>
            <a:off x="914401" y="1676400"/>
            <a:ext cx="10361084" cy="4648200"/>
          </a:xfrm>
        </p:spPr>
        <p:txBody>
          <a:bodyPr/>
          <a:lstStyle/>
          <a:p>
            <a:r>
              <a:rPr lang="en-GB" sz="2200" dirty="0"/>
              <a:t>Full Duplex Operation – Revisit (a </a:t>
            </a:r>
            <a:r>
              <a:rPr lang="en-GB" sz="2200" dirty="0" smtClean="0"/>
              <a:t>known challenge </a:t>
            </a:r>
            <a:r>
              <a:rPr lang="en-GB" sz="2200" dirty="0"/>
              <a:t>for low power devices)</a:t>
            </a:r>
          </a:p>
          <a:p>
            <a:r>
              <a:rPr lang="en-GB" sz="2200" dirty="0"/>
              <a:t>Using Artificial Intelligence to </a:t>
            </a:r>
            <a:r>
              <a:rPr lang="en-GB" sz="2200" dirty="0" smtClean="0"/>
              <a:t>improve </a:t>
            </a:r>
            <a:r>
              <a:rPr lang="en-GB" sz="2200" dirty="0"/>
              <a:t>WLAN performance, management</a:t>
            </a:r>
          </a:p>
          <a:p>
            <a:pPr lvl="1"/>
            <a:r>
              <a:rPr lang="en-GB" dirty="0"/>
              <a:t>What components need 802.11 standardization?</a:t>
            </a:r>
          </a:p>
          <a:p>
            <a:r>
              <a:rPr lang="en-GB" sz="2200" dirty="0"/>
              <a:t>802.11 IoT support – extension beyond 11n, 11ac, 11ax, </a:t>
            </a:r>
            <a:r>
              <a:rPr lang="en-GB" sz="2200" dirty="0" smtClean="0"/>
              <a:t>11be, 11ah</a:t>
            </a:r>
            <a:endParaRPr lang="en-GB" sz="2200" dirty="0"/>
          </a:p>
          <a:p>
            <a:pPr lvl="1"/>
            <a:r>
              <a:rPr lang="en-GB" dirty="0"/>
              <a:t>Lower channel bandwidths? 11ah, 11ba, lower power </a:t>
            </a:r>
          </a:p>
          <a:p>
            <a:r>
              <a:rPr lang="en-GB" sz="2200" dirty="0"/>
              <a:t>Terahertz operation (802.15.3d-2017 defines 300GHz fixed point-point links)</a:t>
            </a:r>
          </a:p>
          <a:p>
            <a:r>
              <a:rPr lang="en-GB" sz="2200" dirty="0"/>
              <a:t>Machine Learning for Receiver operation</a:t>
            </a:r>
          </a:p>
          <a:p>
            <a:r>
              <a:rPr lang="en-GB" sz="2200" dirty="0"/>
              <a:t>Evolution and directions for WLANs – what is after </a:t>
            </a:r>
            <a:r>
              <a:rPr lang="en-GB" sz="2200" dirty="0" err="1"/>
              <a:t>TGbe</a:t>
            </a:r>
            <a:r>
              <a:rPr lang="en-GB" sz="2200" dirty="0"/>
              <a:t>?</a:t>
            </a:r>
          </a:p>
          <a:p>
            <a:r>
              <a:rPr lang="en-GB" sz="2200" dirty="0" err="1"/>
              <a:t>mmWave</a:t>
            </a:r>
            <a:r>
              <a:rPr lang="en-GB" sz="2200" dirty="0"/>
              <a:t> Beamforming technology (Francesco </a:t>
            </a:r>
            <a:r>
              <a:rPr lang="en-GB" sz="2200" dirty="0" err="1"/>
              <a:t>Restuccia</a:t>
            </a:r>
            <a:r>
              <a:rPr lang="en-GB" sz="2200" dirty="0"/>
              <a:t> (</a:t>
            </a:r>
            <a:r>
              <a:rPr lang="en-GB" sz="2200" dirty="0" err="1"/>
              <a:t>Northeastern</a:t>
            </a:r>
            <a:r>
              <a:rPr lang="en-GB" sz="2200" dirty="0"/>
              <a:t> University): </a:t>
            </a:r>
            <a:r>
              <a:rPr lang="en-GB" sz="2200" dirty="0" err="1"/>
              <a:t>DeepBeam</a:t>
            </a:r>
            <a:r>
              <a:rPr lang="en-GB" sz="2200" dirty="0"/>
              <a:t>: Deep Waveform Learning)</a:t>
            </a:r>
          </a:p>
          <a:p>
            <a:r>
              <a:rPr lang="en-GB" sz="2200" dirty="0"/>
              <a:t>802.11 Private, </a:t>
            </a:r>
            <a:r>
              <a:rPr lang="en-GB" sz="2200" dirty="0" smtClean="0"/>
              <a:t>dedicated </a:t>
            </a:r>
            <a:r>
              <a:rPr lang="en-GB" sz="2200" dirty="0"/>
              <a:t>spectrum networks</a:t>
            </a:r>
          </a:p>
          <a:p>
            <a:r>
              <a:rPr lang="en-GB" sz="2200" dirty="0"/>
              <a:t>Coexistence techniques and coexistence evolution</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D. Stanley, HP Enterprise</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36695158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t>D. Stanley, HP Enterprise</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802-11-Submission-16-9-1</Template>
  <TotalTime>506</TotalTime>
  <Words>666</Words>
  <Application>Microsoft Office PowerPoint</Application>
  <PresentationFormat>Widescreen</PresentationFormat>
  <Paragraphs>106</Paragraphs>
  <Slides>8</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 Unicode MS</vt:lpstr>
      <vt:lpstr>MS Gothic</vt:lpstr>
      <vt:lpstr>Times New Roman</vt:lpstr>
      <vt:lpstr>Office Theme</vt:lpstr>
      <vt:lpstr>Document</vt:lpstr>
      <vt:lpstr>802/802.11 and Research engagement</vt:lpstr>
      <vt:lpstr>Abstract</vt:lpstr>
      <vt:lpstr>Motivation for 802 level “research engagement” discussion (EC)</vt:lpstr>
      <vt:lpstr>802.11 WG research engagement </vt:lpstr>
      <vt:lpstr>Can 802.11 improve our outreach/engagement with the research community? </vt:lpstr>
      <vt:lpstr>Thank you! </vt:lpstr>
      <vt:lpstr>Potential Topics of interest. Others? </vt:lpstr>
      <vt:lpstr>References</vt:lpstr>
    </vt:vector>
  </TitlesOfParts>
  <Company>Hewlett Packard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802/802.11 and Research engagement</dc:title>
  <dc:creator>Stanley, Dorothy</dc:creator>
  <cp:keywords>11-21-1423r0</cp:keywords>
  <cp:lastModifiedBy>Stanley, Dorothy</cp:lastModifiedBy>
  <cp:revision>16</cp:revision>
  <cp:lastPrinted>1601-01-01T00:00:00Z</cp:lastPrinted>
  <dcterms:created xsi:type="dcterms:W3CDTF">2021-08-25T19:06:23Z</dcterms:created>
  <dcterms:modified xsi:type="dcterms:W3CDTF">2021-09-09T19:16:04Z</dcterms:modified>
</cp:coreProperties>
</file>