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488" r:id="rId3"/>
    <p:sldId id="489" r:id="rId4"/>
    <p:sldId id="490" r:id="rId5"/>
    <p:sldId id="492" r:id="rId6"/>
    <p:sldId id="500" r:id="rId7"/>
    <p:sldId id="498"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65" autoAdjust="0"/>
    <p:restoredTop sz="96293" autoAdjust="0"/>
  </p:normalViewPr>
  <p:slideViewPr>
    <p:cSldViewPr>
      <p:cViewPr varScale="1">
        <p:scale>
          <a:sx n="114" d="100"/>
          <a:sy n="114" d="100"/>
        </p:scale>
        <p:origin x="108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a:t>August 2021</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a:t>Kiseon Ryu et al</a:t>
            </a:r>
            <a:r>
              <a:rPr lang="en-GB" dirty="0"/>
              <a:t>,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Kiseon Ryu et al, </a:t>
            </a:r>
            <a:r>
              <a:rPr lang="en-GB" altLang="ko-KR" dirty="0" err="1"/>
              <a:t>ofinno</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August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August 2021</a:t>
            </a:r>
            <a:endParaRPr lang="en-GB" altLang="ko-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et al,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802.11-21/1358</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August 2021</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Restricted TWT SP Termination</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2021-08-12</a:t>
            </a:r>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a:t>Kiseon Ryu et al, </a:t>
            </a:r>
            <a:r>
              <a:rPr lang="en-GB" altLang="ko-KR" dirty="0" err="1"/>
              <a:t>Ofinno</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1403279099"/>
              </p:ext>
            </p:extLst>
          </p:nvPr>
        </p:nvGraphicFramePr>
        <p:xfrm>
          <a:off x="681038" y="2780928"/>
          <a:ext cx="7707386" cy="2940329"/>
        </p:xfrm>
        <a:graphic>
          <a:graphicData uri="http://schemas.openxmlformats.org/drawingml/2006/table">
            <a:tbl>
              <a:tblPr/>
              <a:tblGrid>
                <a:gridCol w="1573841">
                  <a:extLst>
                    <a:ext uri="{9D8B030D-6E8A-4147-A177-3AD203B41FA5}">
                      <a16:colId xmlns:a16="http://schemas.microsoft.com/office/drawing/2014/main" val="20000"/>
                    </a:ext>
                  </a:extLst>
                </a:gridCol>
                <a:gridCol w="1973829">
                  <a:extLst>
                    <a:ext uri="{9D8B030D-6E8A-4147-A177-3AD203B41FA5}">
                      <a16:colId xmlns:a16="http://schemas.microsoft.com/office/drawing/2014/main" val="20001"/>
                    </a:ext>
                  </a:extLst>
                </a:gridCol>
                <a:gridCol w="1866505">
                  <a:extLst>
                    <a:ext uri="{9D8B030D-6E8A-4147-A177-3AD203B41FA5}">
                      <a16:colId xmlns:a16="http://schemas.microsoft.com/office/drawing/2014/main" val="20002"/>
                    </a:ext>
                  </a:extLst>
                </a:gridCol>
                <a:gridCol w="2293211">
                  <a:extLst>
                    <a:ext uri="{9D8B030D-6E8A-4147-A177-3AD203B41FA5}">
                      <a16:colId xmlns:a16="http://schemas.microsoft.com/office/drawing/2014/main" val="20003"/>
                    </a:ext>
                  </a:extLst>
                </a:gridCol>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Kiseon Ryu</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Ofinno</a:t>
                      </a: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a:t>kryu@ofinno.com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Jeongki</a:t>
                      </a:r>
                      <a:r>
                        <a:rPr lang="en-US" altLang="ko-KR" sz="1200" kern="1200" dirty="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Ofinno</a:t>
                      </a: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jkim@ofinno.com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200" b="0" dirty="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endParaRPr lang="en-US" altLang="ko-KR" sz="1200" b="0" kern="1200" dirty="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endParaRPr lang="ko-KR" altLang="en-US" sz="1200" b="0" dirty="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0047">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200" b="0" kern="1200" dirty="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05C5C6E-472B-48E6-8D00-34C3FD043174}"/>
              </a:ext>
            </a:extLst>
          </p:cNvPr>
          <p:cNvSpPr>
            <a:spLocks noGrp="1"/>
          </p:cNvSpPr>
          <p:nvPr>
            <p:ph type="title"/>
          </p:nvPr>
        </p:nvSpPr>
        <p:spPr/>
        <p:txBody>
          <a:bodyPr/>
          <a:lstStyle/>
          <a:p>
            <a:r>
              <a:rPr lang="en-US" altLang="ko-KR" dirty="0"/>
              <a:t>Abstract</a:t>
            </a:r>
            <a:endParaRPr lang="ko-KR" altLang="en-US" dirty="0"/>
          </a:p>
        </p:txBody>
      </p:sp>
      <p:sp>
        <p:nvSpPr>
          <p:cNvPr id="3" name="내용 개체 틀 2">
            <a:extLst>
              <a:ext uri="{FF2B5EF4-FFF2-40B4-BE49-F238E27FC236}">
                <a16:creationId xmlns:a16="http://schemas.microsoft.com/office/drawing/2014/main" id="{4922293C-8631-4B76-B480-7D7092CFEB28}"/>
              </a:ext>
            </a:extLst>
          </p:cNvPr>
          <p:cNvSpPr>
            <a:spLocks noGrp="1"/>
          </p:cNvSpPr>
          <p:nvPr>
            <p:ph idx="1"/>
          </p:nvPr>
        </p:nvSpPr>
        <p:spPr/>
        <p:txBody>
          <a:bodyPr/>
          <a:lstStyle/>
          <a:p>
            <a:pPr>
              <a:buFont typeface="Arial" panose="020B0604020202020204" pitchFamily="34" charset="0"/>
              <a:buChar char="•"/>
            </a:pPr>
            <a:r>
              <a:rPr lang="en-US" altLang="ko-KR" sz="2400" dirty="0"/>
              <a:t>For supporting lower latency traffic, the restricted TWT(r-TWT) is defined in 11be</a:t>
            </a:r>
          </a:p>
          <a:p>
            <a:pPr>
              <a:buFont typeface="Arial" panose="020B0604020202020204" pitchFamily="34" charset="0"/>
              <a:buChar char="•"/>
            </a:pPr>
            <a:r>
              <a:rPr lang="en-US" altLang="ko-KR" dirty="0"/>
              <a:t>If the allocated r-TWT SP is not used for scheduled STAs, the allocated resource will be wasted</a:t>
            </a:r>
          </a:p>
          <a:p>
            <a:pPr>
              <a:buFont typeface="Arial" panose="020B0604020202020204" pitchFamily="34" charset="0"/>
              <a:buChar char="•"/>
            </a:pPr>
            <a:endParaRPr lang="en-US" altLang="ko-KR" sz="2400" dirty="0"/>
          </a:p>
          <a:p>
            <a:pPr>
              <a:buFont typeface="Arial" panose="020B0604020202020204" pitchFamily="34" charset="0"/>
              <a:buChar char="•"/>
            </a:pPr>
            <a:r>
              <a:rPr lang="en-US" altLang="ko-KR" dirty="0"/>
              <a:t>In this contribution, we</a:t>
            </a:r>
            <a:r>
              <a:rPr lang="ko-KR" altLang="en-US" dirty="0"/>
              <a:t> </a:t>
            </a:r>
            <a:r>
              <a:rPr lang="en-US" altLang="ko-KR" dirty="0"/>
              <a:t>propose the method to terminate the assigned r-TWT SP in case that the r-TWT</a:t>
            </a:r>
            <a:r>
              <a:rPr lang="ko-KR" altLang="en-US" dirty="0"/>
              <a:t> </a:t>
            </a:r>
            <a:r>
              <a:rPr lang="en-US" altLang="ko-KR" dirty="0"/>
              <a:t>SP is not used</a:t>
            </a:r>
            <a:endParaRPr lang="en-US" altLang="ko-KR" sz="2400" dirty="0"/>
          </a:p>
          <a:p>
            <a:pPr>
              <a:buFont typeface="Arial" panose="020B0604020202020204" pitchFamily="34" charset="0"/>
              <a:buChar char="•"/>
            </a:pPr>
            <a:endParaRPr lang="en-US" altLang="ko-KR" sz="2400" dirty="0"/>
          </a:p>
          <a:p>
            <a:endParaRPr lang="ko-KR" altLang="en-US" dirty="0"/>
          </a:p>
        </p:txBody>
      </p:sp>
      <p:sp>
        <p:nvSpPr>
          <p:cNvPr id="4" name="슬라이드 번호 개체 틀 3">
            <a:extLst>
              <a:ext uri="{FF2B5EF4-FFF2-40B4-BE49-F238E27FC236}">
                <a16:creationId xmlns:a16="http://schemas.microsoft.com/office/drawing/2014/main" id="{A92577FD-D975-4847-867C-3F203D0EB98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바닥글 개체 틀 4">
            <a:extLst>
              <a:ext uri="{FF2B5EF4-FFF2-40B4-BE49-F238E27FC236}">
                <a16:creationId xmlns:a16="http://schemas.microsoft.com/office/drawing/2014/main" id="{E7731AE0-7382-4B55-96DD-C1019A4B69FA}"/>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날짜 개체 틀 5">
            <a:extLst>
              <a:ext uri="{FF2B5EF4-FFF2-40B4-BE49-F238E27FC236}">
                <a16:creationId xmlns:a16="http://schemas.microsoft.com/office/drawing/2014/main" id="{B2C2DD8F-B6AE-4BF7-9ACE-77499CC769DF}"/>
              </a:ext>
            </a:extLst>
          </p:cNvPr>
          <p:cNvSpPr>
            <a:spLocks noGrp="1"/>
          </p:cNvSpPr>
          <p:nvPr>
            <p:ph type="dt" idx="15"/>
          </p:nvPr>
        </p:nvSpPr>
        <p:spPr/>
        <p:txBody>
          <a:bodyPr/>
          <a:lstStyle/>
          <a:p>
            <a:r>
              <a:rPr lang="en-US" altLang="ko-KR" dirty="0"/>
              <a:t>August 2021</a:t>
            </a:r>
            <a:endParaRPr lang="en-GB" dirty="0"/>
          </a:p>
        </p:txBody>
      </p:sp>
    </p:spTree>
    <p:extLst>
      <p:ext uri="{BB962C8B-B14F-4D97-AF65-F5344CB8AC3E}">
        <p14:creationId xmlns:p14="http://schemas.microsoft.com/office/powerpoint/2010/main" val="502038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89FD078-EE20-43CE-B741-08C59C960461}"/>
              </a:ext>
            </a:extLst>
          </p:cNvPr>
          <p:cNvSpPr>
            <a:spLocks noGrp="1"/>
          </p:cNvSpPr>
          <p:nvPr>
            <p:ph type="title"/>
          </p:nvPr>
        </p:nvSpPr>
        <p:spPr/>
        <p:txBody>
          <a:bodyPr/>
          <a:lstStyle/>
          <a:p>
            <a:r>
              <a:rPr lang="en-US" altLang="ko-KR" dirty="0"/>
              <a:t>11ax TWT SP termination</a:t>
            </a:r>
            <a:endParaRPr lang="ko-KR" altLang="en-US" dirty="0"/>
          </a:p>
        </p:txBody>
      </p:sp>
      <p:sp>
        <p:nvSpPr>
          <p:cNvPr id="3" name="내용 개체 틀 2">
            <a:extLst>
              <a:ext uri="{FF2B5EF4-FFF2-40B4-BE49-F238E27FC236}">
                <a16:creationId xmlns:a16="http://schemas.microsoft.com/office/drawing/2014/main" id="{8AC301AC-4064-4457-B0E2-1D10605487A7}"/>
              </a:ext>
            </a:extLst>
          </p:cNvPr>
          <p:cNvSpPr>
            <a:spLocks noGrp="1"/>
          </p:cNvSpPr>
          <p:nvPr>
            <p:ph idx="1"/>
          </p:nvPr>
        </p:nvSpPr>
        <p:spPr/>
        <p:txBody>
          <a:bodyPr/>
          <a:lstStyle/>
          <a:p>
            <a:pPr>
              <a:buFont typeface="Arial" panose="020B0604020202020204" pitchFamily="34" charset="0"/>
              <a:buChar char="•"/>
            </a:pPr>
            <a:r>
              <a:rPr lang="en-US" altLang="ko-KR" sz="1800" dirty="0"/>
              <a:t>In 11ax spec, when a TWT SP termination is detected by a STA within the TWT SP, the STA may transition to the doze state</a:t>
            </a:r>
          </a:p>
          <a:p>
            <a:pPr>
              <a:buFont typeface="Arial" panose="020B0604020202020204" pitchFamily="34" charset="0"/>
              <a:buChar char="•"/>
            </a:pPr>
            <a:r>
              <a:rPr lang="en-US" altLang="ko-KR" sz="1800" dirty="0"/>
              <a:t>A STA can classify any of following events as a TWT SP termination</a:t>
            </a:r>
          </a:p>
          <a:p>
            <a:pPr lvl="1">
              <a:buFont typeface="Arial" panose="020B0604020202020204" pitchFamily="34" charset="0"/>
              <a:buChar char="•"/>
            </a:pPr>
            <a:r>
              <a:rPr lang="en-US" altLang="ko-KR" sz="1600" dirty="0"/>
              <a:t>The transmission by the STA of an acknowledgment in response to an individually addressed QoS Data or QoS Null frame sent by the AP that had the EOSP subfield equal to 1</a:t>
            </a:r>
          </a:p>
          <a:p>
            <a:pPr lvl="1">
              <a:buFont typeface="Arial" panose="020B0604020202020204" pitchFamily="34" charset="0"/>
              <a:buChar char="•"/>
            </a:pPr>
            <a:r>
              <a:rPr lang="en-US" altLang="ko-KR" sz="1600" dirty="0"/>
              <a:t>The transmission by the STA of an acknowledgment in response to an individually addressed frame that is neither a QoS Data frame nor a QoS Null frame, sent by AP with the More Data field equal to 0.</a:t>
            </a:r>
          </a:p>
          <a:p>
            <a:pPr lvl="1">
              <a:buFont typeface="Arial" panose="020B0604020202020204" pitchFamily="34" charset="0"/>
              <a:buChar char="•"/>
            </a:pPr>
            <a:r>
              <a:rPr lang="en-US" altLang="ko-KR" sz="1600" dirty="0"/>
              <a:t>The reception of an individually addressed or broadcast QoS Data or QoS Null frame sent by the AP, that does not solicit an immediate response and with the EOSP subfield equal to 1.</a:t>
            </a:r>
          </a:p>
          <a:p>
            <a:pPr lvl="1">
              <a:buFont typeface="Arial" panose="020B0604020202020204" pitchFamily="34" charset="0"/>
              <a:buChar char="•"/>
            </a:pPr>
            <a:r>
              <a:rPr lang="en-US" altLang="ko-KR" sz="1600" dirty="0"/>
              <a:t>The reception of an individually addressed frame that is neither a QoS Data frame nor a QoS Null frame, sent by the AP, that does not solicit an immediate response and with the More Data field equal to 0</a:t>
            </a:r>
          </a:p>
          <a:p>
            <a:pPr lvl="1">
              <a:buFont typeface="Arial" panose="020B0604020202020204" pitchFamily="34" charset="0"/>
              <a:buChar char="•"/>
            </a:pPr>
            <a:r>
              <a:rPr lang="en-US" altLang="ko-KR" sz="1600" dirty="0"/>
              <a:t>….</a:t>
            </a:r>
            <a:endParaRPr lang="ko-KR" altLang="en-US" sz="1800" dirty="0"/>
          </a:p>
        </p:txBody>
      </p:sp>
      <p:sp>
        <p:nvSpPr>
          <p:cNvPr id="4" name="슬라이드 번호 개체 틀 3">
            <a:extLst>
              <a:ext uri="{FF2B5EF4-FFF2-40B4-BE49-F238E27FC236}">
                <a16:creationId xmlns:a16="http://schemas.microsoft.com/office/drawing/2014/main" id="{33683AE4-8F03-4803-ACAE-72E26EFE326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바닥글 개체 틀 4">
            <a:extLst>
              <a:ext uri="{FF2B5EF4-FFF2-40B4-BE49-F238E27FC236}">
                <a16:creationId xmlns:a16="http://schemas.microsoft.com/office/drawing/2014/main" id="{86AAF816-42B1-4C18-9C00-343A4FC9D584}"/>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날짜 개체 틀 5">
            <a:extLst>
              <a:ext uri="{FF2B5EF4-FFF2-40B4-BE49-F238E27FC236}">
                <a16:creationId xmlns:a16="http://schemas.microsoft.com/office/drawing/2014/main" id="{CA7A7DA1-4D8C-4426-A77D-C858A4545D9C}"/>
              </a:ext>
            </a:extLst>
          </p:cNvPr>
          <p:cNvSpPr>
            <a:spLocks noGrp="1"/>
          </p:cNvSpPr>
          <p:nvPr>
            <p:ph type="dt" idx="15"/>
          </p:nvPr>
        </p:nvSpPr>
        <p:spPr/>
        <p:txBody>
          <a:bodyPr/>
          <a:lstStyle/>
          <a:p>
            <a:r>
              <a:rPr lang="en-US" altLang="ko-KR" dirty="0"/>
              <a:t>August 2021</a:t>
            </a:r>
            <a:endParaRPr lang="en-GB" dirty="0"/>
          </a:p>
        </p:txBody>
      </p:sp>
    </p:spTree>
    <p:extLst>
      <p:ext uri="{BB962C8B-B14F-4D97-AF65-F5344CB8AC3E}">
        <p14:creationId xmlns:p14="http://schemas.microsoft.com/office/powerpoint/2010/main" val="210291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89FD078-EE20-43CE-B741-08C59C960461}"/>
              </a:ext>
            </a:extLst>
          </p:cNvPr>
          <p:cNvSpPr>
            <a:spLocks noGrp="1"/>
          </p:cNvSpPr>
          <p:nvPr>
            <p:ph type="title"/>
          </p:nvPr>
        </p:nvSpPr>
        <p:spPr/>
        <p:txBody>
          <a:bodyPr/>
          <a:lstStyle/>
          <a:p>
            <a:r>
              <a:rPr lang="en-US" altLang="ko-KR" dirty="0"/>
              <a:t>21/1020, Handing Fairness Issue in R-TWT</a:t>
            </a:r>
            <a:endParaRPr lang="ko-KR" altLang="en-US" dirty="0"/>
          </a:p>
        </p:txBody>
      </p:sp>
      <p:sp>
        <p:nvSpPr>
          <p:cNvPr id="3" name="내용 개체 틀 2">
            <a:extLst>
              <a:ext uri="{FF2B5EF4-FFF2-40B4-BE49-F238E27FC236}">
                <a16:creationId xmlns:a16="http://schemas.microsoft.com/office/drawing/2014/main" id="{8AC301AC-4064-4457-B0E2-1D10605487A7}"/>
              </a:ext>
            </a:extLst>
          </p:cNvPr>
          <p:cNvSpPr>
            <a:spLocks noGrp="1"/>
          </p:cNvSpPr>
          <p:nvPr>
            <p:ph idx="1"/>
          </p:nvPr>
        </p:nvSpPr>
        <p:spPr/>
        <p:txBody>
          <a:bodyPr/>
          <a:lstStyle/>
          <a:p>
            <a:pPr>
              <a:buFont typeface="Arial" panose="020B0604020202020204" pitchFamily="34" charset="0"/>
              <a:buChar char="•"/>
            </a:pPr>
            <a:r>
              <a:rPr lang="en-US" altLang="ko-KR" sz="1800" dirty="0"/>
              <a:t>STA can report its buffer for lower latency traffic to the scheduling AP</a:t>
            </a:r>
          </a:p>
          <a:p>
            <a:pPr lvl="1">
              <a:buFont typeface="Arial" panose="020B0604020202020204" pitchFamily="34" charset="0"/>
              <a:buChar char="•"/>
            </a:pPr>
            <a:r>
              <a:rPr lang="en-US" altLang="ko-KR" sz="1400" dirty="0"/>
              <a:t>Queue size =0 indicates empty buffer</a:t>
            </a:r>
          </a:p>
          <a:p>
            <a:pPr>
              <a:buFont typeface="Arial" panose="020B0604020202020204" pitchFamily="34" charset="0"/>
              <a:buChar char="•"/>
            </a:pPr>
            <a:r>
              <a:rPr lang="en-US" altLang="zh-CN" sz="1800" dirty="0"/>
              <a:t>If the AP receives BSR from a scheduled STA indicating empty buffer for latency-sensitive traffic, the scheduling AP can terminate the restricted TWT SP for that particular scheduled STA</a:t>
            </a:r>
          </a:p>
          <a:p>
            <a:pPr lvl="1" latinLnBrk="0">
              <a:buFont typeface="Arial" panose="020B0604020202020204" pitchFamily="34" charset="0"/>
              <a:buChar char="•"/>
            </a:pPr>
            <a:r>
              <a:rPr lang="en-US" altLang="zh-CN" sz="1400" dirty="0"/>
              <a:t>AP can transmit an individually addressed QoS Data or QoS Null frame with EOSP subfield equal to 1</a:t>
            </a:r>
          </a:p>
          <a:p>
            <a:pPr lvl="1" latinLnBrk="0">
              <a:buFont typeface="Arial" panose="020B0604020202020204" pitchFamily="34" charset="0"/>
              <a:buChar char="•"/>
            </a:pPr>
            <a:r>
              <a:rPr lang="en-US" altLang="zh-CN" sz="1400" dirty="0"/>
              <a:t>AP can send an individually addressed frame with More Data field set to 0</a:t>
            </a:r>
          </a:p>
          <a:p>
            <a:pPr latinLnBrk="0">
              <a:buFont typeface="Arial" panose="020B0604020202020204" pitchFamily="34" charset="0"/>
              <a:buChar char="•"/>
            </a:pPr>
            <a:r>
              <a:rPr lang="en-US" altLang="zh-CN" sz="1400" dirty="0"/>
              <a:t>If the AP receives BSR from all scheduled STAs indicating empty buffer for latency-sensitive traffic, and if downlink buffers corresponding to latency sensitive traffic for all STAs are also empty, then the scheduling AP can terminate the restricted TWT SP for all scheduled STAs </a:t>
            </a:r>
          </a:p>
          <a:p>
            <a:pPr lvl="1" latinLnBrk="0">
              <a:buFont typeface="Arial" panose="020B0604020202020204" pitchFamily="34" charset="0"/>
              <a:buChar char="•"/>
            </a:pPr>
            <a:r>
              <a:rPr lang="en-US" altLang="zh-CN" sz="1400" dirty="0"/>
              <a:t>AP can transmit a broadcast QoS Data or QoS Null frame with EOSP subfield equal to 1</a:t>
            </a:r>
          </a:p>
          <a:p>
            <a:pPr>
              <a:buFont typeface="Arial" panose="020B0604020202020204" pitchFamily="34" charset="0"/>
              <a:buChar char="•"/>
            </a:pPr>
            <a:endParaRPr lang="en-US" altLang="ko-KR" sz="1800" dirty="0"/>
          </a:p>
        </p:txBody>
      </p:sp>
      <p:sp>
        <p:nvSpPr>
          <p:cNvPr id="4" name="슬라이드 번호 개체 틀 3">
            <a:extLst>
              <a:ext uri="{FF2B5EF4-FFF2-40B4-BE49-F238E27FC236}">
                <a16:creationId xmlns:a16="http://schemas.microsoft.com/office/drawing/2014/main" id="{33683AE4-8F03-4803-ACAE-72E26EFE326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바닥글 개체 틀 4">
            <a:extLst>
              <a:ext uri="{FF2B5EF4-FFF2-40B4-BE49-F238E27FC236}">
                <a16:creationId xmlns:a16="http://schemas.microsoft.com/office/drawing/2014/main" id="{86AAF816-42B1-4C18-9C00-343A4FC9D584}"/>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날짜 개체 틀 5">
            <a:extLst>
              <a:ext uri="{FF2B5EF4-FFF2-40B4-BE49-F238E27FC236}">
                <a16:creationId xmlns:a16="http://schemas.microsoft.com/office/drawing/2014/main" id="{CA7A7DA1-4D8C-4426-A77D-C858A4545D9C}"/>
              </a:ext>
            </a:extLst>
          </p:cNvPr>
          <p:cNvSpPr>
            <a:spLocks noGrp="1"/>
          </p:cNvSpPr>
          <p:nvPr>
            <p:ph type="dt" idx="15"/>
          </p:nvPr>
        </p:nvSpPr>
        <p:spPr/>
        <p:txBody>
          <a:bodyPr/>
          <a:lstStyle/>
          <a:p>
            <a:r>
              <a:rPr lang="en-US" altLang="ko-KR" dirty="0"/>
              <a:t>August 2021</a:t>
            </a:r>
            <a:endParaRPr lang="en-GB" dirty="0"/>
          </a:p>
        </p:txBody>
      </p:sp>
    </p:spTree>
    <p:extLst>
      <p:ext uri="{BB962C8B-B14F-4D97-AF65-F5344CB8AC3E}">
        <p14:creationId xmlns:p14="http://schemas.microsoft.com/office/powerpoint/2010/main" val="424512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89FD078-EE20-43CE-B741-08C59C960461}"/>
              </a:ext>
            </a:extLst>
          </p:cNvPr>
          <p:cNvSpPr>
            <a:spLocks noGrp="1"/>
          </p:cNvSpPr>
          <p:nvPr>
            <p:ph type="title"/>
          </p:nvPr>
        </p:nvSpPr>
        <p:spPr/>
        <p:txBody>
          <a:bodyPr/>
          <a:lstStyle/>
          <a:p>
            <a:r>
              <a:rPr lang="en-US" altLang="ko-KR" dirty="0"/>
              <a:t>Motivation</a:t>
            </a:r>
            <a:endParaRPr lang="ko-KR" altLang="en-US" dirty="0"/>
          </a:p>
        </p:txBody>
      </p:sp>
      <p:sp>
        <p:nvSpPr>
          <p:cNvPr id="3" name="내용 개체 틀 2">
            <a:extLst>
              <a:ext uri="{FF2B5EF4-FFF2-40B4-BE49-F238E27FC236}">
                <a16:creationId xmlns:a16="http://schemas.microsoft.com/office/drawing/2014/main" id="{8AC301AC-4064-4457-B0E2-1D10605487A7}"/>
              </a:ext>
            </a:extLst>
          </p:cNvPr>
          <p:cNvSpPr>
            <a:spLocks noGrp="1"/>
          </p:cNvSpPr>
          <p:nvPr>
            <p:ph idx="1"/>
          </p:nvPr>
        </p:nvSpPr>
        <p:spPr/>
        <p:txBody>
          <a:bodyPr/>
          <a:lstStyle/>
          <a:p>
            <a:pPr>
              <a:buFont typeface="Arial" panose="020B0604020202020204" pitchFamily="34" charset="0"/>
              <a:buChar char="•"/>
            </a:pPr>
            <a:r>
              <a:rPr lang="en-US" altLang="zh-CN" sz="1600" dirty="0"/>
              <a:t>The allocated r-TWT SP may not be used in one of the following situations</a:t>
            </a:r>
          </a:p>
          <a:p>
            <a:pPr lvl="1">
              <a:buFont typeface="Arial" panose="020B0604020202020204" pitchFamily="34" charset="0"/>
              <a:buChar char="•"/>
            </a:pPr>
            <a:r>
              <a:rPr lang="en-US" altLang="ko-KR" sz="1200" dirty="0"/>
              <a:t>The power saving STA does not wake up to receive the Beacon frame including the r-TWT SP info</a:t>
            </a:r>
          </a:p>
          <a:p>
            <a:pPr lvl="2">
              <a:buFont typeface="Arial" panose="020B0604020202020204" pitchFamily="34" charset="0"/>
              <a:buChar char="•"/>
            </a:pPr>
            <a:r>
              <a:rPr lang="en-US" altLang="ko-KR" sz="1100" dirty="0"/>
              <a:t>The power saving STA does not need to wake up every Beacon time but at least once within Listen Interval</a:t>
            </a:r>
          </a:p>
          <a:p>
            <a:pPr lvl="1">
              <a:buFont typeface="Arial" panose="020B0604020202020204" pitchFamily="34" charset="0"/>
              <a:buChar char="•"/>
            </a:pPr>
            <a:r>
              <a:rPr lang="en-US" altLang="ko-KR" sz="1200" b="0" dirty="0"/>
              <a:t>The STA fails to decode the Beacon including r-TWT SP info correctly due to OBSS interference</a:t>
            </a:r>
          </a:p>
          <a:p>
            <a:pPr lvl="1">
              <a:buFont typeface="Arial" panose="020B0604020202020204" pitchFamily="34" charset="0"/>
              <a:buChar char="•"/>
            </a:pPr>
            <a:r>
              <a:rPr lang="en-US" altLang="zh-CN" sz="1200" dirty="0"/>
              <a:t>The scheduled STA does not have any buffered data to be sent during the r-TWT SP</a:t>
            </a:r>
            <a:endParaRPr lang="en-US" altLang="zh-CN" sz="1000" dirty="0"/>
          </a:p>
          <a:p>
            <a:pPr>
              <a:buFont typeface="Arial" panose="020B0604020202020204" pitchFamily="34" charset="0"/>
              <a:buChar char="•"/>
            </a:pPr>
            <a:r>
              <a:rPr lang="en-US" altLang="ko-KR" sz="1600" dirty="0"/>
              <a:t>If the allocated r-TWT SP is not used by the scheduled STA, the resource will be wasted. </a:t>
            </a:r>
            <a:endParaRPr lang="en-US" altLang="ko-KR" sz="1800" dirty="0"/>
          </a:p>
        </p:txBody>
      </p:sp>
      <p:sp>
        <p:nvSpPr>
          <p:cNvPr id="4" name="슬라이드 번호 개체 틀 3">
            <a:extLst>
              <a:ext uri="{FF2B5EF4-FFF2-40B4-BE49-F238E27FC236}">
                <a16:creationId xmlns:a16="http://schemas.microsoft.com/office/drawing/2014/main" id="{33683AE4-8F03-4803-ACAE-72E26EFE326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바닥글 개체 틀 4">
            <a:extLst>
              <a:ext uri="{FF2B5EF4-FFF2-40B4-BE49-F238E27FC236}">
                <a16:creationId xmlns:a16="http://schemas.microsoft.com/office/drawing/2014/main" id="{86AAF816-42B1-4C18-9C00-343A4FC9D584}"/>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날짜 개체 틀 5">
            <a:extLst>
              <a:ext uri="{FF2B5EF4-FFF2-40B4-BE49-F238E27FC236}">
                <a16:creationId xmlns:a16="http://schemas.microsoft.com/office/drawing/2014/main" id="{CA7A7DA1-4D8C-4426-A77D-C858A4545D9C}"/>
              </a:ext>
            </a:extLst>
          </p:cNvPr>
          <p:cNvSpPr>
            <a:spLocks noGrp="1"/>
          </p:cNvSpPr>
          <p:nvPr>
            <p:ph type="dt" idx="15"/>
          </p:nvPr>
        </p:nvSpPr>
        <p:spPr/>
        <p:txBody>
          <a:bodyPr/>
          <a:lstStyle/>
          <a:p>
            <a:r>
              <a:rPr lang="en-US" altLang="ko-KR" dirty="0"/>
              <a:t>August 2021</a:t>
            </a:r>
            <a:endParaRPr lang="en-GB" dirty="0"/>
          </a:p>
        </p:txBody>
      </p:sp>
      <p:pic>
        <p:nvPicPr>
          <p:cNvPr id="8" name="Picture 7">
            <a:extLst>
              <a:ext uri="{FF2B5EF4-FFF2-40B4-BE49-F238E27FC236}">
                <a16:creationId xmlns:a16="http://schemas.microsoft.com/office/drawing/2014/main" id="{8BA30C65-7CEA-4870-A089-4496CFE31F73}"/>
              </a:ext>
            </a:extLst>
          </p:cNvPr>
          <p:cNvPicPr>
            <a:picLocks noChangeAspect="1"/>
          </p:cNvPicPr>
          <p:nvPr/>
        </p:nvPicPr>
        <p:blipFill>
          <a:blip r:embed="rId2"/>
          <a:stretch>
            <a:fillRect/>
          </a:stretch>
        </p:blipFill>
        <p:spPr>
          <a:xfrm>
            <a:off x="2139825" y="3789040"/>
            <a:ext cx="4862761" cy="2674623"/>
          </a:xfrm>
          <a:prstGeom prst="rect">
            <a:avLst/>
          </a:prstGeom>
        </p:spPr>
      </p:pic>
    </p:spTree>
    <p:extLst>
      <p:ext uri="{BB962C8B-B14F-4D97-AF65-F5344CB8AC3E}">
        <p14:creationId xmlns:p14="http://schemas.microsoft.com/office/powerpoint/2010/main" val="385979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0A5CA-FC73-424B-BA8C-19EAAEC034BA}"/>
              </a:ext>
            </a:extLst>
          </p:cNvPr>
          <p:cNvSpPr>
            <a:spLocks noGrp="1"/>
          </p:cNvSpPr>
          <p:nvPr>
            <p:ph type="title"/>
          </p:nvPr>
        </p:nvSpPr>
        <p:spPr>
          <a:xfrm>
            <a:off x="685800" y="685801"/>
            <a:ext cx="7770813" cy="726976"/>
          </a:xfrm>
        </p:spPr>
        <p:txBody>
          <a:bodyPr/>
          <a:lstStyle/>
          <a:p>
            <a:r>
              <a:rPr lang="en-US" altLang="ko-KR" dirty="0"/>
              <a:t>Proposal</a:t>
            </a:r>
            <a:endParaRPr lang="ko-KR" altLang="en-US" dirty="0"/>
          </a:p>
        </p:txBody>
      </p:sp>
      <p:sp>
        <p:nvSpPr>
          <p:cNvPr id="3" name="Content Placeholder 2">
            <a:extLst>
              <a:ext uri="{FF2B5EF4-FFF2-40B4-BE49-F238E27FC236}">
                <a16:creationId xmlns:a16="http://schemas.microsoft.com/office/drawing/2014/main" id="{99E3DD4E-E325-4475-B61A-E61C46BFD728}"/>
              </a:ext>
            </a:extLst>
          </p:cNvPr>
          <p:cNvSpPr>
            <a:spLocks noGrp="1"/>
          </p:cNvSpPr>
          <p:nvPr>
            <p:ph idx="1"/>
          </p:nvPr>
        </p:nvSpPr>
        <p:spPr>
          <a:xfrm>
            <a:off x="685800" y="1556792"/>
            <a:ext cx="7770813" cy="4752528"/>
          </a:xfrm>
        </p:spPr>
        <p:txBody>
          <a:bodyPr>
            <a:normAutofit fontScale="92500"/>
          </a:bodyPr>
          <a:lstStyle/>
          <a:p>
            <a:pPr>
              <a:buFont typeface="Arial" panose="020B0604020202020204" pitchFamily="34" charset="0"/>
              <a:buChar char="•"/>
            </a:pPr>
            <a:r>
              <a:rPr lang="en-US" altLang="ko-KR" sz="1600" dirty="0"/>
              <a:t>If an AP or an STA determines the channel not being used during an r-TWT SP, the AP or the STA may terminate the r-TWT SP by an implicit or an explicit signaling method.</a:t>
            </a:r>
          </a:p>
          <a:p>
            <a:pPr>
              <a:buFont typeface="Arial" panose="020B0604020202020204" pitchFamily="34" charset="0"/>
              <a:buChar char="•"/>
            </a:pPr>
            <a:r>
              <a:rPr lang="en-US" altLang="ko-KR" sz="1600" dirty="0"/>
              <a:t>Determining the channel not being used can be based on one of the followings.</a:t>
            </a:r>
          </a:p>
          <a:p>
            <a:pPr lvl="1">
              <a:buFont typeface="Arial" panose="020B0604020202020204" pitchFamily="34" charset="0"/>
              <a:buChar char="•"/>
            </a:pPr>
            <a:r>
              <a:rPr lang="en-US" altLang="ko-KR" sz="1400" dirty="0"/>
              <a:t>Carrier sensing or frame detection during a certain time period</a:t>
            </a:r>
          </a:p>
          <a:p>
            <a:pPr lvl="2">
              <a:buFont typeface="Arial" panose="020B0604020202020204" pitchFamily="34" charset="0"/>
              <a:buChar char="•"/>
            </a:pPr>
            <a:r>
              <a:rPr lang="en-US" altLang="ko-KR" sz="1200" dirty="0"/>
              <a:t>If the result of carrier sense indicates idle or if a frame is not detected, the r-TWT SP may be terminated.</a:t>
            </a:r>
          </a:p>
          <a:p>
            <a:pPr lvl="1">
              <a:buFont typeface="Arial" panose="020B0604020202020204" pitchFamily="34" charset="0"/>
              <a:buChar char="•"/>
            </a:pPr>
            <a:r>
              <a:rPr lang="en-US" altLang="ko-KR" sz="1400" dirty="0"/>
              <a:t>A Trigger frame such as an MU-RTS Trigger frame, a BSRP Trigger frame, a Basic Trigger frame, etc.</a:t>
            </a:r>
          </a:p>
          <a:p>
            <a:pPr lvl="2">
              <a:buFont typeface="Arial" panose="020B0604020202020204" pitchFamily="34" charset="0"/>
              <a:buChar char="•"/>
            </a:pPr>
            <a:r>
              <a:rPr lang="en-US" altLang="ko-KR" sz="1200" dirty="0"/>
              <a:t>If an AP that sent a Trigger frame at the beginning of an r-TWT SP does not receive any response frame from STAs, the AP may terminate the r-TWT SP.</a:t>
            </a:r>
          </a:p>
          <a:p>
            <a:pPr>
              <a:buFont typeface="Arial" panose="020B0604020202020204" pitchFamily="34" charset="0"/>
              <a:buChar char="•"/>
            </a:pPr>
            <a:r>
              <a:rPr lang="en-US" altLang="ko-KR" sz="1600" dirty="0"/>
              <a:t>For implicit method,</a:t>
            </a:r>
          </a:p>
          <a:p>
            <a:pPr lvl="1">
              <a:buFont typeface="Arial" panose="020B0604020202020204" pitchFamily="34" charset="0"/>
              <a:buChar char="•"/>
            </a:pPr>
            <a:r>
              <a:rPr lang="en-US" altLang="ko-KR" sz="1400" dirty="0"/>
              <a:t>If determining the channel not being used during an r-TWT SP, an AP or an STA may transmit a data frame with a non-LS TID without any restriction or de-prioritization during the remaining r-TWT SP.</a:t>
            </a:r>
          </a:p>
          <a:p>
            <a:pPr>
              <a:buFont typeface="Arial" panose="020B0604020202020204" pitchFamily="34" charset="0"/>
              <a:buChar char="•"/>
            </a:pPr>
            <a:r>
              <a:rPr lang="en-US" altLang="ko-KR" sz="1600" dirty="0"/>
              <a:t>For explicit signaling method, </a:t>
            </a:r>
          </a:p>
          <a:p>
            <a:pPr lvl="1">
              <a:buFont typeface="Arial" panose="020B0604020202020204" pitchFamily="34" charset="0"/>
              <a:buChar char="•"/>
            </a:pPr>
            <a:r>
              <a:rPr lang="en-US" altLang="ko-KR" sz="1400" dirty="0"/>
              <a:t>If determining the channel not being used during an r-TWT SP, an AP may send one of the following frames to indicate termination of the r-TWT SP to STAs.</a:t>
            </a:r>
          </a:p>
          <a:p>
            <a:pPr lvl="2">
              <a:buFont typeface="Arial" panose="020B0604020202020204" pitchFamily="34" charset="0"/>
              <a:buChar char="•"/>
            </a:pPr>
            <a:r>
              <a:rPr lang="en-US" altLang="ko-KR" sz="1200" dirty="0"/>
              <a:t>A QoS Null frame with an EOSP field set to 1</a:t>
            </a:r>
          </a:p>
          <a:p>
            <a:pPr lvl="2">
              <a:buFont typeface="Arial" panose="020B0604020202020204" pitchFamily="34" charset="0"/>
              <a:buChar char="•"/>
            </a:pPr>
            <a:r>
              <a:rPr lang="en-US" altLang="ko-KR" sz="1200" dirty="0"/>
              <a:t>QoS Data/Null with a newly defined A-Control field indicating r-TWT SP termination</a:t>
            </a:r>
          </a:p>
          <a:p>
            <a:pPr lvl="1">
              <a:buFont typeface="Arial" panose="020B0604020202020204" pitchFamily="34" charset="0"/>
              <a:buChar char="•"/>
            </a:pPr>
            <a:r>
              <a:rPr lang="en-US" altLang="ko-KR" sz="1400" dirty="0"/>
              <a:t>An STA receiving a frame indicating termination of the r-TWT SP may terminate the r-TWT SP and may transmit a data frame with a non-LS TID without any restriction or de-prioritization.</a:t>
            </a:r>
          </a:p>
        </p:txBody>
      </p:sp>
      <p:sp>
        <p:nvSpPr>
          <p:cNvPr id="4" name="Slide Number Placeholder 3">
            <a:extLst>
              <a:ext uri="{FF2B5EF4-FFF2-40B4-BE49-F238E27FC236}">
                <a16:creationId xmlns:a16="http://schemas.microsoft.com/office/drawing/2014/main" id="{A32EA58B-AE11-4DB8-8759-F9CC20CB896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CFA37BB-887E-4C5C-BBA4-750D6072F5AE}"/>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Date Placeholder 5">
            <a:extLst>
              <a:ext uri="{FF2B5EF4-FFF2-40B4-BE49-F238E27FC236}">
                <a16:creationId xmlns:a16="http://schemas.microsoft.com/office/drawing/2014/main" id="{878C417D-883D-4D4D-A071-661867AA0860}"/>
              </a:ext>
            </a:extLst>
          </p:cNvPr>
          <p:cNvSpPr>
            <a:spLocks noGrp="1"/>
          </p:cNvSpPr>
          <p:nvPr>
            <p:ph type="dt" idx="15"/>
          </p:nvPr>
        </p:nvSpPr>
        <p:spPr/>
        <p:txBody>
          <a:bodyPr/>
          <a:lstStyle/>
          <a:p>
            <a:r>
              <a:rPr lang="en-US" altLang="ko-KR"/>
              <a:t>August 2021</a:t>
            </a:r>
            <a:endParaRPr lang="en-GB" dirty="0"/>
          </a:p>
        </p:txBody>
      </p:sp>
    </p:spTree>
    <p:extLst>
      <p:ext uri="{BB962C8B-B14F-4D97-AF65-F5344CB8AC3E}">
        <p14:creationId xmlns:p14="http://schemas.microsoft.com/office/powerpoint/2010/main" val="1670170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BA5BF12-3DEA-48D1-8CA0-B479835A67A8}"/>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11CDCC9-5B30-4809-8EFB-8562394C1220}"/>
              </a:ext>
            </a:extLst>
          </p:cNvPr>
          <p:cNvSpPr>
            <a:spLocks noGrp="1"/>
          </p:cNvSpPr>
          <p:nvPr>
            <p:ph idx="1"/>
          </p:nvPr>
        </p:nvSpPr>
        <p:spPr/>
        <p:txBody>
          <a:bodyPr/>
          <a:lstStyle/>
          <a:p>
            <a:pPr>
              <a:buFont typeface="Arial" panose="020B0604020202020204" pitchFamily="34" charset="0"/>
              <a:buChar char="•"/>
            </a:pPr>
            <a:r>
              <a:rPr lang="en-US" altLang="ko-KR" sz="2000" kern="0" dirty="0"/>
              <a:t>The r-TWT SP The allocated r-TWT SP may not be used by the scheduled STA(s) in some scenarios</a:t>
            </a:r>
          </a:p>
          <a:p>
            <a:pPr lvl="1">
              <a:buFont typeface="Arial" panose="020B0604020202020204" pitchFamily="34" charset="0"/>
              <a:buChar char="•"/>
            </a:pPr>
            <a:r>
              <a:rPr lang="en-US" altLang="ko-KR" sz="1800" dirty="0"/>
              <a:t>The scheduled STA does not get the r-TWT information due to power saving operation or the failure of Beacon reception</a:t>
            </a:r>
          </a:p>
          <a:p>
            <a:pPr lvl="1">
              <a:buFont typeface="Arial" panose="020B0604020202020204" pitchFamily="34" charset="0"/>
              <a:buChar char="•"/>
            </a:pPr>
            <a:r>
              <a:rPr lang="en-US" altLang="ko-KR" sz="1800" kern="0" dirty="0"/>
              <a:t>Or, the STA may not have buffered UL data to be sent during the r-TWT SP</a:t>
            </a:r>
          </a:p>
          <a:p>
            <a:pPr>
              <a:buFont typeface="Arial" panose="020B0604020202020204" pitchFamily="34" charset="0"/>
              <a:buChar char="•"/>
            </a:pPr>
            <a:r>
              <a:rPr lang="en-US" altLang="ko-KR" sz="2000" kern="0" dirty="0"/>
              <a:t>We proposed two methods to terminate the current r-TWT SP</a:t>
            </a:r>
          </a:p>
          <a:p>
            <a:pPr lvl="1">
              <a:buFont typeface="Arial" panose="020B0604020202020204" pitchFamily="34" charset="0"/>
              <a:buChar char="•"/>
            </a:pPr>
            <a:r>
              <a:rPr lang="en-US" altLang="ko-KR" sz="1600" kern="0" dirty="0"/>
              <a:t>In implicit method</a:t>
            </a:r>
            <a:r>
              <a:rPr lang="en-US" altLang="ko-KR" sz="1600" dirty="0"/>
              <a:t>, an STA or an AP may check whether the medium is not used by a scheduled STA during a certain period within a r-TWT SP. If the STA or the AP determines the wireless medium not being used, the STA or the AP may terminate the r-TWT SP.</a:t>
            </a:r>
          </a:p>
          <a:p>
            <a:pPr lvl="1">
              <a:buFont typeface="Arial" panose="020B0604020202020204" pitchFamily="34" charset="0"/>
              <a:buChar char="•"/>
            </a:pPr>
            <a:r>
              <a:rPr lang="en-US" altLang="ko-KR" sz="1600" dirty="0"/>
              <a:t>In explicit method, the AP may send a frame indicating the r-TWT SP termination if the AP determines the medium not being used during an r-TWT SP</a:t>
            </a:r>
            <a:endParaRPr lang="en-US" altLang="ko-KR" sz="1600" kern="0" dirty="0"/>
          </a:p>
          <a:p>
            <a:pPr>
              <a:buFont typeface="Arial" panose="020B0604020202020204" pitchFamily="34" charset="0"/>
              <a:buChar char="•"/>
            </a:pPr>
            <a:endParaRPr lang="ko-KR" altLang="en-US" dirty="0"/>
          </a:p>
        </p:txBody>
      </p:sp>
      <p:sp>
        <p:nvSpPr>
          <p:cNvPr id="4" name="슬라이드 번호 개체 틀 3">
            <a:extLst>
              <a:ext uri="{FF2B5EF4-FFF2-40B4-BE49-F238E27FC236}">
                <a16:creationId xmlns:a16="http://schemas.microsoft.com/office/drawing/2014/main" id="{43C60E28-AA96-473D-BFD1-3F045F04B54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a:extLst>
              <a:ext uri="{FF2B5EF4-FFF2-40B4-BE49-F238E27FC236}">
                <a16:creationId xmlns:a16="http://schemas.microsoft.com/office/drawing/2014/main" id="{7593FB96-1E0F-477D-BEF5-1EC0151AE581}"/>
              </a:ext>
            </a:extLst>
          </p:cNvPr>
          <p:cNvSpPr>
            <a:spLocks noGrp="1"/>
          </p:cNvSpPr>
          <p:nvPr>
            <p:ph type="ftr" idx="14"/>
          </p:nvPr>
        </p:nvSpPr>
        <p:spPr/>
        <p:txBody>
          <a:bodyPr/>
          <a:lstStyle/>
          <a:p>
            <a:r>
              <a:rPr lang="en-GB" altLang="ko-KR" dirty="0"/>
              <a:t>Kiseon Ryu et al, </a:t>
            </a:r>
            <a:r>
              <a:rPr lang="en-GB" altLang="ko-KR" dirty="0" err="1"/>
              <a:t>Ofinno</a:t>
            </a:r>
            <a:endParaRPr lang="en-GB" altLang="ko-KR" dirty="0"/>
          </a:p>
        </p:txBody>
      </p:sp>
      <p:sp>
        <p:nvSpPr>
          <p:cNvPr id="6" name="날짜 개체 틀 5">
            <a:extLst>
              <a:ext uri="{FF2B5EF4-FFF2-40B4-BE49-F238E27FC236}">
                <a16:creationId xmlns:a16="http://schemas.microsoft.com/office/drawing/2014/main" id="{53E89B40-BD53-4C3E-84E3-5A47AB8311C4}"/>
              </a:ext>
            </a:extLst>
          </p:cNvPr>
          <p:cNvSpPr>
            <a:spLocks noGrp="1"/>
          </p:cNvSpPr>
          <p:nvPr>
            <p:ph type="dt" idx="15"/>
          </p:nvPr>
        </p:nvSpPr>
        <p:spPr/>
        <p:txBody>
          <a:bodyPr/>
          <a:lstStyle/>
          <a:p>
            <a:r>
              <a:rPr lang="en-US" altLang="ko-KR"/>
              <a:t>August 2021</a:t>
            </a:r>
            <a:endParaRPr lang="en-GB" dirty="0"/>
          </a:p>
        </p:txBody>
      </p:sp>
    </p:spTree>
    <p:extLst>
      <p:ext uri="{BB962C8B-B14F-4D97-AF65-F5344CB8AC3E}">
        <p14:creationId xmlns:p14="http://schemas.microsoft.com/office/powerpoint/2010/main" val="3417239599"/>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156276</TotalTime>
  <Words>1046</Words>
  <Application>Microsoft Office PowerPoint</Application>
  <PresentationFormat>On-screen Show (4:3)</PresentationFormat>
  <Paragraphs>87</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테마</vt:lpstr>
      <vt:lpstr>Restricted TWT SP Termination</vt:lpstr>
      <vt:lpstr>Abstract</vt:lpstr>
      <vt:lpstr>11ax TWT SP termination</vt:lpstr>
      <vt:lpstr>21/1020, Handing Fairness Issue in R-TWT</vt:lpstr>
      <vt:lpstr>Motivation</vt:lpstr>
      <vt:lpstr>Proposal</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Non-AP MLD operation for BSS parameter critical update</dc:title>
  <dc:creator>김정기/책임연구원/미래기술센터 C&amp;M표준(연)IoT커넥티비티표준Task(jeongki.kim@lge.com)</dc:creator>
  <cp:lastModifiedBy>Ryu Kiseon</cp:lastModifiedBy>
  <cp:revision>1666</cp:revision>
  <cp:lastPrinted>1601-01-01T00:00:00Z</cp:lastPrinted>
  <dcterms:created xsi:type="dcterms:W3CDTF">2016-12-14T01:56:24Z</dcterms:created>
  <dcterms:modified xsi:type="dcterms:W3CDTF">2021-08-12T12:15:13Z</dcterms:modified>
</cp:coreProperties>
</file>