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2"/>
  </p:notesMasterIdLst>
  <p:handoutMasterIdLst>
    <p:handoutMasterId r:id="rId43"/>
  </p:handoutMasterIdLst>
  <p:sldIdLst>
    <p:sldId id="256" r:id="rId2"/>
    <p:sldId id="257" r:id="rId3"/>
    <p:sldId id="262" r:id="rId4"/>
    <p:sldId id="311" r:id="rId5"/>
    <p:sldId id="265" r:id="rId6"/>
    <p:sldId id="269" r:id="rId7"/>
    <p:sldId id="2367" r:id="rId8"/>
    <p:sldId id="275" r:id="rId9"/>
    <p:sldId id="271" r:id="rId10"/>
    <p:sldId id="272" r:id="rId11"/>
    <p:sldId id="274" r:id="rId12"/>
    <p:sldId id="273" r:id="rId13"/>
    <p:sldId id="300" r:id="rId14"/>
    <p:sldId id="301" r:id="rId15"/>
    <p:sldId id="302" r:id="rId16"/>
    <p:sldId id="303" r:id="rId17"/>
    <p:sldId id="304" r:id="rId18"/>
    <p:sldId id="305" r:id="rId19"/>
    <p:sldId id="306" r:id="rId20"/>
    <p:sldId id="307" r:id="rId21"/>
    <p:sldId id="337" r:id="rId22"/>
    <p:sldId id="338" r:id="rId23"/>
    <p:sldId id="308" r:id="rId24"/>
    <p:sldId id="316" r:id="rId25"/>
    <p:sldId id="287" r:id="rId26"/>
    <p:sldId id="266" r:id="rId27"/>
    <p:sldId id="289" r:id="rId28"/>
    <p:sldId id="290" r:id="rId29"/>
    <p:sldId id="288" r:id="rId30"/>
    <p:sldId id="292" r:id="rId31"/>
    <p:sldId id="299" r:id="rId32"/>
    <p:sldId id="293" r:id="rId33"/>
    <p:sldId id="2368" r:id="rId34"/>
    <p:sldId id="2369" r:id="rId35"/>
    <p:sldId id="294" r:id="rId36"/>
    <p:sldId id="263" r:id="rId37"/>
    <p:sldId id="296" r:id="rId38"/>
    <p:sldId id="297" r:id="rId39"/>
    <p:sldId id="295" r:id="rId40"/>
    <p:sldId id="264" r:id="rId41"/>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00" autoAdjust="0"/>
    <p:restoredTop sz="94643"/>
  </p:normalViewPr>
  <p:slideViewPr>
    <p:cSldViewPr>
      <p:cViewPr varScale="1">
        <p:scale>
          <a:sx n="128" d="100"/>
          <a:sy n="128" d="100"/>
        </p:scale>
        <p:origin x="1424" y="176"/>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handoutMaster" Target="handoutMasters/handoutMaster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de-DE"/>
              <a:t>doc.: IEEE 802.11-21/1353</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GB"/>
              <a:t>September 2021</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de-DE"/>
              <a:t>Marc Emmelmann (Koden-TI)</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de-DE"/>
              <a:t>doc.: IEEE 802.11-21/1353</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GB"/>
              <a:t>September 2021</a:t>
            </a:r>
            <a:endParaRPr lang="en-US"/>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de-DE"/>
              <a:t>Marc Emmelmann (Koden-TI)</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802.11-21/1353</a:t>
            </a:r>
            <a:endParaRPr lang="en-US"/>
          </a:p>
        </p:txBody>
      </p:sp>
      <p:sp>
        <p:nvSpPr>
          <p:cNvPr id="5" name="Rectangle 3"/>
          <p:cNvSpPr>
            <a:spLocks noGrp="1" noChangeArrowheads="1"/>
          </p:cNvSpPr>
          <p:nvPr>
            <p:ph type="dt"/>
          </p:nvPr>
        </p:nvSpPr>
        <p:spPr>
          <a:ln/>
        </p:spPr>
        <p:txBody>
          <a:bodyPr/>
          <a:lstStyle/>
          <a:p>
            <a:r>
              <a:rPr lang="en-GB"/>
              <a:t>September 2021</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802.11-21/1353</a:t>
            </a:r>
            <a:endParaRPr lang="en-US"/>
          </a:p>
        </p:txBody>
      </p:sp>
      <p:sp>
        <p:nvSpPr>
          <p:cNvPr id="5" name="Rectangle 3"/>
          <p:cNvSpPr>
            <a:spLocks noGrp="1" noChangeArrowheads="1"/>
          </p:cNvSpPr>
          <p:nvPr>
            <p:ph type="dt"/>
          </p:nvPr>
        </p:nvSpPr>
        <p:spPr>
          <a:ln/>
        </p:spPr>
        <p:txBody>
          <a:bodyPr/>
          <a:lstStyle/>
          <a:p>
            <a:r>
              <a:rPr lang="en-GB"/>
              <a:t>September 2021</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802.11-21/1353</a:t>
            </a:r>
            <a:endParaRPr lang="en-US"/>
          </a:p>
        </p:txBody>
      </p:sp>
      <p:sp>
        <p:nvSpPr>
          <p:cNvPr id="5" name="Rectangle 3"/>
          <p:cNvSpPr>
            <a:spLocks noGrp="1" noChangeArrowheads="1"/>
          </p:cNvSpPr>
          <p:nvPr>
            <p:ph type="dt"/>
          </p:nvPr>
        </p:nvSpPr>
        <p:spPr>
          <a:ln/>
        </p:spPr>
        <p:txBody>
          <a:bodyPr/>
          <a:lstStyle/>
          <a:p>
            <a:r>
              <a:rPr lang="en-GB"/>
              <a:t>September 2021</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802.11-21/1353</a:t>
            </a:r>
            <a:endParaRPr lang="en-US"/>
          </a:p>
        </p:txBody>
      </p:sp>
      <p:sp>
        <p:nvSpPr>
          <p:cNvPr id="5" name="Rectangle 3"/>
          <p:cNvSpPr>
            <a:spLocks noGrp="1" noChangeArrowheads="1"/>
          </p:cNvSpPr>
          <p:nvPr>
            <p:ph type="dt"/>
          </p:nvPr>
        </p:nvSpPr>
        <p:spPr>
          <a:ln/>
        </p:spPr>
        <p:txBody>
          <a:bodyPr/>
          <a:lstStyle/>
          <a:p>
            <a:r>
              <a:rPr lang="en-GB"/>
              <a:t>September 2021</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36</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802.11-21/1353</a:t>
            </a:r>
            <a:endParaRPr lang="en-US"/>
          </a:p>
        </p:txBody>
      </p:sp>
      <p:sp>
        <p:nvSpPr>
          <p:cNvPr id="5" name="Rectangle 3"/>
          <p:cNvSpPr>
            <a:spLocks noGrp="1" noChangeArrowheads="1"/>
          </p:cNvSpPr>
          <p:nvPr>
            <p:ph type="dt"/>
          </p:nvPr>
        </p:nvSpPr>
        <p:spPr>
          <a:ln/>
        </p:spPr>
        <p:txBody>
          <a:bodyPr/>
          <a:lstStyle/>
          <a:p>
            <a:r>
              <a:rPr lang="en-GB"/>
              <a:t>September 2021</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40</a:t>
            </a:fld>
            <a:endParaRPr lang="en-US"/>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GB"/>
              <a:t>September 2021</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de-DE"/>
              <a:t>Marc Emmelmann (Koden-TI)</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GB"/>
              <a:t>September 2021</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GB"/>
              <a:t>September 2021</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GB"/>
              <a:t>September 2021</a:t>
            </a:r>
          </a:p>
        </p:txBody>
      </p:sp>
      <p:sp>
        <p:nvSpPr>
          <p:cNvPr id="6" name="Footer Placeholder 5"/>
          <p:cNvSpPr>
            <a:spLocks noGrp="1"/>
          </p:cNvSpPr>
          <p:nvPr>
            <p:ph type="ftr" idx="11"/>
          </p:nvPr>
        </p:nvSpPr>
        <p:spPr/>
        <p:txBody>
          <a:bodyPr/>
          <a:lstStyle>
            <a:lvl1pPr>
              <a:defRPr/>
            </a:lvl1pPr>
          </a:lstStyle>
          <a:p>
            <a:r>
              <a:rPr lang="de-DE"/>
              <a:t>Marc Emmelmann (Koden-TI)</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GB"/>
              <a:t>September 2021</a:t>
            </a:r>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de-DE"/>
              <a:t>Marc Emmelmann (Koden-TI)</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GB"/>
              <a:t>September 2021</a:t>
            </a:r>
          </a:p>
        </p:txBody>
      </p:sp>
      <p:sp>
        <p:nvSpPr>
          <p:cNvPr id="4" name="Footer Placeholder 3"/>
          <p:cNvSpPr>
            <a:spLocks noGrp="1"/>
          </p:cNvSpPr>
          <p:nvPr>
            <p:ph type="ftr" idx="11"/>
          </p:nvPr>
        </p:nvSpPr>
        <p:spPr/>
        <p:txBody>
          <a:bodyPr/>
          <a:lstStyle>
            <a:lvl1pPr>
              <a:defRPr/>
            </a:lvl1pPr>
          </a:lstStyle>
          <a:p>
            <a:r>
              <a:rPr lang="de-DE"/>
              <a:t>Marc Emmelmann (Koden-TI)</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GB"/>
              <a:t>September 2021</a:t>
            </a:r>
          </a:p>
        </p:txBody>
      </p:sp>
      <p:sp>
        <p:nvSpPr>
          <p:cNvPr id="3" name="Footer Placeholder 2"/>
          <p:cNvSpPr>
            <a:spLocks noGrp="1"/>
          </p:cNvSpPr>
          <p:nvPr>
            <p:ph type="ftr" idx="11"/>
          </p:nvPr>
        </p:nvSpPr>
        <p:spPr/>
        <p:txBody>
          <a:bodyPr/>
          <a:lstStyle>
            <a:lvl1pPr>
              <a:defRPr/>
            </a:lvl1pPr>
          </a:lstStyle>
          <a:p>
            <a:r>
              <a:rPr lang="de-DE"/>
              <a:t>Marc Emmelmann (Koden-TI)</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a:t>September 2021</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a:t>September 2021</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GB"/>
              <a:t>September 2021</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de-DE"/>
              <a:t>Marc Emmelmann (Koden-TI)</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802.11-21/1353r0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png"/><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tandards.ieee.org/resources/antitrust-guidelines.pdf" TargetMode="External"/><Relationship Id="rId2" Type="http://schemas.openxmlformats.org/officeDocument/2006/relationships/hyperlink" Target="http://standards.ieee.org/faqs/affiliationFAQ.html" TargetMode="External"/><Relationship Id="rId1" Type="http://schemas.openxmlformats.org/officeDocument/2006/relationships/slideLayout" Target="../slideLayouts/slideLayout2.xml"/><Relationship Id="rId6" Type="http://schemas.openxmlformats.org/officeDocument/2006/relationships/hyperlink" Target="https://mentor.ieee.org/myproject/Public/mytools/mob/slideset.ppt" TargetMode="External"/><Relationship Id="rId5" Type="http://schemas.openxmlformats.org/officeDocument/2006/relationships/hyperlink" Target="https://standards.ieee.org/about/sasb/patcom/materials.html" TargetMode="External"/><Relationship Id="rId4" Type="http://schemas.openxmlformats.org/officeDocument/2006/relationships/hyperlink" Target="http://www.ieee.org/web/membership/ethics/code_ethics.html"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www.ieee802.org/devdocs.shtml"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ieee802.org/11/Meetings/Meeting_Plan.html" TargetMode="External"/><Relationship Id="rId2" Type="http://schemas.openxmlformats.org/officeDocument/2006/relationships/hyperlink" Target="https://cvent.me/NxZeZx"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GB"/>
              <a:t>September 2021</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de-DE"/>
              <a:t>Marc Emmelmann (Koden-TI)</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Chair’s Meeting Slides</a:t>
            </a:r>
            <a:br>
              <a:rPr lang="en-GB" dirty="0"/>
            </a:br>
            <a:r>
              <a:rPr lang="en-GB" dirty="0" err="1"/>
              <a:t>TGbc</a:t>
            </a:r>
            <a:r>
              <a:rPr lang="en-GB" dirty="0"/>
              <a:t> Enhanced Broadcast Services</a:t>
            </a:r>
          </a:p>
        </p:txBody>
      </p:sp>
      <p:sp>
        <p:nvSpPr>
          <p:cNvPr id="3074" name="Rectangle 2"/>
          <p:cNvSpPr>
            <a:spLocks noGrp="1" noChangeArrowheads="1"/>
          </p:cNvSpPr>
          <p:nvPr>
            <p:ph type="body" idx="1"/>
          </p:nvPr>
        </p:nvSpPr>
        <p:spPr>
          <a:xfrm>
            <a:off x="685800" y="1663973"/>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2021-09-13</a:t>
            </a:r>
          </a:p>
        </p:txBody>
      </p:sp>
      <p:graphicFrame>
        <p:nvGraphicFramePr>
          <p:cNvPr id="3075" name="Object 3"/>
          <p:cNvGraphicFramePr>
            <a:graphicFrameLocks noChangeAspect="1"/>
          </p:cNvGraphicFramePr>
          <p:nvPr/>
        </p:nvGraphicFramePr>
        <p:xfrm>
          <a:off x="508000" y="2286000"/>
          <a:ext cx="8128000" cy="2463800"/>
        </p:xfrm>
        <a:graphic>
          <a:graphicData uri="http://schemas.openxmlformats.org/presentationml/2006/ole">
            <mc:AlternateContent xmlns:mc="http://schemas.openxmlformats.org/markup-compatibility/2006">
              <mc:Choice xmlns:v="urn:schemas-microsoft-com:vml" Requires="v">
                <p:oleObj spid="_x0000_s3168" name="Dokument" r:id="rId4" imgW="8255000" imgH="2514600" progId="Word.Document.8">
                  <p:embed/>
                </p:oleObj>
              </mc:Choice>
              <mc:Fallback>
                <p:oleObj name="Dokument" r:id="rId4" imgW="8255000" imgH="2514600" progId="Word.Document.8">
                  <p:embed/>
                  <p:pic>
                    <p:nvPicPr>
                      <p:cNvPr id="0"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08000" y="2286000"/>
                        <a:ext cx="8128000" cy="24638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Review and Approve meeting minutes</a:t>
            </a:r>
          </a:p>
        </p:txBody>
      </p:sp>
      <p:sp>
        <p:nvSpPr>
          <p:cNvPr id="3" name="Inhaltsplatzhalter 2"/>
          <p:cNvSpPr>
            <a:spLocks noGrp="1"/>
          </p:cNvSpPr>
          <p:nvPr>
            <p:ph idx="1"/>
          </p:nvPr>
        </p:nvSpPr>
        <p:spPr/>
        <p:txBody>
          <a:bodyPr/>
          <a:lstStyle/>
          <a:p>
            <a:r>
              <a:rPr lang="en-US" dirty="0">
                <a:sym typeface="Wingdings" pitchFamily="2" charset="2"/>
              </a:rPr>
              <a:t> See Motion Booklet for motion text</a:t>
            </a:r>
            <a:endParaRPr lang="en-US"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September 2021</a:t>
            </a:r>
            <a:endParaRPr lang="en-GB"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Review and Approve telephone conference minutes</a:t>
            </a:r>
          </a:p>
        </p:txBody>
      </p:sp>
      <p:sp>
        <p:nvSpPr>
          <p:cNvPr id="3" name="Inhaltsplatzhalter 2"/>
          <p:cNvSpPr>
            <a:spLocks noGrp="1"/>
          </p:cNvSpPr>
          <p:nvPr>
            <p:ph idx="1"/>
          </p:nvPr>
        </p:nvSpPr>
        <p:spPr/>
        <p:txBody>
          <a:bodyPr/>
          <a:lstStyle/>
          <a:p>
            <a:r>
              <a:rPr lang="en-US" dirty="0">
                <a:sym typeface="Wingdings" pitchFamily="2" charset="2"/>
              </a:rPr>
              <a:t> See Motion Booklet for motion test</a:t>
            </a:r>
            <a:endParaRPr lang="en-US"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September 2021</a:t>
            </a:r>
            <a:endParaRPr lang="en-GB"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Announcements</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September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endParaRPr lang="en-US" dirty="0"/>
          </a:p>
        </p:txBody>
      </p:sp>
      <p:sp>
        <p:nvSpPr>
          <p:cNvPr id="8" name="Textplatzhalter 7"/>
          <p:cNvSpPr>
            <a:spLocks noGrp="1"/>
          </p:cNvSpPr>
          <p:nvPr>
            <p:ph type="body" idx="1"/>
          </p:nvPr>
        </p:nvSpPr>
        <p:spPr/>
        <p:txBody>
          <a:bodyPr/>
          <a:lstStyle/>
          <a:p>
            <a:r>
              <a:rPr lang="en-US" dirty="0"/>
              <a:t>Review Patent Policy &amp; Call for Essential Patents</a:t>
            </a:r>
          </a:p>
        </p:txBody>
      </p:sp>
      <p:sp>
        <p:nvSpPr>
          <p:cNvPr id="6" name="Datumsplatzhalter 5"/>
          <p:cNvSpPr>
            <a:spLocks noGrp="1"/>
          </p:cNvSpPr>
          <p:nvPr>
            <p:ph type="dt" idx="10"/>
          </p:nvPr>
        </p:nvSpPr>
        <p:spPr/>
        <p:txBody>
          <a:bodyPr/>
          <a:lstStyle/>
          <a:p>
            <a:r>
              <a:rPr lang="en-GB"/>
              <a:t>September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Participants have a duty to inform the IEEE</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September 2021</a:t>
            </a:r>
            <a:endParaRPr lang="en-GB" dirty="0"/>
          </a:p>
        </p:txBody>
      </p:sp>
      <p:sp>
        <p:nvSpPr>
          <p:cNvPr id="7" name="Inhaltsplatzhalter 6"/>
          <p:cNvSpPr>
            <a:spLocks noGrp="1"/>
          </p:cNvSpPr>
          <p:nvPr>
            <p:ph idx="1"/>
          </p:nvPr>
        </p:nvSpPr>
        <p:spPr>
          <a:xfrm>
            <a:off x="685800" y="1905000"/>
            <a:ext cx="7770813" cy="4113213"/>
          </a:xfrm>
        </p:spPr>
        <p:txBody>
          <a:bodyPr/>
          <a:lstStyle/>
          <a:p>
            <a:pPr lvl="1">
              <a:spcBef>
                <a:spcPct val="20000"/>
              </a:spcBef>
              <a:buSzPct val="150000"/>
              <a:buFont typeface="Arial" pitchFamily="-111" charset="0"/>
              <a:buChar char="•"/>
            </a:pPr>
            <a:r>
              <a:rPr lang="en-US" b="1" dirty="0">
                <a:ea typeface="Calibri" pitchFamily="-111" charset="0"/>
                <a:cs typeface="Calibri" pitchFamily="-111" charset="0"/>
              </a:rPr>
              <a:t>Participants </a:t>
            </a:r>
            <a:r>
              <a:rPr lang="en-US" b="1" u="sng" dirty="0">
                <a:ea typeface="Calibri" pitchFamily="-111" charset="0"/>
                <a:cs typeface="Calibri" pitchFamily="-111" charset="0"/>
              </a:rPr>
              <a:t>shall</a:t>
            </a:r>
            <a:r>
              <a:rPr lang="en-US" b="1" dirty="0">
                <a:ea typeface="Calibri" pitchFamily="-111" charset="0"/>
                <a:cs typeface="Calibri" pitchFamily="-111"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spcBef>
                <a:spcPct val="20000"/>
              </a:spcBef>
              <a:buSzPct val="150000"/>
              <a:buFont typeface="Arial" pitchFamily="-111" charset="0"/>
              <a:buChar char="•"/>
            </a:pPr>
            <a:endParaRPr lang="en-US" b="1" dirty="0">
              <a:ea typeface="Calibri" pitchFamily="-111" charset="0"/>
              <a:cs typeface="Calibri" pitchFamily="-111" charset="0"/>
            </a:endParaRPr>
          </a:p>
          <a:p>
            <a:pPr lvl="1">
              <a:spcBef>
                <a:spcPct val="20000"/>
              </a:spcBef>
              <a:buSzPct val="150000"/>
              <a:buFont typeface="Arial" pitchFamily="-111" charset="0"/>
              <a:buChar char="•"/>
            </a:pPr>
            <a:r>
              <a:rPr lang="en-US" b="1" dirty="0">
                <a:ea typeface="Calibri" pitchFamily="-111" charset="0"/>
                <a:cs typeface="Calibri" pitchFamily="-111" charset="0"/>
              </a:rPr>
              <a:t>Participants </a:t>
            </a:r>
            <a:r>
              <a:rPr lang="en-US" b="1" u="sng" dirty="0">
                <a:ea typeface="Calibri" pitchFamily="-111" charset="0"/>
                <a:cs typeface="Calibri" pitchFamily="-111" charset="0"/>
              </a:rPr>
              <a:t>should </a:t>
            </a:r>
            <a:r>
              <a:rPr lang="en-US" b="1" dirty="0">
                <a:ea typeface="Calibri" pitchFamily="-111" charset="0"/>
                <a:cs typeface="Calibri" pitchFamily="-111" charset="0"/>
              </a:rPr>
              <a:t>inform the IEEE (or cause the IEEE to be informed) of the identity of any other holders of potential Essential Patent Claims</a:t>
            </a:r>
          </a:p>
          <a:p>
            <a:pPr lvl="1">
              <a:spcBef>
                <a:spcPct val="20000"/>
              </a:spcBef>
              <a:buSzPct val="150000"/>
              <a:buFont typeface="Arial" pitchFamily="-111" charset="0"/>
              <a:buChar char="•"/>
            </a:pPr>
            <a:endParaRPr lang="en-US" b="1" dirty="0">
              <a:ea typeface="Calibri" pitchFamily="-111" charset="0"/>
              <a:cs typeface="Calibri" pitchFamily="-111" charset="0"/>
            </a:endParaRPr>
          </a:p>
          <a:p>
            <a:pPr lvl="1" algn="ctr">
              <a:spcBef>
                <a:spcPct val="20000"/>
              </a:spcBef>
            </a:pPr>
            <a:r>
              <a:rPr lang="en-US" sz="2800" b="1" dirty="0">
                <a:ea typeface="Calibri" pitchFamily="-111" charset="0"/>
                <a:cs typeface="Calibri" pitchFamily="-111" charset="0"/>
              </a:rPr>
              <a:t>Early identification of holders of potential Essential Patent Claims is encouraged</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Ways to inform IEEE</a:t>
            </a:r>
            <a:endParaRPr lang="en-US" dirty="0"/>
          </a:p>
        </p:txBody>
      </p:sp>
      <p:sp>
        <p:nvSpPr>
          <p:cNvPr id="3" name="Inhaltsplatzhalter 2"/>
          <p:cNvSpPr>
            <a:spLocks noGrp="1"/>
          </p:cNvSpPr>
          <p:nvPr>
            <p:ph idx="1"/>
          </p:nvPr>
        </p:nvSpPr>
        <p:spPr>
          <a:xfrm>
            <a:off x="685800" y="1752600"/>
            <a:ext cx="7770813" cy="4113213"/>
          </a:xfrm>
        </p:spPr>
        <p:txBody>
          <a:bodyPr/>
          <a:lstStyle/>
          <a:p>
            <a:pPr>
              <a:spcBef>
                <a:spcPct val="20000"/>
              </a:spcBef>
              <a:buSzPct val="150000"/>
              <a:buFontTx/>
              <a:buChar char="•"/>
            </a:pPr>
            <a:r>
              <a:rPr lang="en-US" sz="2000" dirty="0">
                <a:ea typeface="Calibri" pitchFamily="-111" charset="0"/>
                <a:cs typeface="Calibri" pitchFamily="-111" charset="0"/>
              </a:rPr>
              <a:t>Cause an LOA to be submitted to the IEEE-SA (</a:t>
            </a:r>
            <a:r>
              <a:rPr lang="en-US" sz="2000" dirty="0" err="1">
                <a:ea typeface="Calibri" pitchFamily="-111" charset="0"/>
                <a:cs typeface="Calibri" pitchFamily="-111" charset="0"/>
              </a:rPr>
              <a:t>patcom@ieee.org</a:t>
            </a:r>
            <a:r>
              <a:rPr lang="en-US" sz="2000" dirty="0">
                <a:ea typeface="Calibri" pitchFamily="-111" charset="0"/>
                <a:cs typeface="Calibri" pitchFamily="-111" charset="0"/>
              </a:rPr>
              <a:t>); or</a:t>
            </a:r>
          </a:p>
          <a:p>
            <a:pPr>
              <a:spcBef>
                <a:spcPct val="20000"/>
              </a:spcBef>
              <a:buSzPct val="150000"/>
            </a:pPr>
            <a:endParaRPr lang="en-US" sz="2000" dirty="0">
              <a:ea typeface="Calibri" pitchFamily="-111" charset="0"/>
              <a:cs typeface="Calibri" pitchFamily="-111" charset="0"/>
            </a:endParaRPr>
          </a:p>
          <a:p>
            <a:pPr>
              <a:spcBef>
                <a:spcPct val="20000"/>
              </a:spcBef>
              <a:buSzPct val="150000"/>
              <a:buFontTx/>
              <a:buChar char="•"/>
            </a:pPr>
            <a:r>
              <a:rPr lang="en-US" sz="2000" dirty="0">
                <a:ea typeface="Calibri" pitchFamily="-111" charset="0"/>
                <a:cs typeface="Calibri" pitchFamily="-111" charset="0"/>
              </a:rPr>
              <a:t>Provide the chair of this group with the identity of the </a:t>
            </a:r>
            <a:r>
              <a:rPr lang="en-US" sz="2000" dirty="0" err="1">
                <a:ea typeface="Calibri" pitchFamily="-111" charset="0"/>
                <a:cs typeface="Calibri" pitchFamily="-111" charset="0"/>
              </a:rPr>
              <a:t>holder(s</a:t>
            </a:r>
            <a:r>
              <a:rPr lang="en-US" sz="2000" dirty="0">
                <a:ea typeface="Calibri" pitchFamily="-111" charset="0"/>
                <a:cs typeface="Calibri" pitchFamily="-111" charset="0"/>
              </a:rPr>
              <a:t>) of any and all such claims as soon as possible; or</a:t>
            </a:r>
          </a:p>
          <a:p>
            <a:pPr>
              <a:spcBef>
                <a:spcPct val="20000"/>
              </a:spcBef>
              <a:buSzPct val="150000"/>
            </a:pPr>
            <a:endParaRPr lang="en-US" sz="2000" dirty="0">
              <a:ea typeface="Calibri" pitchFamily="-111" charset="0"/>
              <a:cs typeface="Calibri" pitchFamily="-111" charset="0"/>
            </a:endParaRPr>
          </a:p>
          <a:p>
            <a:pPr>
              <a:spcBef>
                <a:spcPct val="20000"/>
              </a:spcBef>
              <a:buSzPct val="150000"/>
              <a:buFontTx/>
              <a:buChar char="•"/>
            </a:pPr>
            <a:r>
              <a:rPr lang="en-US" sz="2000" dirty="0">
                <a:ea typeface="Calibri" pitchFamily="-111" charset="0"/>
                <a:cs typeface="Calibri" pitchFamily="-111" charset="0"/>
              </a:rPr>
              <a:t>Speak up now and respond to this Call for Potentially Essential Patents</a:t>
            </a:r>
          </a:p>
          <a:p>
            <a:pPr>
              <a:spcBef>
                <a:spcPct val="20000"/>
              </a:spcBef>
            </a:pPr>
            <a:endParaRPr lang="en-US" sz="2000" dirty="0">
              <a:ea typeface="Calibri" pitchFamily="-111" charset="0"/>
              <a:cs typeface="Calibri" pitchFamily="-111" charset="0"/>
            </a:endParaRPr>
          </a:p>
          <a:p>
            <a:pPr>
              <a:spcBef>
                <a:spcPct val="20000"/>
              </a:spcBef>
            </a:pPr>
            <a:r>
              <a:rPr lang="en-US" sz="2000" b="0" dirty="0">
                <a:ea typeface="Calibri" pitchFamily="-111" charset="0"/>
                <a:cs typeface="Calibri" pitchFamily="-111" charset="0"/>
              </a:rPr>
              <a:t>If anyone in this meeting is personally aware of the holder of any patent claims that are potentially essential to implementation of the proposed </a:t>
            </a:r>
            <a:r>
              <a:rPr lang="en-US" sz="2000" b="0" dirty="0" err="1">
                <a:ea typeface="Calibri" pitchFamily="-111" charset="0"/>
                <a:cs typeface="Calibri" pitchFamily="-111" charset="0"/>
              </a:rPr>
              <a:t>standard(s</a:t>
            </a:r>
            <a:r>
              <a:rPr lang="en-US" sz="2000" b="0" dirty="0">
                <a:ea typeface="Calibri" pitchFamily="-111" charset="0"/>
                <a:cs typeface="Calibri" pitchFamily="-111" charset="0"/>
              </a:rPr>
              <a:t>) under consideration by this group and that are not already the subject of an Accepted Letter of Assurance, please respond at this time by providing relevant information to the WG Chair</a:t>
            </a:r>
            <a:endParaRPr lang="en-US" sz="2000" b="0" dirty="0">
              <a:latin typeface="Calibri" pitchFamily="-111" charset="0"/>
              <a:ea typeface="Calibri" pitchFamily="-111" charset="0"/>
              <a:cs typeface="Calibri" pitchFamily="-111" charset="0"/>
            </a:endParaRP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September 2021</a:t>
            </a:r>
            <a:endParaRPr lang="en-GB"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381000"/>
            <a:ext cx="7770813" cy="1065213"/>
          </a:xfrm>
        </p:spPr>
        <p:txBody>
          <a:bodyPr/>
          <a:lstStyle/>
          <a:p>
            <a:r>
              <a:rPr lang="en-US" u="sng" dirty="0"/>
              <a:t>Other Guidelines for IEEE WG Meetings</a:t>
            </a:r>
            <a:endParaRPr lang="en-US" dirty="0"/>
          </a:p>
        </p:txBody>
      </p:sp>
      <p:sp>
        <p:nvSpPr>
          <p:cNvPr id="3" name="Inhaltsplatzhalter 2"/>
          <p:cNvSpPr>
            <a:spLocks noGrp="1"/>
          </p:cNvSpPr>
          <p:nvPr>
            <p:ph idx="1"/>
          </p:nvPr>
        </p:nvSpPr>
        <p:spPr>
          <a:xfrm>
            <a:off x="685800" y="1371600"/>
            <a:ext cx="7770813" cy="4113213"/>
          </a:xfrm>
        </p:spPr>
        <p:txBody>
          <a:bodyPr/>
          <a:lstStyle/>
          <a:p>
            <a:pPr marL="115200" indent="-115200">
              <a:lnSpc>
                <a:spcPct val="80000"/>
              </a:lnSpc>
              <a:spcAft>
                <a:spcPts val="600"/>
              </a:spcAft>
              <a:buClr>
                <a:srgbClr val="4AC9E3"/>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marL="345600" lvl="1" indent="-114300">
              <a:lnSpc>
                <a:spcPct val="80000"/>
              </a:lnSpc>
              <a:spcAft>
                <a:spcPts val="600"/>
              </a:spcAft>
              <a:buClr>
                <a:srgbClr val="4AC9E3"/>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marL="345600" lvl="1" indent="-114300">
              <a:lnSpc>
                <a:spcPct val="80000"/>
              </a:lnSpc>
              <a:spcAft>
                <a:spcPts val="600"/>
              </a:spcAft>
              <a:buClr>
                <a:srgbClr val="4AC9E3"/>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marL="576000" lvl="2" indent="-115200">
              <a:lnSpc>
                <a:spcPct val="80000"/>
              </a:lnSpc>
              <a:spcAft>
                <a:spcPts val="600"/>
              </a:spcAft>
              <a:buClr>
                <a:srgbClr val="4AC9E3"/>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marL="806400" lvl="3" indent="-115200">
              <a:lnSpc>
                <a:spcPct val="80000"/>
              </a:lnSpc>
              <a:spcAft>
                <a:spcPts val="600"/>
              </a:spcAft>
              <a:buClr>
                <a:srgbClr val="4AC9E3"/>
              </a:buClr>
              <a:buSzPct val="150000"/>
              <a:buFont typeface="Arial" panose="020B0604020202020204" pitchFamily="34" charset="0"/>
              <a:buChar char="•"/>
              <a:defRPr/>
            </a:pPr>
            <a:r>
              <a:rPr lang="en-GB" altLang="en-US" sz="1400" b="1" dirty="0">
                <a:latin typeface="Calibri" panose="020F0502020204030204" pitchFamily="34" charset="0"/>
                <a:cs typeface="Calibri" panose="020F0502020204030204" pitchFamily="34" charset="0"/>
              </a:rPr>
              <a:t>Technical considerations remain the primary focus.</a:t>
            </a:r>
            <a:endParaRPr lang="en-US" altLang="en-US" sz="1400" b="1" dirty="0">
              <a:latin typeface="Calibri" panose="020F0502020204030204" pitchFamily="34" charset="0"/>
              <a:cs typeface="Calibri" panose="020F0502020204030204" pitchFamily="34" charset="0"/>
            </a:endParaRPr>
          </a:p>
          <a:p>
            <a:pPr marL="345600" lvl="1" indent="-114300">
              <a:lnSpc>
                <a:spcPct val="80000"/>
              </a:lnSpc>
              <a:spcAft>
                <a:spcPts val="600"/>
              </a:spcAft>
              <a:buClr>
                <a:srgbClr val="4AC9E3"/>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marL="345600" lvl="1" indent="-114300">
              <a:lnSpc>
                <a:spcPct val="80000"/>
              </a:lnSpc>
              <a:spcAft>
                <a:spcPts val="600"/>
              </a:spcAft>
              <a:buClr>
                <a:srgbClr val="4AC9E3"/>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marL="345600" lvl="1" indent="-114300">
              <a:lnSpc>
                <a:spcPct val="80000"/>
              </a:lnSpc>
              <a:spcAft>
                <a:spcPts val="400"/>
              </a:spcAft>
              <a:buClr>
                <a:srgbClr val="4AC9E3"/>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defRPr/>
            </a:pPr>
            <a:r>
              <a:rPr lang="en-US" altLang="en-US" sz="1100" dirty="0">
                <a:latin typeface="Calibri" panose="020F0502020204030204" pitchFamily="34" charset="0"/>
                <a:cs typeface="Calibri" panose="020F0502020204030204" pitchFamily="34" charset="0"/>
              </a:rPr>
              <a:t>---------------------------------------------------------------   </a:t>
            </a:r>
          </a:p>
          <a:p>
            <a:pPr algn="ctr">
              <a:lnSpc>
                <a:spcPct val="80000"/>
              </a:lnSpc>
              <a:spcBef>
                <a:spcPts val="400"/>
              </a:spcBef>
              <a:defRPr/>
            </a:pPr>
            <a:r>
              <a:rPr lang="en-US" altLang="en-US" sz="1100" dirty="0">
                <a:latin typeface="Calibri" panose="020F0502020204030204" pitchFamily="34" charset="0"/>
                <a:cs typeface="Calibri" panose="020F0502020204030204" pitchFamily="34" charset="0"/>
              </a:rPr>
              <a:t>For more details, see </a:t>
            </a:r>
            <a:r>
              <a:rPr lang="en-US" altLang="en-US" sz="1100" i="1" dirty="0">
                <a:latin typeface="Calibri" panose="020F0502020204030204" pitchFamily="34" charset="0"/>
                <a:cs typeface="Calibri" panose="020F0502020204030204" pitchFamily="34" charset="0"/>
              </a:rPr>
              <a:t>IEEE SA Standards Board Operations Manual</a:t>
            </a:r>
            <a:r>
              <a:rPr lang="en-US" altLang="en-US" sz="1100" dirty="0">
                <a:latin typeface="Calibri" panose="020F0502020204030204" pitchFamily="34" charset="0"/>
                <a:cs typeface="Calibri" panose="020F0502020204030204" pitchFamily="34" charset="0"/>
              </a:rPr>
              <a:t>, clause 5.3.10 and </a:t>
            </a:r>
            <a:br>
              <a:rPr lang="en-US" altLang="en-US" sz="1100" dirty="0">
                <a:latin typeface="Calibri" panose="020F0502020204030204" pitchFamily="34" charset="0"/>
                <a:cs typeface="Calibri" panose="020F0502020204030204" pitchFamily="34" charset="0"/>
              </a:rPr>
            </a:br>
            <a:r>
              <a:rPr lang="en-US" altLang="en-US" sz="1100" i="1" dirty="0">
                <a:latin typeface="Calibri" panose="020F0502020204030204" pitchFamily="34" charset="0"/>
                <a:cs typeface="Calibri" panose="020F0502020204030204" pitchFamily="34" charset="0"/>
              </a:rPr>
              <a:t>Antitrust and Competition Policy: What You Need to Know </a:t>
            </a:r>
            <a:r>
              <a:rPr lang="en-US" altLang="en-US" sz="1100" dirty="0">
                <a:latin typeface="Calibri" panose="020F0502020204030204" pitchFamily="34" charset="0"/>
                <a:cs typeface="Calibri" panose="020F0502020204030204" pitchFamily="34" charset="0"/>
              </a:rPr>
              <a:t>at http://</a:t>
            </a:r>
            <a:r>
              <a:rPr lang="en-US" altLang="en-US" sz="1100" dirty="0" err="1">
                <a:latin typeface="Calibri" panose="020F0502020204030204" pitchFamily="34" charset="0"/>
                <a:cs typeface="Calibri" panose="020F0502020204030204" pitchFamily="34" charset="0"/>
              </a:rPr>
              <a:t>standards.ieee.org</a:t>
            </a:r>
            <a:r>
              <a:rPr lang="en-US" altLang="en-US" sz="1100" dirty="0">
                <a:latin typeface="Calibri" panose="020F0502020204030204" pitchFamily="34" charset="0"/>
                <a:cs typeface="Calibri" panose="020F0502020204030204" pitchFamily="34" charset="0"/>
              </a:rPr>
              <a:t>/develop/policies/</a:t>
            </a:r>
            <a:r>
              <a:rPr lang="en-US" altLang="en-US" sz="1100" dirty="0" err="1">
                <a:latin typeface="Calibri" panose="020F0502020204030204" pitchFamily="34" charset="0"/>
                <a:cs typeface="Calibri" panose="020F0502020204030204" pitchFamily="34" charset="0"/>
              </a:rPr>
              <a:t>antitrust.pdf</a:t>
            </a:r>
            <a:br>
              <a:rPr lang="en-US" altLang="en-US" sz="1100" dirty="0">
                <a:latin typeface="Calibri" panose="020F0502020204030204" pitchFamily="34" charset="0"/>
                <a:cs typeface="Calibri" panose="020F0502020204030204" pitchFamily="34" charset="0"/>
              </a:rPr>
            </a:br>
            <a:endParaRPr lang="en-US" altLang="en-US" sz="1100" dirty="0">
              <a:latin typeface="Calibri" panose="020F0502020204030204" pitchFamily="34" charset="0"/>
              <a:cs typeface="Calibri" panose="020F0502020204030204" pitchFamily="34" charset="0"/>
            </a:endParaRPr>
          </a:p>
          <a:p>
            <a:pPr marL="0" indent="0">
              <a:lnSpc>
                <a:spcPct val="80000"/>
              </a:lnSpc>
              <a:spcBef>
                <a:spcPct val="20000"/>
              </a:spcBef>
              <a:spcAft>
                <a:spcPct val="40000"/>
              </a:spcAft>
              <a:buSzPct val="150000"/>
            </a:pPr>
            <a:endParaRPr lang="en-US" sz="1200" dirty="0">
              <a:ea typeface="Calibri" pitchFamily="-111" charset="0"/>
              <a:cs typeface="Calibri" pitchFamily="-111" charset="0"/>
            </a:endParaRP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September 2021</a:t>
            </a:r>
            <a:endParaRPr lang="en-GB"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Patent-related information</a:t>
            </a:r>
            <a:endParaRPr lang="en-US" dirty="0"/>
          </a:p>
        </p:txBody>
      </p:sp>
      <p:sp>
        <p:nvSpPr>
          <p:cNvPr id="3" name="Inhaltsplatzhalter 2"/>
          <p:cNvSpPr>
            <a:spLocks noGrp="1"/>
          </p:cNvSpPr>
          <p:nvPr>
            <p:ph idx="1"/>
          </p:nvPr>
        </p:nvSpPr>
        <p:spPr>
          <a:xfrm>
            <a:off x="381000" y="1828800"/>
            <a:ext cx="8382000" cy="4113213"/>
          </a:xfrm>
        </p:spPr>
        <p:txBody>
          <a:bodyPr/>
          <a:lstStyle/>
          <a:p>
            <a:pPr marL="230188" indent="-230188">
              <a:lnSpc>
                <a:spcPct val="80000"/>
              </a:lnSpc>
              <a:spcBef>
                <a:spcPct val="20000"/>
              </a:spcBef>
              <a:buClr>
                <a:srgbClr val="CC3300"/>
              </a:buClr>
              <a:buSzPct val="50000"/>
              <a:buFont typeface="Monotype Sorts" pitchFamily="-111" charset="2"/>
              <a:buChar char="l"/>
            </a:pPr>
            <a:endParaRPr lang="en-US" sz="600" u="sng" dirty="0">
              <a:solidFill>
                <a:srgbClr val="FF0000"/>
              </a:solidFill>
              <a:latin typeface="Arial" pitchFamily="-111" charset="0"/>
            </a:endParaRPr>
          </a:p>
          <a:p>
            <a:pPr marL="360000">
              <a:lnSpc>
                <a:spcPct val="90000"/>
              </a:lnSpc>
              <a:defRPr/>
            </a:pPr>
            <a:r>
              <a:rPr lang="en-US" b="1" dirty="0">
                <a:latin typeface="Calibri" pitchFamily="-111" charset="0"/>
                <a:ea typeface="Calibri" pitchFamily="-111" charset="0"/>
                <a:cs typeface="Calibri" pitchFamily="-111" charset="0"/>
              </a:rPr>
              <a:t>	</a:t>
            </a:r>
            <a:r>
              <a:rPr lang="en-US" altLang="en-US" sz="1600" dirty="0">
                <a:cs typeface="Calibri" panose="020F0502020204030204" pitchFamily="34" charset="0"/>
              </a:rPr>
              <a:t>The patent policy and the procedures used to execute that policy are documented in the:</a:t>
            </a:r>
          </a:p>
          <a:p>
            <a:pPr marL="986400" lvl="3" indent="-172800">
              <a:lnSpc>
                <a:spcPct val="90000"/>
              </a:lnSpc>
              <a:spcBef>
                <a:spcPts val="600"/>
              </a:spcBef>
              <a:buClr>
                <a:srgbClr val="4AC9E3"/>
              </a:buClr>
              <a:buSzPct val="150000"/>
              <a:buFont typeface="Arial" panose="020B0604020202020204" pitchFamily="34" charset="0"/>
              <a:buChar char="•"/>
              <a:defRPr/>
            </a:pPr>
            <a:r>
              <a:rPr lang="en-US" altLang="en-US" b="1" i="1" dirty="0">
                <a:cs typeface="Calibri" panose="020F0502020204030204" pitchFamily="34" charset="0"/>
              </a:rPr>
              <a:t>IEEE SA Standards Board Bylaws</a:t>
            </a:r>
            <a:r>
              <a:rPr lang="en-US" altLang="en-US" b="1" dirty="0">
                <a:cs typeface="Calibri" panose="020F0502020204030204" pitchFamily="34" charset="0"/>
              </a:rPr>
              <a:t> </a:t>
            </a:r>
            <a:r>
              <a:rPr lang="en-US" altLang="en-US" sz="1200" b="1" dirty="0">
                <a:cs typeface="Calibri" panose="020F0502020204030204" pitchFamily="34" charset="0"/>
              </a:rPr>
              <a:t>(http://</a:t>
            </a:r>
            <a:r>
              <a:rPr lang="en-US" altLang="en-US" sz="1200" b="1" dirty="0" err="1">
                <a:cs typeface="Calibri" panose="020F0502020204030204" pitchFamily="34" charset="0"/>
              </a:rPr>
              <a:t>standards.ieee.org</a:t>
            </a:r>
            <a:r>
              <a:rPr lang="en-US" altLang="en-US" sz="1200" b="1" dirty="0">
                <a:cs typeface="Calibri" panose="020F0502020204030204" pitchFamily="34" charset="0"/>
              </a:rPr>
              <a:t>/develop/policies/bylaws/sect6-7.html#6) </a:t>
            </a:r>
          </a:p>
          <a:p>
            <a:pPr marL="986400" lvl="3" indent="-172800">
              <a:lnSpc>
                <a:spcPct val="90000"/>
              </a:lnSpc>
              <a:spcBef>
                <a:spcPts val="600"/>
              </a:spcBef>
              <a:buClr>
                <a:srgbClr val="4AC9E3"/>
              </a:buClr>
              <a:buSzPct val="150000"/>
              <a:buFont typeface="Arial" panose="020B0604020202020204" pitchFamily="34" charset="0"/>
              <a:buChar char="•"/>
              <a:defRPr/>
            </a:pPr>
            <a:r>
              <a:rPr lang="en-US" altLang="en-US" b="1" i="1" dirty="0">
                <a:cs typeface="Calibri" panose="020F0502020204030204" pitchFamily="34" charset="0"/>
              </a:rPr>
              <a:t>IEEE SA Standards Board Operations Manual</a:t>
            </a:r>
            <a:r>
              <a:rPr lang="en-US" altLang="en-US" b="1" dirty="0">
                <a:cs typeface="Calibri" panose="020F0502020204030204" pitchFamily="34" charset="0"/>
              </a:rPr>
              <a:t> </a:t>
            </a:r>
            <a:r>
              <a:rPr lang="en-US" altLang="en-US" sz="1200" b="1" dirty="0">
                <a:cs typeface="Calibri" panose="020F0502020204030204" pitchFamily="34" charset="0"/>
              </a:rPr>
              <a:t>(http://</a:t>
            </a:r>
            <a:r>
              <a:rPr lang="en-US" altLang="en-US" sz="1200" b="1" dirty="0" err="1">
                <a:cs typeface="Calibri" panose="020F0502020204030204" pitchFamily="34" charset="0"/>
              </a:rPr>
              <a:t>standards.ieee.org</a:t>
            </a:r>
            <a:r>
              <a:rPr lang="en-US" altLang="en-US" sz="1200" b="1" dirty="0">
                <a:cs typeface="Calibri" panose="020F0502020204030204" pitchFamily="34" charset="0"/>
              </a:rPr>
              <a:t>/develop/policies/</a:t>
            </a:r>
            <a:r>
              <a:rPr lang="en-US" altLang="en-US" sz="1200" b="1" dirty="0" err="1">
                <a:cs typeface="Calibri" panose="020F0502020204030204" pitchFamily="34" charset="0"/>
              </a:rPr>
              <a:t>opman</a:t>
            </a:r>
            <a:r>
              <a:rPr lang="en-US" altLang="en-US" sz="1200" b="1" dirty="0">
                <a:cs typeface="Calibri" panose="020F0502020204030204" pitchFamily="34" charset="0"/>
              </a:rPr>
              <a:t>/sect6.html#6.3)</a:t>
            </a:r>
          </a:p>
          <a:p>
            <a:pPr lvl="1">
              <a:lnSpc>
                <a:spcPct val="90000"/>
              </a:lnSpc>
              <a:defRPr/>
            </a:pPr>
            <a:endParaRPr lang="en-US" altLang="en-US" sz="1600" dirty="0"/>
          </a:p>
          <a:p>
            <a:pPr marL="360000" lvl="1" indent="0">
              <a:lnSpc>
                <a:spcPct val="90000"/>
              </a:lnSpc>
              <a:defRPr/>
            </a:pPr>
            <a:r>
              <a:rPr lang="en-US" altLang="en-US" sz="1600" b="1" dirty="0">
                <a:cs typeface="Calibri" panose="020F0502020204030204" pitchFamily="34" charset="0"/>
              </a:rPr>
              <a:t>Material about the patent policy is available at </a:t>
            </a:r>
            <a:r>
              <a:rPr lang="en-US" altLang="en-US" sz="1600" b="1" i="1" dirty="0">
                <a:cs typeface="Calibri" panose="020F0502020204030204" pitchFamily="34" charset="0"/>
              </a:rPr>
              <a:t>http://</a:t>
            </a:r>
            <a:r>
              <a:rPr lang="en-US" altLang="en-US" sz="1600" b="1" i="1" dirty="0" err="1">
                <a:cs typeface="Calibri" panose="020F0502020204030204" pitchFamily="34" charset="0"/>
              </a:rPr>
              <a:t>standards.ieee.org</a:t>
            </a:r>
            <a:r>
              <a:rPr lang="en-US" altLang="en-US" sz="1600" b="1" i="1" dirty="0">
                <a:cs typeface="Calibri" panose="020F0502020204030204" pitchFamily="34" charset="0"/>
              </a:rPr>
              <a:t>/about/</a:t>
            </a:r>
            <a:r>
              <a:rPr lang="en-US" altLang="en-US" sz="1600" b="1" i="1" dirty="0" err="1">
                <a:cs typeface="Calibri" panose="020F0502020204030204" pitchFamily="34" charset="0"/>
              </a:rPr>
              <a:t>sasb</a:t>
            </a:r>
            <a:r>
              <a:rPr lang="en-US" altLang="en-US" sz="1600" b="1" i="1" dirty="0">
                <a:cs typeface="Calibri" panose="020F0502020204030204" pitchFamily="34" charset="0"/>
              </a:rPr>
              <a:t>/</a:t>
            </a:r>
            <a:r>
              <a:rPr lang="en-US" altLang="en-US" sz="1600" b="1" i="1" dirty="0" err="1">
                <a:cs typeface="Calibri" panose="020F0502020204030204" pitchFamily="34" charset="0"/>
              </a:rPr>
              <a:t>patcom</a:t>
            </a:r>
            <a:r>
              <a:rPr lang="en-US" altLang="en-US" sz="1600" b="1" i="1" dirty="0">
                <a:cs typeface="Calibri" panose="020F0502020204030204" pitchFamily="34" charset="0"/>
              </a:rPr>
              <a:t>/</a:t>
            </a:r>
            <a:r>
              <a:rPr lang="en-US" altLang="en-US" sz="1600" b="1" i="1" dirty="0" err="1">
                <a:cs typeface="Calibri" panose="020F0502020204030204" pitchFamily="34" charset="0"/>
              </a:rPr>
              <a:t>materials.html</a:t>
            </a:r>
            <a:endParaRPr lang="en-US" altLang="en-US" sz="1600" b="1" i="1" dirty="0">
              <a:cs typeface="Calibri" panose="020F0502020204030204" pitchFamily="34" charset="0"/>
            </a:endParaRPr>
          </a:p>
          <a:p>
            <a:pPr lvl="1">
              <a:lnSpc>
                <a:spcPct val="90000"/>
              </a:lnSpc>
              <a:defRPr/>
            </a:pPr>
            <a:endParaRPr lang="en-US" altLang="en-US" sz="1600" b="1" i="1" dirty="0">
              <a:cs typeface="Calibri" panose="020F0502020204030204" pitchFamily="34" charset="0"/>
            </a:endParaRPr>
          </a:p>
          <a:p>
            <a:pPr lvl="1">
              <a:lnSpc>
                <a:spcPct val="90000"/>
              </a:lnSpc>
              <a:defRPr/>
            </a:pPr>
            <a:endParaRPr lang="en-US" altLang="en-US" sz="1600" b="1" dirty="0">
              <a:cs typeface="Calibri" panose="020F0502020204030204" pitchFamily="34" charset="0"/>
            </a:endParaRPr>
          </a:p>
          <a:p>
            <a:pPr marL="360000" algn="ctr">
              <a:lnSpc>
                <a:spcPct val="90000"/>
              </a:lnSpc>
              <a:defRPr/>
            </a:pPr>
            <a:r>
              <a:rPr lang="en-US" altLang="en-US" dirty="0">
                <a:cs typeface="Calibri" panose="020F0502020204030204" pitchFamily="34" charset="0"/>
              </a:rPr>
              <a:t>If you have questions, contact the IEEE SA Standards Board Patent Committee Administrator at </a:t>
            </a:r>
            <a:r>
              <a:rPr lang="en-US" altLang="en-US" dirty="0" err="1">
                <a:cs typeface="Calibri" panose="020F0502020204030204" pitchFamily="34" charset="0"/>
              </a:rPr>
              <a:t>patcom@ieee.org</a:t>
            </a:r>
            <a:endParaRPr lang="en-US" altLang="en-US" dirty="0">
              <a:cs typeface="Calibri" panose="020F0502020204030204" pitchFamily="34" charset="0"/>
            </a:endParaRP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September 2021</a:t>
            </a:r>
            <a:endParaRPr lang="en-GB"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solidFill>
                  <a:schemeClr val="tx1"/>
                </a:solidFill>
              </a:rPr>
              <a:t>Resources – URLs</a:t>
            </a:r>
            <a:endParaRPr lang="en-US" dirty="0"/>
          </a:p>
        </p:txBody>
      </p:sp>
      <p:sp>
        <p:nvSpPr>
          <p:cNvPr id="3" name="Inhaltsplatzhalter 2"/>
          <p:cNvSpPr>
            <a:spLocks noGrp="1"/>
          </p:cNvSpPr>
          <p:nvPr>
            <p:ph idx="1"/>
          </p:nvPr>
        </p:nvSpPr>
        <p:spPr/>
        <p:txBody>
          <a:bodyPr/>
          <a:lstStyle/>
          <a:p>
            <a:pPr>
              <a:lnSpc>
                <a:spcPct val="90000"/>
              </a:lnSpc>
            </a:pPr>
            <a:r>
              <a:rPr lang="en-US" dirty="0"/>
              <a:t>Link to IEEE Disclosure of Affiliation </a:t>
            </a:r>
          </a:p>
          <a:p>
            <a:pPr lvl="1">
              <a:lnSpc>
                <a:spcPct val="90000"/>
              </a:lnSpc>
            </a:pPr>
            <a:r>
              <a:rPr lang="en-US" dirty="0">
                <a:hlinkClick r:id="rId2"/>
              </a:rPr>
              <a:t>http://standards.ieee.org/faqs/affiliationFAQ.html</a:t>
            </a:r>
            <a:endParaRPr lang="en-US" dirty="0"/>
          </a:p>
          <a:p>
            <a:pPr>
              <a:lnSpc>
                <a:spcPct val="90000"/>
              </a:lnSpc>
            </a:pPr>
            <a:r>
              <a:rPr lang="en-US" dirty="0"/>
              <a:t>Links to IEEE Antitrust Guidelines</a:t>
            </a:r>
          </a:p>
          <a:p>
            <a:pPr lvl="1">
              <a:lnSpc>
                <a:spcPct val="90000"/>
              </a:lnSpc>
            </a:pPr>
            <a:r>
              <a:rPr lang="en-US" dirty="0">
                <a:hlinkClick r:id="rId3"/>
              </a:rPr>
              <a:t>http://standards.ieee.org/resources/antitrust-guidelines.pdf</a:t>
            </a:r>
            <a:endParaRPr lang="en-US" dirty="0"/>
          </a:p>
          <a:p>
            <a:pPr>
              <a:lnSpc>
                <a:spcPct val="90000"/>
              </a:lnSpc>
            </a:pPr>
            <a:r>
              <a:rPr lang="en-US" dirty="0"/>
              <a:t>Link to IEEE Code of Ethics</a:t>
            </a:r>
          </a:p>
          <a:p>
            <a:pPr lvl="1">
              <a:lnSpc>
                <a:spcPct val="90000"/>
              </a:lnSpc>
            </a:pPr>
            <a:r>
              <a:rPr lang="en-US" dirty="0">
                <a:hlinkClick r:id="rId4"/>
              </a:rPr>
              <a:t>http://www.ieee.org/web/membership/ethics/code_ethics.html</a:t>
            </a:r>
            <a:r>
              <a:rPr lang="en-US" dirty="0"/>
              <a:t> </a:t>
            </a:r>
          </a:p>
          <a:p>
            <a:pPr>
              <a:lnSpc>
                <a:spcPct val="90000"/>
              </a:lnSpc>
            </a:pPr>
            <a:r>
              <a:rPr lang="en-US" dirty="0"/>
              <a:t>Link to IEEE Patent Policy</a:t>
            </a:r>
          </a:p>
          <a:p>
            <a:r>
              <a:rPr lang="en-GB" sz="2000" b="0" u="sng" dirty="0">
                <a:hlinkClick r:id="rId5"/>
              </a:rPr>
              <a:t>https://standards.ieee.org/about/sasb/patcom/materials.html</a:t>
            </a:r>
            <a:endParaRPr lang="en-GB" sz="2000" b="0" dirty="0"/>
          </a:p>
          <a:p>
            <a:r>
              <a:rPr lang="en-GB" sz="2000" b="0" u="sng" dirty="0">
                <a:hlinkClick r:id="rId6"/>
              </a:rPr>
              <a:t>https://mentor.ieee.org/myproject/Public/mytools/mob/slideset.ppt</a:t>
            </a:r>
            <a:endParaRPr lang="en-GB" sz="2000" b="0"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September 2021</a:t>
            </a:r>
            <a:endParaRPr lang="en-GB"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382587"/>
            <a:ext cx="7770813" cy="1065213"/>
          </a:xfrm>
        </p:spPr>
        <p:txBody>
          <a:bodyPr/>
          <a:lstStyle/>
          <a:p>
            <a:r>
              <a:rPr lang="en-GB" u="sng" dirty="0">
                <a:ea typeface="MS Gothic" pitchFamily="49" charset="-128"/>
              </a:rPr>
              <a:t>Participation in IEEE 802 Meetings</a:t>
            </a:r>
            <a:endParaRPr lang="en-US" dirty="0"/>
          </a:p>
        </p:txBody>
      </p:sp>
      <p:sp>
        <p:nvSpPr>
          <p:cNvPr id="3" name="Inhaltsplatzhalter 2"/>
          <p:cNvSpPr>
            <a:spLocks noGrp="1"/>
          </p:cNvSpPr>
          <p:nvPr>
            <p:ph idx="1"/>
          </p:nvPr>
        </p:nvSpPr>
        <p:spPr>
          <a:xfrm>
            <a:off x="685800" y="1295400"/>
            <a:ext cx="7770813" cy="4113213"/>
          </a:xfrm>
        </p:spPr>
        <p:txBody>
          <a:bodyPr/>
          <a:lstStyle/>
          <a:p>
            <a:pPr indent="-334963">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600" dirty="0">
                <a:ea typeface="MS Gothic" pitchFamily="49" charset="-128"/>
                <a:cs typeface="MS Gothic" pitchFamily="49" charset="-128"/>
              </a:rPr>
              <a:t>Participation in any IEEE 802 meeting (Sponsor, Sponsor subgroup, Working Group, Working Group subgroup, etc.) is on an individual basis</a:t>
            </a:r>
          </a:p>
          <a:p>
            <a:pPr indent="-334963">
              <a:buFont typeface="Arial" pitchFamily="-111" charset="0"/>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400" dirty="0">
                <a:ea typeface="MS Gothic" pitchFamily="49" charset="-128"/>
                <a:cs typeface="MS Gothic" pitchFamily="49" charset="-128"/>
              </a:rPr>
              <a:t>Participants in the IEEE standards development individual process shall act based on their qualifications and experience. (</a:t>
            </a:r>
            <a:r>
              <a:rPr lang="en-GB" sz="1400" dirty="0">
                <a:ea typeface="MS Gothic" pitchFamily="49" charset="-128"/>
                <a:cs typeface="MS Gothic" pitchFamily="49" charset="-128"/>
                <a:hlinkClick r:id="rId2"/>
              </a:rPr>
              <a:t>https://standards.ieee.org/develop/policies/bylaws/sb_bylaws.pdf</a:t>
            </a:r>
            <a:r>
              <a:rPr lang="en-GB" sz="1400" dirty="0">
                <a:ea typeface="MS Gothic" pitchFamily="49" charset="-128"/>
                <a:cs typeface="MS Gothic" pitchFamily="49" charset="-128"/>
              </a:rPr>
              <a:t>   section 5.2.1)</a:t>
            </a:r>
          </a:p>
          <a:p>
            <a:pPr indent="-334963">
              <a:buFont typeface="Arial" pitchFamily="-111" charset="0"/>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400" dirty="0">
                <a:ea typeface="MS Gothic" pitchFamily="49" charset="-128"/>
                <a:cs typeface="MS Gothic" pitchFamily="49" charset="-128"/>
              </a:rPr>
              <a:t>IEEE 802 Working Group membership is by individual; “Working Group members shall participate in the consensus process in a manner consistent with their professional expert opinion as individuals, and not as organizational representatives”. (</a:t>
            </a:r>
            <a:r>
              <a:rPr lang="en-GB" sz="1400" dirty="0" err="1">
                <a:ea typeface="MS Gothic" pitchFamily="49" charset="-128"/>
                <a:cs typeface="MS Gothic" pitchFamily="49" charset="-128"/>
              </a:rPr>
              <a:t>subclause</a:t>
            </a:r>
            <a:r>
              <a:rPr lang="en-GB" sz="1400" dirty="0">
                <a:ea typeface="MS Gothic" pitchFamily="49" charset="-128"/>
                <a:cs typeface="MS Gothic" pitchFamily="49" charset="-128"/>
              </a:rPr>
              <a:t> 4.2.1 “Establishment”, of the IEEE 802 LMSC Working Group Policies and Procedures)</a:t>
            </a:r>
          </a:p>
          <a:p>
            <a:pPr indent="-334963">
              <a:buFont typeface="Arial" pitchFamily="-111" charset="0"/>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400" dirty="0">
                <a:ea typeface="MS Gothic" pitchFamily="49" charset="-128"/>
                <a:cs typeface="MS Gothic"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indent="-334963">
              <a:buFont typeface="Arial" pitchFamily="-111" charset="0"/>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400" dirty="0">
                <a:ea typeface="MS Gothic" pitchFamily="49" charset="-128"/>
                <a:cs typeface="MS Gothic" pitchFamily="49" charset="-128"/>
              </a:rPr>
              <a:t>Participants shall not direct the actions or votes of any other member of an IEEE 802 Working Group or retaliate against any other member for their actions or votes within IEEE 802 Working Group meetings, see </a:t>
            </a:r>
            <a:r>
              <a:rPr lang="en-GB" sz="1400" u="sng" dirty="0">
                <a:ea typeface="MS Gothic" pitchFamily="49" charset="-128"/>
                <a:cs typeface="MS Gothic" pitchFamily="49" charset="-128"/>
                <a:hlinkClick r:id="rId2"/>
              </a:rPr>
              <a:t>https://standards.ieee.org/develop/policies/bylaws/sb_bylaws.pdf</a:t>
            </a:r>
            <a:r>
              <a:rPr lang="en-GB" sz="1400" u="sng" dirty="0">
                <a:ea typeface="MS Gothic" pitchFamily="49" charset="-128"/>
                <a:cs typeface="MS Gothic" pitchFamily="49" charset="-128"/>
              </a:rPr>
              <a:t>  </a:t>
            </a:r>
            <a:r>
              <a:rPr lang="en-GB" sz="1400" dirty="0">
                <a:ea typeface="MS Gothic" pitchFamily="49" charset="-128"/>
                <a:cs typeface="MS Gothic" pitchFamily="49" charset="-128"/>
              </a:rPr>
              <a:t> section 5.2.1.3 and the IEEE 802 LMSC Working Group Policies and Procedures, </a:t>
            </a:r>
            <a:r>
              <a:rPr lang="en-GB" sz="1400" dirty="0" err="1">
                <a:ea typeface="MS Gothic" pitchFamily="49" charset="-128"/>
                <a:cs typeface="MS Gothic" pitchFamily="49" charset="-128"/>
              </a:rPr>
              <a:t>subclause</a:t>
            </a:r>
            <a:r>
              <a:rPr lang="en-GB" sz="1400" dirty="0">
                <a:ea typeface="MS Gothic" pitchFamily="49" charset="-128"/>
                <a:cs typeface="MS Gothic" pitchFamily="49" charset="-128"/>
              </a:rPr>
              <a:t> 3.4.1 “Chair”, list item </a:t>
            </a:r>
            <a:r>
              <a:rPr lang="en-GB" sz="1400" dirty="0" err="1">
                <a:ea typeface="MS Gothic" pitchFamily="49" charset="-128"/>
                <a:cs typeface="MS Gothic" pitchFamily="49" charset="-128"/>
              </a:rPr>
              <a:t>x</a:t>
            </a:r>
            <a:r>
              <a:rPr lang="en-GB" sz="1400" dirty="0">
                <a:ea typeface="MS Gothic" pitchFamily="49" charset="-128"/>
                <a:cs typeface="MS Gothic" pitchFamily="49" charset="-128"/>
              </a:rPr>
              <a:t>.</a:t>
            </a:r>
          </a:p>
          <a:p>
            <a:pPr indent="-334963">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600" dirty="0">
                <a:ea typeface="MS Gothic" pitchFamily="49" charset="-128"/>
                <a:cs typeface="MS Gothic" pitchFamily="49" charset="-128"/>
              </a:rPr>
              <a:t>By participating in IEEE 802 meetings, you accept these requirements.  If you do not agree to these policies then you shall not participate.</a:t>
            </a:r>
          </a:p>
          <a:p>
            <a:pPr indent="-334963" algn="ct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400" dirty="0">
                <a:ea typeface="MS Gothic" pitchFamily="49" charset="-128"/>
                <a:cs typeface="MS Gothic" pitchFamily="49" charset="-128"/>
              </a:rPr>
              <a:t>(Latest revision of IEEE 802 LMSC Working Group Policies and Procedures: </a:t>
            </a:r>
            <a:r>
              <a:rPr lang="en-GB" sz="1400" dirty="0">
                <a:ea typeface="MS Gothic" pitchFamily="49" charset="-128"/>
                <a:cs typeface="MS Gothic" pitchFamily="49" charset="-128"/>
                <a:hlinkClick r:id="rId3"/>
              </a:rPr>
              <a:t>http://www.ieee802.org/devdocs.shtml</a:t>
            </a:r>
            <a:r>
              <a:rPr lang="en-GB" sz="1400" dirty="0">
                <a:ea typeface="MS Gothic" pitchFamily="49" charset="-128"/>
                <a:cs typeface="MS Gothic" pitchFamily="49" charset="-128"/>
              </a:rPr>
              <a:t>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September 2021</a:t>
            </a:r>
            <a:endParaRPr lang="en-GB"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GB"/>
              <a:t>September 2021</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de-DE"/>
              <a:t>Marc Emmelmann (Koden-TI)</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type="body" idx="1"/>
          </p:nvPr>
        </p:nvSpPr>
        <p:spPr>
          <a:xfrm>
            <a:off x="685800" y="1981200"/>
            <a:ext cx="7772400" cy="4114800"/>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Chair’s Meeting Slides for the Enhanced Broadcast Services (</a:t>
            </a:r>
            <a:r>
              <a:rPr lang="en-GB" dirty="0" err="1"/>
              <a:t>TGbc</a:t>
            </a:r>
            <a:r>
              <a:rPr lang="en-GB" dirty="0"/>
              <a:t>) TG for the September 2021 (online interim) meeting</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solidFill>
                  <a:schemeClr val="tx1"/>
                </a:solidFill>
              </a:rPr>
              <a:t>Meeting Etiquette</a:t>
            </a:r>
            <a:endParaRPr lang="en-US" dirty="0"/>
          </a:p>
        </p:txBody>
      </p:sp>
      <p:sp>
        <p:nvSpPr>
          <p:cNvPr id="3" name="Inhaltsplatzhalter 2"/>
          <p:cNvSpPr>
            <a:spLocks noGrp="1"/>
          </p:cNvSpPr>
          <p:nvPr>
            <p:ph idx="1"/>
          </p:nvPr>
        </p:nvSpPr>
        <p:spPr/>
        <p:txBody>
          <a:bodyPr/>
          <a:lstStyle/>
          <a:p>
            <a:pPr>
              <a:lnSpc>
                <a:spcPct val="90000"/>
              </a:lnSpc>
            </a:pPr>
            <a:r>
              <a:rPr lang="en-US" dirty="0"/>
              <a:t>IEEE 802 is a world-wide professional technical organization </a:t>
            </a:r>
          </a:p>
          <a:p>
            <a:pPr>
              <a:lnSpc>
                <a:spcPct val="90000"/>
              </a:lnSpc>
            </a:pPr>
            <a:endParaRPr lang="en-US" dirty="0"/>
          </a:p>
          <a:p>
            <a:pPr>
              <a:lnSpc>
                <a:spcPct val="90000"/>
              </a:lnSpc>
            </a:pPr>
            <a:r>
              <a:rPr lang="en-US" dirty="0"/>
              <a:t>Meetings are to be conducted in an </a:t>
            </a:r>
            <a:r>
              <a:rPr lang="en-US" b="0" i="1" u="sng" dirty="0">
                <a:solidFill>
                  <a:srgbClr val="0066FF"/>
                </a:solidFill>
              </a:rPr>
              <a:t>orderly</a:t>
            </a:r>
            <a:r>
              <a:rPr lang="en-US" dirty="0"/>
              <a:t> and </a:t>
            </a:r>
            <a:r>
              <a:rPr lang="en-US" i="1" u="sng" dirty="0">
                <a:solidFill>
                  <a:srgbClr val="0066FF"/>
                </a:solidFill>
              </a:rPr>
              <a:t>professional</a:t>
            </a:r>
            <a:r>
              <a:rPr lang="en-US" i="1" dirty="0">
                <a:solidFill>
                  <a:srgbClr val="0066FF"/>
                </a:solidFill>
              </a:rPr>
              <a:t> </a:t>
            </a:r>
            <a:r>
              <a:rPr lang="en-US" dirty="0"/>
              <a:t>manner in accordance with the policies and procedures governed by the organization.</a:t>
            </a:r>
          </a:p>
          <a:p>
            <a:pPr>
              <a:lnSpc>
                <a:spcPct val="90000"/>
              </a:lnSpc>
            </a:pPr>
            <a:endParaRPr lang="en-US" dirty="0"/>
          </a:p>
          <a:p>
            <a:pPr>
              <a:lnSpc>
                <a:spcPct val="90000"/>
              </a:lnSpc>
            </a:pPr>
            <a:r>
              <a:rPr lang="en-US" dirty="0">
                <a:solidFill>
                  <a:srgbClr val="0066FF"/>
                </a:solidFill>
              </a:rPr>
              <a:t>Individuals are to address the </a:t>
            </a:r>
            <a:r>
              <a:rPr lang="en-US" b="0" i="1" u="sng" dirty="0">
                <a:solidFill>
                  <a:srgbClr val="0066FF"/>
                </a:solidFill>
              </a:rPr>
              <a:t>“Technical”</a:t>
            </a:r>
            <a:r>
              <a:rPr lang="en-US" dirty="0">
                <a:solidFill>
                  <a:srgbClr val="0066FF"/>
                </a:solidFill>
              </a:rPr>
              <a:t> content of the subject under consideration and refrain from making </a:t>
            </a:r>
            <a:r>
              <a:rPr lang="en-US" b="0" i="1" u="sng" dirty="0">
                <a:solidFill>
                  <a:srgbClr val="0066FF"/>
                </a:solidFill>
              </a:rPr>
              <a:t>“personal”</a:t>
            </a:r>
            <a:r>
              <a:rPr lang="en-US" dirty="0">
                <a:solidFill>
                  <a:srgbClr val="0066FF"/>
                </a:solidFill>
              </a:rPr>
              <a:t> comments to or about the presenter.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September 2021</a:t>
            </a:r>
            <a:endParaRPr lang="en-GB"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154AB4-5739-FF42-A30C-2501B146545D}"/>
              </a:ext>
            </a:extLst>
          </p:cNvPr>
          <p:cNvSpPr>
            <a:spLocks noGrp="1"/>
          </p:cNvSpPr>
          <p:nvPr>
            <p:ph type="title"/>
          </p:nvPr>
        </p:nvSpPr>
        <p:spPr/>
        <p:txBody>
          <a:bodyPr/>
          <a:lstStyle/>
          <a:p>
            <a:r>
              <a:rPr lang="en-US" dirty="0"/>
              <a:t>IEEE Copyright Policy</a:t>
            </a:r>
          </a:p>
        </p:txBody>
      </p:sp>
      <p:sp>
        <p:nvSpPr>
          <p:cNvPr id="3" name="Content Placeholder 2">
            <a:extLst>
              <a:ext uri="{FF2B5EF4-FFF2-40B4-BE49-F238E27FC236}">
                <a16:creationId xmlns:a16="http://schemas.microsoft.com/office/drawing/2014/main" id="{03CB9ECE-2E96-174D-86AF-FBEE4111E7F1}"/>
              </a:ext>
            </a:extLst>
          </p:cNvPr>
          <p:cNvSpPr>
            <a:spLocks noGrp="1"/>
          </p:cNvSpPr>
          <p:nvPr>
            <p:ph idx="1"/>
          </p:nvPr>
        </p:nvSpPr>
        <p:spPr/>
        <p:txBody>
          <a:bodyPr/>
          <a:lstStyle/>
          <a:p>
            <a:r>
              <a:rPr lang="en-US" altLang="en-US" sz="1600" dirty="0"/>
              <a:t>By participating in this activity, you agree to comply with the IEEE Code of Ethics, all applicable laws, and all IEEE policies and procedures including, but not limited to, the IEEE SA Copyright Policy. </a:t>
            </a:r>
          </a:p>
          <a:p>
            <a:pPr>
              <a:spcBef>
                <a:spcPts val="0"/>
              </a:spcBef>
              <a:spcAft>
                <a:spcPts val="0"/>
              </a:spcAft>
              <a:buClr>
                <a:srgbClr val="CC3300"/>
              </a:buClr>
              <a:buSzPct val="50000"/>
            </a:pPr>
            <a:endParaRPr lang="en-US" altLang="en-US" sz="2200" dirty="0">
              <a:latin typeface="Calibri" pitchFamily="34" charset="0"/>
              <a:cs typeface="Calibri" pitchFamily="34" charset="0"/>
            </a:endParaRPr>
          </a:p>
          <a:p>
            <a:pPr marL="971550" lvl="2" indent="-285750">
              <a:buSzPct val="150000"/>
              <a:buFont typeface="Arial" panose="020B0604020202020204" pitchFamily="34" charset="0"/>
              <a:buChar char="•"/>
            </a:pPr>
            <a:r>
              <a:rPr lang="en-US" altLang="en-US" sz="1400" dirty="0"/>
              <a:t>Previously Published material (copyright assertion indicated) shall not be presented/submitted to the Working Group nor incorporated into a Working Group draft unless permission is granted. </a:t>
            </a:r>
          </a:p>
          <a:p>
            <a:pPr marL="971550" lvl="2" indent="-285750">
              <a:buSzPct val="150000"/>
              <a:buFont typeface="Arial" panose="020B0604020202020204" pitchFamily="34" charset="0"/>
              <a:buChar char="•"/>
            </a:pPr>
            <a:r>
              <a:rPr lang="en-US" altLang="en-US" sz="1400" dirty="0"/>
              <a:t>Prior to presentation or submission, you shall notify the Working Group Chair of previously Published material and should assist the Chair in obtaining copyright permission acceptable to IEEE SA.</a:t>
            </a:r>
          </a:p>
          <a:p>
            <a:pPr marL="971550" lvl="2" indent="-285750">
              <a:buSzPct val="150000"/>
              <a:buFont typeface="Arial" panose="020B0604020202020204" pitchFamily="34" charset="0"/>
              <a:buChar char="•"/>
            </a:pPr>
            <a:r>
              <a:rPr lang="en-US" altLang="en-US" sz="1400" dirty="0"/>
              <a:t>For material that is not previously Published, IEEE is automatically granted a license to use any material that is presented or submitted.</a:t>
            </a:r>
          </a:p>
          <a:p>
            <a:pPr lvl="2">
              <a:buSzPct val="150000"/>
            </a:pPr>
            <a:endParaRPr lang="en-US" altLang="en-US" sz="1400" dirty="0"/>
          </a:p>
          <a:p>
            <a:endParaRPr lang="en-US" dirty="0"/>
          </a:p>
        </p:txBody>
      </p:sp>
      <p:sp>
        <p:nvSpPr>
          <p:cNvPr id="4" name="Slide Number Placeholder 3">
            <a:extLst>
              <a:ext uri="{FF2B5EF4-FFF2-40B4-BE49-F238E27FC236}">
                <a16:creationId xmlns:a16="http://schemas.microsoft.com/office/drawing/2014/main" id="{82C3ACD4-7725-5448-9D7D-B37C617654B8}"/>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2A3EB15E-5881-EC4F-B1B0-EC2013C126F8}"/>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90DD97B4-CCD4-8F4A-B15D-2792E551F182}"/>
              </a:ext>
            </a:extLst>
          </p:cNvPr>
          <p:cNvSpPr>
            <a:spLocks noGrp="1"/>
          </p:cNvSpPr>
          <p:nvPr>
            <p:ph type="dt" idx="15"/>
          </p:nvPr>
        </p:nvSpPr>
        <p:spPr/>
        <p:txBody>
          <a:bodyPr/>
          <a:lstStyle/>
          <a:p>
            <a:r>
              <a:rPr lang="en-GB"/>
              <a:t>September 2021</a:t>
            </a:r>
            <a:endParaRPr lang="en-GB" dirty="0"/>
          </a:p>
        </p:txBody>
      </p:sp>
    </p:spTree>
    <p:extLst>
      <p:ext uri="{BB962C8B-B14F-4D97-AF65-F5344CB8AC3E}">
        <p14:creationId xmlns:p14="http://schemas.microsoft.com/office/powerpoint/2010/main" val="96734940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97C075-435C-5746-98F7-4D67B31EF7A5}"/>
              </a:ext>
            </a:extLst>
          </p:cNvPr>
          <p:cNvSpPr>
            <a:spLocks noGrp="1"/>
          </p:cNvSpPr>
          <p:nvPr>
            <p:ph type="title"/>
          </p:nvPr>
        </p:nvSpPr>
        <p:spPr/>
        <p:txBody>
          <a:bodyPr/>
          <a:lstStyle/>
          <a:p>
            <a:r>
              <a:rPr lang="en-US" dirty="0"/>
              <a:t>IEEE Copyright Policy (additional recourses)</a:t>
            </a:r>
          </a:p>
        </p:txBody>
      </p:sp>
      <p:sp>
        <p:nvSpPr>
          <p:cNvPr id="3" name="Content Placeholder 2">
            <a:extLst>
              <a:ext uri="{FF2B5EF4-FFF2-40B4-BE49-F238E27FC236}">
                <a16:creationId xmlns:a16="http://schemas.microsoft.com/office/drawing/2014/main" id="{43B4D9D4-9E42-AF4F-9B46-DF216CD4FFC5}"/>
              </a:ext>
            </a:extLst>
          </p:cNvPr>
          <p:cNvSpPr>
            <a:spLocks noGrp="1"/>
          </p:cNvSpPr>
          <p:nvPr>
            <p:ph idx="1"/>
          </p:nvPr>
        </p:nvSpPr>
        <p:spPr/>
        <p:txBody>
          <a:bodyPr/>
          <a:lstStyle/>
          <a:p>
            <a:pPr lvl="2">
              <a:buSzPct val="150000"/>
            </a:pPr>
            <a:r>
              <a:rPr lang="en-US" sz="1050" dirty="0"/>
              <a:t>The IEEE SA Copyright Policy is described in the IEEE SA Standards Board Bylaws and IEEE SA Standards Board Operations Manual</a:t>
            </a:r>
            <a:br>
              <a:rPr lang="en-US" sz="1050" dirty="0"/>
            </a:br>
            <a:endParaRPr lang="en-US" sz="1050" dirty="0"/>
          </a:p>
          <a:p>
            <a:pPr lvl="3">
              <a:buSzPct val="150000"/>
            </a:pPr>
            <a:r>
              <a:rPr lang="en-US" sz="1050" dirty="0"/>
              <a:t>IEEE SA Copyright Policy, see </a:t>
            </a:r>
            <a:br>
              <a:rPr lang="en-US" sz="1050" dirty="0"/>
            </a:br>
            <a:r>
              <a:rPr lang="en-US" sz="1050" dirty="0"/>
              <a:t>	Clause 7 of the IEEE SA Standards Board Bylaws</a:t>
            </a:r>
            <a:br>
              <a:rPr lang="en-US" sz="1050" dirty="0"/>
            </a:br>
            <a:r>
              <a:rPr lang="en-US" sz="1050" dirty="0"/>
              <a:t> 	</a:t>
            </a:r>
            <a:r>
              <a:rPr lang="en-US" sz="900" dirty="0">
                <a:hlinkClick r:id="rId2"/>
              </a:rPr>
              <a:t>https://standards.ieee.org/about/policies/bylaws/sect6-7.html#7</a:t>
            </a:r>
            <a:br>
              <a:rPr lang="en-US" sz="900" dirty="0"/>
            </a:br>
            <a:r>
              <a:rPr lang="en-US" sz="1050" dirty="0"/>
              <a:t>	Clause 6.1 of the IEEE SA Standards Board Operations Manual</a:t>
            </a:r>
            <a:br>
              <a:rPr lang="en-US" sz="1050" dirty="0"/>
            </a:br>
            <a:r>
              <a:rPr lang="en-US" sz="1050" dirty="0"/>
              <a:t>	</a:t>
            </a:r>
            <a:r>
              <a:rPr lang="en-US" sz="900" dirty="0">
                <a:hlinkClick r:id="rId3"/>
              </a:rPr>
              <a:t>https://standards.ieee.org/about/policies/opman/sect6.html</a:t>
            </a:r>
            <a:br>
              <a:rPr lang="en-US" sz="900" dirty="0"/>
            </a:br>
            <a:endParaRPr lang="en-US" sz="900" dirty="0"/>
          </a:p>
          <a:p>
            <a:pPr lvl="2">
              <a:buSzPct val="150000"/>
            </a:pPr>
            <a:r>
              <a:rPr lang="en-US" sz="1050" dirty="0"/>
              <a:t>IEEE SA Copyright Permission</a:t>
            </a:r>
          </a:p>
          <a:p>
            <a:pPr lvl="3">
              <a:buSzPct val="150000"/>
            </a:pPr>
            <a:r>
              <a:rPr lang="en-US" sz="900" dirty="0">
                <a:hlinkClick r:id="rId4"/>
              </a:rPr>
              <a:t>https://standards.ieee.org/content/dam/ieee-standards/standards/web/documents/other/permissionltrs.zip</a:t>
            </a:r>
            <a:br>
              <a:rPr lang="en-US" sz="900" dirty="0"/>
            </a:br>
            <a:endParaRPr lang="en-US" sz="900" dirty="0"/>
          </a:p>
          <a:p>
            <a:pPr lvl="2">
              <a:buSzPct val="150000"/>
            </a:pPr>
            <a:r>
              <a:rPr lang="en-US" sz="1050" dirty="0"/>
              <a:t>IEEE SA Copyright FAQs</a:t>
            </a:r>
          </a:p>
          <a:p>
            <a:pPr lvl="3">
              <a:buSzPct val="150000"/>
            </a:pPr>
            <a:r>
              <a:rPr lang="en-US" sz="900" dirty="0">
                <a:hlinkClick r:id="rId5"/>
              </a:rPr>
              <a:t>http://standards.ieee.org/faqs/copyrights.html/</a:t>
            </a:r>
            <a:endParaRPr lang="en-US" sz="900" dirty="0"/>
          </a:p>
          <a:p>
            <a:pPr lvl="2">
              <a:buSzPct val="150000"/>
            </a:pPr>
            <a:r>
              <a:rPr lang="en-US" sz="1050" dirty="0"/>
              <a:t>IEEE SA Best Practices for IEEE Standards Development </a:t>
            </a:r>
          </a:p>
          <a:p>
            <a:pPr lvl="3">
              <a:buSzPct val="150000"/>
            </a:pPr>
            <a:r>
              <a:rPr lang="en-US" sz="900" dirty="0">
                <a:hlinkClick r:id="rId6"/>
              </a:rPr>
              <a:t>http://standards.ieee.org/develop/policies/best_practices_for_ieee_standards_development_051215.pdf</a:t>
            </a:r>
            <a:br>
              <a:rPr lang="en-US" sz="900" dirty="0"/>
            </a:br>
            <a:endParaRPr lang="en-US" sz="900" dirty="0"/>
          </a:p>
          <a:p>
            <a:pPr lvl="2">
              <a:buSzPct val="150000"/>
            </a:pPr>
            <a:r>
              <a:rPr lang="en-US" sz="1050" dirty="0"/>
              <a:t>Distribution of Draft Standards (see 6.1.3 of the SASB Operations Manual)</a:t>
            </a:r>
          </a:p>
          <a:p>
            <a:pPr lvl="3">
              <a:buSzPct val="150000"/>
            </a:pPr>
            <a:r>
              <a:rPr lang="en-US" sz="900" dirty="0">
                <a:hlinkClick r:id="rId3"/>
              </a:rPr>
              <a:t>https://standards.ieee.org/about/policies/opman/sect6.html</a:t>
            </a:r>
            <a:endParaRPr lang="en-US" sz="900" dirty="0"/>
          </a:p>
          <a:p>
            <a:pPr lvl="2">
              <a:buSzPct val="150000"/>
            </a:pPr>
            <a:endParaRPr lang="en-US" altLang="en-US" sz="900" dirty="0"/>
          </a:p>
        </p:txBody>
      </p:sp>
      <p:sp>
        <p:nvSpPr>
          <p:cNvPr id="4" name="Slide Number Placeholder 3">
            <a:extLst>
              <a:ext uri="{FF2B5EF4-FFF2-40B4-BE49-F238E27FC236}">
                <a16:creationId xmlns:a16="http://schemas.microsoft.com/office/drawing/2014/main" id="{7A0738B3-F30F-5D4F-8D0C-DDF09C430D99}"/>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68D43917-C821-4F42-ABA9-DFB0C16B42DC}"/>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24B45A44-248E-2041-8B5F-32EF14D34A8E}"/>
              </a:ext>
            </a:extLst>
          </p:cNvPr>
          <p:cNvSpPr>
            <a:spLocks noGrp="1"/>
          </p:cNvSpPr>
          <p:nvPr>
            <p:ph type="dt" idx="15"/>
          </p:nvPr>
        </p:nvSpPr>
        <p:spPr/>
        <p:txBody>
          <a:bodyPr/>
          <a:lstStyle/>
          <a:p>
            <a:r>
              <a:rPr lang="en-GB"/>
              <a:t>September 2021</a:t>
            </a:r>
            <a:endParaRPr lang="en-GB" dirty="0"/>
          </a:p>
        </p:txBody>
      </p:sp>
    </p:spTree>
    <p:extLst>
      <p:ext uri="{BB962C8B-B14F-4D97-AF65-F5344CB8AC3E}">
        <p14:creationId xmlns:p14="http://schemas.microsoft.com/office/powerpoint/2010/main" val="321806460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955AEB-7CA7-7A4C-A127-BBB96E2DC487}"/>
              </a:ext>
            </a:extLst>
          </p:cNvPr>
          <p:cNvSpPr>
            <a:spLocks noGrp="1"/>
          </p:cNvSpPr>
          <p:nvPr>
            <p:ph type="title"/>
          </p:nvPr>
        </p:nvSpPr>
        <p:spPr/>
        <p:txBody>
          <a:bodyPr/>
          <a:lstStyle/>
          <a:p>
            <a:r>
              <a:rPr lang="en-US" dirty="0" err="1"/>
              <a:t>TGbc</a:t>
            </a:r>
            <a:r>
              <a:rPr lang="en-US" dirty="0"/>
              <a:t> Documents</a:t>
            </a:r>
          </a:p>
        </p:txBody>
      </p:sp>
      <p:sp>
        <p:nvSpPr>
          <p:cNvPr id="3" name="Content Placeholder 2">
            <a:extLst>
              <a:ext uri="{FF2B5EF4-FFF2-40B4-BE49-F238E27FC236}">
                <a16:creationId xmlns:a16="http://schemas.microsoft.com/office/drawing/2014/main" id="{6DBFEBD8-B3C1-AC4B-8CA8-7508CFDD7A4B}"/>
              </a:ext>
            </a:extLst>
          </p:cNvPr>
          <p:cNvSpPr>
            <a:spLocks noGrp="1"/>
          </p:cNvSpPr>
          <p:nvPr>
            <p:ph idx="1"/>
          </p:nvPr>
        </p:nvSpPr>
        <p:spPr/>
        <p:txBody>
          <a:bodyPr/>
          <a:lstStyle/>
          <a:p>
            <a:r>
              <a:rPr lang="en-US" dirty="0"/>
              <a:t>Technical and procedural documents approved by the 802.11bc task group:</a:t>
            </a:r>
          </a:p>
          <a:p>
            <a:endParaRPr lang="en-US" dirty="0"/>
          </a:p>
          <a:p>
            <a:pPr lvl="1"/>
            <a:r>
              <a:rPr lang="en-US" dirty="0" err="1"/>
              <a:t>TGbc</a:t>
            </a:r>
            <a:r>
              <a:rPr lang="en-US" dirty="0"/>
              <a:t> Motion Booklet:				11-18/2123</a:t>
            </a:r>
          </a:p>
          <a:p>
            <a:pPr lvl="1"/>
            <a:r>
              <a:rPr lang="en-US" dirty="0" err="1"/>
              <a:t>TGbc</a:t>
            </a:r>
            <a:r>
              <a:rPr lang="en-US" dirty="0"/>
              <a:t> Selection Procedure:			11-19/0135r0</a:t>
            </a:r>
          </a:p>
          <a:p>
            <a:pPr lvl="1"/>
            <a:r>
              <a:rPr lang="en-US" dirty="0" err="1"/>
              <a:t>TGbc</a:t>
            </a:r>
            <a:r>
              <a:rPr lang="en-US" dirty="0"/>
              <a:t> Functional Requirements:</a:t>
            </a:r>
            <a:r>
              <a:rPr lang="en-US"/>
              <a:t>		11-19/0151</a:t>
            </a:r>
            <a:endParaRPr lang="en-US" dirty="0"/>
          </a:p>
          <a:p>
            <a:endParaRPr lang="en-US" dirty="0"/>
          </a:p>
        </p:txBody>
      </p:sp>
      <p:sp>
        <p:nvSpPr>
          <p:cNvPr id="4" name="Slide Number Placeholder 3">
            <a:extLst>
              <a:ext uri="{FF2B5EF4-FFF2-40B4-BE49-F238E27FC236}">
                <a16:creationId xmlns:a16="http://schemas.microsoft.com/office/drawing/2014/main" id="{C6A74C18-7B1E-DC41-B9BC-5ED942D1F35B}"/>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FDE1E6F4-4133-C64A-84AA-A8E928BC7263}"/>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F32CBC19-66F0-C34A-AF71-ED72AB71858A}"/>
              </a:ext>
            </a:extLst>
          </p:cNvPr>
          <p:cNvSpPr>
            <a:spLocks noGrp="1"/>
          </p:cNvSpPr>
          <p:nvPr>
            <p:ph type="dt" idx="15"/>
          </p:nvPr>
        </p:nvSpPr>
        <p:spPr/>
        <p:txBody>
          <a:bodyPr/>
          <a:lstStyle/>
          <a:p>
            <a:r>
              <a:rPr lang="en-GB"/>
              <a:t>September 2021</a:t>
            </a:r>
            <a:endParaRPr lang="en-GB" dirty="0"/>
          </a:p>
        </p:txBody>
      </p:sp>
    </p:spTree>
    <p:extLst>
      <p:ext uri="{BB962C8B-B14F-4D97-AF65-F5344CB8AC3E}">
        <p14:creationId xmlns:p14="http://schemas.microsoft.com/office/powerpoint/2010/main" val="26790684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Motions</a:t>
            </a:r>
          </a:p>
        </p:txBody>
      </p:sp>
      <p:sp>
        <p:nvSpPr>
          <p:cNvPr id="8" name="Textplatzhalter 7"/>
          <p:cNvSpPr>
            <a:spLocks noGrp="1"/>
          </p:cNvSpPr>
          <p:nvPr>
            <p:ph type="body" idx="1"/>
          </p:nvPr>
        </p:nvSpPr>
        <p:spPr/>
        <p:txBody>
          <a:bodyPr/>
          <a:lstStyle/>
          <a:p>
            <a:endParaRPr lang="en-US" dirty="0"/>
          </a:p>
        </p:txBody>
      </p:sp>
      <p:sp>
        <p:nvSpPr>
          <p:cNvPr id="6" name="Datumsplatzhalter 5"/>
          <p:cNvSpPr>
            <a:spLocks noGrp="1"/>
          </p:cNvSpPr>
          <p:nvPr>
            <p:ph type="dt" idx="10"/>
          </p:nvPr>
        </p:nvSpPr>
        <p:spPr/>
        <p:txBody>
          <a:bodyPr/>
          <a:lstStyle/>
          <a:p>
            <a:r>
              <a:rPr lang="en-GB"/>
              <a:t>September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Tree>
    <p:extLst>
      <p:ext uri="{BB962C8B-B14F-4D97-AF65-F5344CB8AC3E}">
        <p14:creationId xmlns:p14="http://schemas.microsoft.com/office/powerpoint/2010/main" val="180692070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Submissions</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September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Call for Submission</a:t>
            </a:r>
          </a:p>
        </p:txBody>
      </p:sp>
      <p:sp>
        <p:nvSpPr>
          <p:cNvPr id="3" name="Inhaltsplatzhalter 2"/>
          <p:cNvSpPr>
            <a:spLocks noGrp="1"/>
          </p:cNvSpPr>
          <p:nvPr>
            <p:ph idx="1"/>
          </p:nvPr>
        </p:nvSpPr>
        <p:spPr/>
        <p:txBody>
          <a:bodyPr/>
          <a:lstStyle/>
          <a:p>
            <a:endParaRPr lang="en-US"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September 2021</a:t>
            </a:r>
            <a:endParaRPr lang="en-GB" dirty="0"/>
          </a:p>
        </p:txBody>
      </p:sp>
      <p:sp>
        <p:nvSpPr>
          <p:cNvPr id="7" name="Textfeld 6"/>
          <p:cNvSpPr txBox="1"/>
          <p:nvPr/>
        </p:nvSpPr>
        <p:spPr>
          <a:xfrm rot="20107319">
            <a:off x="463651" y="3437577"/>
            <a:ext cx="1953930" cy="461665"/>
          </a:xfrm>
          <a:prstGeom prst="rect">
            <a:avLst/>
          </a:prstGeom>
          <a:noFill/>
        </p:spPr>
        <p:txBody>
          <a:bodyPr wrap="none" rtlCol="0">
            <a:spAutoFit/>
          </a:bodyPr>
          <a:lstStyle/>
          <a:p>
            <a:r>
              <a:rPr lang="en-US" dirty="0">
                <a:solidFill>
                  <a:srgbClr val="FF0000"/>
                </a:solidFill>
              </a:rPr>
              <a:t>Update HERE</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Presentation and discussion of submissions</a:t>
            </a:r>
          </a:p>
        </p:txBody>
      </p:sp>
      <p:sp>
        <p:nvSpPr>
          <p:cNvPr id="3" name="Inhaltsplatzhalter 2"/>
          <p:cNvSpPr>
            <a:spLocks noGrp="1"/>
          </p:cNvSpPr>
          <p:nvPr>
            <p:ph idx="1"/>
          </p:nvPr>
        </p:nvSpPr>
        <p:spPr/>
        <p:txBody>
          <a:bodyPr/>
          <a:lstStyle/>
          <a:p>
            <a:endParaRPr lang="en-US"/>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September 2021</a:t>
            </a:r>
            <a:endParaRPr lang="en-GB" dirty="0"/>
          </a:p>
        </p:txBody>
      </p:sp>
      <p:sp>
        <p:nvSpPr>
          <p:cNvPr id="7" name="Textfeld 6"/>
          <p:cNvSpPr txBox="1"/>
          <p:nvPr/>
        </p:nvSpPr>
        <p:spPr>
          <a:xfrm rot="20107319">
            <a:off x="463651" y="3437577"/>
            <a:ext cx="1953930" cy="461665"/>
          </a:xfrm>
          <a:prstGeom prst="rect">
            <a:avLst/>
          </a:prstGeom>
          <a:noFill/>
        </p:spPr>
        <p:txBody>
          <a:bodyPr wrap="none" rtlCol="0">
            <a:spAutoFit/>
          </a:bodyPr>
          <a:lstStyle/>
          <a:p>
            <a:r>
              <a:rPr lang="en-US" dirty="0">
                <a:solidFill>
                  <a:srgbClr val="FF0000"/>
                </a:solidFill>
              </a:rPr>
              <a:t>Update HERE</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Administrative Items</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September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Goals for the next meeting / upcoming </a:t>
            </a:r>
            <a:r>
              <a:rPr lang="en-US" dirty="0" err="1"/>
              <a:t>telcos</a:t>
            </a:r>
            <a:endParaRPr lang="en-US" dirty="0"/>
          </a:p>
        </p:txBody>
      </p:sp>
      <p:sp>
        <p:nvSpPr>
          <p:cNvPr id="3" name="Inhaltsplatzhalter 2"/>
          <p:cNvSpPr>
            <a:spLocks noGrp="1"/>
          </p:cNvSpPr>
          <p:nvPr>
            <p:ph idx="1"/>
          </p:nvPr>
        </p:nvSpPr>
        <p:spPr/>
        <p:txBody>
          <a:bodyPr/>
          <a:lstStyle/>
          <a:p>
            <a:pPr>
              <a:buFont typeface="Arial" panose="020B0604020202020204" pitchFamily="34" charset="0"/>
              <a:buChar char="•"/>
            </a:pPr>
            <a:r>
              <a:rPr lang="en-US" dirty="0">
                <a:solidFill>
                  <a:schemeClr val="tx1"/>
                </a:solidFill>
              </a:rPr>
              <a:t>Close on discussions related to </a:t>
            </a:r>
            <a:r>
              <a:rPr lang="en-US" dirty="0" err="1">
                <a:solidFill>
                  <a:schemeClr val="tx1"/>
                </a:solidFill>
              </a:rPr>
              <a:t>TGbc</a:t>
            </a:r>
            <a:r>
              <a:rPr lang="en-US" dirty="0">
                <a:solidFill>
                  <a:schemeClr val="tx1"/>
                </a:solidFill>
              </a:rPr>
              <a:t> ARC</a:t>
            </a:r>
          </a:p>
          <a:p>
            <a:pPr>
              <a:buFont typeface="Arial" panose="020B0604020202020204" pitchFamily="34" charset="0"/>
              <a:buChar char="•"/>
            </a:pPr>
            <a:r>
              <a:rPr lang="en-US" dirty="0">
                <a:solidFill>
                  <a:schemeClr val="tx1"/>
                </a:solidFill>
              </a:rPr>
              <a:t>Resolve remaining comments</a:t>
            </a:r>
          </a:p>
          <a:p>
            <a:pPr>
              <a:buFont typeface="Arial" panose="020B0604020202020204" pitchFamily="34" charset="0"/>
              <a:buChar char="•"/>
            </a:pPr>
            <a:r>
              <a:rPr lang="en-US" dirty="0">
                <a:solidFill>
                  <a:schemeClr val="tx1"/>
                </a:solidFill>
              </a:rPr>
              <a:t>Create D2.0 and go to WG recirculation ballot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September 2021</a:t>
            </a:r>
            <a:endParaRPr lang="en-GB" dirty="0"/>
          </a:p>
        </p:txBody>
      </p:sp>
      <p:sp>
        <p:nvSpPr>
          <p:cNvPr id="7" name="TextBox 6">
            <a:extLst>
              <a:ext uri="{FF2B5EF4-FFF2-40B4-BE49-F238E27FC236}">
                <a16:creationId xmlns:a16="http://schemas.microsoft.com/office/drawing/2014/main" id="{18C96817-982F-864A-A132-9A61E30D9D4F}"/>
              </a:ext>
            </a:extLst>
          </p:cNvPr>
          <p:cNvSpPr txBox="1"/>
          <p:nvPr/>
        </p:nvSpPr>
        <p:spPr>
          <a:xfrm rot="20182806">
            <a:off x="2579273" y="3755272"/>
            <a:ext cx="2803492" cy="461665"/>
          </a:xfrm>
          <a:prstGeom prst="rect">
            <a:avLst/>
          </a:prstGeom>
          <a:noFill/>
        </p:spPr>
        <p:txBody>
          <a:bodyPr wrap="square" rtlCol="0">
            <a:spAutoFit/>
          </a:bodyPr>
          <a:lstStyle/>
          <a:p>
            <a:r>
              <a:rPr lang="en-US" b="1" dirty="0">
                <a:solidFill>
                  <a:srgbClr val="FF0000"/>
                </a:solidFill>
              </a:rPr>
              <a:t>To Be Updated</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GB"/>
              <a:t>September 2021</a:t>
            </a:r>
          </a:p>
        </p:txBody>
      </p:sp>
      <p:sp>
        <p:nvSpPr>
          <p:cNvPr id="5" name="Footer Placeholder 4"/>
          <p:cNvSpPr>
            <a:spLocks noGrp="1"/>
          </p:cNvSpPr>
          <p:nvPr>
            <p:ph type="ftr" idx="14"/>
          </p:nvPr>
        </p:nvSpPr>
        <p:spPr>
          <a:xfrm>
            <a:off x="6286512" y="6475413"/>
            <a:ext cx="2255826" cy="180975"/>
          </a:xfrm>
        </p:spPr>
        <p:txBody>
          <a:bodyPr/>
          <a:lstStyle/>
          <a:p>
            <a:r>
              <a:rPr lang="de-DE"/>
              <a:t>Marc Emmelmann (Koden-TI)</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3</a:t>
            </a:fld>
            <a:endParaRPr lang="en-GB"/>
          </a:p>
        </p:txBody>
      </p:sp>
      <p:sp>
        <p:nvSpPr>
          <p:cNvPr id="8" name="Rectangle 1"/>
          <p:cNvSpPr>
            <a:spLocks noGrp="1" noChangeArrowheads="1"/>
          </p:cNvSpPr>
          <p:nvPr>
            <p:ph type="title"/>
          </p:nvPr>
        </p:nvSpPr>
        <p:spPr>
          <a:xfrm>
            <a:off x="685800" y="685800"/>
            <a:ext cx="7770813" cy="1065213"/>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br>
              <a:rPr lang="en-US" altLang="en-US" dirty="0">
                <a:solidFill>
                  <a:srgbClr val="0000FF"/>
                </a:solidFill>
                <a:latin typeface="Arial Black" panose="020B0A04020102020204" pitchFamily="34" charset="0"/>
              </a:rPr>
            </a:b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IEEE 802.11 BCS:</a:t>
            </a:r>
            <a:br>
              <a:rPr lang="en-US" altLang="en-US" dirty="0">
                <a:solidFill>
                  <a:srgbClr val="0000FF"/>
                </a:solidFill>
                <a:latin typeface="Arial Black" panose="020B0A04020102020204" pitchFamily="34" charset="0"/>
              </a:rPr>
            </a:br>
            <a:r>
              <a:rPr lang="en-US" altLang="en-US" dirty="0" err="1">
                <a:solidFill>
                  <a:srgbClr val="0000FF"/>
                </a:solidFill>
                <a:latin typeface="Arial Black" panose="020B0A04020102020204" pitchFamily="34" charset="0"/>
              </a:rPr>
              <a:t>BroadCast</a:t>
            </a:r>
            <a:r>
              <a:rPr lang="en-US" altLang="en-US" dirty="0">
                <a:solidFill>
                  <a:srgbClr val="0000FF"/>
                </a:solidFill>
                <a:latin typeface="Arial Black" panose="020B0A04020102020204" pitchFamily="34" charset="0"/>
              </a:rPr>
              <a:t> Services</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Task Group -- </a:t>
            </a:r>
            <a:r>
              <a:rPr lang="en-US" altLang="en-US" dirty="0" err="1">
                <a:solidFill>
                  <a:srgbClr val="0000FF"/>
                </a:solidFill>
                <a:latin typeface="Arial Black" panose="020B0A04020102020204" pitchFamily="34" charset="0"/>
              </a:rPr>
              <a:t>TGbc</a:t>
            </a:r>
            <a:endParaRPr lang="en-GB" dirty="0"/>
          </a:p>
        </p:txBody>
      </p:sp>
      <p:sp>
        <p:nvSpPr>
          <p:cNvPr id="9" name="Rectangle 2"/>
          <p:cNvSpPr>
            <a:spLocks noGrp="1" noChangeArrowheads="1"/>
          </p:cNvSpPr>
          <p:nvPr>
            <p:ph idx="1"/>
          </p:nvPr>
        </p:nvSpPr>
        <p:spPr>
          <a:xfrm>
            <a:off x="685800" y="2743201"/>
            <a:ext cx="7770813" cy="2971800"/>
          </a:xfrm>
          <a:ln/>
        </p:spPr>
        <p:txBody>
          <a:bodyPr/>
          <a:lstStyle/>
          <a:p>
            <a:pPr algn="ctr">
              <a:lnSpc>
                <a:spcPct val="90000"/>
              </a:lnSpc>
              <a:buFontTx/>
              <a:buNone/>
            </a:pPr>
            <a:r>
              <a:rPr lang="en-GB" dirty="0"/>
              <a:t> </a:t>
            </a:r>
            <a:r>
              <a:rPr lang="en-US" sz="3200" dirty="0">
                <a:latin typeface="Arial" panose="020B0604020202020204" pitchFamily="34" charset="0"/>
              </a:rPr>
              <a:t>Online</a:t>
            </a:r>
            <a:endParaRPr lang="en-US" altLang="en-US" sz="3200" dirty="0">
              <a:latin typeface="Arial" panose="020B0604020202020204" pitchFamily="34" charset="0"/>
            </a:endParaRPr>
          </a:p>
          <a:p>
            <a:pPr algn="ctr">
              <a:lnSpc>
                <a:spcPct val="90000"/>
              </a:lnSpc>
              <a:buFontTx/>
              <a:buNone/>
            </a:pPr>
            <a:r>
              <a:rPr lang="en-US" altLang="en-US" sz="3200" dirty="0">
                <a:latin typeface="Arial" panose="020B0604020202020204" pitchFamily="34" charset="0"/>
              </a:rPr>
              <a:t>September 13-21, 2021</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dirty="0">
                <a:latin typeface="Arial" panose="020B0604020202020204" pitchFamily="34" charset="0"/>
              </a:rPr>
              <a:t>Chair: Marc Emmelmann (</a:t>
            </a:r>
            <a:r>
              <a:rPr lang="en-US" altLang="en-US" dirty="0" err="1">
                <a:latin typeface="Arial" panose="020B0604020202020204" pitchFamily="34" charset="0"/>
              </a:rPr>
              <a:t>Koden</a:t>
            </a:r>
            <a:r>
              <a:rPr lang="en-US" altLang="en-US" dirty="0">
                <a:latin typeface="Arial" panose="020B0604020202020204" pitchFamily="34" charset="0"/>
              </a:rPr>
              <a:t>-TI)</a:t>
            </a:r>
          </a:p>
          <a:p>
            <a:pPr algn="ctr">
              <a:lnSpc>
                <a:spcPct val="90000"/>
              </a:lnSpc>
              <a:buFontTx/>
              <a:buNone/>
            </a:pPr>
            <a:r>
              <a:rPr lang="en-US" altLang="en-US" dirty="0">
                <a:latin typeface="Arial" panose="020B0604020202020204" pitchFamily="34" charset="0"/>
              </a:rPr>
              <a:t>Vice Chair: Hitoshi Morioka (SRC Software)</a:t>
            </a:r>
          </a:p>
          <a:p>
            <a:pPr algn="ctr">
              <a:lnSpc>
                <a:spcPct val="90000"/>
              </a:lnSpc>
              <a:buFontTx/>
              <a:buNone/>
            </a:pPr>
            <a:r>
              <a:rPr lang="en-US" altLang="en-US" dirty="0">
                <a:latin typeface="Arial" panose="020B0604020202020204" pitchFamily="34" charset="0"/>
              </a:rPr>
              <a:t>Vice Chair: Stephen McCann (Huawei)</a:t>
            </a:r>
            <a:endParaRPr lang="en-US" altLang="en-US" sz="2000" dirty="0">
              <a:latin typeface="Arial" panose="020B0604020202020204" pitchFamily="34" charset="0"/>
            </a:endParaRPr>
          </a:p>
          <a:p>
            <a:pPr algn="ctr">
              <a:lnSpc>
                <a:spcPct val="90000"/>
              </a:lnSpc>
              <a:buFontTx/>
              <a:buNone/>
            </a:pPr>
            <a:r>
              <a:rPr lang="en-US" altLang="en-US" dirty="0">
                <a:latin typeface="Arial" panose="020B0604020202020204" pitchFamily="34" charset="0"/>
              </a:rPr>
              <a:t>Secretary: </a:t>
            </a:r>
            <a:r>
              <a:rPr lang="en-US" altLang="en-US" dirty="0" err="1">
                <a:latin typeface="Arial" panose="020B0604020202020204" pitchFamily="34" charset="0"/>
              </a:rPr>
              <a:t>Xioafei</a:t>
            </a:r>
            <a:r>
              <a:rPr lang="en-US" altLang="en-US" dirty="0">
                <a:latin typeface="Arial" panose="020B0604020202020204" pitchFamily="34" charset="0"/>
              </a:rPr>
              <a:t> Wang (Interdigital)</a:t>
            </a:r>
          </a:p>
          <a:p>
            <a:pPr algn="ctr">
              <a:lnSpc>
                <a:spcPct val="90000"/>
              </a:lnSpc>
              <a:buFontTx/>
              <a:buNone/>
            </a:pPr>
            <a:r>
              <a:rPr lang="en-US" altLang="en-US" dirty="0">
                <a:latin typeface="Arial" panose="020B0604020202020204" pitchFamily="34" charset="0"/>
              </a:rPr>
              <a:t>Technical Editor: Carol Ansley (Cox)</a:t>
            </a:r>
            <a:endParaRPr lang="en-CA" altLang="en-US"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548680"/>
            <a:ext cx="7770813" cy="1065213"/>
          </a:xfrm>
        </p:spPr>
        <p:txBody>
          <a:bodyPr/>
          <a:lstStyle/>
          <a:p>
            <a:r>
              <a:rPr lang="en-US" dirty="0"/>
              <a:t>Telco Schedule: Discussion</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September 2021</a:t>
            </a:r>
            <a:endParaRPr lang="en-GB" dirty="0"/>
          </a:p>
        </p:txBody>
      </p:sp>
      <p:graphicFrame>
        <p:nvGraphicFramePr>
          <p:cNvPr id="9" name="Tabelle 8"/>
          <p:cNvGraphicFramePr>
            <a:graphicFrameLocks noGrp="1"/>
          </p:cNvGraphicFramePr>
          <p:nvPr>
            <p:extLst>
              <p:ext uri="{D42A27DB-BD31-4B8C-83A1-F6EECF244321}">
                <p14:modId xmlns:p14="http://schemas.microsoft.com/office/powerpoint/2010/main" val="2067852983"/>
              </p:ext>
            </p:extLst>
          </p:nvPr>
        </p:nvGraphicFramePr>
        <p:xfrm>
          <a:off x="457200" y="3410416"/>
          <a:ext cx="8305800" cy="2966720"/>
        </p:xfrm>
        <a:graphic>
          <a:graphicData uri="http://schemas.openxmlformats.org/drawingml/2006/table">
            <a:tbl>
              <a:tblPr firstRow="1" bandRow="1">
                <a:tableStyleId>{5C22544A-7EE6-4342-B048-85BDC9FD1C3A}</a:tableStyleId>
              </a:tblPr>
              <a:tblGrid>
                <a:gridCol w="346075">
                  <a:extLst>
                    <a:ext uri="{9D8B030D-6E8A-4147-A177-3AD203B41FA5}">
                      <a16:colId xmlns:a16="http://schemas.microsoft.com/office/drawing/2014/main" val="20000"/>
                    </a:ext>
                  </a:extLst>
                </a:gridCol>
                <a:gridCol w="346075">
                  <a:extLst>
                    <a:ext uri="{9D8B030D-6E8A-4147-A177-3AD203B41FA5}">
                      <a16:colId xmlns:a16="http://schemas.microsoft.com/office/drawing/2014/main" val="20001"/>
                    </a:ext>
                  </a:extLst>
                </a:gridCol>
                <a:gridCol w="346075">
                  <a:extLst>
                    <a:ext uri="{9D8B030D-6E8A-4147-A177-3AD203B41FA5}">
                      <a16:colId xmlns:a16="http://schemas.microsoft.com/office/drawing/2014/main" val="20002"/>
                    </a:ext>
                  </a:extLst>
                </a:gridCol>
                <a:gridCol w="346075">
                  <a:extLst>
                    <a:ext uri="{9D8B030D-6E8A-4147-A177-3AD203B41FA5}">
                      <a16:colId xmlns:a16="http://schemas.microsoft.com/office/drawing/2014/main" val="20003"/>
                    </a:ext>
                  </a:extLst>
                </a:gridCol>
                <a:gridCol w="346075">
                  <a:extLst>
                    <a:ext uri="{9D8B030D-6E8A-4147-A177-3AD203B41FA5}">
                      <a16:colId xmlns:a16="http://schemas.microsoft.com/office/drawing/2014/main" val="20004"/>
                    </a:ext>
                  </a:extLst>
                </a:gridCol>
                <a:gridCol w="346075">
                  <a:extLst>
                    <a:ext uri="{9D8B030D-6E8A-4147-A177-3AD203B41FA5}">
                      <a16:colId xmlns:a16="http://schemas.microsoft.com/office/drawing/2014/main" val="20005"/>
                    </a:ext>
                  </a:extLst>
                </a:gridCol>
                <a:gridCol w="346075">
                  <a:extLst>
                    <a:ext uri="{9D8B030D-6E8A-4147-A177-3AD203B41FA5}">
                      <a16:colId xmlns:a16="http://schemas.microsoft.com/office/drawing/2014/main" val="20006"/>
                    </a:ext>
                  </a:extLst>
                </a:gridCol>
                <a:gridCol w="346075">
                  <a:extLst>
                    <a:ext uri="{9D8B030D-6E8A-4147-A177-3AD203B41FA5}">
                      <a16:colId xmlns:a16="http://schemas.microsoft.com/office/drawing/2014/main" val="20007"/>
                    </a:ext>
                  </a:extLst>
                </a:gridCol>
                <a:gridCol w="346075">
                  <a:extLst>
                    <a:ext uri="{9D8B030D-6E8A-4147-A177-3AD203B41FA5}">
                      <a16:colId xmlns:a16="http://schemas.microsoft.com/office/drawing/2014/main" val="20008"/>
                    </a:ext>
                  </a:extLst>
                </a:gridCol>
                <a:gridCol w="346075">
                  <a:extLst>
                    <a:ext uri="{9D8B030D-6E8A-4147-A177-3AD203B41FA5}">
                      <a16:colId xmlns:a16="http://schemas.microsoft.com/office/drawing/2014/main" val="20009"/>
                    </a:ext>
                  </a:extLst>
                </a:gridCol>
                <a:gridCol w="346075">
                  <a:extLst>
                    <a:ext uri="{9D8B030D-6E8A-4147-A177-3AD203B41FA5}">
                      <a16:colId xmlns:a16="http://schemas.microsoft.com/office/drawing/2014/main" val="20010"/>
                    </a:ext>
                  </a:extLst>
                </a:gridCol>
                <a:gridCol w="346075">
                  <a:extLst>
                    <a:ext uri="{9D8B030D-6E8A-4147-A177-3AD203B41FA5}">
                      <a16:colId xmlns:a16="http://schemas.microsoft.com/office/drawing/2014/main" val="20011"/>
                    </a:ext>
                  </a:extLst>
                </a:gridCol>
                <a:gridCol w="346075">
                  <a:extLst>
                    <a:ext uri="{9D8B030D-6E8A-4147-A177-3AD203B41FA5}">
                      <a16:colId xmlns:a16="http://schemas.microsoft.com/office/drawing/2014/main" val="20012"/>
                    </a:ext>
                  </a:extLst>
                </a:gridCol>
                <a:gridCol w="346075">
                  <a:extLst>
                    <a:ext uri="{9D8B030D-6E8A-4147-A177-3AD203B41FA5}">
                      <a16:colId xmlns:a16="http://schemas.microsoft.com/office/drawing/2014/main" val="20013"/>
                    </a:ext>
                  </a:extLst>
                </a:gridCol>
                <a:gridCol w="346075">
                  <a:extLst>
                    <a:ext uri="{9D8B030D-6E8A-4147-A177-3AD203B41FA5}">
                      <a16:colId xmlns:a16="http://schemas.microsoft.com/office/drawing/2014/main" val="20014"/>
                    </a:ext>
                  </a:extLst>
                </a:gridCol>
                <a:gridCol w="346075">
                  <a:extLst>
                    <a:ext uri="{9D8B030D-6E8A-4147-A177-3AD203B41FA5}">
                      <a16:colId xmlns:a16="http://schemas.microsoft.com/office/drawing/2014/main" val="20015"/>
                    </a:ext>
                  </a:extLst>
                </a:gridCol>
                <a:gridCol w="346075">
                  <a:extLst>
                    <a:ext uri="{9D8B030D-6E8A-4147-A177-3AD203B41FA5}">
                      <a16:colId xmlns:a16="http://schemas.microsoft.com/office/drawing/2014/main" val="20016"/>
                    </a:ext>
                  </a:extLst>
                </a:gridCol>
                <a:gridCol w="346075">
                  <a:extLst>
                    <a:ext uri="{9D8B030D-6E8A-4147-A177-3AD203B41FA5}">
                      <a16:colId xmlns:a16="http://schemas.microsoft.com/office/drawing/2014/main" val="20017"/>
                    </a:ext>
                  </a:extLst>
                </a:gridCol>
                <a:gridCol w="346075">
                  <a:extLst>
                    <a:ext uri="{9D8B030D-6E8A-4147-A177-3AD203B41FA5}">
                      <a16:colId xmlns:a16="http://schemas.microsoft.com/office/drawing/2014/main" val="20018"/>
                    </a:ext>
                  </a:extLst>
                </a:gridCol>
                <a:gridCol w="346075">
                  <a:extLst>
                    <a:ext uri="{9D8B030D-6E8A-4147-A177-3AD203B41FA5}">
                      <a16:colId xmlns:a16="http://schemas.microsoft.com/office/drawing/2014/main" val="20019"/>
                    </a:ext>
                  </a:extLst>
                </a:gridCol>
                <a:gridCol w="346075">
                  <a:extLst>
                    <a:ext uri="{9D8B030D-6E8A-4147-A177-3AD203B41FA5}">
                      <a16:colId xmlns:a16="http://schemas.microsoft.com/office/drawing/2014/main" val="20020"/>
                    </a:ext>
                  </a:extLst>
                </a:gridCol>
                <a:gridCol w="346075">
                  <a:extLst>
                    <a:ext uri="{9D8B030D-6E8A-4147-A177-3AD203B41FA5}">
                      <a16:colId xmlns:a16="http://schemas.microsoft.com/office/drawing/2014/main" val="20021"/>
                    </a:ext>
                  </a:extLst>
                </a:gridCol>
                <a:gridCol w="346075">
                  <a:extLst>
                    <a:ext uri="{9D8B030D-6E8A-4147-A177-3AD203B41FA5}">
                      <a16:colId xmlns:a16="http://schemas.microsoft.com/office/drawing/2014/main" val="20022"/>
                    </a:ext>
                  </a:extLst>
                </a:gridCol>
                <a:gridCol w="346075">
                  <a:extLst>
                    <a:ext uri="{9D8B030D-6E8A-4147-A177-3AD203B41FA5}">
                      <a16:colId xmlns:a16="http://schemas.microsoft.com/office/drawing/2014/main" val="20023"/>
                    </a:ext>
                  </a:extLst>
                </a:gridCol>
              </a:tblGrid>
              <a:tr h="370840">
                <a:tc gridSpan="24">
                  <a:txBody>
                    <a:bodyPr/>
                    <a:lstStyle/>
                    <a:p>
                      <a:r>
                        <a:rPr lang="en-US" sz="1800" dirty="0"/>
                        <a:t>Start Times of Telco in East</a:t>
                      </a:r>
                      <a:r>
                        <a:rPr lang="en-US" sz="1800" baseline="0" dirty="0"/>
                        <a:t> Coast Time (ET)</a:t>
                      </a:r>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val="10000"/>
                  </a:ext>
                </a:extLst>
              </a:tr>
              <a:tr h="370840">
                <a:tc>
                  <a:txBody>
                    <a:bodyPr/>
                    <a:lstStyle/>
                    <a:p>
                      <a:r>
                        <a:rPr lang="en-US" sz="1200" dirty="0"/>
                        <a:t>0</a:t>
                      </a:r>
                    </a:p>
                  </a:txBody>
                  <a:tcPr/>
                </a:tc>
                <a:tc>
                  <a:txBody>
                    <a:bodyPr/>
                    <a:lstStyle/>
                    <a:p>
                      <a:r>
                        <a:rPr lang="en-US" sz="1200" dirty="0"/>
                        <a:t>1</a:t>
                      </a:r>
                    </a:p>
                  </a:txBody>
                  <a:tcPr/>
                </a:tc>
                <a:tc>
                  <a:txBody>
                    <a:bodyPr/>
                    <a:lstStyle/>
                    <a:p>
                      <a:r>
                        <a:rPr lang="en-US" sz="1200" dirty="0"/>
                        <a:t>2</a:t>
                      </a:r>
                    </a:p>
                  </a:txBody>
                  <a:tcPr/>
                </a:tc>
                <a:tc>
                  <a:txBody>
                    <a:bodyPr/>
                    <a:lstStyle/>
                    <a:p>
                      <a:r>
                        <a:rPr lang="en-US" sz="1200" dirty="0"/>
                        <a:t>3</a:t>
                      </a:r>
                    </a:p>
                  </a:txBody>
                  <a:tcPr/>
                </a:tc>
                <a:tc>
                  <a:txBody>
                    <a:bodyPr/>
                    <a:lstStyle/>
                    <a:p>
                      <a:r>
                        <a:rPr lang="en-US" sz="1200" dirty="0"/>
                        <a:t>4</a:t>
                      </a:r>
                    </a:p>
                  </a:txBody>
                  <a:tcPr/>
                </a:tc>
                <a:tc>
                  <a:txBody>
                    <a:bodyPr/>
                    <a:lstStyle/>
                    <a:p>
                      <a:r>
                        <a:rPr lang="en-US" sz="1200" dirty="0"/>
                        <a:t>5</a:t>
                      </a:r>
                    </a:p>
                  </a:txBody>
                  <a:tcPr/>
                </a:tc>
                <a:tc>
                  <a:txBody>
                    <a:bodyPr/>
                    <a:lstStyle/>
                    <a:p>
                      <a:r>
                        <a:rPr lang="en-US" sz="1200" dirty="0"/>
                        <a:t>6</a:t>
                      </a:r>
                    </a:p>
                  </a:txBody>
                  <a:tcPr/>
                </a:tc>
                <a:tc>
                  <a:txBody>
                    <a:bodyPr/>
                    <a:lstStyle/>
                    <a:p>
                      <a:r>
                        <a:rPr lang="en-US" sz="1200" dirty="0"/>
                        <a:t>7</a:t>
                      </a:r>
                    </a:p>
                  </a:txBody>
                  <a:tcPr/>
                </a:tc>
                <a:tc>
                  <a:txBody>
                    <a:bodyPr/>
                    <a:lstStyle/>
                    <a:p>
                      <a:r>
                        <a:rPr lang="en-US" sz="1200" dirty="0"/>
                        <a:t>8</a:t>
                      </a:r>
                    </a:p>
                  </a:txBody>
                  <a:tcPr/>
                </a:tc>
                <a:tc>
                  <a:txBody>
                    <a:bodyPr/>
                    <a:lstStyle/>
                    <a:p>
                      <a:r>
                        <a:rPr lang="en-US" sz="1200" dirty="0"/>
                        <a:t>9</a:t>
                      </a:r>
                    </a:p>
                  </a:txBody>
                  <a:tcPr/>
                </a:tc>
                <a:tc>
                  <a:txBody>
                    <a:bodyPr/>
                    <a:lstStyle/>
                    <a:p>
                      <a:r>
                        <a:rPr lang="en-US" sz="1200" dirty="0"/>
                        <a:t>10</a:t>
                      </a:r>
                    </a:p>
                  </a:txBody>
                  <a:tcPr/>
                </a:tc>
                <a:tc>
                  <a:txBody>
                    <a:bodyPr/>
                    <a:lstStyle/>
                    <a:p>
                      <a:r>
                        <a:rPr lang="en-US" sz="1200" dirty="0"/>
                        <a:t>11</a:t>
                      </a:r>
                    </a:p>
                  </a:txBody>
                  <a:tcPr/>
                </a:tc>
                <a:tc>
                  <a:txBody>
                    <a:bodyPr/>
                    <a:lstStyle/>
                    <a:p>
                      <a:r>
                        <a:rPr lang="en-US" sz="1200" dirty="0"/>
                        <a:t>12</a:t>
                      </a:r>
                    </a:p>
                  </a:txBody>
                  <a:tcPr/>
                </a:tc>
                <a:tc>
                  <a:txBody>
                    <a:bodyPr/>
                    <a:lstStyle/>
                    <a:p>
                      <a:r>
                        <a:rPr lang="en-US" sz="1200" dirty="0"/>
                        <a:t>13</a:t>
                      </a:r>
                    </a:p>
                  </a:txBody>
                  <a:tcPr/>
                </a:tc>
                <a:tc>
                  <a:txBody>
                    <a:bodyPr/>
                    <a:lstStyle/>
                    <a:p>
                      <a:r>
                        <a:rPr lang="en-US" sz="1200" dirty="0"/>
                        <a:t>14</a:t>
                      </a:r>
                    </a:p>
                  </a:txBody>
                  <a:tcPr/>
                </a:tc>
                <a:tc>
                  <a:txBody>
                    <a:bodyPr/>
                    <a:lstStyle/>
                    <a:p>
                      <a:r>
                        <a:rPr lang="en-US" sz="1200" dirty="0"/>
                        <a:t>15</a:t>
                      </a:r>
                    </a:p>
                  </a:txBody>
                  <a:tcPr/>
                </a:tc>
                <a:tc>
                  <a:txBody>
                    <a:bodyPr/>
                    <a:lstStyle/>
                    <a:p>
                      <a:r>
                        <a:rPr lang="en-US" sz="1200" dirty="0"/>
                        <a:t>16</a:t>
                      </a:r>
                    </a:p>
                  </a:txBody>
                  <a:tcPr/>
                </a:tc>
                <a:tc>
                  <a:txBody>
                    <a:bodyPr/>
                    <a:lstStyle/>
                    <a:p>
                      <a:r>
                        <a:rPr lang="en-US" sz="1200" dirty="0"/>
                        <a:t>17</a:t>
                      </a:r>
                    </a:p>
                  </a:txBody>
                  <a:tcPr/>
                </a:tc>
                <a:tc>
                  <a:txBody>
                    <a:bodyPr/>
                    <a:lstStyle/>
                    <a:p>
                      <a:r>
                        <a:rPr lang="en-US" sz="1200" dirty="0"/>
                        <a:t>18</a:t>
                      </a:r>
                    </a:p>
                  </a:txBody>
                  <a:tcPr/>
                </a:tc>
                <a:tc>
                  <a:txBody>
                    <a:bodyPr/>
                    <a:lstStyle/>
                    <a:p>
                      <a:r>
                        <a:rPr lang="en-US" sz="1200" dirty="0"/>
                        <a:t>19</a:t>
                      </a:r>
                    </a:p>
                  </a:txBody>
                  <a:tcPr/>
                </a:tc>
                <a:tc>
                  <a:txBody>
                    <a:bodyPr/>
                    <a:lstStyle/>
                    <a:p>
                      <a:r>
                        <a:rPr lang="en-US" sz="1200" dirty="0"/>
                        <a:t>20</a:t>
                      </a:r>
                    </a:p>
                  </a:txBody>
                  <a:tcPr/>
                </a:tc>
                <a:tc>
                  <a:txBody>
                    <a:bodyPr/>
                    <a:lstStyle/>
                    <a:p>
                      <a:r>
                        <a:rPr lang="en-US" sz="1200" dirty="0"/>
                        <a:t>21</a:t>
                      </a:r>
                    </a:p>
                  </a:txBody>
                  <a:tcPr/>
                </a:tc>
                <a:tc>
                  <a:txBody>
                    <a:bodyPr/>
                    <a:lstStyle/>
                    <a:p>
                      <a:r>
                        <a:rPr lang="en-US" sz="1200" dirty="0"/>
                        <a:t>22</a:t>
                      </a:r>
                    </a:p>
                  </a:txBody>
                  <a:tcPr/>
                </a:tc>
                <a:tc>
                  <a:txBody>
                    <a:bodyPr/>
                    <a:lstStyle/>
                    <a:p>
                      <a:r>
                        <a:rPr lang="en-US" sz="1200" dirty="0"/>
                        <a:t>23</a:t>
                      </a:r>
                    </a:p>
                  </a:txBody>
                  <a:tcPr/>
                </a:tc>
                <a:extLst>
                  <a:ext uri="{0D108BD9-81ED-4DB2-BD59-A6C34878D82A}">
                    <a16:rowId xmlns:a16="http://schemas.microsoft.com/office/drawing/2014/main" val="10001"/>
                  </a:ext>
                </a:extLst>
              </a:tr>
              <a:tr h="370840">
                <a:tc>
                  <a:txBody>
                    <a:bodyPr/>
                    <a:lstStyle/>
                    <a:p>
                      <a:endParaRPr lang="en-US" dirty="0"/>
                    </a:p>
                  </a:txBody>
                  <a:tcPr>
                    <a:solidFill>
                      <a:srgbClr val="FFFF00"/>
                    </a:solidFill>
                  </a:tcPr>
                </a:tc>
                <a:tc>
                  <a:txBody>
                    <a:bodyPr/>
                    <a:lstStyle/>
                    <a:p>
                      <a:endParaRPr lang="en-US"/>
                    </a:p>
                  </a:txBody>
                  <a:tcPr/>
                </a:tc>
                <a:tc>
                  <a:txBody>
                    <a:bodyPr/>
                    <a:lstStyle/>
                    <a:p>
                      <a:endParaRPr lang="en-US"/>
                    </a:p>
                  </a:txBody>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dirty="0"/>
                    </a:p>
                  </a:txBody>
                  <a:tcPr>
                    <a:solidFill>
                      <a:srgbClr val="FF0000"/>
                    </a:solidFill>
                  </a:tcPr>
                </a:tc>
                <a:tc>
                  <a:txBody>
                    <a:bodyPr/>
                    <a:lstStyle/>
                    <a:p>
                      <a:endParaRPr lang="en-US" dirty="0"/>
                    </a:p>
                  </a:txBody>
                  <a:tcPr>
                    <a:solidFill>
                      <a:srgbClr val="FFFF00"/>
                    </a:solidFill>
                  </a:tcPr>
                </a:tc>
                <a:tc>
                  <a:txBody>
                    <a:bodyPr/>
                    <a:lstStyle/>
                    <a:p>
                      <a:endParaRPr lang="en-US" dirty="0"/>
                    </a:p>
                  </a:txBody>
                  <a:tcPr>
                    <a:solidFill>
                      <a:srgbClr val="FFFF00"/>
                    </a:solidFill>
                  </a:tcPr>
                </a:tc>
                <a:tc gridSpan="11">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a:t>US</a:t>
                      </a:r>
                      <a:r>
                        <a:rPr lang="en-US" sz="1800" baseline="0" dirty="0"/>
                        <a:t> West Coast (8 – 18h)</a:t>
                      </a:r>
                      <a:endParaRPr lang="en-US" sz="1800" dirty="0"/>
                    </a:p>
                  </a:txBody>
                  <a:tcPr>
                    <a:solidFill>
                      <a:srgbClr val="47FFD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p>
                  </a:txBody>
                  <a:tcPr/>
                </a:tc>
                <a:tc>
                  <a:txBody>
                    <a:bodyPr/>
                    <a:lstStyle/>
                    <a:p>
                      <a:endParaRPr lang="en-US" dirty="0"/>
                    </a:p>
                  </a:txBody>
                  <a:tcPr>
                    <a:solidFill>
                      <a:srgbClr val="FFFF00"/>
                    </a:solidFill>
                  </a:tcPr>
                </a:tc>
                <a:tc>
                  <a:txBody>
                    <a:bodyPr/>
                    <a:lstStyle/>
                    <a:p>
                      <a:endParaRPr lang="en-US" dirty="0"/>
                    </a:p>
                  </a:txBody>
                  <a:tcPr>
                    <a:solidFill>
                      <a:srgbClr val="FFFF00"/>
                    </a:solidFill>
                  </a:tcPr>
                </a:tc>
                <a:extLst>
                  <a:ext uri="{0D108BD9-81ED-4DB2-BD59-A6C34878D82A}">
                    <a16:rowId xmlns:a16="http://schemas.microsoft.com/office/drawing/2014/main" val="10002"/>
                  </a:ext>
                </a:extLst>
              </a:tr>
              <a:tr h="370840">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dirty="0"/>
                    </a:p>
                  </a:txBody>
                  <a:tcPr>
                    <a:solidFill>
                      <a:srgbClr val="FF0000"/>
                    </a:solidFill>
                  </a:tcPr>
                </a:tc>
                <a:tc>
                  <a:txBody>
                    <a:bodyPr/>
                    <a:lstStyle/>
                    <a:p>
                      <a:endParaRPr lang="en-US" sz="1600" dirty="0"/>
                    </a:p>
                  </a:txBody>
                  <a:tcPr>
                    <a:solidFill>
                      <a:srgbClr val="FFFF00"/>
                    </a:solidFill>
                  </a:tcPr>
                </a:tc>
                <a:tc>
                  <a:txBody>
                    <a:bodyPr/>
                    <a:lstStyle/>
                    <a:p>
                      <a:endParaRPr lang="en-US" sz="1600" dirty="0"/>
                    </a:p>
                  </a:txBody>
                  <a:tcPr>
                    <a:solidFill>
                      <a:srgbClr val="FFFF00"/>
                    </a:solidFill>
                  </a:tcPr>
                </a:tc>
                <a:tc gridSpan="11">
                  <a:txBody>
                    <a:bodyPr/>
                    <a:lstStyle/>
                    <a:p>
                      <a:r>
                        <a:rPr lang="en-US" sz="1600" dirty="0"/>
                        <a:t>US East Coast (8</a:t>
                      </a:r>
                      <a:r>
                        <a:rPr lang="en-US" sz="1600" baseline="0" dirty="0"/>
                        <a:t> – 18h)</a:t>
                      </a:r>
                    </a:p>
                  </a:txBody>
                  <a:tcPr>
                    <a:solidFill>
                      <a:schemeClr val="accent1">
                        <a:lumMod val="60000"/>
                        <a:lumOff val="40000"/>
                      </a:schemeClr>
                    </a:solidFill>
                  </a:tcPr>
                </a:tc>
                <a:tc hMerge="1">
                  <a:txBody>
                    <a:bodyPr/>
                    <a:lstStyle/>
                    <a:p>
                      <a:endParaRPr lang="en-US" sz="1600"/>
                    </a:p>
                  </a:txBody>
                  <a:tcPr/>
                </a:tc>
                <a:tc hMerge="1">
                  <a:txBody>
                    <a:bodyPr/>
                    <a:lstStyle/>
                    <a:p>
                      <a:endParaRPr lang="en-US" sz="1600"/>
                    </a:p>
                  </a:txBody>
                  <a:tcPr/>
                </a:tc>
                <a:tc hMerge="1">
                  <a:txBody>
                    <a:bodyPr/>
                    <a:lstStyle/>
                    <a:p>
                      <a:endParaRPr lang="en-US" sz="1600"/>
                    </a:p>
                  </a:txBody>
                  <a:tcPr/>
                </a:tc>
                <a:tc hMerge="1">
                  <a:txBody>
                    <a:bodyPr/>
                    <a:lstStyle/>
                    <a:p>
                      <a:endParaRPr lang="en-US" sz="1600"/>
                    </a:p>
                  </a:txBody>
                  <a:tcPr/>
                </a:tc>
                <a:tc hMerge="1">
                  <a:txBody>
                    <a:bodyPr/>
                    <a:lstStyle/>
                    <a:p>
                      <a:endParaRPr lang="en-US" sz="1600"/>
                    </a:p>
                  </a:txBody>
                  <a:tcPr/>
                </a:tc>
                <a:tc hMerge="1">
                  <a:txBody>
                    <a:bodyPr/>
                    <a:lstStyle/>
                    <a:p>
                      <a:endParaRPr lang="en-US" sz="1600"/>
                    </a:p>
                  </a:txBody>
                  <a:tcPr/>
                </a:tc>
                <a:tc hMerge="1">
                  <a:txBody>
                    <a:bodyPr/>
                    <a:lstStyle/>
                    <a:p>
                      <a:endParaRPr lang="en-US" sz="1600"/>
                    </a:p>
                  </a:txBody>
                  <a:tcPr/>
                </a:tc>
                <a:tc hMerge="1">
                  <a:txBody>
                    <a:bodyPr/>
                    <a:lstStyle/>
                    <a:p>
                      <a:endParaRPr lang="en-US" sz="1600"/>
                    </a:p>
                  </a:txBody>
                  <a:tcPr/>
                </a:tc>
                <a:tc hMerge="1">
                  <a:txBody>
                    <a:bodyPr/>
                    <a:lstStyle/>
                    <a:p>
                      <a:endParaRPr lang="en-US" sz="1600"/>
                    </a:p>
                  </a:txBody>
                  <a:tcPr/>
                </a:tc>
                <a:tc hMerge="1">
                  <a:txBody>
                    <a:bodyPr/>
                    <a:lstStyle/>
                    <a:p>
                      <a:endParaRPr lang="en-US" sz="1600" dirty="0"/>
                    </a:p>
                  </a:txBody>
                  <a:tcPr/>
                </a:tc>
                <a:tc>
                  <a:txBody>
                    <a:bodyPr/>
                    <a:lstStyle/>
                    <a:p>
                      <a:endParaRPr lang="en-US" sz="1600" dirty="0"/>
                    </a:p>
                  </a:txBody>
                  <a:tcPr>
                    <a:solidFill>
                      <a:srgbClr val="FFFF00"/>
                    </a:solidFill>
                  </a:tcPr>
                </a:tc>
                <a:tc>
                  <a:txBody>
                    <a:bodyPr/>
                    <a:lstStyle/>
                    <a:p>
                      <a:endParaRPr lang="en-US" sz="1600"/>
                    </a:p>
                  </a:txBody>
                  <a:tcPr>
                    <a:solidFill>
                      <a:srgbClr val="FFFF00"/>
                    </a:solidFill>
                  </a:tcPr>
                </a:tc>
                <a:tc>
                  <a:txBody>
                    <a:bodyPr/>
                    <a:lstStyle/>
                    <a:p>
                      <a:endParaRPr lang="en-US" sz="1600" dirty="0"/>
                    </a:p>
                  </a:txBody>
                  <a:tcPr>
                    <a:solidFill>
                      <a:srgbClr val="FFFF00"/>
                    </a:solidFill>
                  </a:tcPr>
                </a:tc>
                <a:tc>
                  <a:txBody>
                    <a:bodyPr/>
                    <a:lstStyle/>
                    <a:p>
                      <a:endParaRPr lang="en-US"/>
                    </a:p>
                  </a:txBody>
                  <a:tcPr/>
                </a:tc>
                <a:tc>
                  <a:txBody>
                    <a:bodyPr/>
                    <a:lstStyle/>
                    <a:p>
                      <a:endParaRPr lang="en-US"/>
                    </a:p>
                  </a:txBody>
                  <a:tcPr/>
                </a:tc>
                <a:extLst>
                  <a:ext uri="{0D108BD9-81ED-4DB2-BD59-A6C34878D82A}">
                    <a16:rowId xmlns:a16="http://schemas.microsoft.com/office/drawing/2014/main" val="10003"/>
                  </a:ext>
                </a:extLst>
              </a:tr>
              <a:tr h="370840">
                <a:tc>
                  <a:txBody>
                    <a:bodyPr/>
                    <a:lstStyle/>
                    <a:p>
                      <a:endParaRPr lang="en-US" dirty="0"/>
                    </a:p>
                  </a:txBody>
                  <a:tcPr>
                    <a:solidFill>
                      <a:srgbClr val="FF0000"/>
                    </a:solidFill>
                  </a:tcPr>
                </a:tc>
                <a:tc>
                  <a:txBody>
                    <a:bodyPr/>
                    <a:lstStyle/>
                    <a:p>
                      <a:endParaRPr lang="en-US" dirty="0"/>
                    </a:p>
                  </a:txBody>
                  <a:tcPr>
                    <a:solidFill>
                      <a:srgbClr val="FFFF00"/>
                    </a:solidFill>
                  </a:tcPr>
                </a:tc>
                <a:tc>
                  <a:txBody>
                    <a:bodyPr/>
                    <a:lstStyle/>
                    <a:p>
                      <a:endParaRPr lang="en-US" dirty="0"/>
                    </a:p>
                  </a:txBody>
                  <a:tcPr>
                    <a:solidFill>
                      <a:srgbClr val="FFFF00"/>
                    </a:solidFill>
                  </a:tcPr>
                </a:tc>
                <a:tc gridSpan="11">
                  <a:txBody>
                    <a:bodyPr/>
                    <a:lstStyle/>
                    <a:p>
                      <a:r>
                        <a:rPr lang="en-US" dirty="0"/>
                        <a:t>UK (8 – 18h)</a:t>
                      </a:r>
                    </a:p>
                  </a:txBody>
                  <a:tcPr>
                    <a:solidFill>
                      <a:srgbClr val="47FFD1"/>
                    </a:solidFill>
                  </a:tcPr>
                </a:tc>
                <a:tc hMerge="1">
                  <a:txBody>
                    <a:bodyPr/>
                    <a:lstStyle/>
                    <a:p>
                      <a:endParaRPr lang="en-US"/>
                    </a:p>
                  </a:txBody>
                  <a:tcPr/>
                </a:tc>
                <a:tc hMerge="1">
                  <a:txBody>
                    <a:bodyPr/>
                    <a:lstStyle/>
                    <a:p>
                      <a:endParaRPr lang="en-US"/>
                    </a:p>
                  </a:txBody>
                  <a:tcPr/>
                </a:tc>
                <a:tc hMerge="1">
                  <a:txBody>
                    <a:bodyPr/>
                    <a:lstStyle/>
                    <a:p>
                      <a:endParaRPr lang="en-US" dirty="0"/>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p>
                  </a:txBody>
                  <a:tcPr/>
                </a:tc>
                <a:tc>
                  <a:txBody>
                    <a:bodyPr/>
                    <a:lstStyle/>
                    <a:p>
                      <a:endParaRPr lang="en-US" dirty="0"/>
                    </a:p>
                  </a:txBody>
                  <a:tcPr>
                    <a:solidFill>
                      <a:srgbClr val="FFFF00"/>
                    </a:solidFill>
                  </a:tcPr>
                </a:tc>
                <a:tc>
                  <a:txBody>
                    <a:bodyPr/>
                    <a:lstStyle/>
                    <a:p>
                      <a:endParaRPr lang="en-US"/>
                    </a:p>
                  </a:txBody>
                  <a:tcPr>
                    <a:solidFill>
                      <a:srgbClr val="FFFF00"/>
                    </a:solidFill>
                  </a:tcPr>
                </a:tc>
                <a:tc>
                  <a:txBody>
                    <a:bodyPr/>
                    <a:lstStyle/>
                    <a:p>
                      <a:endParaRPr lang="en-US" dirty="0"/>
                    </a:p>
                  </a:txBody>
                  <a:tcPr>
                    <a:solidFill>
                      <a:srgbClr val="FFFF00"/>
                    </a:solidFill>
                  </a:tcPr>
                </a:tc>
                <a:tc>
                  <a:txBody>
                    <a:bodyPr/>
                    <a:lstStyle/>
                    <a:p>
                      <a:endParaRPr lang="en-US"/>
                    </a:p>
                  </a:txBody>
                  <a:tcPr/>
                </a:tc>
                <a:tc>
                  <a:txBody>
                    <a:bodyPr/>
                    <a:lstStyle/>
                    <a:p>
                      <a:endParaRPr lang="en-US"/>
                    </a:p>
                  </a:txBody>
                  <a:tcPr/>
                </a:tc>
                <a:tc>
                  <a:txBody>
                    <a:bodyPr/>
                    <a:lstStyle/>
                    <a:p>
                      <a:endParaRPr lang="en-US" dirty="0"/>
                    </a:p>
                  </a:txBody>
                  <a:tcPr>
                    <a:solidFill>
                      <a:srgbClr val="FF0000"/>
                    </a:solidFill>
                  </a:tcPr>
                </a:tc>
                <a:tc>
                  <a:txBody>
                    <a:bodyPr/>
                    <a:lstStyle/>
                    <a:p>
                      <a:endParaRPr lang="en-US" dirty="0"/>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dirty="0"/>
                    </a:p>
                  </a:txBody>
                  <a:tcPr>
                    <a:solidFill>
                      <a:srgbClr val="FF0000"/>
                    </a:solidFill>
                  </a:tcPr>
                </a:tc>
                <a:extLst>
                  <a:ext uri="{0D108BD9-81ED-4DB2-BD59-A6C34878D82A}">
                    <a16:rowId xmlns:a16="http://schemas.microsoft.com/office/drawing/2014/main" val="10004"/>
                  </a:ext>
                </a:extLst>
              </a:tr>
              <a:tr h="370840">
                <a:tc>
                  <a:txBody>
                    <a:bodyPr/>
                    <a:lstStyle/>
                    <a:p>
                      <a:endParaRPr lang="en-US" dirty="0"/>
                    </a:p>
                  </a:txBody>
                  <a:tcPr>
                    <a:solidFill>
                      <a:srgbClr val="FFFF00"/>
                    </a:solidFill>
                  </a:tcPr>
                </a:tc>
                <a:tc>
                  <a:txBody>
                    <a:bodyPr/>
                    <a:lstStyle/>
                    <a:p>
                      <a:endParaRPr lang="en-US" dirty="0"/>
                    </a:p>
                  </a:txBody>
                  <a:tcPr>
                    <a:solidFill>
                      <a:srgbClr val="FFFF00"/>
                    </a:solidFill>
                  </a:tcPr>
                </a:tc>
                <a:tc gridSpan="11">
                  <a:txBody>
                    <a:bodyPr/>
                    <a:lstStyle/>
                    <a:p>
                      <a:r>
                        <a:rPr lang="en-US" dirty="0"/>
                        <a:t>Europe (Berlin) (8 – 18h)</a:t>
                      </a:r>
                    </a:p>
                  </a:txBody>
                  <a:tcPr>
                    <a:solidFill>
                      <a:srgbClr val="47FFD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p>
                  </a:txBody>
                  <a:tcPr/>
                </a:tc>
                <a:tc>
                  <a:txBody>
                    <a:bodyPr/>
                    <a:lstStyle/>
                    <a:p>
                      <a:endParaRPr lang="en-US" dirty="0"/>
                    </a:p>
                  </a:txBody>
                  <a:tcPr>
                    <a:solidFill>
                      <a:srgbClr val="FFFF00"/>
                    </a:solidFill>
                  </a:tcPr>
                </a:tc>
                <a:tc>
                  <a:txBody>
                    <a:bodyPr/>
                    <a:lstStyle/>
                    <a:p>
                      <a:endParaRPr lang="en-US"/>
                    </a:p>
                  </a:txBody>
                  <a:tcPr>
                    <a:solidFill>
                      <a:srgbClr val="FFFF00"/>
                    </a:solidFill>
                  </a:tcPr>
                </a:tc>
                <a:tc>
                  <a:txBody>
                    <a:bodyPr/>
                    <a:lstStyle/>
                    <a:p>
                      <a:endParaRPr lang="en-US" dirty="0"/>
                    </a:p>
                  </a:txBody>
                  <a:tcPr>
                    <a:solidFill>
                      <a:srgbClr val="FFFF00"/>
                    </a:solidFill>
                  </a:tcPr>
                </a:tc>
                <a:tc>
                  <a:txBody>
                    <a:bodyPr/>
                    <a:lstStyle/>
                    <a:p>
                      <a:endParaRPr lang="en-US" dirty="0"/>
                    </a:p>
                  </a:txBody>
                  <a:tcPr/>
                </a:tc>
                <a:tc>
                  <a:txBody>
                    <a:bodyPr/>
                    <a:lstStyle/>
                    <a:p>
                      <a:endParaRPr lang="en-US" dirty="0"/>
                    </a:p>
                  </a:txBody>
                  <a:tcPr/>
                </a:tc>
                <a:tc>
                  <a:txBody>
                    <a:bodyPr/>
                    <a:lstStyle/>
                    <a:p>
                      <a:endParaRPr lang="en-US" dirty="0"/>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dirty="0"/>
                    </a:p>
                  </a:txBody>
                  <a:tcPr>
                    <a:solidFill>
                      <a:srgbClr val="FF0000"/>
                    </a:solidFill>
                  </a:tcPr>
                </a:tc>
                <a:extLst>
                  <a:ext uri="{0D108BD9-81ED-4DB2-BD59-A6C34878D82A}">
                    <a16:rowId xmlns:a16="http://schemas.microsoft.com/office/drawing/2014/main" val="10005"/>
                  </a:ext>
                </a:extLst>
              </a:tr>
              <a:tr h="370840">
                <a:tc gridSpan="6">
                  <a:txBody>
                    <a:bodyPr/>
                    <a:lstStyle/>
                    <a:p>
                      <a:endParaRPr lang="en-US" dirty="0"/>
                    </a:p>
                  </a:txBody>
                  <a:tcPr>
                    <a:solidFill>
                      <a:srgbClr val="47FFD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p>
                  </a:txBody>
                  <a:tcPr/>
                </a:tc>
                <a:tc>
                  <a:txBody>
                    <a:bodyPr/>
                    <a:lstStyle/>
                    <a:p>
                      <a:endParaRPr lang="en-US" dirty="0"/>
                    </a:p>
                  </a:txBody>
                  <a:tcPr>
                    <a:solidFill>
                      <a:srgbClr val="FFFF00"/>
                    </a:solidFill>
                  </a:tcPr>
                </a:tc>
                <a:tc>
                  <a:txBody>
                    <a:bodyPr/>
                    <a:lstStyle/>
                    <a:p>
                      <a:endParaRPr lang="en-US"/>
                    </a:p>
                  </a:txBody>
                  <a:tcPr>
                    <a:solidFill>
                      <a:srgbClr val="FFFF00"/>
                    </a:solidFill>
                  </a:tcPr>
                </a:tc>
                <a:tc>
                  <a:txBody>
                    <a:bodyPr/>
                    <a:lstStyle/>
                    <a:p>
                      <a:endParaRPr lang="en-US" dirty="0"/>
                    </a:p>
                  </a:txBody>
                  <a:tcPr>
                    <a:solidFill>
                      <a:srgbClr val="FFFF00"/>
                    </a:solidFill>
                  </a:tcPr>
                </a:tc>
                <a:tc>
                  <a:txBody>
                    <a:bodyPr/>
                    <a:lstStyle/>
                    <a:p>
                      <a:endParaRPr lang="en-US"/>
                    </a:p>
                  </a:txBody>
                  <a:tcPr/>
                </a:tc>
                <a:tc>
                  <a:txBody>
                    <a:bodyPr/>
                    <a:lstStyle/>
                    <a:p>
                      <a:endParaRPr lang="en-US" dirty="0"/>
                    </a:p>
                  </a:txBody>
                  <a:tcPr/>
                </a:tc>
                <a:tc>
                  <a:txBody>
                    <a:bodyPr/>
                    <a:lstStyle/>
                    <a:p>
                      <a:endParaRPr lang="en-US" dirty="0"/>
                    </a:p>
                  </a:txBody>
                  <a:tcPr>
                    <a:solidFill>
                      <a:srgbClr val="FF0000"/>
                    </a:solidFill>
                  </a:tcPr>
                </a:tc>
                <a:tc>
                  <a:txBody>
                    <a:bodyPr/>
                    <a:lstStyle/>
                    <a:p>
                      <a:endParaRPr lang="en-US" dirty="0"/>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dirty="0"/>
                    </a:p>
                  </a:txBody>
                  <a:tcPr>
                    <a:solidFill>
                      <a:srgbClr val="FF0000"/>
                    </a:solidFill>
                  </a:tcPr>
                </a:tc>
                <a:tc>
                  <a:txBody>
                    <a:bodyPr/>
                    <a:lstStyle/>
                    <a:p>
                      <a:endParaRPr lang="en-US" dirty="0"/>
                    </a:p>
                  </a:txBody>
                  <a:tcPr>
                    <a:solidFill>
                      <a:srgbClr val="FFFF00"/>
                    </a:solidFill>
                  </a:tcPr>
                </a:tc>
                <a:tc>
                  <a:txBody>
                    <a:bodyPr/>
                    <a:lstStyle/>
                    <a:p>
                      <a:endParaRPr lang="en-US" dirty="0"/>
                    </a:p>
                  </a:txBody>
                  <a:tcPr>
                    <a:solidFill>
                      <a:srgbClr val="FFFF00"/>
                    </a:solidFill>
                  </a:tcPr>
                </a:tc>
                <a:tc gridSpan="5">
                  <a:txBody>
                    <a:bodyPr/>
                    <a:lstStyle/>
                    <a:p>
                      <a:r>
                        <a:rPr lang="en-US" dirty="0"/>
                        <a:t>China (8</a:t>
                      </a:r>
                      <a:r>
                        <a:rPr lang="en-US" baseline="0" dirty="0"/>
                        <a:t> – 18h)</a:t>
                      </a:r>
                    </a:p>
                  </a:txBody>
                  <a:tcPr>
                    <a:solidFill>
                      <a:srgbClr val="47FFD1"/>
                    </a:solidFill>
                  </a:tcPr>
                </a:tc>
                <a:tc hMerge="1">
                  <a:txBody>
                    <a:bodyPr/>
                    <a:lstStyle/>
                    <a:p>
                      <a:endParaRPr lang="en-US" dirty="0"/>
                    </a:p>
                  </a:txBody>
                  <a:tcPr/>
                </a:tc>
                <a:tc hMerge="1">
                  <a:txBody>
                    <a:bodyPr/>
                    <a:lstStyle/>
                    <a:p>
                      <a:endParaRPr lang="en-US"/>
                    </a:p>
                  </a:txBody>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val="10006"/>
                  </a:ext>
                </a:extLst>
              </a:tr>
              <a:tr h="370840">
                <a:tc gridSpan="5">
                  <a:txBody>
                    <a:bodyPr/>
                    <a:lstStyle/>
                    <a:p>
                      <a:endParaRPr lang="en-US" dirty="0"/>
                    </a:p>
                  </a:txBody>
                  <a:tcPr>
                    <a:solidFill>
                      <a:srgbClr val="47FFD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p>
                  </a:txBody>
                  <a:tcPr/>
                </a:tc>
                <a:tc>
                  <a:txBody>
                    <a:bodyPr/>
                    <a:lstStyle/>
                    <a:p>
                      <a:endParaRPr lang="en-US" dirty="0"/>
                    </a:p>
                  </a:txBody>
                  <a:tcPr>
                    <a:solidFill>
                      <a:srgbClr val="FFFF00"/>
                    </a:solidFill>
                  </a:tcPr>
                </a:tc>
                <a:tc>
                  <a:txBody>
                    <a:bodyPr/>
                    <a:lstStyle/>
                    <a:p>
                      <a:endParaRPr lang="en-US"/>
                    </a:p>
                  </a:txBody>
                  <a:tcPr>
                    <a:solidFill>
                      <a:srgbClr val="FFFF00"/>
                    </a:solidFill>
                  </a:tcPr>
                </a:tc>
                <a:tc>
                  <a:txBody>
                    <a:bodyPr/>
                    <a:lstStyle/>
                    <a:p>
                      <a:endParaRPr lang="en-US" dirty="0"/>
                    </a:p>
                  </a:txBody>
                  <a:tcPr>
                    <a:solidFill>
                      <a:srgbClr val="FFFF00"/>
                    </a:solidFill>
                  </a:tcPr>
                </a:tc>
                <a:tc>
                  <a:txBody>
                    <a:bodyPr/>
                    <a:lstStyle/>
                    <a:p>
                      <a:endParaRPr lang="en-US"/>
                    </a:p>
                  </a:txBody>
                  <a:tcPr/>
                </a:tc>
                <a:tc>
                  <a:txBody>
                    <a:bodyPr/>
                    <a:lstStyle/>
                    <a:p>
                      <a:endParaRPr lang="en-US" dirty="0"/>
                    </a:p>
                  </a:txBody>
                  <a:tcPr/>
                </a:tc>
                <a:tc>
                  <a:txBody>
                    <a:bodyPr/>
                    <a:lstStyle/>
                    <a:p>
                      <a:endParaRPr lang="en-US" dirty="0"/>
                    </a:p>
                  </a:txBody>
                  <a:tcPr>
                    <a:solidFill>
                      <a:srgbClr val="FF0000"/>
                    </a:solidFill>
                  </a:tcPr>
                </a:tc>
                <a:tc>
                  <a:txBody>
                    <a:bodyPr/>
                    <a:lstStyle/>
                    <a:p>
                      <a:endParaRPr lang="en-US" dirty="0"/>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dirty="0"/>
                    </a:p>
                  </a:txBody>
                  <a:tcPr>
                    <a:solidFill>
                      <a:srgbClr val="FF0000"/>
                    </a:solidFill>
                  </a:tcPr>
                </a:tc>
                <a:tc>
                  <a:txBody>
                    <a:bodyPr/>
                    <a:lstStyle/>
                    <a:p>
                      <a:endParaRPr lang="en-US" dirty="0"/>
                    </a:p>
                  </a:txBody>
                  <a:tcPr>
                    <a:solidFill>
                      <a:srgbClr val="FFFF00"/>
                    </a:solidFill>
                  </a:tcPr>
                </a:tc>
                <a:tc>
                  <a:txBody>
                    <a:bodyPr/>
                    <a:lstStyle/>
                    <a:p>
                      <a:endParaRPr lang="en-US" dirty="0"/>
                    </a:p>
                  </a:txBody>
                  <a:tcPr>
                    <a:solidFill>
                      <a:srgbClr val="FFFF00"/>
                    </a:solidFill>
                  </a:tcPr>
                </a:tc>
                <a:tc gridSpan="6">
                  <a:txBody>
                    <a:bodyPr/>
                    <a:lstStyle/>
                    <a:p>
                      <a:r>
                        <a:rPr lang="en-US" dirty="0"/>
                        <a:t>Japan (8 – 18h)</a:t>
                      </a:r>
                    </a:p>
                  </a:txBody>
                  <a:tcPr>
                    <a:solidFill>
                      <a:srgbClr val="47FFD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val="10007"/>
                  </a:ext>
                </a:extLst>
              </a:tr>
            </a:tbl>
          </a:graphicData>
        </a:graphic>
      </p:graphicFrame>
      <p:sp>
        <p:nvSpPr>
          <p:cNvPr id="10" name="Inhaltsplatzhalter 9"/>
          <p:cNvSpPr>
            <a:spLocks noGrp="1"/>
          </p:cNvSpPr>
          <p:nvPr>
            <p:ph idx="1"/>
          </p:nvPr>
        </p:nvSpPr>
        <p:spPr>
          <a:xfrm>
            <a:off x="685800" y="1386880"/>
            <a:ext cx="7770813" cy="1295400"/>
          </a:xfrm>
        </p:spPr>
        <p:txBody>
          <a:bodyPr/>
          <a:lstStyle/>
          <a:p>
            <a:pPr>
              <a:buFont typeface="Arial"/>
              <a:buChar char="•"/>
            </a:pPr>
            <a:r>
              <a:rPr lang="en-US" sz="2000" dirty="0"/>
              <a:t>Assume:</a:t>
            </a:r>
          </a:p>
          <a:p>
            <a:pPr lvl="1">
              <a:buFont typeface="Arial"/>
              <a:buChar char="•"/>
            </a:pPr>
            <a:r>
              <a:rPr lang="en-US" sz="1800" dirty="0"/>
              <a:t>Easy to manage / main office hours: 8 – 18h (in each time zone)</a:t>
            </a:r>
          </a:p>
          <a:p>
            <a:pPr lvl="1">
              <a:buFont typeface="Arial"/>
              <a:buChar char="•"/>
            </a:pPr>
            <a:r>
              <a:rPr lang="en-US" sz="1800" dirty="0"/>
              <a:t>Acceptable / extended office hours: 6 – 8 &amp; 19 – 21h</a:t>
            </a:r>
          </a:p>
          <a:p>
            <a:pPr lvl="1">
              <a:buFont typeface="Arial"/>
              <a:buChar char="•"/>
            </a:pPr>
            <a:r>
              <a:rPr lang="en-US" sz="1800" dirty="0"/>
              <a:t>Unacceptable / assure night sleep: 0h – 6h</a:t>
            </a:r>
          </a:p>
          <a:p>
            <a:pPr lvl="1">
              <a:buFont typeface="Arial"/>
              <a:buChar char="•"/>
            </a:pPr>
            <a:r>
              <a:rPr lang="en-US" sz="1800" b="1" dirty="0" err="1">
                <a:solidFill>
                  <a:srgbClr val="FF0000"/>
                </a:solidFill>
              </a:rPr>
              <a:t>TGbc</a:t>
            </a:r>
            <a:r>
              <a:rPr lang="en-US" sz="1800" b="1" dirty="0">
                <a:solidFill>
                  <a:srgbClr val="FF0000"/>
                </a:solidFill>
              </a:rPr>
              <a:t> TG agreed to have telephone conferences on Tuesdays, 10AM ET </a:t>
            </a:r>
            <a:r>
              <a:rPr lang="en-US" sz="1800" dirty="0"/>
              <a:t>(thanks to our colleagues in Japan for staying up late)</a:t>
            </a:r>
          </a:p>
        </p:txBody>
      </p:sp>
      <p:sp>
        <p:nvSpPr>
          <p:cNvPr id="11" name="Rechteck 10"/>
          <p:cNvSpPr/>
          <p:nvPr/>
        </p:nvSpPr>
        <p:spPr bwMode="auto">
          <a:xfrm>
            <a:off x="3851920" y="3786336"/>
            <a:ext cx="457200" cy="2667000"/>
          </a:xfrm>
          <a:prstGeom prst="rect">
            <a:avLst/>
          </a:prstGeom>
          <a:noFill/>
          <a:ln w="4445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to authorize </a:t>
            </a:r>
            <a:r>
              <a:rPr lang="en-US" dirty="0" err="1"/>
              <a:t>Telcons</a:t>
            </a:r>
            <a:endParaRPr lang="en-US" dirty="0"/>
          </a:p>
        </p:txBody>
      </p:sp>
      <p:sp>
        <p:nvSpPr>
          <p:cNvPr id="3" name="Inhaltsplatzhalter 2"/>
          <p:cNvSpPr>
            <a:spLocks noGrp="1"/>
          </p:cNvSpPr>
          <p:nvPr>
            <p:ph idx="1"/>
          </p:nvPr>
        </p:nvSpPr>
        <p:spPr>
          <a:xfrm>
            <a:off x="685800" y="1981201"/>
            <a:ext cx="7770813" cy="1828800"/>
          </a:xfrm>
        </p:spPr>
        <p:txBody>
          <a:bodyPr/>
          <a:lstStyle/>
          <a:p>
            <a:pPr>
              <a:buFont typeface="Arial" panose="020B0604020202020204" pitchFamily="34" charset="0"/>
              <a:buChar char="•"/>
            </a:pPr>
            <a:r>
              <a:rPr lang="de-DE" dirty="0" err="1">
                <a:sym typeface="Wingdings" pitchFamily="2" charset="2"/>
              </a:rPr>
              <a:t>No</a:t>
            </a:r>
            <a:r>
              <a:rPr lang="de-DE" dirty="0">
                <a:sym typeface="Wingdings" pitchFamily="2" charset="2"/>
              </a:rPr>
              <a:t> </a:t>
            </a:r>
            <a:r>
              <a:rPr lang="de-DE" dirty="0" err="1">
                <a:sym typeface="Wingdings" pitchFamily="2" charset="2"/>
              </a:rPr>
              <a:t>motion</a:t>
            </a:r>
            <a:r>
              <a:rPr lang="de-DE" dirty="0">
                <a:sym typeface="Wingdings" pitchFamily="2" charset="2"/>
              </a:rPr>
              <a:t> </a:t>
            </a:r>
            <a:r>
              <a:rPr lang="de-DE" dirty="0" err="1">
                <a:sym typeface="Wingdings" pitchFamily="2" charset="2"/>
              </a:rPr>
              <a:t>required</a:t>
            </a:r>
            <a:endParaRPr lang="de-DE" dirty="0">
              <a:sym typeface="Wingdings" pitchFamily="2" charset="2"/>
            </a:endParaRPr>
          </a:p>
          <a:p>
            <a:pPr>
              <a:buFont typeface="Arial" panose="020B0604020202020204" pitchFamily="34" charset="0"/>
              <a:buChar char="•"/>
            </a:pPr>
            <a:r>
              <a:rPr lang="en-US" dirty="0"/>
              <a:t>Weekly, Tuesdays, 09:30h – 11.30h ET (2 hours)</a:t>
            </a:r>
            <a:endParaRPr lang="de-DE" dirty="0">
              <a:sym typeface="Wingdings" pitchFamily="2" charset="2"/>
            </a:endParaRPr>
          </a:p>
          <a:p>
            <a:pPr>
              <a:buFont typeface="Arial" panose="020B0604020202020204" pitchFamily="34" charset="0"/>
              <a:buChar char="•"/>
            </a:pPr>
            <a:r>
              <a:rPr lang="de-DE" dirty="0" err="1">
                <a:sym typeface="Wingdings" pitchFamily="2" charset="2"/>
              </a:rPr>
              <a:t>Telco</a:t>
            </a:r>
            <a:r>
              <a:rPr lang="de-DE" dirty="0">
                <a:sym typeface="Wingdings" pitchFamily="2" charset="2"/>
              </a:rPr>
              <a:t> </a:t>
            </a:r>
            <a:r>
              <a:rPr lang="de-DE" dirty="0" err="1">
                <a:sym typeface="Wingdings" pitchFamily="2" charset="2"/>
              </a:rPr>
              <a:t>have</a:t>
            </a:r>
            <a:r>
              <a:rPr lang="de-DE" dirty="0">
                <a:sym typeface="Wingdings" pitchFamily="2" charset="2"/>
              </a:rPr>
              <a:t> </a:t>
            </a:r>
            <a:r>
              <a:rPr lang="de-DE" dirty="0" err="1">
                <a:sym typeface="Wingdings" pitchFamily="2" charset="2"/>
              </a:rPr>
              <a:t>been</a:t>
            </a:r>
            <a:r>
              <a:rPr lang="de-DE" dirty="0">
                <a:sym typeface="Wingdings" pitchFamily="2" charset="2"/>
              </a:rPr>
              <a:t> </a:t>
            </a:r>
            <a:r>
              <a:rPr lang="de-DE" dirty="0" err="1">
                <a:sym typeface="Wingdings" pitchFamily="2" charset="2"/>
              </a:rPr>
              <a:t>announced</a:t>
            </a:r>
            <a:r>
              <a:rPr lang="de-DE" dirty="0">
                <a:sym typeface="Wingdings" pitchFamily="2" charset="2"/>
              </a:rPr>
              <a:t> </a:t>
            </a:r>
            <a:r>
              <a:rPr lang="de-DE" dirty="0" err="1">
                <a:sym typeface="Wingdings" pitchFamily="2" charset="2"/>
              </a:rPr>
              <a:t>with</a:t>
            </a:r>
            <a:r>
              <a:rPr lang="de-DE" dirty="0">
                <a:sym typeface="Wingdings" pitchFamily="2" charset="2"/>
              </a:rPr>
              <a:t> 10-day </a:t>
            </a:r>
            <a:r>
              <a:rPr lang="de-DE" dirty="0" err="1">
                <a:sym typeface="Wingdings" pitchFamily="2" charset="2"/>
              </a:rPr>
              <a:t>notice</a:t>
            </a:r>
            <a:r>
              <a:rPr lang="de-DE" dirty="0">
                <a:sym typeface="Wingdings" pitchFamily="2" charset="2"/>
              </a:rPr>
              <a:t> on </a:t>
            </a:r>
            <a:r>
              <a:rPr lang="de-DE" dirty="0" err="1">
                <a:sym typeface="Wingdings" pitchFamily="2" charset="2"/>
              </a:rPr>
              <a:t>the</a:t>
            </a:r>
            <a:r>
              <a:rPr lang="de-DE" dirty="0">
                <a:sym typeface="Wingdings" pitchFamily="2" charset="2"/>
              </a:rPr>
              <a:t> WG </a:t>
            </a:r>
            <a:r>
              <a:rPr lang="de-DE" dirty="0" err="1">
                <a:sym typeface="Wingdings" pitchFamily="2" charset="2"/>
              </a:rPr>
              <a:t>reflector</a:t>
            </a:r>
            <a:endParaRPr lang="de-DE" dirty="0">
              <a:sym typeface="Wingdings" pitchFamily="2" charset="2"/>
            </a:endParaRPr>
          </a:p>
          <a:p>
            <a:pPr>
              <a:buFont typeface="Arial" panose="020B0604020202020204" pitchFamily="34" charset="0"/>
              <a:buChar char="•"/>
            </a:pPr>
            <a:endParaRPr lang="de-DE" dirty="0">
              <a:sym typeface="Wingdings" pitchFamily="2" charset="2"/>
            </a:endParaRPr>
          </a:p>
          <a:p>
            <a:pPr>
              <a:buFont typeface="Arial" panose="020B0604020202020204" pitchFamily="34" charset="0"/>
              <a:buChar char="•"/>
            </a:pPr>
            <a:r>
              <a:rPr lang="de-DE" dirty="0">
                <a:sym typeface="Wingdings" pitchFamily="2" charset="2"/>
              </a:rPr>
              <a:t>Next </a:t>
            </a:r>
            <a:r>
              <a:rPr lang="de-DE" dirty="0" err="1">
                <a:sym typeface="Wingdings" pitchFamily="2" charset="2"/>
              </a:rPr>
              <a:t>Telco</a:t>
            </a:r>
            <a:r>
              <a:rPr lang="de-DE" dirty="0">
                <a:sym typeface="Wingdings" pitchFamily="2" charset="2"/>
              </a:rPr>
              <a:t> on </a:t>
            </a:r>
            <a:r>
              <a:rPr lang="de-DE" dirty="0" err="1">
                <a:sym typeface="Wingdings" pitchFamily="2" charset="2"/>
              </a:rPr>
              <a:t>July</a:t>
            </a:r>
            <a:r>
              <a:rPr lang="de-DE" dirty="0">
                <a:sym typeface="Wingdings" pitchFamily="2" charset="2"/>
              </a:rPr>
              <a:t> 27.  </a:t>
            </a:r>
            <a:r>
              <a:rPr lang="de-DE" dirty="0" err="1">
                <a:sym typeface="Wingdings" pitchFamily="2" charset="2"/>
              </a:rPr>
              <a:t>We</a:t>
            </a:r>
            <a:r>
              <a:rPr lang="de-DE" dirty="0">
                <a:sym typeface="Wingdings" pitchFamily="2" charset="2"/>
              </a:rPr>
              <a:t> will </a:t>
            </a:r>
            <a:r>
              <a:rPr lang="de-DE" dirty="0" err="1">
                <a:sym typeface="Wingdings" pitchFamily="2" charset="2"/>
              </a:rPr>
              <a:t>continue</a:t>
            </a:r>
            <a:r>
              <a:rPr lang="de-DE" dirty="0">
                <a:sym typeface="Wingdings" pitchFamily="2" charset="2"/>
              </a:rPr>
              <a:t> ARC </a:t>
            </a:r>
            <a:r>
              <a:rPr lang="de-DE" dirty="0" err="1">
                <a:sym typeface="Wingdings" pitchFamily="2" charset="2"/>
              </a:rPr>
              <a:t>discussion</a:t>
            </a:r>
            <a:endParaRPr lang="de-DE" dirty="0">
              <a:sym typeface="Wingdings" pitchFamily="2" charset="2"/>
            </a:endParaRPr>
          </a:p>
          <a:p>
            <a:endParaRPr lang="de-DE"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September 2021</a:t>
            </a:r>
            <a:endParaRPr lang="en-GB" dirty="0"/>
          </a:p>
        </p:txBody>
      </p:sp>
      <p:sp>
        <p:nvSpPr>
          <p:cNvPr id="7" name="TextBox 6">
            <a:extLst>
              <a:ext uri="{FF2B5EF4-FFF2-40B4-BE49-F238E27FC236}">
                <a16:creationId xmlns:a16="http://schemas.microsoft.com/office/drawing/2014/main" id="{90E20150-40A3-9047-BB13-3F4ECD419199}"/>
              </a:ext>
            </a:extLst>
          </p:cNvPr>
          <p:cNvSpPr txBox="1"/>
          <p:nvPr/>
        </p:nvSpPr>
        <p:spPr>
          <a:xfrm rot="20182806">
            <a:off x="2579273" y="3755272"/>
            <a:ext cx="2803492" cy="461665"/>
          </a:xfrm>
          <a:prstGeom prst="rect">
            <a:avLst/>
          </a:prstGeom>
          <a:noFill/>
        </p:spPr>
        <p:txBody>
          <a:bodyPr wrap="square" rtlCol="0">
            <a:spAutoFit/>
          </a:bodyPr>
          <a:lstStyle/>
          <a:p>
            <a:r>
              <a:rPr lang="en-US" b="1" dirty="0">
                <a:solidFill>
                  <a:srgbClr val="FF0000"/>
                </a:solidFill>
              </a:rPr>
              <a:t>To Be Updated</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err="1"/>
              <a:t>TGbc</a:t>
            </a:r>
            <a:r>
              <a:rPr lang="en-US" dirty="0"/>
              <a:t> Timeline</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September 2021</a:t>
            </a:r>
            <a:endParaRPr lang="en-GB" dirty="0"/>
          </a:p>
        </p:txBody>
      </p:sp>
      <p:sp>
        <p:nvSpPr>
          <p:cNvPr id="9" name="Content Placeholder 8">
            <a:extLst>
              <a:ext uri="{FF2B5EF4-FFF2-40B4-BE49-F238E27FC236}">
                <a16:creationId xmlns:a16="http://schemas.microsoft.com/office/drawing/2014/main" id="{32AA2693-82EE-2942-960F-7A8973BF4594}"/>
              </a:ext>
            </a:extLst>
          </p:cNvPr>
          <p:cNvSpPr>
            <a:spLocks noGrp="1"/>
          </p:cNvSpPr>
          <p:nvPr>
            <p:ph idx="1"/>
          </p:nvPr>
        </p:nvSpPr>
        <p:spPr/>
        <p:txBody>
          <a:bodyPr/>
          <a:lstStyle/>
          <a:p>
            <a:pPr marL="0" indent="0">
              <a:lnSpc>
                <a:spcPct val="80000"/>
              </a:lnSpc>
            </a:pPr>
            <a:r>
              <a:rPr lang="en-US" altLang="en-US" dirty="0">
                <a:solidFill>
                  <a:schemeClr val="tx1"/>
                </a:solidFill>
              </a:rPr>
              <a:t>January 2019		First meeting as a task group</a:t>
            </a:r>
          </a:p>
          <a:p>
            <a:pPr marL="0" indent="0">
              <a:lnSpc>
                <a:spcPct val="80000"/>
              </a:lnSpc>
            </a:pPr>
            <a:r>
              <a:rPr lang="en-US" altLang="en-US" dirty="0">
                <a:solidFill>
                  <a:schemeClr val="tx1"/>
                </a:solidFill>
              </a:rPr>
              <a:t>June 2020			Call for comments on D0.1</a:t>
            </a:r>
          </a:p>
          <a:p>
            <a:pPr marL="0" indent="0">
              <a:lnSpc>
                <a:spcPct val="80000"/>
              </a:lnSpc>
            </a:pPr>
            <a:r>
              <a:rPr lang="en-US" altLang="en-US" dirty="0">
                <a:solidFill>
                  <a:schemeClr val="tx1"/>
                </a:solidFill>
              </a:rPr>
              <a:t>November 2020	Initial WGLB (D1.0)</a:t>
            </a:r>
          </a:p>
          <a:p>
            <a:pPr marL="0" indent="0">
              <a:lnSpc>
                <a:spcPct val="80000"/>
              </a:lnSpc>
            </a:pPr>
            <a:r>
              <a:rPr lang="en-US" altLang="en-US" dirty="0">
                <a:solidFill>
                  <a:schemeClr val="tx1"/>
                </a:solidFill>
              </a:rPr>
              <a:t>September 2021	D2.0 WGLB Recirculation LB</a:t>
            </a:r>
          </a:p>
          <a:p>
            <a:pPr marL="0" indent="0">
              <a:lnSpc>
                <a:spcPct val="80000"/>
              </a:lnSpc>
            </a:pPr>
            <a:r>
              <a:rPr lang="en-US" altLang="en-US" dirty="0">
                <a:solidFill>
                  <a:schemeClr val="tx1"/>
                </a:solidFill>
              </a:rPr>
              <a:t>March 2022		Form SAB Pool</a:t>
            </a:r>
          </a:p>
          <a:p>
            <a:pPr marL="0" indent="0">
              <a:lnSpc>
                <a:spcPct val="80000"/>
              </a:lnSpc>
            </a:pPr>
            <a:r>
              <a:rPr lang="en-US" altLang="en-US" dirty="0">
                <a:solidFill>
                  <a:schemeClr val="tx1"/>
                </a:solidFill>
              </a:rPr>
              <a:t>March 2022		MEC/MDR done</a:t>
            </a:r>
          </a:p>
          <a:p>
            <a:pPr marL="0" indent="0">
              <a:lnSpc>
                <a:spcPct val="80000"/>
              </a:lnSpc>
            </a:pPr>
            <a:r>
              <a:rPr lang="en-US" altLang="en-US" dirty="0">
                <a:solidFill>
                  <a:schemeClr val="tx1"/>
                </a:solidFill>
              </a:rPr>
              <a:t>May 2022			Initial SAB (4.0)</a:t>
            </a:r>
          </a:p>
          <a:p>
            <a:pPr marL="0" indent="0">
              <a:lnSpc>
                <a:spcPct val="80000"/>
              </a:lnSpc>
            </a:pPr>
            <a:r>
              <a:rPr lang="en-US" altLang="en-US" dirty="0">
                <a:solidFill>
                  <a:schemeClr val="tx1"/>
                </a:solidFill>
              </a:rPr>
              <a:t>September 2022	Recirculation SAB</a:t>
            </a:r>
          </a:p>
          <a:p>
            <a:pPr marL="0" indent="0">
              <a:lnSpc>
                <a:spcPct val="80000"/>
              </a:lnSpc>
            </a:pPr>
            <a:r>
              <a:rPr lang="en-US" altLang="en-US" dirty="0">
                <a:solidFill>
                  <a:schemeClr val="tx1"/>
                </a:solidFill>
              </a:rPr>
              <a:t>Jan 2023			Final WG/EC approval</a:t>
            </a:r>
          </a:p>
          <a:p>
            <a:pPr marL="0" indent="0">
              <a:lnSpc>
                <a:spcPct val="80000"/>
              </a:lnSpc>
            </a:pPr>
            <a:r>
              <a:rPr lang="en-US" altLang="en-US" dirty="0">
                <a:solidFill>
                  <a:schemeClr val="tx1"/>
                </a:solidFill>
              </a:rPr>
              <a:t>March 2023		</a:t>
            </a:r>
            <a:r>
              <a:rPr lang="en-US" altLang="en-US" dirty="0" err="1">
                <a:solidFill>
                  <a:schemeClr val="tx1"/>
                </a:solidFill>
              </a:rPr>
              <a:t>Revcom</a:t>
            </a:r>
            <a:r>
              <a:rPr lang="en-US" altLang="en-US" dirty="0">
                <a:solidFill>
                  <a:schemeClr val="tx1"/>
                </a:solidFill>
              </a:rPr>
              <a:t>/SASB approval</a:t>
            </a:r>
            <a:endParaRPr lang="en-US" dirty="0">
              <a:solidFill>
                <a:schemeClr val="tx1"/>
              </a:solidFill>
            </a:endParaRPr>
          </a:p>
          <a:p>
            <a:endParaRPr lang="en-US" dirty="0">
              <a:solidFill>
                <a:schemeClr val="tx1"/>
              </a:solidFill>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9DF39B-57CC-1B40-941F-3D819A807F36}"/>
              </a:ext>
            </a:extLst>
          </p:cNvPr>
          <p:cNvSpPr>
            <a:spLocks noGrp="1"/>
          </p:cNvSpPr>
          <p:nvPr>
            <p:ph type="title"/>
          </p:nvPr>
        </p:nvSpPr>
        <p:spPr/>
        <p:txBody>
          <a:bodyPr/>
          <a:lstStyle/>
          <a:p>
            <a:r>
              <a:rPr lang="en-US" dirty="0"/>
              <a:t>Steps towards D2.0</a:t>
            </a:r>
          </a:p>
        </p:txBody>
      </p:sp>
      <p:sp>
        <p:nvSpPr>
          <p:cNvPr id="4" name="Slide Number Placeholder 3">
            <a:extLst>
              <a:ext uri="{FF2B5EF4-FFF2-40B4-BE49-F238E27FC236}">
                <a16:creationId xmlns:a16="http://schemas.microsoft.com/office/drawing/2014/main" id="{1103E0A9-7068-6B40-80DC-47A94A944D95}"/>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EAF17A71-3668-544D-8BDC-CFE5D2A87686}"/>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02BF5949-5AB2-9D4C-A4A8-FCAD151A162F}"/>
              </a:ext>
            </a:extLst>
          </p:cNvPr>
          <p:cNvSpPr>
            <a:spLocks noGrp="1"/>
          </p:cNvSpPr>
          <p:nvPr>
            <p:ph type="dt" idx="15"/>
          </p:nvPr>
        </p:nvSpPr>
        <p:spPr/>
        <p:txBody>
          <a:bodyPr/>
          <a:lstStyle/>
          <a:p>
            <a:r>
              <a:rPr lang="en-GB"/>
              <a:t>September 2021</a:t>
            </a:r>
            <a:endParaRPr lang="en-GB" dirty="0"/>
          </a:p>
        </p:txBody>
      </p:sp>
      <p:sp>
        <p:nvSpPr>
          <p:cNvPr id="7" name="TextBox 6">
            <a:extLst>
              <a:ext uri="{FF2B5EF4-FFF2-40B4-BE49-F238E27FC236}">
                <a16:creationId xmlns:a16="http://schemas.microsoft.com/office/drawing/2014/main" id="{D98B8A52-0FEF-4247-8F0C-FF7A84B4E8BF}"/>
              </a:ext>
            </a:extLst>
          </p:cNvPr>
          <p:cNvSpPr txBox="1"/>
          <p:nvPr/>
        </p:nvSpPr>
        <p:spPr>
          <a:xfrm>
            <a:off x="1064300" y="2722942"/>
            <a:ext cx="1317990" cy="276999"/>
          </a:xfrm>
          <a:prstGeom prst="rect">
            <a:avLst/>
          </a:prstGeom>
          <a:noFill/>
          <a:ln w="25400">
            <a:solidFill>
              <a:schemeClr val="accent1"/>
            </a:solidFill>
          </a:ln>
        </p:spPr>
        <p:txBody>
          <a:bodyPr wrap="none" rtlCol="0">
            <a:spAutoFit/>
          </a:bodyPr>
          <a:lstStyle/>
          <a:p>
            <a:r>
              <a:rPr lang="en-US" sz="1200" dirty="0" err="1">
                <a:solidFill>
                  <a:schemeClr val="tx1"/>
                </a:solidFill>
              </a:rPr>
              <a:t>TGbc</a:t>
            </a:r>
            <a:r>
              <a:rPr lang="en-US" sz="1200" dirty="0">
                <a:solidFill>
                  <a:schemeClr val="tx1"/>
                </a:solidFill>
              </a:rPr>
              <a:t> Draft D1.04</a:t>
            </a:r>
          </a:p>
        </p:txBody>
      </p:sp>
      <p:sp>
        <p:nvSpPr>
          <p:cNvPr id="8" name="TextBox 7">
            <a:extLst>
              <a:ext uri="{FF2B5EF4-FFF2-40B4-BE49-F238E27FC236}">
                <a16:creationId xmlns:a16="http://schemas.microsoft.com/office/drawing/2014/main" id="{77FCB965-D81A-A44C-AA4C-103A164D32B4}"/>
              </a:ext>
            </a:extLst>
          </p:cNvPr>
          <p:cNvSpPr txBox="1"/>
          <p:nvPr/>
        </p:nvSpPr>
        <p:spPr>
          <a:xfrm>
            <a:off x="2915816" y="3198167"/>
            <a:ext cx="3159212" cy="461665"/>
          </a:xfrm>
          <a:prstGeom prst="rect">
            <a:avLst/>
          </a:prstGeom>
          <a:noFill/>
          <a:ln w="25400">
            <a:solidFill>
              <a:schemeClr val="accent1"/>
            </a:solidFill>
          </a:ln>
        </p:spPr>
        <p:txBody>
          <a:bodyPr wrap="square" rtlCol="0">
            <a:spAutoFit/>
          </a:bodyPr>
          <a:lstStyle/>
          <a:p>
            <a:r>
              <a:rPr lang="en-US" sz="1200" dirty="0">
                <a:solidFill>
                  <a:schemeClr val="tx1"/>
                </a:solidFill>
              </a:rPr>
              <a:t>Approved comment resolutions for remaining CIDs</a:t>
            </a:r>
          </a:p>
        </p:txBody>
      </p:sp>
      <p:sp>
        <p:nvSpPr>
          <p:cNvPr id="9" name="TextBox 8">
            <a:extLst>
              <a:ext uri="{FF2B5EF4-FFF2-40B4-BE49-F238E27FC236}">
                <a16:creationId xmlns:a16="http://schemas.microsoft.com/office/drawing/2014/main" id="{2C767B8D-8308-A542-AD02-74E01EE44E3F}"/>
              </a:ext>
            </a:extLst>
          </p:cNvPr>
          <p:cNvSpPr txBox="1"/>
          <p:nvPr/>
        </p:nvSpPr>
        <p:spPr>
          <a:xfrm>
            <a:off x="1000517" y="4128733"/>
            <a:ext cx="1915298" cy="276999"/>
          </a:xfrm>
          <a:prstGeom prst="rect">
            <a:avLst/>
          </a:prstGeom>
          <a:noFill/>
          <a:ln w="25400">
            <a:solidFill>
              <a:schemeClr val="accent1"/>
            </a:solidFill>
          </a:ln>
        </p:spPr>
        <p:txBody>
          <a:bodyPr wrap="square" rtlCol="0">
            <a:spAutoFit/>
          </a:bodyPr>
          <a:lstStyle/>
          <a:p>
            <a:r>
              <a:rPr lang="en-US" sz="1200" dirty="0" err="1">
                <a:solidFill>
                  <a:schemeClr val="tx1"/>
                </a:solidFill>
              </a:rPr>
              <a:t>TGbc</a:t>
            </a:r>
            <a:r>
              <a:rPr lang="en-US" sz="1200" dirty="0">
                <a:solidFill>
                  <a:schemeClr val="tx1"/>
                </a:solidFill>
              </a:rPr>
              <a:t> Draft D1.05</a:t>
            </a:r>
          </a:p>
        </p:txBody>
      </p:sp>
      <p:cxnSp>
        <p:nvCxnSpPr>
          <p:cNvPr id="10" name="Straight Arrow Connector 9">
            <a:extLst>
              <a:ext uri="{FF2B5EF4-FFF2-40B4-BE49-F238E27FC236}">
                <a16:creationId xmlns:a16="http://schemas.microsoft.com/office/drawing/2014/main" id="{001A3F1E-0296-A94A-AB64-032784A0149E}"/>
              </a:ext>
            </a:extLst>
          </p:cNvPr>
          <p:cNvCxnSpPr>
            <a:stCxn id="7" idx="2"/>
            <a:endCxn id="9" idx="0"/>
          </p:cNvCxnSpPr>
          <p:nvPr/>
        </p:nvCxnSpPr>
        <p:spPr>
          <a:xfrm>
            <a:off x="1723295" y="2999941"/>
            <a:ext cx="234871" cy="1128792"/>
          </a:xfrm>
          <a:prstGeom prst="straightConnector1">
            <a:avLst/>
          </a:prstGeom>
          <a:ln w="34925">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a:extLst>
              <a:ext uri="{FF2B5EF4-FFF2-40B4-BE49-F238E27FC236}">
                <a16:creationId xmlns:a16="http://schemas.microsoft.com/office/drawing/2014/main" id="{1FACFC95-F393-A949-93D6-2DB1FC1333AB}"/>
              </a:ext>
            </a:extLst>
          </p:cNvPr>
          <p:cNvCxnSpPr>
            <a:cxnSpLocks/>
            <a:stCxn id="8" idx="1"/>
            <a:endCxn id="9" idx="0"/>
          </p:cNvCxnSpPr>
          <p:nvPr/>
        </p:nvCxnSpPr>
        <p:spPr>
          <a:xfrm flipH="1">
            <a:off x="1958166" y="3429000"/>
            <a:ext cx="957650" cy="699733"/>
          </a:xfrm>
          <a:prstGeom prst="straightConnector1">
            <a:avLst/>
          </a:prstGeom>
          <a:ln w="34925">
            <a:tailEnd type="triangle"/>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EFEB41F2-9EB0-AD48-BC73-2E4842BD9025}"/>
              </a:ext>
            </a:extLst>
          </p:cNvPr>
          <p:cNvCxnSpPr>
            <a:cxnSpLocks/>
          </p:cNvCxnSpPr>
          <p:nvPr/>
        </p:nvCxnSpPr>
        <p:spPr>
          <a:xfrm>
            <a:off x="728669" y="3096892"/>
            <a:ext cx="7722973" cy="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6EE672D2-C1AB-F743-A52E-33EC5111656B}"/>
              </a:ext>
            </a:extLst>
          </p:cNvPr>
          <p:cNvCxnSpPr>
            <a:cxnSpLocks/>
          </p:cNvCxnSpPr>
          <p:nvPr/>
        </p:nvCxnSpPr>
        <p:spPr>
          <a:xfrm>
            <a:off x="753383" y="3846239"/>
            <a:ext cx="7698259" cy="0"/>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14" name="TextBox 13">
            <a:extLst>
              <a:ext uri="{FF2B5EF4-FFF2-40B4-BE49-F238E27FC236}">
                <a16:creationId xmlns:a16="http://schemas.microsoft.com/office/drawing/2014/main" id="{161EEB9A-A96A-F446-BC62-F57508423FBC}"/>
              </a:ext>
            </a:extLst>
          </p:cNvPr>
          <p:cNvSpPr txBox="1"/>
          <p:nvPr/>
        </p:nvSpPr>
        <p:spPr>
          <a:xfrm>
            <a:off x="2776923" y="4566319"/>
            <a:ext cx="3783227" cy="646331"/>
          </a:xfrm>
          <a:prstGeom prst="rect">
            <a:avLst/>
          </a:prstGeom>
          <a:noFill/>
          <a:ln w="25400">
            <a:solidFill>
              <a:schemeClr val="accent1"/>
            </a:solidFill>
          </a:ln>
        </p:spPr>
        <p:txBody>
          <a:bodyPr wrap="square" rtlCol="0">
            <a:spAutoFit/>
          </a:bodyPr>
          <a:lstStyle/>
          <a:p>
            <a:r>
              <a:rPr lang="en-US" sz="1200" dirty="0" err="1">
                <a:solidFill>
                  <a:schemeClr val="tx1"/>
                </a:solidFill>
              </a:rPr>
              <a:t>TGbc</a:t>
            </a:r>
            <a:r>
              <a:rPr lang="en-US" sz="1200" dirty="0">
                <a:solidFill>
                  <a:schemeClr val="tx1"/>
                </a:solidFill>
              </a:rPr>
              <a:t> internal review</a:t>
            </a:r>
          </a:p>
          <a:p>
            <a:r>
              <a:rPr lang="en-US" sz="1200" dirty="0">
                <a:solidFill>
                  <a:schemeClr val="tx1"/>
                </a:solidFill>
              </a:rPr>
              <a:t>(verify correct implementation of resolutions &amp; editorial cross-check)</a:t>
            </a:r>
          </a:p>
        </p:txBody>
      </p:sp>
      <p:cxnSp>
        <p:nvCxnSpPr>
          <p:cNvPr id="15" name="Straight Arrow Connector 14">
            <a:extLst>
              <a:ext uri="{FF2B5EF4-FFF2-40B4-BE49-F238E27FC236}">
                <a16:creationId xmlns:a16="http://schemas.microsoft.com/office/drawing/2014/main" id="{BF192FDF-9B85-4643-B265-F77D026CEBED}"/>
              </a:ext>
            </a:extLst>
          </p:cNvPr>
          <p:cNvCxnSpPr>
            <a:cxnSpLocks/>
            <a:stCxn id="9" idx="2"/>
            <a:endCxn id="14" idx="1"/>
          </p:cNvCxnSpPr>
          <p:nvPr/>
        </p:nvCxnSpPr>
        <p:spPr>
          <a:xfrm>
            <a:off x="1958166" y="4405732"/>
            <a:ext cx="818757" cy="483753"/>
          </a:xfrm>
          <a:prstGeom prst="straightConnector1">
            <a:avLst/>
          </a:prstGeom>
          <a:ln w="34925">
            <a:tailEnd type="triangle"/>
          </a:ln>
        </p:spPr>
        <p:style>
          <a:lnRef idx="1">
            <a:schemeClr val="accent1"/>
          </a:lnRef>
          <a:fillRef idx="0">
            <a:schemeClr val="accent1"/>
          </a:fillRef>
          <a:effectRef idx="0">
            <a:schemeClr val="accent1"/>
          </a:effectRef>
          <a:fontRef idx="minor">
            <a:schemeClr val="tx1"/>
          </a:fontRef>
        </p:style>
      </p:cxnSp>
      <p:sp>
        <p:nvSpPr>
          <p:cNvPr id="16" name="TextBox 15">
            <a:extLst>
              <a:ext uri="{FF2B5EF4-FFF2-40B4-BE49-F238E27FC236}">
                <a16:creationId xmlns:a16="http://schemas.microsoft.com/office/drawing/2014/main" id="{DA702339-9A6B-F64B-BA87-6CB7A0DBE2F7}"/>
              </a:ext>
            </a:extLst>
          </p:cNvPr>
          <p:cNvSpPr txBox="1"/>
          <p:nvPr/>
        </p:nvSpPr>
        <p:spPr>
          <a:xfrm>
            <a:off x="6635260" y="2694111"/>
            <a:ext cx="1608261" cy="276999"/>
          </a:xfrm>
          <a:prstGeom prst="rect">
            <a:avLst/>
          </a:prstGeom>
          <a:noFill/>
          <a:ln w="25400">
            <a:noFill/>
          </a:ln>
        </p:spPr>
        <p:txBody>
          <a:bodyPr wrap="none" rtlCol="0">
            <a:spAutoFit/>
          </a:bodyPr>
          <a:lstStyle/>
          <a:p>
            <a:r>
              <a:rPr lang="en-US" sz="1200" dirty="0">
                <a:solidFill>
                  <a:schemeClr val="tx1"/>
                </a:solidFill>
              </a:rPr>
              <a:t>Pre September-Plenary</a:t>
            </a:r>
          </a:p>
        </p:txBody>
      </p:sp>
      <p:sp>
        <p:nvSpPr>
          <p:cNvPr id="17" name="TextBox 16">
            <a:extLst>
              <a:ext uri="{FF2B5EF4-FFF2-40B4-BE49-F238E27FC236}">
                <a16:creationId xmlns:a16="http://schemas.microsoft.com/office/drawing/2014/main" id="{E839093B-FB3E-B94D-93C0-3425AE8FAF0D}"/>
              </a:ext>
            </a:extLst>
          </p:cNvPr>
          <p:cNvSpPr txBox="1"/>
          <p:nvPr/>
        </p:nvSpPr>
        <p:spPr>
          <a:xfrm>
            <a:off x="6635260" y="3198167"/>
            <a:ext cx="1364604" cy="276999"/>
          </a:xfrm>
          <a:prstGeom prst="rect">
            <a:avLst/>
          </a:prstGeom>
          <a:noFill/>
          <a:ln w="25400">
            <a:noFill/>
          </a:ln>
        </p:spPr>
        <p:txBody>
          <a:bodyPr wrap="none" rtlCol="0">
            <a:spAutoFit/>
          </a:bodyPr>
          <a:lstStyle/>
          <a:p>
            <a:r>
              <a:rPr lang="en-US" sz="1200" dirty="0">
                <a:solidFill>
                  <a:schemeClr val="tx1"/>
                </a:solidFill>
              </a:rPr>
              <a:t>September-Plenary</a:t>
            </a:r>
          </a:p>
        </p:txBody>
      </p:sp>
      <p:sp>
        <p:nvSpPr>
          <p:cNvPr id="18" name="TextBox 17">
            <a:extLst>
              <a:ext uri="{FF2B5EF4-FFF2-40B4-BE49-F238E27FC236}">
                <a16:creationId xmlns:a16="http://schemas.microsoft.com/office/drawing/2014/main" id="{B5040892-8585-754C-83F4-E0F836BBC490}"/>
              </a:ext>
            </a:extLst>
          </p:cNvPr>
          <p:cNvSpPr txBox="1"/>
          <p:nvPr/>
        </p:nvSpPr>
        <p:spPr>
          <a:xfrm>
            <a:off x="1002515" y="5350305"/>
            <a:ext cx="1915298" cy="276999"/>
          </a:xfrm>
          <a:prstGeom prst="rect">
            <a:avLst/>
          </a:prstGeom>
          <a:noFill/>
          <a:ln w="25400">
            <a:solidFill>
              <a:schemeClr val="accent1"/>
            </a:solidFill>
          </a:ln>
        </p:spPr>
        <p:txBody>
          <a:bodyPr wrap="square" rtlCol="0">
            <a:spAutoFit/>
          </a:bodyPr>
          <a:lstStyle/>
          <a:p>
            <a:r>
              <a:rPr lang="en-US" sz="1200" dirty="0" err="1">
                <a:solidFill>
                  <a:schemeClr val="tx1"/>
                </a:solidFill>
              </a:rPr>
              <a:t>TGbc</a:t>
            </a:r>
            <a:r>
              <a:rPr lang="en-US" sz="1200" dirty="0">
                <a:solidFill>
                  <a:schemeClr val="tx1"/>
                </a:solidFill>
              </a:rPr>
              <a:t> Draft D2.0</a:t>
            </a:r>
          </a:p>
        </p:txBody>
      </p:sp>
      <p:cxnSp>
        <p:nvCxnSpPr>
          <p:cNvPr id="19" name="Straight Arrow Connector 18">
            <a:extLst>
              <a:ext uri="{FF2B5EF4-FFF2-40B4-BE49-F238E27FC236}">
                <a16:creationId xmlns:a16="http://schemas.microsoft.com/office/drawing/2014/main" id="{8A1F3F39-EEFF-EE42-A2EA-B315A7D45A6F}"/>
              </a:ext>
            </a:extLst>
          </p:cNvPr>
          <p:cNvCxnSpPr>
            <a:cxnSpLocks/>
            <a:stCxn id="9" idx="2"/>
            <a:endCxn id="18" idx="0"/>
          </p:cNvCxnSpPr>
          <p:nvPr/>
        </p:nvCxnSpPr>
        <p:spPr>
          <a:xfrm>
            <a:off x="1958166" y="4405732"/>
            <a:ext cx="1998" cy="944573"/>
          </a:xfrm>
          <a:prstGeom prst="straightConnector1">
            <a:avLst/>
          </a:prstGeom>
          <a:ln w="34925">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CBC321C9-BCBE-5742-A1F8-16EA9DF1286E}"/>
              </a:ext>
            </a:extLst>
          </p:cNvPr>
          <p:cNvCxnSpPr>
            <a:cxnSpLocks/>
            <a:stCxn id="14" idx="1"/>
            <a:endCxn id="18" idx="0"/>
          </p:cNvCxnSpPr>
          <p:nvPr/>
        </p:nvCxnSpPr>
        <p:spPr>
          <a:xfrm flipH="1">
            <a:off x="1960164" y="4889485"/>
            <a:ext cx="816759" cy="460820"/>
          </a:xfrm>
          <a:prstGeom prst="straightConnector1">
            <a:avLst/>
          </a:prstGeom>
          <a:ln w="34925">
            <a:tailEnd type="triangle"/>
          </a:ln>
        </p:spPr>
        <p:style>
          <a:lnRef idx="1">
            <a:schemeClr val="accent1"/>
          </a:lnRef>
          <a:fillRef idx="0">
            <a:schemeClr val="accent1"/>
          </a:fillRef>
          <a:effectRef idx="0">
            <a:schemeClr val="accent1"/>
          </a:effectRef>
          <a:fontRef idx="minor">
            <a:schemeClr val="tx1"/>
          </a:fontRef>
        </p:style>
      </p:cxnSp>
      <p:sp>
        <p:nvSpPr>
          <p:cNvPr id="21" name="TextBox 20">
            <a:extLst>
              <a:ext uri="{FF2B5EF4-FFF2-40B4-BE49-F238E27FC236}">
                <a16:creationId xmlns:a16="http://schemas.microsoft.com/office/drawing/2014/main" id="{46B4584D-607F-7143-8A10-BD13BDB0517B}"/>
              </a:ext>
            </a:extLst>
          </p:cNvPr>
          <p:cNvSpPr txBox="1"/>
          <p:nvPr/>
        </p:nvSpPr>
        <p:spPr>
          <a:xfrm>
            <a:off x="6639052" y="4062263"/>
            <a:ext cx="1667572" cy="276999"/>
          </a:xfrm>
          <a:prstGeom prst="rect">
            <a:avLst/>
          </a:prstGeom>
          <a:noFill/>
          <a:ln w="25400">
            <a:noFill/>
          </a:ln>
        </p:spPr>
        <p:txBody>
          <a:bodyPr wrap="none" rtlCol="0">
            <a:spAutoFit/>
          </a:bodyPr>
          <a:lstStyle/>
          <a:p>
            <a:r>
              <a:rPr lang="en-US" sz="1200" dirty="0">
                <a:solidFill>
                  <a:schemeClr val="tx1"/>
                </a:solidFill>
              </a:rPr>
              <a:t>Post September-Plenary</a:t>
            </a:r>
          </a:p>
        </p:txBody>
      </p:sp>
      <p:sp>
        <p:nvSpPr>
          <p:cNvPr id="22" name="TextBox 21">
            <a:extLst>
              <a:ext uri="{FF2B5EF4-FFF2-40B4-BE49-F238E27FC236}">
                <a16:creationId xmlns:a16="http://schemas.microsoft.com/office/drawing/2014/main" id="{036C243C-C05D-7145-8862-EEF157999AFE}"/>
              </a:ext>
            </a:extLst>
          </p:cNvPr>
          <p:cNvSpPr txBox="1"/>
          <p:nvPr/>
        </p:nvSpPr>
        <p:spPr>
          <a:xfrm>
            <a:off x="1000517" y="5862463"/>
            <a:ext cx="2439835" cy="276999"/>
          </a:xfrm>
          <a:prstGeom prst="rect">
            <a:avLst/>
          </a:prstGeom>
          <a:noFill/>
          <a:ln w="25400">
            <a:solidFill>
              <a:srgbClr val="00B050"/>
            </a:solidFill>
          </a:ln>
        </p:spPr>
        <p:txBody>
          <a:bodyPr wrap="square" rtlCol="0">
            <a:spAutoFit/>
          </a:bodyPr>
          <a:lstStyle/>
          <a:p>
            <a:r>
              <a:rPr lang="en-US" sz="1200" dirty="0">
                <a:solidFill>
                  <a:schemeClr val="tx1"/>
                </a:solidFill>
              </a:rPr>
              <a:t>WG Recirculation Ballot</a:t>
            </a:r>
          </a:p>
        </p:txBody>
      </p:sp>
      <p:cxnSp>
        <p:nvCxnSpPr>
          <p:cNvPr id="23" name="Straight Arrow Connector 22">
            <a:extLst>
              <a:ext uri="{FF2B5EF4-FFF2-40B4-BE49-F238E27FC236}">
                <a16:creationId xmlns:a16="http://schemas.microsoft.com/office/drawing/2014/main" id="{8B5F3C59-764C-C846-8033-C25F7088093D}"/>
              </a:ext>
            </a:extLst>
          </p:cNvPr>
          <p:cNvCxnSpPr>
            <a:cxnSpLocks/>
            <a:stCxn id="18" idx="2"/>
            <a:endCxn id="22" idx="0"/>
          </p:cNvCxnSpPr>
          <p:nvPr/>
        </p:nvCxnSpPr>
        <p:spPr>
          <a:xfrm>
            <a:off x="1960164" y="5627304"/>
            <a:ext cx="260271" cy="235159"/>
          </a:xfrm>
          <a:prstGeom prst="straightConnector1">
            <a:avLst/>
          </a:prstGeom>
          <a:ln w="34925">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753097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80AB37-5C8C-B24A-A682-19FCE1707514}"/>
              </a:ext>
            </a:extLst>
          </p:cNvPr>
          <p:cNvSpPr>
            <a:spLocks noGrp="1"/>
          </p:cNvSpPr>
          <p:nvPr>
            <p:ph type="title"/>
          </p:nvPr>
        </p:nvSpPr>
        <p:spPr/>
        <p:txBody>
          <a:bodyPr/>
          <a:lstStyle/>
          <a:p>
            <a:r>
              <a:rPr lang="en-US" dirty="0"/>
              <a:t>D2.0 recirc LB Timing</a:t>
            </a:r>
          </a:p>
        </p:txBody>
      </p:sp>
      <p:sp>
        <p:nvSpPr>
          <p:cNvPr id="3" name="Content Placeholder 2">
            <a:extLst>
              <a:ext uri="{FF2B5EF4-FFF2-40B4-BE49-F238E27FC236}">
                <a16:creationId xmlns:a16="http://schemas.microsoft.com/office/drawing/2014/main" id="{74496ED6-CA73-7E4E-86A4-FC4208D4DE5F}"/>
              </a:ext>
            </a:extLst>
          </p:cNvPr>
          <p:cNvSpPr>
            <a:spLocks noGrp="1"/>
          </p:cNvSpPr>
          <p:nvPr>
            <p:ph idx="1"/>
          </p:nvPr>
        </p:nvSpPr>
        <p:spPr/>
        <p:txBody>
          <a:bodyPr/>
          <a:lstStyle/>
          <a:p>
            <a:pPr>
              <a:buFont typeface="Arial" panose="020B0604020202020204" pitchFamily="34" charset="0"/>
              <a:buChar char="•"/>
            </a:pPr>
            <a:r>
              <a:rPr lang="en-US" sz="2000" dirty="0"/>
              <a:t>Sep 17 (Fri): All comments resolved; TG motion for recirc</a:t>
            </a:r>
          </a:p>
          <a:p>
            <a:pPr>
              <a:buFont typeface="Arial" panose="020B0604020202020204" pitchFamily="34" charset="0"/>
              <a:buChar char="•"/>
            </a:pPr>
            <a:r>
              <a:rPr lang="en-US" sz="2000" dirty="0"/>
              <a:t>Sep 23 (Thu): D1.05 ready for editorial review (all comment resolutions included here)</a:t>
            </a:r>
          </a:p>
          <a:p>
            <a:pPr>
              <a:buFont typeface="Arial" panose="020B0604020202020204" pitchFamily="34" charset="0"/>
              <a:buChar char="•"/>
            </a:pPr>
            <a:r>
              <a:rPr lang="en-US" sz="2000" dirty="0"/>
              <a:t>Sep 24 (Fri) – Sep 28 (Tue): </a:t>
            </a:r>
            <a:r>
              <a:rPr lang="en-US" sz="2000" dirty="0" err="1"/>
              <a:t>TGbc</a:t>
            </a:r>
            <a:r>
              <a:rPr lang="en-US" sz="2000" dirty="0"/>
              <a:t> internal editorial review</a:t>
            </a:r>
          </a:p>
          <a:p>
            <a:pPr>
              <a:buFont typeface="Arial" panose="020B0604020202020204" pitchFamily="34" charset="0"/>
              <a:buChar char="•"/>
            </a:pPr>
            <a:r>
              <a:rPr lang="en-US" sz="2000" dirty="0"/>
              <a:t>Editor to include feedback from editorial review.</a:t>
            </a:r>
          </a:p>
          <a:p>
            <a:pPr>
              <a:buFont typeface="Arial" panose="020B0604020202020204" pitchFamily="34" charset="0"/>
              <a:buChar char="•"/>
            </a:pPr>
            <a:r>
              <a:rPr lang="en-US" sz="2000" dirty="0"/>
              <a:t>Oct 1 (Fri): D2.0 sent to WG Chair</a:t>
            </a:r>
          </a:p>
          <a:p>
            <a:pPr>
              <a:buFont typeface="Arial" panose="020B0604020202020204" pitchFamily="34" charset="0"/>
              <a:buChar char="•"/>
            </a:pPr>
            <a:r>
              <a:rPr lang="en-US" sz="2000" dirty="0"/>
              <a:t>Oct 4 (Mon) – 19 (Tue): 15-day recirc</a:t>
            </a:r>
          </a:p>
          <a:p>
            <a:pPr>
              <a:buFont typeface="Arial" panose="020B0604020202020204" pitchFamily="34" charset="0"/>
              <a:buChar char="•"/>
            </a:pPr>
            <a:r>
              <a:rPr lang="en-US" sz="2000" dirty="0"/>
              <a:t>Oct 25 (Mon): receive comments and prepare XL with comments</a:t>
            </a:r>
          </a:p>
          <a:p>
            <a:pPr>
              <a:buFont typeface="Arial" panose="020B0604020202020204" pitchFamily="34" charset="0"/>
              <a:buChar char="•"/>
            </a:pPr>
            <a:r>
              <a:rPr lang="en-US" sz="2000" dirty="0"/>
              <a:t>Nov 2 &amp; 9: at least two </a:t>
            </a:r>
            <a:r>
              <a:rPr lang="en-US" sz="2000" dirty="0" err="1"/>
              <a:t>telcos</a:t>
            </a:r>
            <a:r>
              <a:rPr lang="en-US" sz="2000" dirty="0"/>
              <a:t> to review comments and assign comments</a:t>
            </a:r>
          </a:p>
          <a:p>
            <a:pPr>
              <a:buFont typeface="Arial" panose="020B0604020202020204" pitchFamily="34" charset="0"/>
              <a:buChar char="•"/>
            </a:pPr>
            <a:r>
              <a:rPr lang="en-US" sz="2000" dirty="0"/>
              <a:t>Nov-14-19: November Plenary</a:t>
            </a:r>
          </a:p>
        </p:txBody>
      </p:sp>
      <p:sp>
        <p:nvSpPr>
          <p:cNvPr id="4" name="Slide Number Placeholder 3">
            <a:extLst>
              <a:ext uri="{FF2B5EF4-FFF2-40B4-BE49-F238E27FC236}">
                <a16:creationId xmlns:a16="http://schemas.microsoft.com/office/drawing/2014/main" id="{EF25C63F-916D-A84C-9A87-61236165F566}"/>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3A3FA281-11D0-C948-BFFD-38CD027796F1}"/>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19E4E680-BD1D-504E-82FC-903D37A05956}"/>
              </a:ext>
            </a:extLst>
          </p:cNvPr>
          <p:cNvSpPr>
            <a:spLocks noGrp="1"/>
          </p:cNvSpPr>
          <p:nvPr>
            <p:ph type="dt" idx="15"/>
          </p:nvPr>
        </p:nvSpPr>
        <p:spPr/>
        <p:txBody>
          <a:bodyPr/>
          <a:lstStyle/>
          <a:p>
            <a:r>
              <a:rPr lang="en-GB"/>
              <a:t>September 2021</a:t>
            </a:r>
            <a:endParaRPr lang="en-GB" dirty="0"/>
          </a:p>
        </p:txBody>
      </p:sp>
    </p:spTree>
    <p:extLst>
      <p:ext uri="{BB962C8B-B14F-4D97-AF65-F5344CB8AC3E}">
        <p14:creationId xmlns:p14="http://schemas.microsoft.com/office/powerpoint/2010/main" val="237894405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Old Business</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September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GB"/>
              <a:t>September 2021</a:t>
            </a:r>
          </a:p>
        </p:txBody>
      </p:sp>
      <p:sp>
        <p:nvSpPr>
          <p:cNvPr id="5" name="Footer Placeholder 4"/>
          <p:cNvSpPr>
            <a:spLocks noGrp="1"/>
          </p:cNvSpPr>
          <p:nvPr>
            <p:ph type="ftr" idx="14"/>
          </p:nvPr>
        </p:nvSpPr>
        <p:spPr>
          <a:xfrm>
            <a:off x="6143636" y="6475413"/>
            <a:ext cx="2398702" cy="180975"/>
          </a:xfrm>
        </p:spPr>
        <p:txBody>
          <a:bodyPr/>
          <a:lstStyle/>
          <a:p>
            <a:r>
              <a:rPr lang="de-DE"/>
              <a:t>Marc Emmelmann (Koden-TI)</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36</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dirty="0" err="1"/>
              <a:t>TGbc</a:t>
            </a:r>
            <a:r>
              <a:rPr lang="en-US" dirty="0"/>
              <a:t> Submission (cont)</a:t>
            </a:r>
          </a:p>
        </p:txBody>
      </p:sp>
      <p:sp>
        <p:nvSpPr>
          <p:cNvPr id="10242" name="Rectangle 2"/>
          <p:cNvSpPr>
            <a:spLocks noGrp="1" noChangeArrowheads="1"/>
          </p:cNvSpPr>
          <p:nvPr>
            <p:ph type="body" idx="1"/>
          </p:nvPr>
        </p:nvSpPr>
        <p:spPr>
          <a:xfrm>
            <a:off x="685800" y="1981200"/>
            <a:ext cx="7772400" cy="4208463"/>
          </a:xfrm>
          <a:ln/>
        </p:spPr>
        <p:txBody>
          <a:bodyPr/>
          <a:lstStyle/>
          <a:p>
            <a:endParaRPr lang="en-US"/>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Other Old Business</a:t>
            </a:r>
          </a:p>
        </p:txBody>
      </p:sp>
      <p:sp>
        <p:nvSpPr>
          <p:cNvPr id="3" name="Inhaltsplatzhalter 2"/>
          <p:cNvSpPr>
            <a:spLocks noGrp="1"/>
          </p:cNvSpPr>
          <p:nvPr>
            <p:ph idx="1"/>
          </p:nvPr>
        </p:nvSpPr>
        <p:spPr/>
        <p:txBody>
          <a:bodyPr/>
          <a:lstStyle/>
          <a:p>
            <a:endParaRPr lang="en-US"/>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September 2021</a:t>
            </a:r>
            <a:endParaRPr lang="en-GB"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New Business</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September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en-US"/>
          </a:p>
        </p:txBody>
      </p:sp>
      <p:sp>
        <p:nvSpPr>
          <p:cNvPr id="3" name="Inhaltsplatzhalter 2"/>
          <p:cNvSpPr>
            <a:spLocks noGrp="1"/>
          </p:cNvSpPr>
          <p:nvPr>
            <p:ph idx="1"/>
          </p:nvPr>
        </p:nvSpPr>
        <p:spPr/>
        <p:txBody>
          <a:bodyPr/>
          <a:lstStyle/>
          <a:p>
            <a:endParaRPr lang="en-US"/>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September 2021</a:t>
            </a:r>
            <a:endParaRPr lang="en-GB"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Opening Formalities</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September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139077037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GB"/>
              <a:t>September 2021</a:t>
            </a:r>
          </a:p>
        </p:txBody>
      </p:sp>
      <p:sp>
        <p:nvSpPr>
          <p:cNvPr id="5" name="Footer Placeholder 4"/>
          <p:cNvSpPr>
            <a:spLocks noGrp="1"/>
          </p:cNvSpPr>
          <p:nvPr>
            <p:ph type="ftr" idx="14"/>
          </p:nvPr>
        </p:nvSpPr>
        <p:spPr>
          <a:xfrm>
            <a:off x="6215074" y="6475413"/>
            <a:ext cx="2327264" cy="180975"/>
          </a:xfrm>
        </p:spPr>
        <p:txBody>
          <a:bodyPr/>
          <a:lstStyle/>
          <a:p>
            <a:r>
              <a:rPr lang="de-DE"/>
              <a:t>Marc Emmelmann (Koden-TI)</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40</a:t>
            </a:fld>
            <a:endParaRPr lang="en-GB"/>
          </a:p>
        </p:txBody>
      </p:sp>
      <p:sp>
        <p:nvSpPr>
          <p:cNvPr id="1126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11266" name="Rectangle 2"/>
          <p:cNvSpPr>
            <a:spLocks noGrp="1" noChangeArrowheads="1"/>
          </p:cNvSpPr>
          <p:nvPr>
            <p:ph type="body" idx="1"/>
          </p:nvPr>
        </p:nvSpPr>
        <p:spPr>
          <a:xfrm>
            <a:off x="685800" y="1981200"/>
            <a:ext cx="7772400" cy="4208463"/>
          </a:xfrm>
          <a:ln/>
        </p:spPr>
        <p:txBody>
          <a:bodyPr/>
          <a:lstStyle/>
          <a:p>
            <a:endParaRPr lang="en-US"/>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Front Table Introduction</a:t>
            </a:r>
          </a:p>
        </p:txBody>
      </p:sp>
      <p:sp>
        <p:nvSpPr>
          <p:cNvPr id="3" name="Inhaltsplatzhalter 2"/>
          <p:cNvSpPr>
            <a:spLocks noGrp="1"/>
          </p:cNvSpPr>
          <p:nvPr>
            <p:ph idx="1"/>
          </p:nvPr>
        </p:nvSpPr>
        <p:spPr/>
        <p:txBody>
          <a:bodyPr/>
          <a:lstStyle/>
          <a:p>
            <a:r>
              <a:rPr lang="en-US" dirty="0"/>
              <a:t>Chair:					Marc Emmelmann (</a:t>
            </a:r>
            <a:r>
              <a:rPr lang="en-US" dirty="0" err="1"/>
              <a:t>Koden</a:t>
            </a:r>
            <a:r>
              <a:rPr lang="en-US" dirty="0"/>
              <a:t>-TI)</a:t>
            </a:r>
          </a:p>
          <a:p>
            <a:endParaRPr lang="en-US" dirty="0"/>
          </a:p>
          <a:p>
            <a:r>
              <a:rPr lang="en-US" dirty="0"/>
              <a:t>Vice Chair:			Hitoshi Morioka (SRC Software)</a:t>
            </a:r>
          </a:p>
          <a:p>
            <a:r>
              <a:rPr lang="en-US" dirty="0"/>
              <a:t>Vice Chair:			Stephen McCann (Huawei)</a:t>
            </a:r>
          </a:p>
          <a:p>
            <a:endParaRPr lang="en-US" dirty="0"/>
          </a:p>
          <a:p>
            <a:r>
              <a:rPr lang="en-US" dirty="0"/>
              <a:t>Secretary:			</a:t>
            </a:r>
            <a:r>
              <a:rPr lang="en-US" dirty="0" err="1"/>
              <a:t>Xiaofei</a:t>
            </a:r>
            <a:r>
              <a:rPr lang="en-US" dirty="0"/>
              <a:t> Wang (Interdigital)</a:t>
            </a:r>
          </a:p>
          <a:p>
            <a:r>
              <a:rPr lang="en-US" dirty="0"/>
              <a:t>Technical Editor:	Carol Ansley (Cox)</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September 2021</a:t>
            </a:r>
            <a:endParaRPr lang="en-GB"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Meeting Protocol</a:t>
            </a:r>
          </a:p>
        </p:txBody>
      </p:sp>
      <p:sp>
        <p:nvSpPr>
          <p:cNvPr id="3" name="Inhaltsplatzhalter 2"/>
          <p:cNvSpPr>
            <a:spLocks noGrp="1"/>
          </p:cNvSpPr>
          <p:nvPr>
            <p:ph idx="1"/>
          </p:nvPr>
        </p:nvSpPr>
        <p:spPr/>
        <p:txBody>
          <a:bodyPr/>
          <a:lstStyle/>
          <a:p>
            <a:pPr>
              <a:buFont typeface="Arial"/>
              <a:buChar char="•"/>
            </a:pPr>
            <a:r>
              <a:rPr lang="en-US" altLang="en-US" sz="1800" dirty="0"/>
              <a:t>Please announce your affiliation when you first address the group during a meeting slot</a:t>
            </a:r>
          </a:p>
          <a:p>
            <a:pPr>
              <a:buFont typeface="Arial"/>
              <a:buChar char="•"/>
            </a:pPr>
            <a:endParaRPr lang="en-US" altLang="en-US" sz="1800" dirty="0"/>
          </a:p>
          <a:p>
            <a:pPr>
              <a:buFont typeface="Arial"/>
              <a:buChar char="•"/>
            </a:pPr>
            <a:r>
              <a:rPr lang="de-DE" altLang="en-US" sz="1800" dirty="0" err="1"/>
              <a:t>Make</a:t>
            </a:r>
            <a:r>
              <a:rPr lang="de-DE" altLang="en-US" sz="1800" dirty="0"/>
              <a:t> </a:t>
            </a:r>
            <a:r>
              <a:rPr lang="de-DE" altLang="en-US" sz="1800" dirty="0" err="1"/>
              <a:t>sure</a:t>
            </a:r>
            <a:r>
              <a:rPr lang="de-DE" altLang="en-US" sz="1800" dirty="0"/>
              <a:t> </a:t>
            </a:r>
            <a:r>
              <a:rPr lang="de-DE" altLang="en-US" sz="1800" dirty="0" err="1"/>
              <a:t>your</a:t>
            </a:r>
            <a:r>
              <a:rPr lang="de-DE" altLang="en-US" sz="1800" dirty="0"/>
              <a:t> </a:t>
            </a:r>
            <a:r>
              <a:rPr lang="de-DE" altLang="en-US" sz="1800" dirty="0" err="1"/>
              <a:t>badges</a:t>
            </a:r>
            <a:r>
              <a:rPr lang="de-DE" altLang="en-US" sz="1800" dirty="0"/>
              <a:t> </a:t>
            </a:r>
            <a:r>
              <a:rPr lang="de-DE" altLang="en-US" sz="1800" dirty="0" err="1"/>
              <a:t>are</a:t>
            </a:r>
            <a:r>
              <a:rPr lang="de-DE" altLang="en-US" sz="1800" dirty="0"/>
              <a:t> </a:t>
            </a:r>
            <a:r>
              <a:rPr lang="de-DE" altLang="en-US" sz="1800" dirty="0" err="1"/>
              <a:t>correct</a:t>
            </a:r>
            <a:r>
              <a:rPr lang="de-DE" altLang="en-US" sz="1800" dirty="0"/>
              <a:t> </a:t>
            </a:r>
          </a:p>
          <a:p>
            <a:pPr>
              <a:buFont typeface="Arial"/>
              <a:buChar char="•"/>
            </a:pPr>
            <a:endParaRPr lang="de-DE" altLang="en-US" sz="1800" dirty="0"/>
          </a:p>
          <a:p>
            <a:pPr>
              <a:buFont typeface="Arial"/>
              <a:buChar char="•"/>
            </a:pPr>
            <a:r>
              <a:rPr lang="de-DE" altLang="en-US" sz="1800" dirty="0" err="1"/>
              <a:t>If</a:t>
            </a:r>
            <a:r>
              <a:rPr lang="de-DE" altLang="en-US" sz="1800" dirty="0"/>
              <a:t> </a:t>
            </a:r>
            <a:r>
              <a:rPr lang="de-DE" altLang="en-US" sz="1800" dirty="0" err="1"/>
              <a:t>you</a:t>
            </a:r>
            <a:r>
              <a:rPr lang="de-DE" altLang="en-US" sz="1800" dirty="0"/>
              <a:t> plan to </a:t>
            </a:r>
            <a:r>
              <a:rPr lang="de-DE" altLang="en-US" sz="1800" dirty="0" err="1"/>
              <a:t>make</a:t>
            </a:r>
            <a:r>
              <a:rPr lang="de-DE" altLang="en-US" sz="1800" dirty="0"/>
              <a:t> a </a:t>
            </a:r>
            <a:r>
              <a:rPr lang="de-DE" altLang="en-US" sz="1800" dirty="0" err="1"/>
              <a:t>submission</a:t>
            </a:r>
            <a:r>
              <a:rPr lang="de-DE" altLang="en-US" sz="1800" dirty="0"/>
              <a:t> </a:t>
            </a:r>
            <a:r>
              <a:rPr lang="de-DE" altLang="en-US" sz="1800" dirty="0" err="1"/>
              <a:t>be</a:t>
            </a:r>
            <a:r>
              <a:rPr lang="de-DE" altLang="en-US" sz="1800" dirty="0"/>
              <a:t> </a:t>
            </a:r>
            <a:r>
              <a:rPr lang="de-DE" altLang="en-US" sz="1800" dirty="0" err="1"/>
              <a:t>sure</a:t>
            </a:r>
            <a:r>
              <a:rPr lang="de-DE" altLang="en-US" sz="1800" dirty="0"/>
              <a:t> </a:t>
            </a:r>
            <a:r>
              <a:rPr lang="de-DE" altLang="en-US" sz="1800" dirty="0" err="1"/>
              <a:t>it</a:t>
            </a:r>
            <a:r>
              <a:rPr lang="de-DE" altLang="en-US" sz="1800" dirty="0"/>
              <a:t> </a:t>
            </a:r>
            <a:r>
              <a:rPr lang="de-DE" altLang="en-US" sz="1800" dirty="0" err="1"/>
              <a:t>does</a:t>
            </a:r>
            <a:r>
              <a:rPr lang="de-DE" altLang="en-US" sz="1800" dirty="0"/>
              <a:t> </a:t>
            </a:r>
            <a:r>
              <a:rPr lang="de-DE" altLang="en-US" sz="1800" dirty="0" err="1"/>
              <a:t>not</a:t>
            </a:r>
            <a:r>
              <a:rPr lang="de-DE" altLang="en-US" sz="1800" dirty="0"/>
              <a:t> </a:t>
            </a:r>
            <a:r>
              <a:rPr lang="de-DE" altLang="en-US" sz="1800" dirty="0" err="1"/>
              <a:t>contain</a:t>
            </a:r>
            <a:r>
              <a:rPr lang="de-DE" altLang="en-US" sz="1800" dirty="0"/>
              <a:t> </a:t>
            </a:r>
            <a:r>
              <a:rPr lang="de-DE" altLang="en-US" sz="1800" dirty="0" err="1"/>
              <a:t>company</a:t>
            </a:r>
            <a:r>
              <a:rPr lang="de-DE" altLang="en-US" sz="1800" dirty="0"/>
              <a:t> </a:t>
            </a:r>
            <a:r>
              <a:rPr lang="de-DE" altLang="en-US" sz="1800" dirty="0" err="1"/>
              <a:t>logos</a:t>
            </a:r>
            <a:r>
              <a:rPr lang="de-DE" altLang="en-US" sz="1800" dirty="0"/>
              <a:t> </a:t>
            </a:r>
            <a:r>
              <a:rPr lang="de-DE" altLang="en-US" sz="1800" dirty="0" err="1"/>
              <a:t>or</a:t>
            </a:r>
            <a:r>
              <a:rPr lang="de-DE" altLang="en-US" sz="1800" dirty="0"/>
              <a:t> </a:t>
            </a:r>
            <a:r>
              <a:rPr lang="de-DE" altLang="en-US" sz="1800" dirty="0" err="1"/>
              <a:t>advertising</a:t>
            </a:r>
            <a:endParaRPr lang="de-DE" altLang="en-US" sz="1800" dirty="0"/>
          </a:p>
          <a:p>
            <a:pPr>
              <a:buFont typeface="Arial"/>
              <a:buChar char="•"/>
            </a:pPr>
            <a:endParaRPr lang="de-DE" altLang="en-US" sz="1800" dirty="0"/>
          </a:p>
          <a:p>
            <a:pPr>
              <a:buFont typeface="Arial"/>
              <a:buChar char="•"/>
            </a:pPr>
            <a:r>
              <a:rPr lang="de-DE" altLang="en-US" sz="1800" dirty="0" err="1"/>
              <a:t>Questions</a:t>
            </a:r>
            <a:r>
              <a:rPr lang="de-DE" altLang="en-US" sz="1800" dirty="0"/>
              <a:t> on </a:t>
            </a:r>
            <a:r>
              <a:rPr lang="de-DE" altLang="en-US" sz="1800" dirty="0" err="1"/>
              <a:t>Voting</a:t>
            </a:r>
            <a:r>
              <a:rPr lang="de-DE" altLang="en-US" sz="1800" dirty="0"/>
              <a:t> </a:t>
            </a:r>
            <a:r>
              <a:rPr lang="de-DE" altLang="en-US" sz="1800" dirty="0" err="1"/>
              <a:t>status</a:t>
            </a:r>
            <a:r>
              <a:rPr lang="de-DE" altLang="en-US" sz="1800" dirty="0"/>
              <a:t>, </a:t>
            </a:r>
            <a:r>
              <a:rPr lang="de-DE" altLang="en-US" sz="1800" dirty="0" err="1"/>
              <a:t>Ballot</a:t>
            </a:r>
            <a:r>
              <a:rPr lang="de-DE" altLang="en-US" sz="1800" dirty="0"/>
              <a:t> </a:t>
            </a:r>
            <a:r>
              <a:rPr lang="de-DE" altLang="en-US" sz="1800" dirty="0" err="1"/>
              <a:t>pool</a:t>
            </a:r>
            <a:r>
              <a:rPr lang="de-DE" altLang="en-US" sz="1800" dirty="0"/>
              <a:t>, Access to </a:t>
            </a:r>
            <a:r>
              <a:rPr lang="de-DE" altLang="en-US" sz="1800" dirty="0" err="1"/>
              <a:t>Reflector</a:t>
            </a:r>
            <a:r>
              <a:rPr lang="de-DE" altLang="en-US" sz="1800" dirty="0"/>
              <a:t>, </a:t>
            </a:r>
            <a:r>
              <a:rPr lang="de-DE" altLang="en-US" sz="1800" dirty="0" err="1"/>
              <a:t>Documentation</a:t>
            </a:r>
            <a:r>
              <a:rPr lang="de-DE" altLang="en-US" sz="1800" dirty="0"/>
              <a:t>,  </a:t>
            </a:r>
            <a:r>
              <a:rPr lang="de-DE" altLang="en-US" sz="1800" dirty="0" err="1"/>
              <a:t>member’s</a:t>
            </a:r>
            <a:r>
              <a:rPr lang="de-DE" altLang="en-US" sz="1800" dirty="0"/>
              <a:t> </a:t>
            </a:r>
            <a:r>
              <a:rPr lang="de-DE" altLang="en-US" sz="1800" dirty="0" err="1"/>
              <a:t>area</a:t>
            </a:r>
            <a:r>
              <a:rPr lang="de-DE" altLang="en-US" sz="1800" dirty="0"/>
              <a:t>: </a:t>
            </a:r>
            <a:r>
              <a:rPr lang="de-DE" altLang="en-US" sz="1800" dirty="0" err="1"/>
              <a:t>see</a:t>
            </a:r>
            <a:r>
              <a:rPr lang="de-DE" altLang="en-US" sz="1800" dirty="0"/>
              <a:t> Jon </a:t>
            </a:r>
            <a:r>
              <a:rPr lang="de-DE" altLang="en-US" sz="1800" dirty="0" err="1"/>
              <a:t>Rosdahl</a:t>
            </a:r>
            <a:r>
              <a:rPr lang="de-DE" altLang="en-US" sz="1800" dirty="0"/>
              <a:t> –  </a:t>
            </a:r>
            <a:r>
              <a:rPr lang="de-DE" altLang="en-US" sz="1800" dirty="0" err="1"/>
              <a:t>jrosdahl@ieee.org</a:t>
            </a:r>
            <a:endParaRPr lang="de-DE" altLang="en-US" sz="1800" dirty="0"/>
          </a:p>
          <a:p>
            <a:pPr>
              <a:buFont typeface="Arial"/>
              <a:buChar char="•"/>
            </a:pPr>
            <a:endParaRPr lang="de-DE" altLang="en-US" sz="1800" dirty="0"/>
          </a:p>
          <a:p>
            <a:pPr>
              <a:buFont typeface="Arial"/>
              <a:buChar char="•"/>
            </a:pPr>
            <a:r>
              <a:rPr lang="de-DE" altLang="en-US" sz="1800" dirty="0" err="1"/>
              <a:t>Cell</a:t>
            </a:r>
            <a:r>
              <a:rPr lang="de-DE" altLang="en-US" sz="1800" dirty="0"/>
              <a:t> </a:t>
            </a:r>
            <a:r>
              <a:rPr lang="de-DE" altLang="en-US" sz="1800" dirty="0" err="1"/>
              <a:t>Phones</a:t>
            </a:r>
            <a:r>
              <a:rPr lang="de-DE" altLang="en-US" sz="1800" dirty="0"/>
              <a:t> </a:t>
            </a:r>
            <a:r>
              <a:rPr lang="de-DE" altLang="en-US" sz="1800" dirty="0" err="1"/>
              <a:t>Silent</a:t>
            </a:r>
            <a:r>
              <a:rPr lang="de-DE" altLang="en-US" sz="1800" dirty="0"/>
              <a:t> </a:t>
            </a:r>
            <a:r>
              <a:rPr lang="de-DE" altLang="en-US" sz="1800" dirty="0" err="1"/>
              <a:t>or</a:t>
            </a:r>
            <a:r>
              <a:rPr lang="de-DE" altLang="en-US" sz="1800" dirty="0"/>
              <a:t> Off</a:t>
            </a:r>
            <a:endParaRPr lang="en-US" altLang="en-US" sz="1800" dirty="0"/>
          </a:p>
          <a:p>
            <a:endParaRPr lang="en-US" sz="1800"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September 2021</a:t>
            </a:r>
            <a:endParaRPr lang="en-GB"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Registration for the September 802.11 electronic interim session</a:t>
            </a:r>
          </a:p>
        </p:txBody>
      </p:sp>
      <p:sp>
        <p:nvSpPr>
          <p:cNvPr id="3" name="Content Placeholder 2"/>
          <p:cNvSpPr>
            <a:spLocks noGrp="1"/>
          </p:cNvSpPr>
          <p:nvPr>
            <p:ph idx="1"/>
          </p:nvPr>
        </p:nvSpPr>
        <p:spPr>
          <a:xfrm>
            <a:off x="685801" y="2343151"/>
            <a:ext cx="7770813" cy="3370660"/>
          </a:xfrm>
        </p:spPr>
        <p:txBody>
          <a:bodyPr/>
          <a:lstStyle/>
          <a:p>
            <a:pPr>
              <a:buFont typeface="Arial" panose="020B0604020202020204" pitchFamily="34" charset="0"/>
              <a:buChar char="•"/>
            </a:pPr>
            <a:r>
              <a:rPr lang="en-US" sz="2000" dirty="0"/>
              <a:t>This meeting is part of the September 802.11 interim session</a:t>
            </a:r>
          </a:p>
          <a:p>
            <a:pPr>
              <a:buFont typeface="Arial" panose="020B0604020202020204" pitchFamily="34" charset="0"/>
              <a:buChar char="•"/>
            </a:pPr>
            <a:r>
              <a:rPr lang="en-US" sz="2000" dirty="0"/>
              <a:t>You must pay the registration fee in order to attend</a:t>
            </a:r>
          </a:p>
          <a:p>
            <a:pPr>
              <a:buFont typeface="Arial" panose="020B0604020202020204" pitchFamily="34" charset="0"/>
              <a:buChar char="•"/>
            </a:pPr>
            <a:r>
              <a:rPr lang="en-US" sz="2000" dirty="0"/>
              <a:t>If you have not already done so, you can register </a:t>
            </a:r>
            <a:r>
              <a:rPr lang="en-US" sz="2000" dirty="0">
                <a:hlinkClick r:id="rId2"/>
              </a:rPr>
              <a:t>here</a:t>
            </a:r>
            <a:r>
              <a:rPr lang="en-US" sz="2000" dirty="0"/>
              <a:t> or follow the registration link for this session here </a:t>
            </a:r>
            <a:r>
              <a:rPr lang="en-US" sz="2000" dirty="0">
                <a:hlinkClick r:id="rId3"/>
              </a:rPr>
              <a:t>https://www.ieee802.org/11/Meetings/Meeting_Plan.html</a:t>
            </a:r>
            <a:endParaRPr lang="en-US" sz="2000" dirty="0"/>
          </a:p>
          <a:p>
            <a:pPr>
              <a:buFont typeface="Arial" panose="020B0604020202020204" pitchFamily="34" charset="0"/>
              <a:buChar char="•"/>
            </a:pPr>
            <a:r>
              <a:rPr lang="en-US" sz="2000" dirty="0"/>
              <a:t>If you do not intend to register for this session you must leave this meeting and, if you have logged attendance on IMAT, email the 802.11 chair or vice chairs to have your attendance cancelled</a:t>
            </a:r>
          </a:p>
          <a:p>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Some name (affiliation)</a:t>
            </a:r>
            <a:endParaRPr lang="en-GB" dirty="0"/>
          </a:p>
        </p:txBody>
      </p:sp>
      <p:sp>
        <p:nvSpPr>
          <p:cNvPr id="6" name="Date Placeholder 5"/>
          <p:cNvSpPr>
            <a:spLocks noGrp="1"/>
          </p:cNvSpPr>
          <p:nvPr>
            <p:ph type="dt" idx="15"/>
          </p:nvPr>
        </p:nvSpPr>
        <p:spPr/>
        <p:txBody>
          <a:bodyPr/>
          <a:lstStyle/>
          <a:p>
            <a:r>
              <a:rPr lang="en-US"/>
              <a:t>Spetember 2021</a:t>
            </a:r>
            <a:endParaRPr lang="en-GB" dirty="0"/>
          </a:p>
        </p:txBody>
      </p:sp>
    </p:spTree>
    <p:extLst>
      <p:ext uri="{BB962C8B-B14F-4D97-AF65-F5344CB8AC3E}">
        <p14:creationId xmlns:p14="http://schemas.microsoft.com/office/powerpoint/2010/main" val="9158424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Reminder to register attendance</a:t>
            </a:r>
          </a:p>
        </p:txBody>
      </p:sp>
      <p:sp>
        <p:nvSpPr>
          <p:cNvPr id="3" name="Inhaltsplatzhalter 2"/>
          <p:cNvSpPr>
            <a:spLocks noGrp="1"/>
          </p:cNvSpPr>
          <p:nvPr>
            <p:ph idx="1"/>
          </p:nvPr>
        </p:nvSpPr>
        <p:spPr>
          <a:xfrm>
            <a:off x="685800" y="1981200"/>
            <a:ext cx="7770813" cy="4113213"/>
          </a:xfrm>
        </p:spPr>
        <p:txBody>
          <a:bodyPr/>
          <a:lstStyle/>
          <a:p>
            <a:r>
              <a:rPr lang="de-DE" dirty="0"/>
              <a:t>https://</a:t>
            </a:r>
            <a:r>
              <a:rPr lang="de-DE" dirty="0" err="1"/>
              <a:t>imat.ieee.org</a:t>
            </a:r>
            <a:endParaRPr lang="de-DE" dirty="0"/>
          </a:p>
          <a:p>
            <a:endParaRPr lang="de-DE" dirty="0"/>
          </a:p>
          <a:p>
            <a:r>
              <a:rPr lang="de-DE" dirty="0"/>
              <a:t>Register</a:t>
            </a:r>
          </a:p>
          <a:p>
            <a:r>
              <a:rPr lang="de-DE" dirty="0" err="1"/>
              <a:t>Indicate</a:t>
            </a:r>
            <a:r>
              <a:rPr lang="de-DE" dirty="0"/>
              <a:t> </a:t>
            </a:r>
            <a:r>
              <a:rPr lang="de-DE" dirty="0" err="1"/>
              <a:t>attendance</a:t>
            </a:r>
            <a:endParaRPr lang="de-DE" dirty="0"/>
          </a:p>
          <a:p>
            <a:endParaRPr lang="en-US"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September 2021</a:t>
            </a:r>
            <a:endParaRPr lang="en-GB"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Review and Approve Agenda</a:t>
            </a:r>
          </a:p>
        </p:txBody>
      </p:sp>
      <p:sp>
        <p:nvSpPr>
          <p:cNvPr id="3" name="Inhaltsplatzhalter 2"/>
          <p:cNvSpPr>
            <a:spLocks noGrp="1"/>
          </p:cNvSpPr>
          <p:nvPr>
            <p:ph idx="1"/>
          </p:nvPr>
        </p:nvSpPr>
        <p:spPr/>
        <p:txBody>
          <a:bodyPr/>
          <a:lstStyle/>
          <a:p>
            <a:r>
              <a:rPr lang="en-US" dirty="0">
                <a:sym typeface="Wingdings" pitchFamily="2" charset="2"/>
              </a:rPr>
              <a:t> See Motion Booklet for Motion text</a:t>
            </a:r>
            <a:endParaRPr lang="en-US" strike="sngStrike"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September 2021</a:t>
            </a:r>
            <a:endParaRPr lang="en-GB" dirty="0"/>
          </a:p>
        </p:txBody>
      </p:sp>
    </p:spTree>
  </p:cSld>
  <p:clrMapOvr>
    <a:masterClrMapping/>
  </p:clrMapOvr>
</p:sld>
</file>

<file path=ppt/theme/theme1.xml><?xml version="1.0" encoding="utf-8"?>
<a:theme xmlns:a="http://schemas.openxmlformats.org/drawingml/2006/main" name="802-11-BCS-Chair-Slides-Templat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TGbc-Chair-Slides-Template" id="{C60568A1-41DA-4749-9667-F5DA50CA42E9}" vid="{7B14898D-1AFA-634C-8E0A-34DB625E71F7}"/>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802-11-BCS-Chair-Slides-Template</Template>
  <TotalTime>1868</TotalTime>
  <Words>2657</Words>
  <Application>Microsoft Macintosh PowerPoint</Application>
  <PresentationFormat>On-screen Show (4:3)</PresentationFormat>
  <Paragraphs>366</Paragraphs>
  <Slides>40</Slides>
  <Notes>5</Notes>
  <HiddenSlides>1</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40</vt:i4>
      </vt:variant>
    </vt:vector>
  </HeadingPairs>
  <TitlesOfParts>
    <vt:vector size="47" baseType="lpstr">
      <vt:lpstr>Arial</vt:lpstr>
      <vt:lpstr>Arial Black</vt:lpstr>
      <vt:lpstr>Calibri</vt:lpstr>
      <vt:lpstr>Monotype Sorts</vt:lpstr>
      <vt:lpstr>Times New Roman</vt:lpstr>
      <vt:lpstr>802-11-BCS-Chair-Slides-Template</vt:lpstr>
      <vt:lpstr>Dokument</vt:lpstr>
      <vt:lpstr>Chair’s Meeting Slides TGbc Enhanced Broadcast Services</vt:lpstr>
      <vt:lpstr>Abstract</vt:lpstr>
      <vt:lpstr>  IEEE 802.11 BCS: BroadCast Services Task Group -- TGbc</vt:lpstr>
      <vt:lpstr>Opening Formalities</vt:lpstr>
      <vt:lpstr>Front Table Introduction</vt:lpstr>
      <vt:lpstr>Meeting Protocol</vt:lpstr>
      <vt:lpstr>Registration for the September 802.11 electronic interim session</vt:lpstr>
      <vt:lpstr>Reminder to register attendance</vt:lpstr>
      <vt:lpstr>Review and Approve Agenda</vt:lpstr>
      <vt:lpstr>Review and Approve meeting minutes</vt:lpstr>
      <vt:lpstr>Review and Approve telephone conference minutes</vt:lpstr>
      <vt:lpstr>Announcements</vt:lpstr>
      <vt:lpstr>PowerPoint Presentation</vt:lpstr>
      <vt:lpstr>Participants have a duty to inform the IEEE</vt:lpstr>
      <vt:lpstr>Ways to inform IEEE</vt:lpstr>
      <vt:lpstr>Other Guidelines for IEEE WG Meetings</vt:lpstr>
      <vt:lpstr>Patent-related information</vt:lpstr>
      <vt:lpstr>Resources – URLs</vt:lpstr>
      <vt:lpstr>Participation in IEEE 802 Meetings</vt:lpstr>
      <vt:lpstr>Meeting Etiquette</vt:lpstr>
      <vt:lpstr>IEEE Copyright Policy</vt:lpstr>
      <vt:lpstr>IEEE Copyright Policy (additional recourses)</vt:lpstr>
      <vt:lpstr>TGbc Documents</vt:lpstr>
      <vt:lpstr>Motions</vt:lpstr>
      <vt:lpstr>Submissions</vt:lpstr>
      <vt:lpstr>Call for Submission</vt:lpstr>
      <vt:lpstr>Presentation and discussion of submissions</vt:lpstr>
      <vt:lpstr>Administrative Items</vt:lpstr>
      <vt:lpstr>Goals for the next meeting / upcoming telcos</vt:lpstr>
      <vt:lpstr>Telco Schedule: Discussion</vt:lpstr>
      <vt:lpstr>Motion to authorize Telcons</vt:lpstr>
      <vt:lpstr>TGbc Timeline</vt:lpstr>
      <vt:lpstr>Steps towards D2.0</vt:lpstr>
      <vt:lpstr>D2.0 recirc LB Timing</vt:lpstr>
      <vt:lpstr>Old Business</vt:lpstr>
      <vt:lpstr>TGbc Submission (cont)</vt:lpstr>
      <vt:lpstr>Other Old Business</vt:lpstr>
      <vt:lpstr>New Business</vt:lpstr>
      <vt:lpstr>PowerPoint Presentation</vt:lpstr>
      <vt:lpstr>References</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Chair’s Meeting Slides TGbc Enhanced Broadcast Services</dc:title>
  <dc:subject/>
  <dc:creator>Microsoft Office User</dc:creator>
  <cp:keywords/>
  <dc:description/>
  <cp:lastModifiedBy>Emmelmann, Marc</cp:lastModifiedBy>
  <cp:revision>47</cp:revision>
  <cp:lastPrinted>1601-01-01T00:00:00Z</cp:lastPrinted>
  <dcterms:created xsi:type="dcterms:W3CDTF">2019-05-17T00:07:25Z</dcterms:created>
  <dcterms:modified xsi:type="dcterms:W3CDTF">2021-09-13T15:28:34Z</dcterms:modified>
  <cp:category/>
</cp:coreProperties>
</file>