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58" r:id="rId4"/>
    <p:sldId id="259" r:id="rId5"/>
    <p:sldId id="260" r:id="rId6"/>
    <p:sldId id="261" r:id="rId7"/>
    <p:sldId id="262" r:id="rId8"/>
    <p:sldId id="263" r:id="rId9"/>
    <p:sldId id="282" r:id="rId10"/>
    <p:sldId id="283" r:id="rId11"/>
    <p:sldId id="284" r:id="rId12"/>
    <p:sldId id="287" r:id="rId13"/>
    <p:sldId id="288" r:id="rId14"/>
    <p:sldId id="289" r:id="rId15"/>
    <p:sldId id="266" r:id="rId16"/>
    <p:sldId id="267" r:id="rId17"/>
    <p:sldId id="281" r:id="rId18"/>
    <p:sldId id="268" r:id="rId19"/>
    <p:sldId id="271" r:id="rId20"/>
    <p:sldId id="273" r:id="rId21"/>
    <p:sldId id="270" r:id="rId22"/>
    <p:sldId id="274" r:id="rId23"/>
    <p:sldId id="275" r:id="rId24"/>
    <p:sldId id="276" r:id="rId25"/>
    <p:sldId id="285" r:id="rId26"/>
    <p:sldId id="286" r:id="rId27"/>
    <p:sldId id="278" r:id="rId28"/>
    <p:sldId id="279" r:id="rId29"/>
    <p:sldId id="280"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108" y="1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802.11-18/0302r0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March 2018</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Dorothy Stanley (HP Enterprise)</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a:t>doc.: IEEE 802.11-18/0302r0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a:t>March 2018</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a:t>Dorothy Stanley (HP Enterprise)</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312200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28</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29</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802.11-18/0302r0</a:t>
            </a:r>
          </a:p>
        </p:txBody>
      </p:sp>
      <p:sp>
        <p:nvSpPr>
          <p:cNvPr id="12291" name="Rectangle 3"/>
          <p:cNvSpPr>
            <a:spLocks noGrp="1" noChangeArrowheads="1"/>
          </p:cNvSpPr>
          <p:nvPr>
            <p:ph type="dt" sz="quarter" idx="1"/>
          </p:nvPr>
        </p:nvSpPr>
        <p:spPr>
          <a:noFill/>
        </p:spPr>
        <p:txBody>
          <a:bodyPr/>
          <a:lstStyle/>
          <a:p>
            <a:r>
              <a:rPr lang="en-US"/>
              <a:t>March 2018</a:t>
            </a:r>
          </a:p>
        </p:txBody>
      </p:sp>
      <p:sp>
        <p:nvSpPr>
          <p:cNvPr id="12292" name="Rectangle 6"/>
          <p:cNvSpPr>
            <a:spLocks noGrp="1" noChangeArrowheads="1"/>
          </p:cNvSpPr>
          <p:nvPr>
            <p:ph type="ftr" sz="quarter" idx="4"/>
          </p:nvPr>
        </p:nvSpPr>
        <p:spPr>
          <a:noFill/>
        </p:spPr>
        <p:txBody>
          <a:bodyPr/>
          <a:lstStyle/>
          <a:p>
            <a:pPr lvl="4"/>
            <a:r>
              <a:rPr lang="en-US"/>
              <a:t>Dorothy Stanley (HP Enterprise)</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1424889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4283740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802.11-21/1337r0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ieee802.org/PNP/approved/IEEE_802_WG_PandP_v19.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08/11-08-0762-12-0000-motion-templates.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13/11-13-0230-02-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3-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September 2021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2021-09-10</a:t>
            </a:r>
          </a:p>
        </p:txBody>
      </p:sp>
      <p:sp>
        <p:nvSpPr>
          <p:cNvPr id="6" name="Date Placeholder 3"/>
          <p:cNvSpPr>
            <a:spLocks noGrp="1"/>
          </p:cNvSpPr>
          <p:nvPr>
            <p:ph type="dt" idx="10"/>
          </p:nvPr>
        </p:nvSpPr>
        <p:spPr/>
        <p:txBody>
          <a:bodyPr/>
          <a:lstStyle/>
          <a:p>
            <a:r>
              <a:rPr lang="en-US"/>
              <a:t>September 2021</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a:t>September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a:t>Robert Stacey, Intel</a:t>
            </a:r>
            <a:endParaRPr lang="en-GB" dirty="0"/>
          </a:p>
        </p:txBody>
      </p:sp>
      <p:sp>
        <p:nvSpPr>
          <p:cNvPr id="5" name="Date Placeholder 4"/>
          <p:cNvSpPr>
            <a:spLocks noGrp="1"/>
          </p:cNvSpPr>
          <p:nvPr>
            <p:ph type="dt" idx="15"/>
          </p:nvPr>
        </p:nvSpPr>
        <p:spPr/>
        <p:txBody>
          <a:bodyPr/>
          <a:lstStyle/>
          <a:p>
            <a:r>
              <a:rPr lang="en-US"/>
              <a:t>September 2021</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2021</a:t>
            </a:r>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8195" name="Footer Placeholder 4"/>
          <p:cNvSpPr>
            <a:spLocks noGrp="1"/>
          </p:cNvSpPr>
          <p:nvPr>
            <p:ph type="ftr" idx="14"/>
          </p:nvPr>
        </p:nvSpPr>
        <p:spPr>
          <a:prstGeom prst="rect">
            <a:avLst/>
          </a:prstGeom>
          <a:noFill/>
        </p:spPr>
        <p:txBody>
          <a:bodyPr/>
          <a:lstStyle/>
          <a:p>
            <a:r>
              <a:rPr lang="en-US"/>
              <a:t>Robert Stacey, Intel</a:t>
            </a:r>
          </a:p>
        </p:txBody>
      </p:sp>
      <p:sp>
        <p:nvSpPr>
          <p:cNvPr id="8194" name="Date Placeholder 3"/>
          <p:cNvSpPr>
            <a:spLocks noGrp="1"/>
          </p:cNvSpPr>
          <p:nvPr>
            <p:ph type="dt" idx="15"/>
          </p:nvPr>
        </p:nvSpPr>
        <p:spPr>
          <a:prstGeom prst="rect">
            <a:avLst/>
          </a:prstGeom>
          <a:noFill/>
        </p:spPr>
        <p:txBody>
          <a:bodyPr/>
          <a:lstStyle/>
          <a:p>
            <a:r>
              <a:rPr lang="en-US"/>
              <a:t>September 2021</a:t>
            </a:r>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802.11 Operations Manual</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Robert Stacey, Intel</a:t>
            </a:r>
          </a:p>
        </p:txBody>
      </p:sp>
      <p:sp>
        <p:nvSpPr>
          <p:cNvPr id="3074" name="Date Placeholder 3"/>
          <p:cNvSpPr>
            <a:spLocks noGrp="1"/>
          </p:cNvSpPr>
          <p:nvPr>
            <p:ph type="dt" idx="15"/>
          </p:nvPr>
        </p:nvSpPr>
        <p:spPr>
          <a:prstGeom prst="rect">
            <a:avLst/>
          </a:prstGeom>
          <a:noFill/>
        </p:spPr>
        <p:txBody>
          <a:bodyPr/>
          <a:lstStyle/>
          <a:p>
            <a:r>
              <a:rPr lang="en-US"/>
              <a:t>September 2021</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11-14-0629-22</a:t>
            </a:r>
            <a:r>
              <a:rPr lang="en-US" dirty="0"/>
              <a:t>), see Section 7.1</a:t>
            </a:r>
          </a:p>
          <a:p>
            <a:pPr lvl="1"/>
            <a:r>
              <a:rPr lang="en-US" i="1" dirty="0"/>
              <a:t>The Voter responds to 2 out of 3 consecutive mandatory WG letter ballots, where a valid response is received in the initial mandatory WG letter ballot or any of its subsequent recirculation ballots. </a:t>
            </a:r>
          </a:p>
          <a:p>
            <a:pPr lvl="1"/>
            <a:r>
              <a:rPr lang="en-US" i="1" dirty="0"/>
              <a:t>NOTE – A voter’s status is evaluated at completion of a WG letter ballot series.</a:t>
            </a:r>
          </a:p>
          <a:p>
            <a:r>
              <a:rPr lang="en-US" dirty="0"/>
              <a:t>The length of a WG letter ballot series is “1” if the initial WGLB fails</a:t>
            </a:r>
          </a:p>
          <a:p>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http://www.ieee802.org/PNP/approved/IEEE_802_WG_PandP_v19.pdf</a:t>
            </a:r>
            <a:r>
              <a:rPr lang="en-US" dirty="0"/>
              <a:t> </a:t>
            </a:r>
          </a:p>
          <a:p>
            <a:r>
              <a:rPr lang="en-GB" dirty="0"/>
              <a:t>4.2.3 Loss</a:t>
            </a:r>
          </a:p>
          <a:p>
            <a:r>
              <a:rPr lang="en-US" sz="2000" b="0" dirty="0"/>
              <a:t>“Excepting recirculation letter ballots </a:t>
            </a:r>
            <a:r>
              <a:rPr lang="en-US" sz="2000" dirty="0"/>
              <a:t>membership may be lost if two of the last three Working Group letter ballots are not returned, or are returned with an abstention for other than “lack of technical expertise</a:t>
            </a:r>
            <a:r>
              <a:rPr lang="en-US" sz="2000" b="0" dirty="0"/>
              <a:t>.” This rule may be excused by the Working Group Chair if the individual is otherwise an active member. If membership is lost per this </a:t>
            </a:r>
            <a:r>
              <a:rPr lang="en-US" sz="2000" b="0" dirty="0" err="1"/>
              <a:t>subclause</a:t>
            </a:r>
            <a:r>
              <a:rPr lang="en-US" sz="2000" b="0" dirty="0"/>
              <a:t>, membership is reestablished as if the person were a new candidate member, i.e., all previous participation credit is </a:t>
            </a:r>
            <a:r>
              <a:rPr lang="en-GB" sz="2000" b="0" dirty="0"/>
              <a:t>lost.</a:t>
            </a:r>
            <a:r>
              <a:rPr lang="en-US" sz="2000" b="0" dirty="0"/>
              <a:t>”</a:t>
            </a:r>
            <a:endParaRPr lang="en-US" sz="2000" dirty="0"/>
          </a:p>
          <a:p>
            <a:pPr lvl="1"/>
            <a:endParaRPr lang="en-US" dirty="0"/>
          </a:p>
          <a:p>
            <a:pPr lvl="1"/>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6381916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Gathers information and sends an email to Vice Chair</a:t>
            </a:r>
          </a:p>
          <a:p>
            <a:r>
              <a:rPr lang="en-GB" altLang="en-US" dirty="0"/>
              <a:t>If you change your email address – </a:t>
            </a:r>
            <a:r>
              <a:rPr lang="en-GB" altLang="en-US" u="sng" dirty="0"/>
              <a:t>please let me know</a:t>
            </a:r>
            <a:r>
              <a:rPr lang="en-GB" altLang="en-US" dirty="0"/>
              <a:t>.  I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Robert Stacey, Intel</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a:t>September 2021</a:t>
            </a:r>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plenary sessions, send email to </a:t>
            </a:r>
            <a:r>
              <a:rPr lang="en-US" b="0" u="sng" dirty="0">
                <a:hlinkClick r:id="rId3"/>
              </a:rPr>
              <a:t>listserv@listserv.ieee.org</a:t>
            </a:r>
            <a:r>
              <a:rPr lang="en-US" b="0" dirty="0"/>
              <a:t> with no subject and with the following 2 lines appearing first in the body of the message: </a:t>
            </a:r>
          </a:p>
          <a:p>
            <a:pPr lvl="2">
              <a:buNone/>
            </a:pPr>
            <a:br>
              <a:rPr lang="en-US" b="0" dirty="0"/>
            </a:br>
            <a:r>
              <a:rPr lang="en-US" sz="2400" b="1" dirty="0"/>
              <a:t>subscribe  stds-802-all</a:t>
            </a:r>
          </a:p>
          <a:p>
            <a:pPr lvl="2">
              <a:buNone/>
            </a:pPr>
            <a:r>
              <a:rPr lang="en-US" sz="2400" b="1" dirty="0"/>
              <a:t>	end</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endParaRPr lang="en-US"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OM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Dorothy or Robert or Jon know.</a:t>
            </a:r>
          </a:p>
          <a:p>
            <a:pPr lvl="1"/>
            <a:r>
              <a:rPr lang="en-US" sz="2800" dirty="0"/>
              <a:t>Secretaries should put “Minutes” in the lower left corner for “minutes” of meetings.</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6" name="Slide Number Placeholder 5">
            <a:extLst>
              <a:ext uri="{FF2B5EF4-FFF2-40B4-BE49-F238E27FC236}">
                <a16:creationId xmlns:a16="http://schemas.microsoft.com/office/drawing/2014/main" id="{DB30327C-17CC-449B-8ED1-95ED4C555CA2}"/>
              </a:ext>
            </a:extLst>
          </p:cNvPr>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Date Placeholder 6"/>
          <p:cNvSpPr>
            <a:spLocks noGrp="1"/>
          </p:cNvSpPr>
          <p:nvPr>
            <p:ph type="dt" idx="15"/>
          </p:nvPr>
        </p:nvSpPr>
        <p:spPr/>
        <p:txBody>
          <a:bodyPr/>
          <a:lstStyle/>
          <a:p>
            <a:r>
              <a:rPr lang="en-US"/>
              <a:t>September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668273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6" name="Slide Number Placeholder 5">
            <a:extLst>
              <a:ext uri="{FF2B5EF4-FFF2-40B4-BE49-F238E27FC236}">
                <a16:creationId xmlns:a16="http://schemas.microsoft.com/office/drawing/2014/main" id="{70DAE11B-3DD5-4DDE-A787-6F939A16AE3C}"/>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Date Placeholder 6"/>
          <p:cNvSpPr>
            <a:spLocks noGrp="1"/>
          </p:cNvSpPr>
          <p:nvPr>
            <p:ph type="dt" idx="15"/>
          </p:nvPr>
        </p:nvSpPr>
        <p:spPr/>
        <p:txBody>
          <a:bodyPr/>
          <a:lstStyle/>
          <a:p>
            <a:r>
              <a:rPr lang="en-US"/>
              <a:t>September 2021</a:t>
            </a:r>
            <a:endParaRPr lang="en-GB" dirty="0"/>
          </a:p>
        </p:txBody>
      </p:sp>
      <p:sp>
        <p:nvSpPr>
          <p:cNvPr id="8" name="Footer Placeholder 7"/>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275861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Tuesday – </a:t>
            </a:r>
            <a:br>
              <a:rPr lang="en-US" sz="3200" dirty="0"/>
            </a:br>
            <a:r>
              <a:rPr lang="en-US" sz="3200" dirty="0"/>
              <a:t>802.11 Closing Plenary</a:t>
            </a:r>
          </a:p>
        </p:txBody>
      </p:sp>
      <p:sp>
        <p:nvSpPr>
          <p:cNvPr id="8" name="Text Placeholder 7"/>
          <p:cNvSpPr>
            <a:spLocks noGrp="1"/>
          </p:cNvSpPr>
          <p:nvPr>
            <p:ph type="body" idx="1"/>
          </p:nvPr>
        </p:nvSpPr>
        <p:spPr/>
        <p:txBody>
          <a:bodyPr/>
          <a:lstStyle/>
          <a:p>
            <a:r>
              <a:rPr lang="en-US" dirty="0"/>
              <a:t>802.11 2nd Vice Chair Report</a:t>
            </a:r>
          </a:p>
        </p:txBody>
      </p:sp>
      <p:sp>
        <p:nvSpPr>
          <p:cNvPr id="4" name="Date Placeholder 3"/>
          <p:cNvSpPr>
            <a:spLocks noGrp="1"/>
          </p:cNvSpPr>
          <p:nvPr>
            <p:ph type="dt" idx="10"/>
          </p:nvPr>
        </p:nvSpPr>
        <p:spPr/>
        <p:txBody>
          <a:bodyPr/>
          <a:lstStyle/>
          <a:p>
            <a:pPr>
              <a:defRPr/>
            </a:pPr>
            <a:r>
              <a:rPr lang="en-US"/>
              <a:t>September 2021</a:t>
            </a:r>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27</a:t>
            </a:fld>
            <a:endParaRPr lang="en-GB"/>
          </a:p>
        </p:txBody>
      </p:sp>
    </p:spTree>
    <p:extLst>
      <p:ext uri="{BB962C8B-B14F-4D97-AF65-F5344CB8AC3E}">
        <p14:creationId xmlns:p14="http://schemas.microsoft.com/office/powerpoint/2010/main" val="2798598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p>
        </p:txBody>
      </p:sp>
    </p:spTree>
    <p:extLst>
      <p:ext uri="{BB962C8B-B14F-4D97-AF65-F5344CB8AC3E}">
        <p14:creationId xmlns:p14="http://schemas.microsoft.com/office/powerpoint/2010/main" val="3900562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https://mentor.ieee.org/802.11/dcn/08/11-08-0762-12-0000-motion-templates.doc</a:t>
            </a:r>
            <a:r>
              <a:rPr lang="en-GB" dirty="0"/>
              <a:t> </a:t>
            </a:r>
          </a:p>
          <a:p>
            <a:pPr lvl="1"/>
            <a:r>
              <a:rPr lang="en-GB" dirty="0"/>
              <a:t>EC Motion templates: </a:t>
            </a:r>
            <a:r>
              <a:rPr lang="en-GB" u="sng" dirty="0">
                <a:hlinkClick r:id="rId4"/>
              </a:rPr>
              <a:t>https://mentor.ieee.org/802-ec/dcn/16/ec-16-0170-03-00EC-802-ec-motion-template.pptx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https://mentor.ieee.org/802.11/dcn/13/11-13-0230-02-0000-comment-resolution-tutorial.ppt</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a:t>Robert Stacey, Intel</a:t>
            </a:r>
          </a:p>
        </p:txBody>
      </p:sp>
      <p:sp>
        <p:nvSpPr>
          <p:cNvPr id="4" name="Date Placeholder 3"/>
          <p:cNvSpPr>
            <a:spLocks noGrp="1"/>
          </p:cNvSpPr>
          <p:nvPr>
            <p:ph type="dt" idx="15"/>
          </p:nvPr>
        </p:nvSpPr>
        <p:spPr>
          <a:prstGeom prst="rect">
            <a:avLst/>
          </a:prstGeom>
        </p:spPr>
        <p:txBody>
          <a:bodyPr/>
          <a:lstStyle/>
          <a:p>
            <a:pPr>
              <a:defRPr/>
            </a:pPr>
            <a:r>
              <a:rPr lang="en-US"/>
              <a:t>September 2021</a:t>
            </a:r>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200" dirty="0"/>
              <a:t>Monday– </a:t>
            </a:r>
            <a:br>
              <a:rPr lang="en-US" sz="3200" dirty="0"/>
            </a:br>
            <a:r>
              <a:rPr lang="en-US" sz="3200" dirty="0"/>
              <a:t>802.11 Opening Plenary</a:t>
            </a:r>
          </a:p>
        </p:txBody>
      </p:sp>
      <p:sp>
        <p:nvSpPr>
          <p:cNvPr id="8" name="Text Placeholder 7"/>
          <p:cNvSpPr>
            <a:spLocks noGrp="1"/>
          </p:cNvSpPr>
          <p:nvPr>
            <p:ph type="body" idx="1"/>
          </p:nvPr>
        </p:nvSpPr>
        <p:spPr/>
        <p:txBody>
          <a:bodyPr/>
          <a:lstStyle/>
          <a:p>
            <a:r>
              <a:rPr lang="en-US" dirty="0"/>
              <a:t>802.11 2</a:t>
            </a:r>
            <a:r>
              <a:rPr lang="en-US" baseline="30000" dirty="0"/>
              <a:t>nd</a:t>
            </a:r>
            <a:r>
              <a:rPr lang="en-US" dirty="0"/>
              <a:t> Vice Chair Report</a:t>
            </a:r>
          </a:p>
        </p:txBody>
      </p:sp>
      <p:sp>
        <p:nvSpPr>
          <p:cNvPr id="4" name="Date Placeholder 3"/>
          <p:cNvSpPr>
            <a:spLocks noGrp="1"/>
          </p:cNvSpPr>
          <p:nvPr>
            <p:ph type="dt" idx="10"/>
          </p:nvPr>
        </p:nvSpPr>
        <p:spPr/>
        <p:txBody>
          <a:bodyPr/>
          <a:lstStyle/>
          <a:p>
            <a:pPr>
              <a:defRPr/>
            </a:pPr>
            <a:r>
              <a:rPr lang="en-US"/>
              <a:t>September 2021</a:t>
            </a:r>
            <a:endParaRPr lang="en-US" dirty="0"/>
          </a:p>
        </p:txBody>
      </p:sp>
      <p:sp>
        <p:nvSpPr>
          <p:cNvPr id="5" name="Footer Placeholder 4"/>
          <p:cNvSpPr>
            <a:spLocks noGrp="1"/>
          </p:cNvSpPr>
          <p:nvPr>
            <p:ph type="ftr" idx="11"/>
          </p:nvPr>
        </p:nvSpPr>
        <p:spPr/>
        <p:txBody>
          <a:bodyPr/>
          <a:lstStyle/>
          <a:p>
            <a:pPr>
              <a:defRPr/>
            </a:pPr>
            <a:r>
              <a:rPr lang="en-US"/>
              <a:t>Robert Stacey, Intel</a:t>
            </a:r>
          </a:p>
        </p:txBody>
      </p:sp>
      <p:sp>
        <p:nvSpPr>
          <p:cNvPr id="2" name="Slide Number Placeholder 1"/>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3448333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Tree>
    <p:extLst>
      <p:ext uri="{BB962C8B-B14F-4D97-AF65-F5344CB8AC3E}">
        <p14:creationId xmlns:p14="http://schemas.microsoft.com/office/powerpoint/2010/main" val="3567087913"/>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a:t>Robert Stacey, Intel</a:t>
            </a:r>
          </a:p>
        </p:txBody>
      </p:sp>
      <p:sp>
        <p:nvSpPr>
          <p:cNvPr id="2" name="Date Placeholder 1"/>
          <p:cNvSpPr>
            <a:spLocks noGrp="1"/>
          </p:cNvSpPr>
          <p:nvPr>
            <p:ph type="dt" idx="15"/>
          </p:nvPr>
        </p:nvSpPr>
        <p:spPr>
          <a:prstGeom prst="rect">
            <a:avLst/>
          </a:prstGeom>
        </p:spPr>
        <p:txBody>
          <a:bodyPr/>
          <a:lstStyle/>
          <a:p>
            <a:pPr>
              <a:defRPr/>
            </a:pPr>
            <a:r>
              <a:rPr lang="en-US"/>
              <a:t>September 2021</a:t>
            </a:r>
            <a:endParaRPr lang="en-US"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1867" dirty="0"/>
              <a:t>Show the following slides (or provide them beforehand)</a:t>
            </a:r>
          </a:p>
          <a:p>
            <a:pPr marL="1257300" lvl="2" indent="-342900">
              <a:buSzPct val="150000"/>
              <a:buFont typeface="Arial" panose="020B0604020202020204" pitchFamily="34" charset="0"/>
              <a:buChar char="•"/>
            </a:pPr>
            <a:r>
              <a:rPr lang="en-US" altLang="en-US" sz="1867" dirty="0"/>
              <a:t>Advise the standards development group participants that: </a:t>
            </a:r>
          </a:p>
          <a:p>
            <a:pPr marL="1257300"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1257300"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1257300" lvl="2" indent="-342900">
              <a:buSzPct val="150000"/>
              <a:buFont typeface="Arial" panose="020B0604020202020204" pitchFamily="34" charset="0"/>
              <a:buChar char="•"/>
            </a:pPr>
            <a:r>
              <a:rPr lang="en-US" altLang="en-US" sz="1867" dirty="0"/>
              <a:t>Instruct the Secretary to record in the minutes of the relevant meeting: </a:t>
            </a:r>
          </a:p>
          <a:p>
            <a:pPr marL="1257300"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a:p>
        </p:txBody>
      </p:sp>
      <p:sp>
        <p:nvSpPr>
          <p:cNvPr id="5" name="Date Placeholder 4"/>
          <p:cNvSpPr>
            <a:spLocks noGrp="1"/>
          </p:cNvSpPr>
          <p:nvPr>
            <p:ph type="dt" idx="15"/>
          </p:nvPr>
        </p:nvSpPr>
        <p:spPr/>
        <p:txBody>
          <a:bodyPr/>
          <a:lstStyle/>
          <a:p>
            <a:r>
              <a:rPr lang="en-US"/>
              <a:t>September 2021</a:t>
            </a:r>
            <a:endParaRPr lang="en-GB" dirty="0"/>
          </a:p>
        </p:txBody>
      </p:sp>
      <p:sp>
        <p:nvSpPr>
          <p:cNvPr id="6" name="Footer Placeholder 5"/>
          <p:cNvSpPr>
            <a:spLocks noGrp="1"/>
          </p:cNvSpPr>
          <p:nvPr>
            <p:ph type="ftr" idx="14"/>
          </p:nvPr>
        </p:nvSpPr>
        <p:spPr/>
        <p:txBody>
          <a:bodyPr/>
          <a:lstStyle/>
          <a:p>
            <a:r>
              <a:rPr lang="en-GB"/>
              <a:t>Robert Stacey, Intel</a:t>
            </a:r>
            <a:endParaRPr lang="en-GB" dirty="0"/>
          </a:p>
        </p:txBody>
      </p:sp>
    </p:spTree>
    <p:extLst>
      <p:ext uri="{BB962C8B-B14F-4D97-AF65-F5344CB8AC3E}">
        <p14:creationId xmlns:p14="http://schemas.microsoft.com/office/powerpoint/2010/main" val="17813143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1373</TotalTime>
  <Words>3673</Words>
  <Application>Microsoft Office PowerPoint</Application>
  <PresentationFormat>Widescreen</PresentationFormat>
  <Paragraphs>372</Paragraphs>
  <Slides>29</Slides>
  <Notes>19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8" baseType="lpstr">
      <vt:lpstr>Arial</vt:lpstr>
      <vt:lpstr>Calibri</vt:lpstr>
      <vt:lpstr>Helvetica</vt:lpstr>
      <vt:lpstr>Lucida Grande</vt:lpstr>
      <vt:lpstr>Monotype Sorts</vt:lpstr>
      <vt:lpstr>Montserrat</vt:lpstr>
      <vt:lpstr>Times New Roman</vt:lpstr>
      <vt:lpstr>Office Theme</vt:lpstr>
      <vt:lpstr>Document</vt:lpstr>
      <vt:lpstr>2nd  Vice Chair Report September 2021</vt:lpstr>
      <vt:lpstr>Abstract</vt:lpstr>
      <vt:lpstr>Monday–  802.11 Opening Plenary</vt:lpstr>
      <vt:lpstr>Instructions for the WG Chair</vt:lpstr>
      <vt:lpstr>Participants have a duty to inform the IEEE</vt:lpstr>
      <vt:lpstr>Ways to inform IEEE</vt:lpstr>
      <vt:lpstr>Other guidelines for IEEE Working Group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Please respond to WG ballots to avoid loss of voting rights</vt:lpstr>
      <vt:lpstr>Valid Abstain responses, see 802 WG P&amp;P</vt:lpstr>
      <vt:lpstr>Email Reflectors</vt:lpstr>
      <vt:lpstr>IEEE 802-ALL EMAIL List Server</vt:lpstr>
      <vt:lpstr>Reminder for Posting Documents</vt:lpstr>
      <vt:lpstr>IEEE Event Conduct and Safety Statement </vt:lpstr>
      <vt:lpstr>IEEE Event Conduct and Safety Statement</vt:lpstr>
      <vt:lpstr>Tuesday –  802.11 Closing Plenary</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Stacey, Robert</cp:lastModifiedBy>
  <cp:revision>80</cp:revision>
  <cp:lastPrinted>1601-01-01T00:00:00Z</cp:lastPrinted>
  <dcterms:created xsi:type="dcterms:W3CDTF">2018-05-05T22:00:08Z</dcterms:created>
  <dcterms:modified xsi:type="dcterms:W3CDTF">2021-09-10T17:12:53Z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