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530" r:id="rId3"/>
    <p:sldId id="580" r:id="rId4"/>
    <p:sldId id="618" r:id="rId5"/>
    <p:sldId id="615" r:id="rId6"/>
    <p:sldId id="639" r:id="rId7"/>
    <p:sldId id="600" r:id="rId8"/>
    <p:sldId id="637" r:id="rId9"/>
    <p:sldId id="635" r:id="rId10"/>
    <p:sldId id="636" r:id="rId11"/>
    <p:sldId id="638" r:id="rId12"/>
    <p:sldId id="634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90" autoAdjust="0"/>
    <p:restoredTop sz="96563" autoAdjust="0"/>
  </p:normalViewPr>
  <p:slideViewPr>
    <p:cSldViewPr>
      <p:cViewPr varScale="1">
        <p:scale>
          <a:sx n="116" d="100"/>
          <a:sy n="116" d="100"/>
        </p:scale>
        <p:origin x="132" y="17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104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802.11-21/1335r2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September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802.11-21/1335r2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802.11-21/1335r2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September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802.11-21/1335r2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September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802.11-21/1335r2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9/ec-19-0064-00-ACSD-p802-11az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501-01-00az-p802-11az-report-to-ec-on-approval-to-go-to-sa-ballot.ppt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85-49-00bc-lb-252-comments-on-p802-11bc-draft-1-0.xls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198-03-AANI-draft-ls-response-to-wba-qos-material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400-02-0jtc-response-to-comments-on-802-11ax-in-60-day-ballot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450-00-0jtc-response-to-n289.doc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471-02-00az-lb-255-comments.xls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September 2021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2021-09-20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2462795"/>
              </p:ext>
            </p:extLst>
          </p:nvPr>
        </p:nvGraphicFramePr>
        <p:xfrm>
          <a:off x="1003300" y="2438400"/>
          <a:ext cx="9802813" cy="237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41140" progId="Word.Document.8">
                  <p:embed/>
                </p:oleObj>
              </mc:Choice>
              <mc:Fallback>
                <p:oleObj name="Document" r:id="rId3" imgW="10459112" imgH="254114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2438400"/>
                        <a:ext cx="9802813" cy="2379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5: </a:t>
            </a:r>
            <a:r>
              <a:rPr lang="en-US" dirty="0" err="1"/>
              <a:t>TGaz</a:t>
            </a:r>
            <a:r>
              <a:rPr lang="en-US" dirty="0"/>
              <a:t> </a:t>
            </a:r>
            <a:r>
              <a:rPr lang="en-GB" dirty="0"/>
              <a:t>Re-affirm CSD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GB" sz="2400" dirty="0"/>
              <a:t>Re-affirm the CSD in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https://mentor.ieee.org/802-ec/dcn/19/ec-19-0064-00-ACSD-p802-11az.docx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Moved: Jonathan </a:t>
            </a:r>
            <a:r>
              <a:rPr lang="en-US" dirty="0" err="1"/>
              <a:t>Segev</a:t>
            </a:r>
            <a:r>
              <a:rPr lang="en-US" dirty="0"/>
              <a:t> on behalf of </a:t>
            </a:r>
            <a:r>
              <a:rPr lang="en-US" dirty="0" err="1"/>
              <a:t>TGaz</a:t>
            </a:r>
            <a:endParaRPr lang="en-US" dirty="0"/>
          </a:p>
          <a:p>
            <a:r>
              <a:rPr lang="en-US" dirty="0"/>
              <a:t>Second:</a:t>
            </a:r>
          </a:p>
          <a:p>
            <a:r>
              <a:rPr lang="en-US" dirty="0"/>
              <a:t>Result: xxx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TGaz</a:t>
            </a:r>
            <a:r>
              <a:rPr lang="en-US" sz="2000" dirty="0"/>
              <a:t>: Moved: Roy Want, 2</a:t>
            </a:r>
            <a:r>
              <a:rPr lang="en-US" sz="2000" baseline="30000" dirty="0"/>
              <a:t>nd</a:t>
            </a:r>
            <a:r>
              <a:rPr lang="en-US" sz="2000" dirty="0"/>
              <a:t>: Sai </a:t>
            </a:r>
            <a:r>
              <a:rPr lang="en-US" sz="2000" dirty="0" err="1"/>
              <a:t>Nandagopalan</a:t>
            </a:r>
            <a:r>
              <a:rPr lang="en-US" sz="2000" dirty="0"/>
              <a:t> , Results (Y/N/A): 16/0/1]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89457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6: </a:t>
            </a:r>
            <a:r>
              <a:rPr lang="en-US" dirty="0" err="1"/>
              <a:t>TGaz</a:t>
            </a:r>
            <a:r>
              <a:rPr lang="en-US" dirty="0"/>
              <a:t> </a:t>
            </a:r>
            <a:r>
              <a:rPr lang="en-GB" dirty="0"/>
              <a:t>Approve Report to EC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400" dirty="0"/>
              <a:t>Believing that P802.11az D4.0 meets the conditions for IEEE 802 SA ballot, </a:t>
            </a:r>
          </a:p>
          <a:p>
            <a:r>
              <a:rPr lang="en-US" sz="2400" dirty="0"/>
              <a:t>Approve the report in </a:t>
            </a:r>
            <a:r>
              <a:rPr lang="en-US" sz="2400" dirty="0">
                <a:hlinkClick r:id="rId2"/>
              </a:rPr>
              <a:t>11-21-1501r1</a:t>
            </a:r>
            <a:r>
              <a:rPr lang="en-US" dirty="0"/>
              <a:t> </a:t>
            </a:r>
            <a:r>
              <a:rPr lang="en-US" sz="2400" dirty="0"/>
              <a:t>as the report to the IEEE 802 EC on the requirements for unconditional approval to forward P802.11az to </a:t>
            </a:r>
            <a:r>
              <a:rPr lang="en-US" sz="2400" dirty="0" err="1"/>
              <a:t>RevCom</a:t>
            </a:r>
            <a:r>
              <a:rPr lang="en-US" sz="2400" dirty="0"/>
              <a:t>, granting the WG chair editorial license, and</a:t>
            </a:r>
          </a:p>
          <a:p>
            <a:r>
              <a:rPr lang="en-US" dirty="0"/>
              <a:t>Request the IEEE 802 Executive Committee to forward P802.11az D4.0 to SA ballot.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Moved: Jonathan </a:t>
            </a:r>
            <a:r>
              <a:rPr lang="en-US" dirty="0" err="1"/>
              <a:t>Segev</a:t>
            </a:r>
            <a:r>
              <a:rPr lang="en-US" dirty="0"/>
              <a:t> on behalf of </a:t>
            </a:r>
            <a:r>
              <a:rPr lang="en-US" dirty="0" err="1"/>
              <a:t>TGaz</a:t>
            </a:r>
            <a:endParaRPr lang="en-US" dirty="0"/>
          </a:p>
          <a:p>
            <a:r>
              <a:rPr lang="en-US" dirty="0"/>
              <a:t>Second:</a:t>
            </a:r>
          </a:p>
          <a:p>
            <a:r>
              <a:rPr lang="en-US" dirty="0"/>
              <a:t>Result: xxx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TGaz</a:t>
            </a:r>
            <a:r>
              <a:rPr lang="en-US" sz="2000" dirty="0"/>
              <a:t>: Moved: xxx, 2</a:t>
            </a:r>
            <a:r>
              <a:rPr lang="en-US" sz="2000" baseline="30000" dirty="0"/>
              <a:t>nd</a:t>
            </a:r>
            <a:r>
              <a:rPr lang="en-US" sz="2000" dirty="0"/>
              <a:t>: xxx, Results (Y/N/A): xxx]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36090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7: </a:t>
            </a:r>
            <a:r>
              <a:rPr lang="en-GB" dirty="0" err="1"/>
              <a:t>TGbc</a:t>
            </a:r>
            <a:r>
              <a:rPr lang="en-GB" dirty="0"/>
              <a:t> re-circulation letter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600200"/>
            <a:ext cx="11353800" cy="48752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Having approved comment resolutions for all of the comments received from LB 252 on P802.11bc D1.0 as contained in document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11-20-1985r49</a:t>
            </a:r>
            <a:r>
              <a:rPr lang="en-US" dirty="0">
                <a:solidFill>
                  <a:schemeClr val="tx1"/>
                </a:solidFill>
              </a:rPr>
              <a:t>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instruct the </a:t>
            </a:r>
            <a:r>
              <a:rPr lang="en-US" dirty="0" err="1">
                <a:solidFill>
                  <a:schemeClr val="tx1"/>
                </a:solidFill>
              </a:rPr>
              <a:t>TGbc</a:t>
            </a:r>
            <a:r>
              <a:rPr lang="en-US" dirty="0">
                <a:solidFill>
                  <a:schemeClr val="tx1"/>
                </a:solidFill>
              </a:rPr>
              <a:t> editor to create P802.11bc D2.0 incorporating these resolutions and,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approve a 20-day Working Group Recirculation Ballot asking the question “Should P802.11bc D2.0 be forwarded to SA Ballot?”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Moved: Marc </a:t>
            </a:r>
            <a:r>
              <a:rPr lang="en-US" dirty="0" err="1"/>
              <a:t>Emmelmann</a:t>
            </a:r>
            <a:r>
              <a:rPr lang="en-US" dirty="0"/>
              <a:t> on behalf of </a:t>
            </a:r>
            <a:r>
              <a:rPr lang="en-US" dirty="0" err="1"/>
              <a:t>TGbc</a:t>
            </a:r>
            <a:endParaRPr lang="en-US" dirty="0"/>
          </a:p>
          <a:p>
            <a:r>
              <a:rPr lang="en-US" dirty="0"/>
              <a:t>Result: xxx</a:t>
            </a:r>
          </a:p>
          <a:p>
            <a:r>
              <a:rPr lang="en-US" sz="2000" dirty="0">
                <a:solidFill>
                  <a:schemeClr val="tx1"/>
                </a:solidFill>
              </a:rPr>
              <a:t>[</a:t>
            </a:r>
            <a:r>
              <a:rPr lang="en-US" sz="2000" dirty="0" err="1">
                <a:solidFill>
                  <a:schemeClr val="tx1"/>
                </a:solidFill>
              </a:rPr>
              <a:t>TGbc</a:t>
            </a:r>
            <a:r>
              <a:rPr lang="en-US" sz="2000" dirty="0">
                <a:solidFill>
                  <a:schemeClr val="tx1"/>
                </a:solidFill>
              </a:rPr>
              <a:t>: Moved: Stephen McCann, 2</a:t>
            </a:r>
            <a:r>
              <a:rPr lang="en-US" sz="2000" baseline="30000" dirty="0">
                <a:solidFill>
                  <a:schemeClr val="tx1"/>
                </a:solidFill>
              </a:rPr>
              <a:t>nd</a:t>
            </a:r>
            <a:r>
              <a:rPr lang="en-US" sz="2000" dirty="0">
                <a:solidFill>
                  <a:schemeClr val="tx1"/>
                </a:solidFill>
              </a:rPr>
              <a:t>: </a:t>
            </a:r>
            <a:r>
              <a:rPr lang="en-US" sz="2000" dirty="0" err="1"/>
              <a:t>Xiaofei</a:t>
            </a:r>
            <a:r>
              <a:rPr lang="en-US" sz="2000" dirty="0"/>
              <a:t> Wang, </a:t>
            </a:r>
            <a:r>
              <a:rPr lang="en-US" sz="2000" dirty="0">
                <a:solidFill>
                  <a:schemeClr val="tx1"/>
                </a:solidFill>
              </a:rPr>
              <a:t>Results (Y/N/A): 8/0/0]</a:t>
            </a:r>
          </a:p>
          <a:p>
            <a:endParaRPr lang="en-US" i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597BA03-C5C4-43A6-8532-99E568F085CD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9274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802.11 motions that are brought to the September 2021 802.11 WG electronic interim meeting.</a:t>
            </a:r>
          </a:p>
          <a:p>
            <a:endParaRPr lang="en-US" b="0" dirty="0"/>
          </a:p>
          <a:p>
            <a:r>
              <a:rPr lang="en-US" b="0" dirty="0"/>
              <a:t>Revisions</a:t>
            </a:r>
          </a:p>
          <a:p>
            <a:r>
              <a:rPr lang="en-US" b="0" dirty="0"/>
              <a:t>R0 Initial</a:t>
            </a:r>
          </a:p>
          <a:p>
            <a:r>
              <a:rPr lang="en-US" b="0" dirty="0"/>
              <a:t>R1 Results from Opening Plenary</a:t>
            </a:r>
          </a:p>
          <a:p>
            <a:r>
              <a:rPr lang="en-US" b="0" dirty="0"/>
              <a:t>R2 Draft motions for Closing Plenary</a:t>
            </a:r>
          </a:p>
          <a:p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MONDAY (September 13)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357263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New Attendees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3200" dirty="0"/>
              <a:t>Are you a new attendee to IEEE 802.11?</a:t>
            </a:r>
          </a:p>
          <a:p>
            <a:r>
              <a:rPr lang="en-US" sz="2800" dirty="0"/>
              <a:t>Y:  6</a:t>
            </a:r>
          </a:p>
          <a:p>
            <a:r>
              <a:rPr lang="en-US" sz="2800" dirty="0"/>
              <a:t>N:  92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Note: New Attendees session: Tuesday September 14</a:t>
            </a:r>
            <a:r>
              <a:rPr lang="en-US" sz="2800" baseline="30000" dirty="0"/>
              <a:t>th</a:t>
            </a:r>
            <a:r>
              <a:rPr lang="en-US" sz="2800" dirty="0"/>
              <a:t> 09:00 ET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612213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TUESDAY (September 21)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947173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AANI LS Response to WBA QoS material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Move to liaise the liaison statement provided in document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11-21/1198r3</a:t>
            </a:r>
            <a:r>
              <a:rPr lang="en-US" dirty="0">
                <a:solidFill>
                  <a:schemeClr val="tx1"/>
                </a:solidFill>
              </a:rPr>
              <a:t> “Draft LS Response to WBA QoS material” to the WBA, with editorial privileges given to the WG Chair.</a:t>
            </a:r>
          </a:p>
          <a:p>
            <a:r>
              <a:rPr lang="en-US" b="0" i="1" dirty="0">
                <a:solidFill>
                  <a:schemeClr val="tx1"/>
                </a:solidFill>
              </a:rPr>
              <a:t>Note: future meetings information needs to be added</a:t>
            </a:r>
            <a:r>
              <a:rPr lang="pt-BR" b="0" i="1" dirty="0">
                <a:solidFill>
                  <a:schemeClr val="tx1"/>
                </a:solidFill>
              </a:rPr>
              <a:t>.</a:t>
            </a:r>
            <a:endParaRPr lang="en-US" b="0" i="1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Moved: </a:t>
            </a:r>
            <a:r>
              <a:rPr lang="en-US" b="1" dirty="0"/>
              <a:t>Joseph Levy on behalf of the AANI SC</a:t>
            </a:r>
            <a:endParaRPr lang="en-US" dirty="0"/>
          </a:p>
          <a:p>
            <a:r>
              <a:rPr lang="en-US" dirty="0"/>
              <a:t>Second: </a:t>
            </a:r>
          </a:p>
          <a:p>
            <a:r>
              <a:rPr lang="en-US" dirty="0"/>
              <a:t>Result: </a:t>
            </a:r>
          </a:p>
          <a:p>
            <a:r>
              <a:rPr lang="en-US" sz="2000" dirty="0"/>
              <a:t>[AANI Moved: Thomas </a:t>
            </a:r>
            <a:r>
              <a:rPr lang="en-US" sz="2000" dirty="0" err="1"/>
              <a:t>Derham</a:t>
            </a:r>
            <a:r>
              <a:rPr lang="en-US" sz="2000" dirty="0"/>
              <a:t>, 2</a:t>
            </a:r>
            <a:r>
              <a:rPr lang="en-US" sz="2000" baseline="30000" dirty="0"/>
              <a:t>nd</a:t>
            </a:r>
            <a:r>
              <a:rPr lang="en-US" sz="2000" dirty="0"/>
              <a:t>: Marco Hernandez, Result: Y:4, N:1, A:2]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3003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JTC1 liaison regarding PSDO 11ax </a:t>
            </a:r>
            <a:r>
              <a:rPr lang="en-GB" dirty="0"/>
              <a:t>comments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The IEEE 802.11 WG recommends to the IEEE 802 EC that the material in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11-21-1400-02</a:t>
            </a:r>
            <a:r>
              <a:rPr lang="en-US" dirty="0">
                <a:solidFill>
                  <a:schemeClr val="tx1"/>
                </a:solidFill>
              </a:rPr>
              <a:t> be liaised to ISO/IEC JTC1/SC6 as a response to comments on IEEE 802.11ax during the 60-day ballot under the PSDO agreement with ISO, with editorial privileges given to the WG Chair</a:t>
            </a:r>
            <a:r>
              <a:rPr lang="pt-BR" dirty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Moved: Andrew Myles</a:t>
            </a:r>
          </a:p>
          <a:p>
            <a:r>
              <a:rPr lang="en-US" dirty="0"/>
              <a:t>Second: </a:t>
            </a:r>
          </a:p>
          <a:p>
            <a:r>
              <a:rPr lang="en-US" dirty="0"/>
              <a:t>Result: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4937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JTC1 liaison regarding </a:t>
            </a:r>
            <a:r>
              <a:rPr lang="en-GB" dirty="0"/>
              <a:t>comments in WG1 N289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The IEEE 802.11 WG recommends to the IEEE 802 EC that the material in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11-21-1450r0</a:t>
            </a:r>
            <a:r>
              <a:rPr lang="en-US" dirty="0">
                <a:solidFill>
                  <a:schemeClr val="tx1"/>
                </a:solidFill>
              </a:rPr>
              <a:t> be liaised to ISO/IEC JTC1/SC6 as a response to comments from the HK NB in WG1 N289, with editorial privileges given to the WG Chair</a:t>
            </a:r>
            <a:r>
              <a:rPr lang="pt-BR" dirty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Moved: Andrew Myles</a:t>
            </a:r>
          </a:p>
          <a:p>
            <a:r>
              <a:rPr lang="en-US" dirty="0"/>
              <a:t>Second: </a:t>
            </a:r>
          </a:p>
          <a:p>
            <a:r>
              <a:rPr lang="en-US" dirty="0"/>
              <a:t>Result: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8474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4: </a:t>
            </a:r>
            <a:r>
              <a:rPr lang="en-GB" dirty="0" err="1"/>
              <a:t>TGaz</a:t>
            </a:r>
            <a:r>
              <a:rPr lang="en-GB" dirty="0"/>
              <a:t> Re-circulation Letter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Having approved comment resolutions for all of the comments received from LB255 on P802.11az D4.0 as contained in document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11-21-1471r2</a:t>
            </a:r>
            <a:r>
              <a:rPr lang="en-US" dirty="0">
                <a:solidFill>
                  <a:schemeClr val="tx1"/>
                </a:solidFill>
              </a:rPr>
              <a:t>,</a:t>
            </a:r>
          </a:p>
          <a:p>
            <a:r>
              <a:rPr lang="en-US" dirty="0">
                <a:solidFill>
                  <a:schemeClr val="tx1"/>
                </a:solidFill>
              </a:rPr>
              <a:t>Approve a 10 day Working Group Recirculation Ballot asking the question “Should P802.11az D4.0 (unchanged) be forwarded to SA Ballot?”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Moved: Jonathan </a:t>
            </a:r>
            <a:r>
              <a:rPr lang="en-US" dirty="0" err="1"/>
              <a:t>Segev</a:t>
            </a:r>
            <a:r>
              <a:rPr lang="en-US" dirty="0"/>
              <a:t> on behalf of </a:t>
            </a:r>
            <a:r>
              <a:rPr lang="en-US" dirty="0" err="1"/>
              <a:t>TGaz</a:t>
            </a:r>
            <a:endParaRPr lang="en-US" dirty="0"/>
          </a:p>
          <a:p>
            <a:r>
              <a:rPr lang="en-US" dirty="0"/>
              <a:t>Second:</a:t>
            </a:r>
          </a:p>
          <a:p>
            <a:r>
              <a:rPr lang="en-US" dirty="0"/>
              <a:t>Result: xxx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TGaz</a:t>
            </a:r>
            <a:r>
              <a:rPr lang="en-US" sz="2000" dirty="0"/>
              <a:t>: Moved: Roy Want, 2</a:t>
            </a:r>
            <a:r>
              <a:rPr lang="en-US" sz="2000" baseline="30000" dirty="0"/>
              <a:t>nd</a:t>
            </a:r>
            <a:r>
              <a:rPr lang="en-US" sz="2000" dirty="0"/>
              <a:t>: Ali </a:t>
            </a:r>
            <a:r>
              <a:rPr lang="en-US" sz="2000" dirty="0" err="1"/>
              <a:t>Raissinia</a:t>
            </a:r>
            <a:r>
              <a:rPr lang="en-US" sz="2000" dirty="0"/>
              <a:t>, Results (Y/N/A): 15/0/0]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6658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786</Words>
  <Application>Microsoft Office PowerPoint</Application>
  <PresentationFormat>Widescreen</PresentationFormat>
  <Paragraphs>142</Paragraphs>
  <Slides>12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Times New Roman</vt:lpstr>
      <vt:lpstr>Office Theme</vt:lpstr>
      <vt:lpstr>Document</vt:lpstr>
      <vt:lpstr>802.11 September 2021 WG Motions</vt:lpstr>
      <vt:lpstr>Abstract</vt:lpstr>
      <vt:lpstr>MONDAY (September 13)</vt:lpstr>
      <vt:lpstr>Straw Poll: New Attendees</vt:lpstr>
      <vt:lpstr>TUESDAY (September 21) </vt:lpstr>
      <vt:lpstr>Motion 1: AANI LS Response to WBA QoS material</vt:lpstr>
      <vt:lpstr>Motion 2: JTC1 liaison regarding PSDO 11ax comments</vt:lpstr>
      <vt:lpstr>Motion 3: JTC1 liaison regarding comments in WG1 N289</vt:lpstr>
      <vt:lpstr>Motion 4: TGaz Re-circulation Letter Ballot</vt:lpstr>
      <vt:lpstr>Motion 5: TGaz Re-affirm CSD</vt:lpstr>
      <vt:lpstr>Motion 6: TGaz Approve Report to EC</vt:lpstr>
      <vt:lpstr>Motion 7: TGbc re-circulation letter ballot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July 2021 WG Motions</dc:title>
  <dc:creator>Stephen McCann</dc:creator>
  <cp:keywords>11-21-0966r0</cp:keywords>
  <cp:lastModifiedBy>Stephen McCann</cp:lastModifiedBy>
  <cp:revision>948</cp:revision>
  <cp:lastPrinted>1601-01-01T00:00:00Z</cp:lastPrinted>
  <dcterms:created xsi:type="dcterms:W3CDTF">2018-05-10T16:45:22Z</dcterms:created>
  <dcterms:modified xsi:type="dcterms:W3CDTF">2021-09-20T16:32:02Z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